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270" r:id="rId6"/>
    <p:sldId id="258" r:id="rId7"/>
    <p:sldId id="259" r:id="rId8"/>
    <p:sldId id="260" r:id="rId9"/>
    <p:sldId id="261" r:id="rId10"/>
    <p:sldId id="27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830F9-A062-49BA-8B01-636840A9DA1C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8B5C-CCE4-4D08-BBDD-52471AEB7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36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23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68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2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5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956A0-15C3-4786-BE00-13223D8589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76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3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0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4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7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073-1D70-4858-93B4-DF65BFEF106D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9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tn.co.kr/_ln/0105_20241003232334222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ha.go.kr/newsBbz/selectNewsBbzView.do?newsItemId=155701904&amp;sectionId=b_sec_1&amp;pageIndex=1&amp;pageUnit=10&amp;strWhere=&amp;strValue=&amp;sdate=&amp;edate=&amp;category=&amp;mn=NS_01_02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70000" y="3070173"/>
            <a:ext cx="9942857" cy="1272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7667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산출물 양식</a:t>
            </a:r>
            <a:endParaRPr lang="en-US" sz="7667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1378" y="2351292"/>
            <a:ext cx="843673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미니프로젝트 </a:t>
            </a:r>
            <a:r>
              <a:rPr lang="en-US" altLang="ko-KR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7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차 </a:t>
            </a:r>
            <a:r>
              <a:rPr 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1~2</a:t>
            </a:r>
            <a:r>
              <a:rPr lang="ko-KR" altLang="en-US" sz="4800" i="1" kern="0" spc="-667" dirty="0">
                <a:solidFill>
                  <a:srgbClr val="FF6F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HEFACESHOP INKLIPQUID" pitchFamily="34" charset="0"/>
              </a:rPr>
              <a:t>일차 </a:t>
            </a:r>
            <a:endParaRPr lang="en-US" sz="4800" i="1" kern="0" spc="-667" dirty="0">
              <a:solidFill>
                <a:srgbClr val="FF6F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HEFACESHOP INKLIPQUI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4" y="4209014"/>
            <a:ext cx="2673350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1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90508"/>
              </p:ext>
            </p:extLst>
          </p:nvPr>
        </p:nvGraphicFramePr>
        <p:xfrm>
          <a:off x="6070661" y="2362201"/>
          <a:ext cx="5727365" cy="4366900"/>
        </p:xfrm>
        <a:graphic>
          <a:graphicData uri="http://schemas.openxmlformats.org/drawingml/2006/table">
            <a:tbl>
              <a:tblPr/>
              <a:tblGrid>
                <a:gridCol w="1295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8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핵심전략에 따른 기대효과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재무적 효과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정량적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300" b="1" i="0" u="none" strike="noStrike" baseline="0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0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 비재무적 효과</a:t>
                      </a:r>
                      <a:endParaRPr lang="en-US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정성적</a:t>
                      </a: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02592"/>
              </p:ext>
            </p:extLst>
          </p:nvPr>
        </p:nvGraphicFramePr>
        <p:xfrm>
          <a:off x="672826" y="2362201"/>
          <a:ext cx="5232400" cy="4268221"/>
        </p:xfrm>
        <a:graphic>
          <a:graphicData uri="http://schemas.openxmlformats.org/drawingml/2006/table">
            <a:tbl>
              <a:tblPr/>
              <a:tblGrid>
                <a:gridCol w="2476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고객의 숨은 요구사항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제안항목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추가 제안 내용</a:t>
                      </a:r>
                      <a:endParaRPr lang="en-US" altLang="ko-KR" sz="1300" b="0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70C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82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70C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" name="Object 14"/>
          <p:cNvSpPr txBox="1"/>
          <p:nvPr/>
        </p:nvSpPr>
        <p:spPr>
          <a:xfrm>
            <a:off x="4212509" y="1800920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추가제안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19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14938" y="4763632"/>
            <a:ext cx="4136979" cy="4136979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5476" y="5105950"/>
            <a:ext cx="2475953" cy="2475953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620662" y="-773827"/>
            <a:ext cx="3592039" cy="3592039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71429" y="2908559"/>
            <a:ext cx="9942857" cy="16621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0201" i="1" kern="0" spc="-4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8 Heavy" pitchFamily="34" charset="0"/>
              </a:rPr>
              <a:t>감사합니다.</a:t>
            </a:r>
            <a:endParaRPr 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 rot="21081412">
            <a:off x="438666" y="1998155"/>
            <a:ext cx="8436739" cy="1097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534" i="1" kern="0" spc="-667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Thank you !</a:t>
            </a:r>
            <a:endParaRPr lang="en-US" sz="933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103268" y="-655813"/>
            <a:ext cx="2109431" cy="2109431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14938" y="791025"/>
            <a:ext cx="5789825" cy="611799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0524" y="926053"/>
            <a:ext cx="627326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미니프로젝트 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(</a:t>
            </a:r>
            <a:r>
              <a:rPr lang="ko-KR" altLang="en-US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제안전략</a:t>
            </a:r>
            <a:r>
              <a:rPr lang="en-US" altLang="ko-KR" sz="2000" i="1" kern="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)</a:t>
            </a:r>
            <a:endParaRPr lang="ko-KR" altLang="en-US" sz="2000" i="1" kern="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5 Medium" pitchFamily="34" charset="0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-1840542" y="3151512"/>
            <a:ext cx="4193095" cy="4193095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142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A91A8-DEBE-4FEF-8F48-035A2058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조사 자료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31FE0E-0F1F-453E-8718-5834115FF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6609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C885A-36C9-45AD-A020-CFD8E65DE13C}"/>
              </a:ext>
            </a:extLst>
          </p:cNvPr>
          <p:cNvSpPr txBox="1"/>
          <p:nvPr/>
        </p:nvSpPr>
        <p:spPr>
          <a:xfrm>
            <a:off x="52324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https://www.ytn.co.kr/_ln/0105_202410032323342226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00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일반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사업관리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90276"/>
              </p:ext>
            </p:extLst>
          </p:nvPr>
        </p:nvGraphicFramePr>
        <p:xfrm>
          <a:off x="762000" y="1831709"/>
          <a:ext cx="10701134" cy="4929641"/>
        </p:xfrm>
        <a:graphic>
          <a:graphicData uri="http://schemas.openxmlformats.org/drawingml/2006/table">
            <a:tbl>
              <a:tblPr firstRow="1" firstCol="1" bandRow="1"/>
              <a:tblGrid>
                <a:gridCol w="795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5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제안요청서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페이지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요구사항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분류</a:t>
                      </a: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3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해결방안</a:t>
                      </a:r>
                      <a:endParaRPr lang="ko-KR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계약기간은 사업 완료일 기준으로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년간 계약한다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일반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6p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개인 별로 적용 서비스 사용을 구분할 수 있어야 한다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궁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개인 별 서비스 구분 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제안사의 일반현황 및 사업과 관련된 기술 현황을 제시한다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6p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 추진 전략을 제시한다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6p</a:t>
                      </a:r>
                      <a:endParaRPr lang="ko-KR" alt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향후 서비스 추가에 대한 방안을 제시한다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전시 관람 로봇 </a:t>
                      </a: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? (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추가자료</a:t>
                      </a: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9p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서비스의 품질 확보 및 관리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체게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 방안을 제시한다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사업관리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9p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본 시스템 제안에 사용된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S/W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및 컨텐츠를 명확히 기재하고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만일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저작권에 관련된 소송이나 문제가 제기될 경우 발주사의 책임이 없음을 분명히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9p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제안사는 사업기간 동안 각 단계별 산출물을 작성하고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그 결과물에 대하여 제안요청사의 검토를 받은 후 제출해야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9p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제안사는 사업기간 동안 각종 이슈사항에 대하여 협의된 내용정리와 정확한 의사전달 확인을 위하여 회의록을 작성하고 관리해야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 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13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42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14</a:t>
                      </a: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37447" marR="374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06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2AB4958-ABB1-4032-8D96-E763C6242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24615"/>
              </p:ext>
            </p:extLst>
          </p:nvPr>
        </p:nvGraphicFramePr>
        <p:xfrm>
          <a:off x="192024" y="1880212"/>
          <a:ext cx="11908707" cy="511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253">
                  <a:extLst>
                    <a:ext uri="{9D8B030D-6E8A-4147-A177-3AD203B41FA5}">
                      <a16:colId xmlns:a16="http://schemas.microsoft.com/office/drawing/2014/main" val="3348289645"/>
                    </a:ext>
                  </a:extLst>
                </a:gridCol>
                <a:gridCol w="1080083">
                  <a:extLst>
                    <a:ext uri="{9D8B030D-6E8A-4147-A177-3AD203B41FA5}">
                      <a16:colId xmlns:a16="http://schemas.microsoft.com/office/drawing/2014/main" val="4207174951"/>
                    </a:ext>
                  </a:extLst>
                </a:gridCol>
                <a:gridCol w="660009">
                  <a:extLst>
                    <a:ext uri="{9D8B030D-6E8A-4147-A177-3AD203B41FA5}">
                      <a16:colId xmlns:a16="http://schemas.microsoft.com/office/drawing/2014/main" val="3523773854"/>
                    </a:ext>
                  </a:extLst>
                </a:gridCol>
                <a:gridCol w="4314199">
                  <a:extLst>
                    <a:ext uri="{9D8B030D-6E8A-4147-A177-3AD203B41FA5}">
                      <a16:colId xmlns:a16="http://schemas.microsoft.com/office/drawing/2014/main" val="294362263"/>
                    </a:ext>
                  </a:extLst>
                </a:gridCol>
                <a:gridCol w="1333592">
                  <a:extLst>
                    <a:ext uri="{9D8B030D-6E8A-4147-A177-3AD203B41FA5}">
                      <a16:colId xmlns:a16="http://schemas.microsoft.com/office/drawing/2014/main" val="4071977482"/>
                    </a:ext>
                  </a:extLst>
                </a:gridCol>
                <a:gridCol w="3962571">
                  <a:extLst>
                    <a:ext uri="{9D8B030D-6E8A-4147-A177-3AD203B41FA5}">
                      <a16:colId xmlns:a16="http://schemas.microsoft.com/office/drawing/2014/main" val="686461739"/>
                    </a:ext>
                  </a:extLst>
                </a:gridCol>
              </a:tblGrid>
              <a:tr h="42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분야</a:t>
                      </a:r>
                      <a:endParaRPr lang="en-US" altLang="ko-KR" sz="11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 솔루션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47581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길안내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네비게이션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제시해야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기가지니’의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음성인식 서비스 활용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지니야”를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부르면 목적지 검색부터 경로정보 확인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41140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모든 서비스는 사용자가 음성명령을 통해 실행 및 제어 되어야 한다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KT AICC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‘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인사이드’ 소란스러운 환경에서도 실행할 수 있는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AICC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음성인식 기술 적용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312693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디바이스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진행방향의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인지할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있도록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제공해야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네비게이션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스마트케인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적외선센서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카메라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스마트케인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진동 네비게이션과 함께 네비게이션 어플리케이션과 연동하여 장애물로 인한 방해없이 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355246"/>
                  </a:ext>
                </a:extLst>
              </a:tr>
              <a:tr h="343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디바이스는 일정 시간동안 이동이 감지되지 않을 경우 관제 시스템으로 알람을 주어야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GPS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KT CCTV AI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메시지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디바이스 일정시간 사용이 감지되지 않으면 위치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인근 관리자에게 전달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CCTV AI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신속히 위급상황 인지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80778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디바이스 통신은 블루투스를 통해 시각장애인 소유의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BYOD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와 연동한다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블루투스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무선 이어폰과 디바이스의 블루투스 연동으로 시끄러운 환경에서도 음성이 명료하게 들릴 수 있도록 지원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61311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디바이스의 데이터는 사용자의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BYOD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를 통해 관제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시스템과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5G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통신으로 연동되어야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5G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효율적인 데이터 처리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원활한 원격 관리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보안 강화 등 더 좋은 서비스를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1032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갑작스러운 사용자 증가 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클라우드의 유연한 확장성과 안정적인 서비스를 제공한다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.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6603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특성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확장성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장애 대비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비용 등을 종합적으로 고려한 후 적합한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를 선정하여 제시해야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Cloud Aurora DBMS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Big Data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를 이용하여 대량 데이터 수집 및 분석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486529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장애 발생 시 영향을 최소화하도록 고가용성을 지원할 수 있어야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 Contact Center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안전 솔루션을 통해 장애 발생 시 신속한 고객 대응 및 문제 해결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89688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아키텍처는 내결함성을 갖도록 설계한다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내결함성 설계를 통해 데이터 백업 및 시스템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0803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관제시스템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디바이스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변경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위치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접속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Log/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관제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사용 서비스 등이 모니터링 되어야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GiGA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office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네트워크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디바이스 통합 관제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33414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디바이스는 관제 시스템에서 사용이 통제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관리되어야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GiGA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office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네트워크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디바이스 통합 관제 서비스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93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7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36" name="Object 3"/>
          <p:cNvSpPr txBox="1"/>
          <p:nvPr/>
        </p:nvSpPr>
        <p:spPr>
          <a:xfrm>
            <a:off x="414128" y="33043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38" name="Object 4"/>
          <p:cNvSpPr txBox="1"/>
          <p:nvPr/>
        </p:nvSpPr>
        <p:spPr>
          <a:xfrm>
            <a:off x="382002" y="4893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82409" y="771647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 요구사항 조견표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</a:t>
            </a:r>
            <a:r>
              <a:rPr lang="en-US" altLang="ko-KR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E7EF9A-C9BB-486B-9FDF-B36294DF6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967203"/>
              </p:ext>
            </p:extLst>
          </p:nvPr>
        </p:nvGraphicFramePr>
        <p:xfrm>
          <a:off x="197544" y="1348018"/>
          <a:ext cx="11796911" cy="5220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187">
                  <a:extLst>
                    <a:ext uri="{9D8B030D-6E8A-4147-A177-3AD203B41FA5}">
                      <a16:colId xmlns:a16="http://schemas.microsoft.com/office/drawing/2014/main" val="3348289645"/>
                    </a:ext>
                  </a:extLst>
                </a:gridCol>
                <a:gridCol w="958989">
                  <a:extLst>
                    <a:ext uri="{9D8B030D-6E8A-4147-A177-3AD203B41FA5}">
                      <a16:colId xmlns:a16="http://schemas.microsoft.com/office/drawing/2014/main" val="4207174951"/>
                    </a:ext>
                  </a:extLst>
                </a:gridCol>
                <a:gridCol w="592261">
                  <a:extLst>
                    <a:ext uri="{9D8B030D-6E8A-4147-A177-3AD203B41FA5}">
                      <a16:colId xmlns:a16="http://schemas.microsoft.com/office/drawing/2014/main" val="3523773854"/>
                    </a:ext>
                  </a:extLst>
                </a:gridCol>
                <a:gridCol w="4670619">
                  <a:extLst>
                    <a:ext uri="{9D8B030D-6E8A-4147-A177-3AD203B41FA5}">
                      <a16:colId xmlns:a16="http://schemas.microsoft.com/office/drawing/2014/main" val="2943622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4071977482"/>
                    </a:ext>
                  </a:extLst>
                </a:gridCol>
                <a:gridCol w="3714055">
                  <a:extLst>
                    <a:ext uri="{9D8B030D-6E8A-4147-A177-3AD203B41FA5}">
                      <a16:colId xmlns:a16="http://schemas.microsoft.com/office/drawing/2014/main" val="686461739"/>
                    </a:ext>
                  </a:extLst>
                </a:gridCol>
              </a:tblGrid>
              <a:tr h="46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분야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세부 솔루션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기능 및 해결방법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BB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47581"/>
                  </a:ext>
                </a:extLst>
              </a:tr>
              <a:tr h="394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13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관제시스템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경복궁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덕수궁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창경궁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창덕궁 각각 모니터링 환경을 별도로 구성해야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GiGA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office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궁 마다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LAN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대역 생성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중앙 네트워크와 연결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38727"/>
                  </a:ext>
                </a:extLst>
              </a:tr>
              <a:tr h="84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14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사용자 긴급상황 발생시 관제 모니터링으로 사용자의 위치 및 알림이 전송되어야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기가아이즈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KT CCTV AI</a:t>
                      </a:r>
                    </a:p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메시지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Safemate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스마트케인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와 센서를 통해 응급상황 발생 모니터링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위치 전송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349358"/>
                  </a:ext>
                </a:extLst>
              </a:tr>
              <a:tr h="39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15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디바이스가 궁 외부로 이동시 관제 시스템으로 알람 기능을 제공해야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케인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중앙 플랫폼과 연동한 장비를 실시간 관리 및 모니터링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(GPS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포함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58060"/>
                  </a:ext>
                </a:extLst>
              </a:tr>
              <a:tr h="391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16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이중화 네트워크 및 보안 시스템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서비스 인프라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제안사 서비스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와 관제 시스템 인프라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고객사 설치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를 구분하여 인프라 구성도를 제시해야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고객회선 및 네트워크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시스템 구간 운영 및 관리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6825"/>
                  </a:ext>
                </a:extLst>
              </a:tr>
              <a:tr h="394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서비스형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3Tier(WEB/WAS/DB)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구성으로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통틀어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통합하여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제시한다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WEB, WAS, DB 3Tier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및 통합 웹서버 구축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42156"/>
                  </a:ext>
                </a:extLst>
              </a:tr>
              <a:tr h="38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웹서버는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방화벽과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DMZ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유해 트래픽을 웹 서버에 도달하지 못하도록 근본적으로 차단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6381"/>
                  </a:ext>
                </a:extLst>
              </a:tr>
              <a:tr h="38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궁궐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정보는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NAS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저장할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있도록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제시한다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기존 지도정보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공간데이터 등 대용량 데이터 저장 공간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NAS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접근 시 인증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인가 방화벽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900356"/>
                  </a:ext>
                </a:extLst>
              </a:tr>
              <a:tr h="394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20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인프라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및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모니터링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인프라의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네트워크는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이중화로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구성한다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라우터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스위치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방화벽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관제모니터링 서버 이중화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568103"/>
                  </a:ext>
                </a:extLst>
              </a:tr>
              <a:tr h="3875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21</a:t>
                      </a:r>
                      <a:endParaRPr lang="ko-KR" altLang="ko-KR" sz="1100" b="0" kern="1200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라우터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스위치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방화벽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이중화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406141"/>
                  </a:ext>
                </a:extLst>
              </a:tr>
              <a:tr h="387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22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이중화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이중화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046794"/>
                  </a:ext>
                </a:extLst>
              </a:tr>
              <a:tr h="394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656" marR="1656" marT="16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sz="11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제안사에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웹서버의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제시해야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웹서버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WAF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방화벽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설치 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000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30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874941" y="5161608"/>
            <a:ext cx="313607" cy="368722"/>
            <a:chOff x="17138096" y="503840"/>
            <a:chExt cx="562826" cy="562826"/>
          </a:xfrm>
        </p:grpSpPr>
        <p:pic>
          <p:nvPicPr>
            <p:cNvPr id="14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977049" y="1847978"/>
            <a:ext cx="2321184" cy="337475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범위</a:t>
            </a:r>
            <a:r>
              <a:rPr lang="en-US" altLang="ko-KR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 목표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76642" y="4027091"/>
            <a:ext cx="11285213" cy="1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89600" y="1946001"/>
            <a:ext cx="0" cy="473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98236"/>
              </p:ext>
            </p:extLst>
          </p:nvPr>
        </p:nvGraphicFramePr>
        <p:xfrm>
          <a:off x="254000" y="2347002"/>
          <a:ext cx="5312404" cy="1665147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사업범위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종묘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조선왕를까지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무예공간 조서 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사업목표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시각장애인의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자유로문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문화재 관람을 위한 스마트 환경 구축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7669824" y="1812584"/>
            <a:ext cx="2528276" cy="31853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10993"/>
              </p:ext>
            </p:extLst>
          </p:nvPr>
        </p:nvGraphicFramePr>
        <p:xfrm>
          <a:off x="5812796" y="2198273"/>
          <a:ext cx="6045200" cy="1698621"/>
        </p:xfrm>
        <a:graphic>
          <a:graphicData uri="http://schemas.openxmlformats.org/drawingml/2006/table">
            <a:tbl>
              <a:tblPr firstRow="1" firstCol="1" bandRow="1"/>
              <a:tblGrid>
                <a:gridCol w="11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6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보유 기술</a:t>
                      </a: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솔루션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 케인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KT CCTV AI , KT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클라우드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KT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메니지드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,KT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GiGa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Office ,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인사이드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원네비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AICC(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인공지능컨텍트센터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45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주요 참여 사업</a:t>
                      </a: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200" b="1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및 고객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시각장애인 관련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서비스 제공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국립박물관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977049" y="4159710"/>
            <a:ext cx="2199688" cy="401797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고객사</a:t>
            </a:r>
            <a:endParaRPr lang="ko-KR" altLang="en-US" sz="16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028768"/>
              </p:ext>
            </p:extLst>
          </p:nvPr>
        </p:nvGraphicFramePr>
        <p:xfrm>
          <a:off x="254000" y="4683288"/>
          <a:ext cx="5312404" cy="2423971"/>
        </p:xfrm>
        <a:graphic>
          <a:graphicData uri="http://schemas.openxmlformats.org/drawingml/2006/table">
            <a:tbl>
              <a:tblPr firstRow="1" firstCol="1" bandRow="1"/>
              <a:tblGrid>
                <a:gridCol w="94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정책 </a:t>
                      </a:r>
                      <a:endParaRPr lang="ko-KR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2026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년까지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대궁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‧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종묘ㆍ조선왕릉에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범용디자인 적용한 무장애공간 조성</a:t>
                      </a:r>
                      <a:endParaRPr lang="en-US" altLang="ko-KR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dirty="0">
                          <a:effectLst/>
                          <a:hlinkClick r:id="rId6"/>
                        </a:rPr>
                        <a:t>문화재청 장애우를 위한 </a:t>
                      </a:r>
                      <a:r>
                        <a:rPr lang="ko-KR" altLang="en-US" dirty="0" err="1">
                          <a:effectLst/>
                          <a:hlinkClick r:id="rId6"/>
                        </a:rPr>
                        <a:t>무장애</a:t>
                      </a:r>
                      <a:r>
                        <a:rPr lang="ko-KR" altLang="en-US" dirty="0">
                          <a:effectLst/>
                          <a:hlinkClick r:id="rId6"/>
                        </a:rPr>
                        <a:t> 공간 조성 사업 보도자료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29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고객사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관련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환경</a:t>
                      </a:r>
                      <a:endParaRPr lang="en-US" altLang="ko-KR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▲ 창경궁 ‘무장애공간 조성사업’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보행시설정비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문화재 촉각모형제작 등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시범 운영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모형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디바이스 융합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669824" y="4191498"/>
            <a:ext cx="2528276" cy="399483"/>
          </a:xfrm>
          <a:prstGeom prst="rect">
            <a:avLst/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경쟁사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05394"/>
              </p:ext>
            </p:extLst>
          </p:nvPr>
        </p:nvGraphicFramePr>
        <p:xfrm>
          <a:off x="5812796" y="4683288"/>
          <a:ext cx="6045200" cy="1984270"/>
        </p:xfrm>
        <a:graphic>
          <a:graphicData uri="http://schemas.openxmlformats.org/drawingml/2006/table">
            <a:tbl>
              <a:tblPr firstRow="1" firstCol="1" bandRow="1"/>
              <a:tblGrid>
                <a:gridCol w="89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lang="ko-KR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경쟁솔루션 특징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자사와의 </a:t>
                      </a:r>
                      <a:r>
                        <a:rPr lang="ko-KR" altLang="en-US" sz="1300" b="1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차별점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00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S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0320" marR="20320" marT="20320" marB="203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초정밀 위치기반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AI: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등 데이터를 제공 분석을 통해 위험도를 탐지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위험도를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수치화하여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판별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L</a:t>
                      </a:r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</a:t>
                      </a:r>
                    </a:p>
                  </a:txBody>
                  <a:tcPr marL="24965" marR="249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증강현실 솔루션</a:t>
                      </a: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년에는 소셜 벤처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코액터스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청각장애 택시 기사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증강현실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창덕아리랑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수상했다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751" marR="5751" marT="57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1978008" y="1197362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</a:t>
            </a:r>
            <a:r>
              <a:rPr lang="en-US" altLang="ko-KR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sz="2933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사업현황 분석 정리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67B4293B-1D4C-4746-AB19-9421BF9DDA48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C06D3D6D-1048-48AE-8174-759869862875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60088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ED8BE-DC98-4939-BC97-E62A802B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05722-B98A-4C09-A13A-AAA68B4DE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29335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우위상황</a:t>
            </a:r>
            <a:r>
              <a:rPr lang="en-US" altLang="ko-KR" sz="1800" dirty="0"/>
              <a:t>(</a:t>
            </a:r>
            <a:r>
              <a:rPr lang="ko-KR" altLang="en-US" sz="1800" dirty="0"/>
              <a:t>경쟁력을 가지고 갈 수 </a:t>
            </a:r>
            <a:r>
              <a:rPr lang="ko-KR" altLang="en-US" sz="1800" dirty="0" err="1"/>
              <a:t>있는것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1200" dirty="0"/>
              <a:t>-   </a:t>
            </a:r>
            <a:r>
              <a:rPr lang="ko-KR" altLang="en-US" sz="1200" dirty="0"/>
              <a:t>기술적 우위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관련된 경험</a:t>
            </a:r>
            <a:r>
              <a:rPr lang="en-US" altLang="ko-KR" sz="1200" dirty="0"/>
              <a:t>(</a:t>
            </a:r>
            <a:r>
              <a:rPr lang="ko-KR" altLang="en-US" sz="1200" dirty="0"/>
              <a:t>레퍼런스</a:t>
            </a:r>
            <a:r>
              <a:rPr lang="en-US" altLang="ko-KR" sz="1200" dirty="0"/>
              <a:t>)</a:t>
            </a:r>
          </a:p>
          <a:p>
            <a:pPr>
              <a:buFontTx/>
              <a:buChar char="-"/>
            </a:pPr>
            <a:r>
              <a:rPr lang="ko-KR" altLang="en-US" sz="1200" dirty="0"/>
              <a:t>노하우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관리체계</a:t>
            </a:r>
            <a:endParaRPr lang="en-US" altLang="ko-KR" sz="1200" dirty="0"/>
          </a:p>
          <a:p>
            <a:pPr>
              <a:buFontTx/>
              <a:buChar char="-"/>
            </a:pPr>
            <a:r>
              <a:rPr lang="ko-KR" altLang="en-US" sz="1200" dirty="0"/>
              <a:t>비용절감</a:t>
            </a:r>
            <a:endParaRPr lang="en-US" altLang="ko-KR" sz="12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열위상황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-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경쟁사가 우리보다 기술적으로 우위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(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대응할수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있는 반론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/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극복방안 제시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(EX.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기존 사업 경쟁사에 문제점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, 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이슈점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(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매스컴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...)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부족한 부분 찾아서 보완해</a:t>
            </a:r>
            <a:br>
              <a:rPr lang="ko-KR" altLang="en-US" sz="1000" dirty="0"/>
            </a:b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우리가 발전적 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계승안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제안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 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경쟁력있는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다른회사랑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손잡기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(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컨소시엄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,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협력관계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) &gt;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시너지 효과</a:t>
            </a:r>
            <a:endParaRPr lang="en-US" altLang="ko-KR" sz="1000" b="0" i="0" dirty="0">
              <a:solidFill>
                <a:srgbClr val="3C4043"/>
              </a:solidFill>
              <a:effectLst/>
              <a:latin typeface="NotoSansKR_Regular"/>
            </a:endParaRPr>
          </a:p>
          <a:p>
            <a:pPr>
              <a:buFontTx/>
              <a:buChar char="-"/>
            </a:pP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사업 관점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(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관리적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)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전환 제안</a:t>
            </a:r>
            <a:endParaRPr lang="en-US" altLang="ko-KR" sz="1000" b="0" i="0" dirty="0">
              <a:solidFill>
                <a:srgbClr val="3C4043"/>
              </a:solidFill>
              <a:effectLst/>
              <a:latin typeface="NotoSansKR_Regular"/>
            </a:endParaRPr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동등상황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200" dirty="0"/>
              <a:t>-</a:t>
            </a:r>
            <a:r>
              <a:rPr lang="ko-KR" altLang="en-US" sz="1000" b="0" i="0" dirty="0" err="1">
                <a:solidFill>
                  <a:srgbClr val="3C4043"/>
                </a:solidFill>
                <a:effectLst/>
                <a:latin typeface="NotoSansKR_Regular"/>
              </a:rPr>
              <a:t>관계있는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 다른 항목에서 우위요소 찾기 또는 우위</a:t>
            </a: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/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열위 항목에서 대응할 수 있는 모든 것을 동등에서 활용</a:t>
            </a:r>
            <a:endParaRPr lang="en-US" altLang="ko-KR" sz="1000" b="0" i="0" dirty="0">
              <a:solidFill>
                <a:srgbClr val="3C4043"/>
              </a:solidFill>
              <a:effectLst/>
              <a:latin typeface="NotoSansKR_Regular"/>
            </a:endParaRPr>
          </a:p>
          <a:p>
            <a:pPr marL="0" indent="0">
              <a:buNone/>
            </a:pPr>
            <a:r>
              <a:rPr lang="en-US" altLang="ko-KR" sz="1800" b="0" i="0" dirty="0">
                <a:solidFill>
                  <a:srgbClr val="3C4043"/>
                </a:solidFill>
                <a:effectLst/>
                <a:latin typeface="NotoSansKR_Regular"/>
              </a:rPr>
              <a:t>4. </a:t>
            </a:r>
            <a:r>
              <a:rPr lang="ko-KR" altLang="en-US" sz="1800" b="0" i="0" dirty="0">
                <a:solidFill>
                  <a:srgbClr val="3C4043"/>
                </a:solidFill>
                <a:effectLst/>
                <a:latin typeface="NotoSansKR_Regular"/>
              </a:rPr>
              <a:t>사업관리적</a:t>
            </a:r>
            <a:br>
              <a:rPr lang="ko-KR" altLang="en-US" sz="1000" dirty="0"/>
            </a:br>
            <a:r>
              <a:rPr lang="en-US" altLang="ko-KR" sz="1000" b="0" i="0" dirty="0">
                <a:solidFill>
                  <a:srgbClr val="3C4043"/>
                </a:solidFill>
                <a:effectLst/>
                <a:latin typeface="NotoSansKR_Regular"/>
              </a:rPr>
              <a:t>- EX. </a:t>
            </a:r>
            <a:r>
              <a:rPr lang="ko-KR" altLang="en-US" sz="1000" b="0" i="0" dirty="0">
                <a:solidFill>
                  <a:srgbClr val="3C4043"/>
                </a:solidFill>
                <a:effectLst/>
                <a:latin typeface="NotoSansKR_Regular"/>
              </a:rPr>
              <a:t>고객사 현황에 맞춰서 인력을 구성</a:t>
            </a:r>
            <a:endParaRPr lang="en-US" altLang="ko-KR" sz="1000" b="0" i="0" dirty="0">
              <a:solidFill>
                <a:srgbClr val="3C4043"/>
              </a:solidFill>
              <a:effectLst/>
              <a:latin typeface="NotoSansKR_Regular"/>
            </a:endParaRPr>
          </a:p>
          <a:p>
            <a:pPr marL="0" indent="0">
              <a:buNone/>
            </a:pPr>
            <a:endParaRPr lang="en-US" altLang="ko-KR" sz="1000" dirty="0">
              <a:solidFill>
                <a:srgbClr val="3C4043"/>
              </a:solidFill>
              <a:latin typeface="NotoSansKR_Regular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+ 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경쟁사는 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VR (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가상현실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), 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음성안내 등 청각 컨텐츠만 가짐  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&gt;&gt; 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촉각을 활용할 컨텐츠가 없음 </a:t>
            </a:r>
            <a:endParaRPr lang="en-US" altLang="ko-KR" sz="1800" dirty="0">
              <a:solidFill>
                <a:srgbClr val="3C4043"/>
              </a:solidFill>
              <a:latin typeface="NotoSansKR_Regular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+ 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반면 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K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컴퍼니는 스마트 케인 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, </a:t>
            </a: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진동안내 등 촉각 컨텐츠를 가지고 있음</a:t>
            </a:r>
            <a:endParaRPr lang="en-US" altLang="ko-KR" sz="1800" dirty="0">
              <a:solidFill>
                <a:srgbClr val="3C4043"/>
              </a:solidFill>
              <a:latin typeface="NotoSansKR_Regular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3C4043"/>
                </a:solidFill>
                <a:latin typeface="NotoSansKR_Regular"/>
              </a:rPr>
              <a:t> </a:t>
            </a:r>
            <a:r>
              <a:rPr lang="en-US" altLang="ko-KR" sz="1800" dirty="0">
                <a:solidFill>
                  <a:srgbClr val="3C4043"/>
                </a:solidFill>
                <a:latin typeface="NotoSansKR_Regular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신사업 개발 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궁 모형 미니어처에 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IoT 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센서를 내장 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누르면 궁의 구조를 설명해주는 음성안내 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(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촉각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+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청각</a:t>
            </a:r>
            <a:r>
              <a:rPr lang="en-US" altLang="ko-KR" sz="1800" dirty="0">
                <a:solidFill>
                  <a:srgbClr val="FF0000"/>
                </a:solidFill>
                <a:latin typeface="NotoSansKR_Regular"/>
              </a:rPr>
              <a:t>))</a:t>
            </a:r>
            <a:r>
              <a:rPr lang="ko-KR" altLang="en-US" sz="1800" dirty="0">
                <a:solidFill>
                  <a:srgbClr val="FF0000"/>
                </a:solidFill>
                <a:latin typeface="NotoSansKR_Regular"/>
              </a:rPr>
              <a:t> </a:t>
            </a:r>
            <a:endParaRPr lang="en-US" altLang="ko-KR" sz="1800" dirty="0">
              <a:solidFill>
                <a:srgbClr val="FF0000"/>
              </a:solidFill>
              <a:latin typeface="NotoSansKR_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7832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77775" y="1856632"/>
            <a:ext cx="4419600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기업 경쟁 우위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열위 분석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38167"/>
              </p:ext>
            </p:extLst>
          </p:nvPr>
        </p:nvGraphicFramePr>
        <p:xfrm>
          <a:off x="457200" y="2311400"/>
          <a:ext cx="11531600" cy="4598560"/>
        </p:xfrm>
        <a:graphic>
          <a:graphicData uri="http://schemas.openxmlformats.org/drawingml/2006/table">
            <a:tbl>
              <a:tblPr/>
              <a:tblGrid>
                <a:gridCol w="838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9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01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6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솔루션명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해결방안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자사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경쟁사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비교분석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이중화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(KT GIGA Office) </a:t>
                      </a:r>
                    </a:p>
                    <a:p>
                      <a:pPr lvl="0"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 장비 이중화로 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기업용 인터넷 구성 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중앙 컴퓨터 모니터링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(KT GIGA Office)/ IoT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디바이스들을 통합 관리할 모니터링 인프라 구성 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1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 안내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(KT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네비게이션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)/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GPS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 정보를 기반으로 길안내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-</a:t>
                      </a: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+</a:t>
                      </a:r>
                      <a:endParaRPr lang="ko-KR" altLang="en-US" sz="13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기술력으론 </a:t>
                      </a:r>
                      <a:r>
                        <a:rPr lang="ko-KR" altLang="en-US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못이김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비용절감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,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유지보수 보증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년 추가 등 부가서비스 제안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음성 안내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기가지니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)/</a:t>
                      </a:r>
                    </a:p>
                    <a:p>
                      <a:pPr lvl="0"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사용자 목소리를 받아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우리는 </a:t>
                      </a:r>
                      <a:r>
                        <a:rPr lang="ko-KR" alt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기가지니</a:t>
                      </a:r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en-US" altLang="ko-KR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+ </a:t>
                      </a:r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인사이트</a:t>
                      </a:r>
                      <a:endParaRPr lang="en-US" altLang="ko-KR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안내 솔루션 기술력이 더 높음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서버 이중화 및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로드밸런싱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(KT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클라우드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/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동등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관제</a:t>
                      </a: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사용자 긴급상황 발생시 관제 모니터링으로 사용자의 위치 및 알림이 전송되어야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. 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KT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기가아이즈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스마트케인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O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X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우위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특히 스마트 케인이 우리만 가진 솔루션 이부분을 강조 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9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D1CE8A63-3FD9-4F9E-8F29-50FC340EC4A5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1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744CDECB-758C-4823-B4D2-4D42A7AC1B25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75882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920363" y="5007692"/>
            <a:ext cx="3700617" cy="3700617"/>
            <a:chOff x="14769878" y="-959433"/>
            <a:chExt cx="5550926" cy="555092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9878" y="-959433"/>
              <a:ext cx="5550926" cy="555092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25235" y="-1164826"/>
            <a:ext cx="2653965" cy="2653965"/>
            <a:chOff x="-2917796" y="5180952"/>
            <a:chExt cx="3980948" cy="398094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917796" y="5180952"/>
              <a:ext cx="3980948" cy="3980948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77049" y="1242284"/>
            <a:ext cx="8221051" cy="510317"/>
          </a:xfrm>
          <a:prstGeom prst="rect">
            <a:avLst/>
          </a:prstGeom>
          <a:solidFill>
            <a:srgbClr val="F3927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933" kern="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제안전략수립서</a:t>
            </a:r>
            <a:endParaRPr lang="ko-KR" altLang="en-US" sz="533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1003"/>
          <p:cNvGrpSpPr/>
          <p:nvPr/>
        </p:nvGrpSpPr>
        <p:grpSpPr>
          <a:xfrm>
            <a:off x="658449" y="5983207"/>
            <a:ext cx="375217" cy="375217"/>
            <a:chOff x="17138096" y="503840"/>
            <a:chExt cx="562826" cy="562826"/>
          </a:xfrm>
        </p:grpSpPr>
        <p:pic>
          <p:nvPicPr>
            <p:cNvPr id="11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38096" y="503840"/>
              <a:ext cx="562826" cy="562826"/>
            </a:xfrm>
            <a:prstGeom prst="rect">
              <a:avLst/>
            </a:prstGeom>
          </p:spPr>
        </p:pic>
      </p:grpSp>
      <p:cxnSp>
        <p:nvCxnSpPr>
          <p:cNvPr id="19" name="직선 연결선 18"/>
          <p:cNvCxnSpPr/>
          <p:nvPr/>
        </p:nvCxnSpPr>
        <p:spPr>
          <a:xfrm>
            <a:off x="9914468" y="10552357"/>
            <a:ext cx="127294" cy="2298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4"/>
          <p:cNvSpPr txBox="1"/>
          <p:nvPr/>
        </p:nvSpPr>
        <p:spPr>
          <a:xfrm>
            <a:off x="4114801" y="1897754"/>
            <a:ext cx="3716303" cy="543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제안 전략 도출</a:t>
            </a:r>
            <a:r>
              <a:rPr lang="en-US" altLang="ko-KR" sz="2933" kern="0" spc="-133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sz="1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28476"/>
              </p:ext>
            </p:extLst>
          </p:nvPr>
        </p:nvGraphicFramePr>
        <p:xfrm>
          <a:off x="320092" y="2045732"/>
          <a:ext cx="11551816" cy="4901996"/>
        </p:xfrm>
        <a:graphic>
          <a:graphicData uri="http://schemas.openxmlformats.org/drawingml/2006/table">
            <a:tbl>
              <a:tblPr/>
              <a:tblGrid>
                <a:gridCol w="84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2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567"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　</a:t>
                      </a:r>
                    </a:p>
                  </a:txBody>
                  <a:tcPr marL="3326" marR="3326" marT="332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-Core Dream 6 Bold" panose="020B0703030302020204" pitchFamily="34" charset="-127"/>
                        <a:ea typeface="S-Core Dream 6 Bold" panose="020B0703030302020204" pitchFamily="34" charset="-127"/>
                      </a:endParaRPr>
                    </a:p>
                  </a:txBody>
                  <a:tcPr marL="7483" marR="7483" marT="7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 marL="4989" marR="4989" marT="49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분류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비교수준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우위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열위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동등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요구사항 대안방안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</a:t>
                      </a:r>
                      <a:endParaRPr lang="en-US" altLang="ko-KR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(3</a:t>
                      </a:r>
                      <a:r>
                        <a:rPr lang="ko-KR" alt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</a:t>
                      </a:r>
                      <a:r>
                        <a:rPr lang="en-US" altLang="ko-KR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endParaRPr lang="ko-KR" alt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핵심 전략 선정 이유</a:t>
                      </a: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9B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네트워크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보안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 인프라 및 관제 모니터링 인프라의 네트워크는 이중화로 구성한다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kern="120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8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기기등록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변경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위치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접속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Log/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관제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사용서비스 등이 모니터링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altLang="ko-KR" sz="1200" b="1" i="0" u="none" strike="noStrike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0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각 궁 상황에 맞는 음성 길안내 서비스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네비게이션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 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방안을 제시해야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ko-KR" altLang="en-US" sz="12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7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모든 서비스는 사용자가 음성명령을 통해 실행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제어 되어야 한다</a:t>
                      </a:r>
                      <a:r>
                        <a:rPr lang="en-US" altLang="ko-KR" sz="1100" u="none" strike="noStrike" dirty="0"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1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클라우드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(AICC)</a:t>
                      </a:r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갑작스러운 사용자 증가 즉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특정 시기에 트래픽이 폭주하는 상황에서도 서비스 수요 변화 패턴에 유연하게 대처할 수 있어야 한다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3374" marR="3374" marT="33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50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387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2249" marR="2249" marT="22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kern="1200" baseline="0" dirty="0">
                        <a:solidFill>
                          <a:srgbClr val="3D9BBD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+mn-cs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marL="3326" marR="3326" marT="33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3">
            <a:extLst>
              <a:ext uri="{FF2B5EF4-FFF2-40B4-BE49-F238E27FC236}">
                <a16:creationId xmlns:a16="http://schemas.microsoft.com/office/drawing/2014/main" id="{28E0FBDC-5A8D-4995-BCFF-93A5EAB31803}"/>
              </a:ext>
            </a:extLst>
          </p:cNvPr>
          <p:cNvSpPr txBox="1"/>
          <p:nvPr/>
        </p:nvSpPr>
        <p:spPr>
          <a:xfrm>
            <a:off x="708768" y="768046"/>
            <a:ext cx="4218832" cy="4412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2</a:t>
            </a:r>
            <a:r>
              <a:rPr lang="ko-KR" altLang="en-US" sz="2267" kern="0" spc="-67" dirty="0">
                <a:solidFill>
                  <a:srgbClr val="3D3D3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7 ExtraBold" pitchFamily="34" charset="0"/>
              </a:rPr>
              <a:t>일차 산출물</a:t>
            </a:r>
            <a:endParaRPr lang="en-US" sz="2267" kern="0" spc="-67" dirty="0">
              <a:solidFill>
                <a:srgbClr val="3D3D3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-Core Dream 7 ExtraBold" pitchFamily="34" charset="0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DA02C0C-E9B7-4F68-B8A1-6956FEA10D9D}"/>
              </a:ext>
            </a:extLst>
          </p:cNvPr>
          <p:cNvSpPr txBox="1"/>
          <p:nvPr/>
        </p:nvSpPr>
        <p:spPr>
          <a:xfrm>
            <a:off x="676642" y="486545"/>
            <a:ext cx="2908847" cy="3796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67" i="1" dirty="0">
                <a:solidFill>
                  <a:srgbClr val="FF6F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HEFACESHOP INKLIPQUID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364062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A526C-D80C-46F5-AB70-6FD07383D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2B8FF-D05D-403F-A645-F849DC868C23}">
  <ds:schemaRefs>
    <ds:schemaRef ds:uri="9114dcef-bd0d-459c-b9d7-fc63398cdbe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1857a468-9f2d-455b-8425-136ceb0ac25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F91075-7626-4BE1-B227-323717B67C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1691</Words>
  <Application>Microsoft Office PowerPoint</Application>
  <PresentationFormat>와이드스크린</PresentationFormat>
  <Paragraphs>389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NotoSansKR_Regular</vt:lpstr>
      <vt:lpstr>나눔스퀘어</vt:lpstr>
      <vt:lpstr>나눔스퀘어 Bold</vt:lpstr>
      <vt:lpstr>나눔스퀘어 ExtraBold</vt:lpstr>
      <vt:lpstr>나눔스퀘어_ac Bold</vt:lpstr>
      <vt:lpstr>나눔스퀘어라운드 Bold</vt:lpstr>
      <vt:lpstr>돋움</vt:lpstr>
      <vt:lpstr>맑은 고딕</vt:lpstr>
      <vt:lpstr>Arial</vt:lpstr>
      <vt:lpstr>Courier New</vt:lpstr>
      <vt:lpstr>Office 테마</vt:lpstr>
      <vt:lpstr>PowerPoint 프레젠테이션</vt:lpstr>
      <vt:lpstr>추가 조사 자료 </vt:lpstr>
      <vt:lpstr>PowerPoint 프레젠테이션</vt:lpstr>
      <vt:lpstr>PowerPoint 프레젠테이션</vt:lpstr>
      <vt:lpstr>PowerPoint 프레젠테이션</vt:lpstr>
      <vt:lpstr>PowerPoint 프레젠테이션</vt:lpstr>
      <vt:lpstr>경쟁사 분석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석지혜(유통정책팀)</dc:creator>
  <cp:lastModifiedBy>양정우</cp:lastModifiedBy>
  <cp:revision>23</cp:revision>
  <dcterms:created xsi:type="dcterms:W3CDTF">2022-11-15T07:36:32Z</dcterms:created>
  <dcterms:modified xsi:type="dcterms:W3CDTF">2024-12-20T05:44:18Z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