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70" r:id="rId6"/>
    <p:sldId id="3583" r:id="rId7"/>
    <p:sldId id="3585" r:id="rId8"/>
    <p:sldId id="35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5"/>
            <p14:sldId id="3581"/>
          </p14:sldIdLst>
        </p14:section>
        <p14:section name="탐색적 데이터 분석 결과" id="{AA423445-CF8D-4C9F-BE21-FB9C7DC69D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19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4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나이트 위치 바꾸기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5195532" y="3219451"/>
            <a:ext cx="59963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문제 파악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나이트의 </a:t>
            </a:r>
            <a:r>
              <a:rPr lang="ko-KR" altLang="en-US" dirty="0">
                <a:highlight>
                  <a:srgbClr val="FFFF00"/>
                </a:highlight>
              </a:rPr>
              <a:t>이동 규칙 </a:t>
            </a:r>
            <a:r>
              <a:rPr lang="en-US" altLang="ko-KR" dirty="0"/>
              <a:t>&gt;</a:t>
            </a:r>
            <a:r>
              <a:rPr lang="ko-KR" altLang="en-US" dirty="0">
                <a:highlight>
                  <a:srgbClr val="FFFF00"/>
                </a:highlight>
              </a:rPr>
              <a:t>쉽게 풀 수 있지 않을까</a:t>
            </a:r>
            <a:r>
              <a:rPr lang="en-US" altLang="ko-KR" dirty="0">
                <a:highlight>
                  <a:srgbClr val="FFFF00"/>
                </a:highlight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5EEF7-21E5-4698-840A-C0169A6A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344248"/>
            <a:ext cx="3381375" cy="4949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AD9582-2674-4470-A7DF-8ACFA09316E9}"/>
              </a:ext>
            </a:extLst>
          </p:cNvPr>
          <p:cNvSpPr/>
          <p:nvPr/>
        </p:nvSpPr>
        <p:spPr>
          <a:xfrm>
            <a:off x="847724" y="2447925"/>
            <a:ext cx="329565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577052-D9C6-4E5B-8935-038055A0BF79}"/>
              </a:ext>
            </a:extLst>
          </p:cNvPr>
          <p:cNvSpPr/>
          <p:nvPr/>
        </p:nvSpPr>
        <p:spPr>
          <a:xfrm>
            <a:off x="847724" y="3219451"/>
            <a:ext cx="3295650" cy="155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나이트의 이동 규칙</a:t>
            </a:r>
            <a:r>
              <a:rPr lang="en-US" altLang="ko-KR" sz="3200" dirty="0">
                <a:latin typeface="system-ui"/>
              </a:rPr>
              <a:t>)</a:t>
            </a:r>
            <a:r>
              <a:rPr lang="ko-KR" altLang="en-US" sz="3200" dirty="0">
                <a:latin typeface="system-ui"/>
              </a:rPr>
              <a:t>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63FB65-8727-42C8-AF5A-16D90E0D8148}"/>
              </a:ext>
            </a:extLst>
          </p:cNvPr>
          <p:cNvCxnSpPr>
            <a:cxnSpLocks/>
          </p:cNvCxnSpPr>
          <p:nvPr/>
        </p:nvCxnSpPr>
        <p:spPr>
          <a:xfrm>
            <a:off x="5915025" y="1173401"/>
            <a:ext cx="0" cy="477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7EE622D-2668-4919-903A-A75B8D58F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60879"/>
              </p:ext>
            </p:extLst>
          </p:nvPr>
        </p:nvGraphicFramePr>
        <p:xfrm>
          <a:off x="552452" y="1562588"/>
          <a:ext cx="5010147" cy="4382349"/>
        </p:xfrm>
        <a:graphic>
          <a:graphicData uri="http://schemas.openxmlformats.org/drawingml/2006/table">
            <a:tbl>
              <a:tblPr firstRow="1" bandRow="1">
                <a:tableStyleId>{A4739C91-EA2B-441A-B1FC-6100ADDC1FEA}</a:tableStyleId>
              </a:tblPr>
              <a:tblGrid>
                <a:gridCol w="1670049">
                  <a:extLst>
                    <a:ext uri="{9D8B030D-6E8A-4147-A177-3AD203B41FA5}">
                      <a16:colId xmlns:a16="http://schemas.microsoft.com/office/drawing/2014/main" val="254867235"/>
                    </a:ext>
                  </a:extLst>
                </a:gridCol>
                <a:gridCol w="1670049">
                  <a:extLst>
                    <a:ext uri="{9D8B030D-6E8A-4147-A177-3AD203B41FA5}">
                      <a16:colId xmlns:a16="http://schemas.microsoft.com/office/drawing/2014/main" val="1715449745"/>
                    </a:ext>
                  </a:extLst>
                </a:gridCol>
                <a:gridCol w="1670049">
                  <a:extLst>
                    <a:ext uri="{9D8B030D-6E8A-4147-A177-3AD203B41FA5}">
                      <a16:colId xmlns:a16="http://schemas.microsoft.com/office/drawing/2014/main" val="1629133078"/>
                    </a:ext>
                  </a:extLst>
                </a:gridCol>
              </a:tblGrid>
              <a:tr h="14607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16052"/>
                  </a:ext>
                </a:extLst>
              </a:tr>
              <a:tr h="14607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6676"/>
                  </a:ext>
                </a:extLst>
              </a:tr>
              <a:tr h="14607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7441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54913E2-804F-4C9B-8892-DED07519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4" y="1562588"/>
            <a:ext cx="1381122" cy="1381122"/>
          </a:xfrm>
          <a:prstGeom prst="rect">
            <a:avLst/>
          </a:prstGeom>
        </p:spPr>
      </p:pic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C8A92C02-8E87-4BB2-BE66-5D54BCED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33145"/>
              </p:ext>
            </p:extLst>
          </p:nvPr>
        </p:nvGraphicFramePr>
        <p:xfrm>
          <a:off x="6553202" y="1562587"/>
          <a:ext cx="5010147" cy="4382349"/>
        </p:xfrm>
        <a:graphic>
          <a:graphicData uri="http://schemas.openxmlformats.org/drawingml/2006/table">
            <a:tbl>
              <a:tblPr firstRow="1" bandRow="1">
                <a:tableStyleId>{A4739C91-EA2B-441A-B1FC-6100ADDC1FEA}</a:tableStyleId>
              </a:tblPr>
              <a:tblGrid>
                <a:gridCol w="1670049">
                  <a:extLst>
                    <a:ext uri="{9D8B030D-6E8A-4147-A177-3AD203B41FA5}">
                      <a16:colId xmlns:a16="http://schemas.microsoft.com/office/drawing/2014/main" val="254867235"/>
                    </a:ext>
                  </a:extLst>
                </a:gridCol>
                <a:gridCol w="1670049">
                  <a:extLst>
                    <a:ext uri="{9D8B030D-6E8A-4147-A177-3AD203B41FA5}">
                      <a16:colId xmlns:a16="http://schemas.microsoft.com/office/drawing/2014/main" val="1715449745"/>
                    </a:ext>
                  </a:extLst>
                </a:gridCol>
                <a:gridCol w="1670049">
                  <a:extLst>
                    <a:ext uri="{9D8B030D-6E8A-4147-A177-3AD203B41FA5}">
                      <a16:colId xmlns:a16="http://schemas.microsoft.com/office/drawing/2014/main" val="1629133078"/>
                    </a:ext>
                  </a:extLst>
                </a:gridCol>
              </a:tblGrid>
              <a:tr h="14607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16052"/>
                  </a:ext>
                </a:extLst>
              </a:tr>
              <a:tr h="14607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6676"/>
                  </a:ext>
                </a:extLst>
              </a:tr>
              <a:tr h="14607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4414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4A0318B1-BE1C-450F-834E-80FD9AB5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33" y="1574121"/>
            <a:ext cx="1381122" cy="13811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1602E7D-455B-4D43-AA51-A094CCEA6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27" y="3063200"/>
            <a:ext cx="1381122" cy="1381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4D185E-7099-4A21-A72A-4123130D5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130" y="1488154"/>
            <a:ext cx="1553056" cy="15530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B8BFA54-4D29-440C-BBD5-E13A6E24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731" y="2911042"/>
            <a:ext cx="1566618" cy="1566618"/>
          </a:xfrm>
          <a:prstGeom prst="rect">
            <a:avLst/>
          </a:prstGeom>
        </p:spPr>
      </p:pic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9ADA68FC-A5B2-4467-8712-81E42F1025B5}"/>
              </a:ext>
            </a:extLst>
          </p:cNvPr>
          <p:cNvSpPr/>
          <p:nvPr/>
        </p:nvSpPr>
        <p:spPr>
          <a:xfrm>
            <a:off x="2524125" y="3124777"/>
            <a:ext cx="1066800" cy="11391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A59BC982-F390-4771-BA76-FD3BC621CAC7}"/>
              </a:ext>
            </a:extLst>
          </p:cNvPr>
          <p:cNvSpPr/>
          <p:nvPr/>
        </p:nvSpPr>
        <p:spPr>
          <a:xfrm>
            <a:off x="8524875" y="3184187"/>
            <a:ext cx="1066800" cy="11391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F5903-54E4-48F3-9338-B720833328FB}"/>
              </a:ext>
            </a:extLst>
          </p:cNvPr>
          <p:cNvSpPr txBox="1"/>
          <p:nvPr/>
        </p:nvSpPr>
        <p:spPr>
          <a:xfrm>
            <a:off x="304801" y="6006511"/>
            <a:ext cx="1088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결론</a:t>
            </a:r>
            <a:r>
              <a:rPr lang="en-US" altLang="ko-KR" sz="1600" b="1" dirty="0">
                <a:solidFill>
                  <a:schemeClr val="tx1"/>
                </a:solidFill>
              </a:rPr>
              <a:t>: 3x3</a:t>
            </a:r>
            <a:r>
              <a:rPr lang="ko-KR" altLang="en-US" sz="1600" b="1" dirty="0">
                <a:solidFill>
                  <a:schemeClr val="tx1"/>
                </a:solidFill>
              </a:rPr>
              <a:t> 격자 중앙을 제외</a:t>
            </a:r>
            <a:r>
              <a:rPr lang="en-US" altLang="ko-KR" sz="1600" b="1" dirty="0">
                <a:solidFill>
                  <a:schemeClr val="tx1"/>
                </a:solidFill>
              </a:rPr>
              <a:t>,  </a:t>
            </a:r>
            <a:r>
              <a:rPr lang="ko-KR" altLang="en-US" sz="1600" b="1" dirty="0">
                <a:solidFill>
                  <a:schemeClr val="tx1"/>
                </a:solidFill>
              </a:rPr>
              <a:t>나이트는 모든 모서리를 이동할 수 있다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D8E62-53C1-42DE-9157-CF89466ABBB7}"/>
              </a:ext>
            </a:extLst>
          </p:cNvPr>
          <p:cNvSpPr txBox="1"/>
          <p:nvPr/>
        </p:nvSpPr>
        <p:spPr>
          <a:xfrm>
            <a:off x="6553202" y="1143160"/>
            <a:ext cx="526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예시 상황 </a:t>
            </a:r>
            <a:r>
              <a:rPr lang="en-US" altLang="ko-KR" b="1" dirty="0"/>
              <a:t>(</a:t>
            </a:r>
            <a:r>
              <a:rPr lang="ko-KR" altLang="en-US" b="1" dirty="0"/>
              <a:t>모든 상황에도</a:t>
            </a:r>
            <a:r>
              <a:rPr lang="en-US" altLang="ko-KR" b="1" dirty="0"/>
              <a:t>)</a:t>
            </a:r>
            <a:r>
              <a:rPr lang="ko-KR" altLang="en-US" b="1" dirty="0"/>
              <a:t> 두 나이트</a:t>
            </a:r>
            <a:r>
              <a:rPr lang="en-US" altLang="ko-KR" b="1" dirty="0"/>
              <a:t> </a:t>
            </a:r>
            <a:r>
              <a:rPr lang="ko-KR" altLang="en-US" b="1" dirty="0"/>
              <a:t>쌍의 위치는 바꿀 수 있다</a:t>
            </a:r>
          </a:p>
        </p:txBody>
      </p:sp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0347 L 0.13242 0.44236 L 0.27461 0.00209 L -0.00977 0.2132 L 0.28307 0.45347 L 0.1276 -0.01041 L -0.00508 0.43125 L 0.27695 0.2076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4297 0.422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29597E-17 L -0.27552 -0.2025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4 -0.00856 L 0.27722 0.21783 " pathEditMode="relative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 0.0088 L -0.27721 0.21297 " pathEditMode="relative" ptsTypes="AA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3 0.42385 L 0.27422 0.01412 " pathEditMode="relative" ptsTypes="AA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22199 L 0.13347 -0.22523 L -0.01028 0.21505 L 0.27722 -0.00162 " pathEditMode="relative" ptsTypes="AAAA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소스코드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7B473-80E7-4CF3-9759-1AE72FB2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90" y="3737388"/>
            <a:ext cx="8646436" cy="2686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6361E0-A97C-4F86-B6F6-27CA93AA5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720" y="1190444"/>
            <a:ext cx="2619741" cy="2791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095EBF-935C-443A-9A77-24AD0B300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690" y="1545583"/>
            <a:ext cx="5720535" cy="17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8105</TotalTime>
  <Words>70</Words>
  <Application>Microsoft Office PowerPoint</Application>
  <PresentationFormat>와이드스크린</PresentationFormat>
  <Paragraphs>15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나이트 위치 바꾸기 (중급) </vt:lpstr>
      <vt:lpstr>나의 생각(나이트의 이동 규칙)  </vt:lpstr>
      <vt:lpstr>소스코드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409</cp:revision>
  <dcterms:modified xsi:type="dcterms:W3CDTF">2024-11-28T11:13:18Z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