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8" r:id="rId2"/>
    <p:sldId id="260" r:id="rId3"/>
    <p:sldId id="26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75" r:id="rId39"/>
    <p:sldId id="469" r:id="rId40"/>
    <p:sldId id="476" r:id="rId41"/>
    <p:sldId id="470" r:id="rId42"/>
    <p:sldId id="477" r:id="rId43"/>
    <p:sldId id="478" r:id="rId44"/>
    <p:sldId id="479" r:id="rId45"/>
    <p:sldId id="480" r:id="rId46"/>
    <p:sldId id="481" r:id="rId47"/>
    <p:sldId id="482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823A8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2,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2,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2,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10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数据分析技术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Numpy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工具包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Pandas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工具包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219200"/>
            <a:ext cx="8872538" cy="5386387"/>
          </a:xfrm>
        </p:spPr>
        <p:txBody>
          <a:bodyPr/>
          <a:lstStyle/>
          <a:p>
            <a:r>
              <a:rPr lang="zh-CN" altLang="en-US" dirty="0" smtClean="0"/>
              <a:t>下面的例子用函数</a:t>
            </a:r>
            <a:r>
              <a:rPr lang="en-US" dirty="0" smtClean="0"/>
              <a:t>zeros</a:t>
            </a:r>
            <a:r>
              <a:rPr lang="zh-CN" altLang="en-US" dirty="0" smtClean="0"/>
              <a:t>创建了一个全</a:t>
            </a:r>
            <a:r>
              <a:rPr lang="en-US" dirty="0" smtClean="0"/>
              <a:t>0</a:t>
            </a:r>
            <a:r>
              <a:rPr lang="zh-CN" altLang="en-US" dirty="0" smtClean="0"/>
              <a:t>数组，用函数</a:t>
            </a:r>
            <a:r>
              <a:rPr lang="en-US" dirty="0" smtClean="0"/>
              <a:t>ones</a:t>
            </a:r>
            <a:r>
              <a:rPr lang="zh-CN" altLang="en-US" dirty="0" smtClean="0"/>
              <a:t>创建了一个全</a:t>
            </a:r>
            <a:r>
              <a:rPr lang="en-US" dirty="0" smtClean="0"/>
              <a:t>1</a:t>
            </a:r>
            <a:r>
              <a:rPr lang="zh-CN" altLang="en-US" dirty="0" smtClean="0"/>
              <a:t>的数组，用函数</a:t>
            </a:r>
            <a:r>
              <a:rPr lang="en-US" dirty="0" smtClean="0"/>
              <a:t>empty</a:t>
            </a:r>
            <a:r>
              <a:rPr lang="zh-CN" altLang="en-US" dirty="0" smtClean="0"/>
              <a:t>创建了一个内容随机产生的数组。</a:t>
            </a: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smtClean="0">
                <a:solidFill>
                  <a:srgbClr val="FF0000"/>
                </a:solidFill>
              </a:rPr>
              <a:t>zeros( (3,4)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array([[0.,  0.,  0.,  0.],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     [0.,  0.,  0.,  0.],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     [0.,  0.,  0.,  0</a:t>
            </a:r>
            <a:r>
              <a:rPr lang="en-US" i="1" dirty="0" smtClean="0"/>
              <a:t>.]])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066800"/>
            <a:ext cx="8643937" cy="5386387"/>
          </a:xfrm>
        </p:spPr>
        <p:txBody>
          <a:bodyPr/>
          <a:lstStyle/>
          <a:p>
            <a:pPr>
              <a:buNone/>
            </a:pPr>
            <a:r>
              <a:rPr lang="en-US" sz="2800" i="1" dirty="0"/>
              <a:t> &gt;&gt;&gt; </a:t>
            </a:r>
            <a:r>
              <a:rPr lang="en-US" sz="2800" i="1" dirty="0">
                <a:solidFill>
                  <a:srgbClr val="FF0000"/>
                </a:solidFill>
              </a:rPr>
              <a:t>ones( (2,3,4), </a:t>
            </a:r>
            <a:r>
              <a:rPr lang="en-US" sz="2800" i="1" dirty="0" err="1">
                <a:solidFill>
                  <a:srgbClr val="FF0000"/>
                </a:solidFill>
              </a:rPr>
              <a:t>dtype</a:t>
            </a:r>
            <a:r>
              <a:rPr lang="en-US" sz="2800" i="1" dirty="0">
                <a:solidFill>
                  <a:srgbClr val="FF0000"/>
                </a:solidFill>
              </a:rPr>
              <a:t>=int16 </a:t>
            </a:r>
            <a:r>
              <a:rPr lang="en-US" sz="2800" i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28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smtClean="0">
                <a:solidFill>
                  <a:srgbClr val="FF0000"/>
                </a:solidFill>
              </a:rPr>
              <a:t>empty( (2,3) )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248400" cy="23818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" y="4800600"/>
            <a:ext cx="9067800" cy="901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339138" cy="4548187"/>
          </a:xfrm>
        </p:spPr>
        <p:txBody>
          <a:bodyPr/>
          <a:lstStyle/>
          <a:p>
            <a:r>
              <a:rPr lang="zh-CN" altLang="en-US" dirty="0" smtClean="0"/>
              <a:t>为了创建一个数组，</a:t>
            </a:r>
            <a:r>
              <a:rPr lang="en-US" dirty="0" err="1" smtClean="0"/>
              <a:t>NumPy</a:t>
            </a:r>
            <a:r>
              <a:rPr lang="zh-CN" altLang="en-US" dirty="0" smtClean="0"/>
              <a:t>还提供了</a:t>
            </a:r>
            <a:r>
              <a:rPr lang="en-US" dirty="0" err="1" smtClean="0"/>
              <a:t>arange</a:t>
            </a:r>
            <a:r>
              <a:rPr lang="zh-CN" altLang="en-US" dirty="0" smtClean="0"/>
              <a:t>函数，它返回的数组中是按照一定规则排列的数组</a:t>
            </a:r>
            <a:r>
              <a:rPr lang="en-US" dirty="0" smtClean="0"/>
              <a:t>: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( 10, 30, 5 )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array([10, 15, 20, 25])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( 0, 2, 0.3 ) </a:t>
            </a:r>
            <a:r>
              <a:rPr lang="en-US" i="1" dirty="0" smtClean="0"/>
              <a:t>                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array([ 0. ,  0.3,  0.6,  0.9,  1.2,  1.5,  1.8])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295400"/>
            <a:ext cx="8339138" cy="45481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在打印一个数组时，</a:t>
            </a:r>
            <a:r>
              <a:rPr lang="en-US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的展示形式类似于嵌套列表，但呈现出以下特点的布局：</a:t>
            </a:r>
          </a:p>
          <a:p>
            <a:pPr marL="1102050" lvl="1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从左到右打印最后的轴</a:t>
            </a:r>
          </a:p>
          <a:p>
            <a:pPr marL="1102050" lvl="1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从顶向下打印次后的轴</a:t>
            </a:r>
          </a:p>
          <a:p>
            <a:pPr marL="1102050" lvl="1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从顶向下打印剩下的轴，每个切片通过一个空行与下一个切片隔开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一维数组以行的形式打印出来，二维数组以矩阵的形式打印出来，三维数以矩阵列表的形式打印出来。</a:t>
            </a:r>
            <a:endParaRPr lang="en-US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10.1.2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打印数组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954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(6) </a:t>
            </a:r>
            <a:r>
              <a:rPr lang="en-US" i="1" dirty="0" smtClean="0"/>
              <a:t>                      # 1d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/>
              <a:t>print</a:t>
            </a:r>
            <a:r>
              <a:rPr lang="en-US" i="1" dirty="0" smtClean="0"/>
              <a:t>(</a:t>
            </a:r>
            <a:r>
              <a:rPr lang="en-US" i="1" dirty="0" smtClean="0"/>
              <a:t>a)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[0 1 2 3 4 5]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(12).reshape(4,3) </a:t>
            </a:r>
            <a:r>
              <a:rPr lang="en-US" i="1" dirty="0" smtClean="0"/>
              <a:t>          # 2d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/>
              <a:t>print(b)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[[ 0  1  2]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[ 3  4  5]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[ 6  7  8]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[ 9 10 11]]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954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c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(24).reshape(2,3,4)</a:t>
            </a:r>
            <a:r>
              <a:rPr lang="en-US" i="1" dirty="0" smtClean="0"/>
              <a:t>         # 3d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print c</a:t>
            </a:r>
            <a:endParaRPr lang="zh-CN" altLang="en-US" dirty="0" smtClean="0"/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3733800" cy="370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219200"/>
            <a:ext cx="83391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数组是按元素进行算术运算的。因而，新的数组将会被创建，并且得到的结果会被填充。</a:t>
            </a: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= array( [20,30,40,50]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( 4 )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array([0, 1, 2, 3])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c = a-b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array([20, 29, 38, 47])</a:t>
            </a:r>
            <a:r>
              <a:rPr lang="zh-CN" altLang="en-US" dirty="0" smtClean="0"/>
              <a:t>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bool</a:t>
            </a:r>
            <a:r>
              <a:rPr lang="en-US" i="1" dirty="0" smtClean="0"/>
              <a:t>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10.1.3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2192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b**2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array([0, 1, 4, 9])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10*sin(a)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array([ 9.12945251, -9.88031624,  7.4511316 , -2.62374854])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a&lt;35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array([True, True, False, False],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bool</a:t>
            </a:r>
            <a:r>
              <a:rPr lang="en-US" i="1" dirty="0" smtClean="0"/>
              <a:t>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乘法运算符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是按元素进行计算的，而矩阵乘法则是可以通过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函数或创建矩阵对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象来实现的。</a:t>
            </a:r>
          </a:p>
          <a:p>
            <a:pPr>
              <a:buNone/>
            </a:pPr>
            <a:r>
              <a:rPr lang="en-US" i="1" dirty="0" smtClean="0"/>
              <a:t>&gt;&gt;&gt; A = array( [[1,1],</a:t>
            </a:r>
            <a:r>
              <a:rPr lang="zh-CN" altLang="en-US" i="1" dirty="0" smtClean="0"/>
              <a:t> </a:t>
            </a:r>
            <a:r>
              <a:rPr lang="en-US" i="1" dirty="0" smtClean="0"/>
              <a:t>[0,1]] )</a:t>
            </a:r>
          </a:p>
          <a:p>
            <a:pPr>
              <a:buNone/>
            </a:pPr>
            <a:r>
              <a:rPr lang="en-US" i="1" dirty="0" smtClean="0"/>
              <a:t>&gt;&gt;&gt; B = array( [[2,0],</a:t>
            </a:r>
            <a:r>
              <a:rPr lang="zh-CN" altLang="en-US" i="1" dirty="0" smtClean="0"/>
              <a:t> </a:t>
            </a:r>
            <a:r>
              <a:rPr lang="en-US" i="1" dirty="0" smtClean="0"/>
              <a:t>[3,4]]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A*B</a:t>
            </a:r>
            <a:r>
              <a:rPr lang="en-US" i="1" dirty="0" smtClean="0"/>
              <a:t>                        # </a:t>
            </a:r>
            <a:r>
              <a:rPr lang="zh-CN" altLang="en-US" i="1" dirty="0" smtClean="0"/>
              <a:t>矩阵元素乘积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array([[2, 0],</a:t>
            </a:r>
            <a:r>
              <a:rPr lang="zh-CN" altLang="en-US" i="1" dirty="0" smtClean="0"/>
              <a:t> </a:t>
            </a:r>
            <a:r>
              <a:rPr lang="en-US" i="1" dirty="0" smtClean="0"/>
              <a:t>[0, 4]])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dot(A,B)</a:t>
            </a:r>
            <a:r>
              <a:rPr lang="en-US" i="1" dirty="0" smtClean="0"/>
              <a:t>                # </a:t>
            </a:r>
            <a:r>
              <a:rPr lang="zh-CN" altLang="en-US" i="1" dirty="0" smtClean="0"/>
              <a:t>矩阵乘积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array([[5, 4],</a:t>
            </a:r>
            <a:r>
              <a:rPr lang="zh-CN" altLang="en-US" i="1" dirty="0" smtClean="0"/>
              <a:t> </a:t>
            </a:r>
            <a:r>
              <a:rPr lang="en-US" i="1" dirty="0" smtClean="0"/>
              <a:t>[3, 4]])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2192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还有一些操作符，例如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+=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*=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，是用来更改现有的数组，而不是创建一个新的数组。</a:t>
            </a:r>
          </a:p>
          <a:p>
            <a:pPr>
              <a:buNone/>
            </a:pPr>
            <a:r>
              <a:rPr lang="en-US" i="1" dirty="0" smtClean="0"/>
              <a:t>&gt;&gt;&gt; a = ones((2,3),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int</a:t>
            </a:r>
            <a:r>
              <a:rPr lang="en-US" i="1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= </a:t>
            </a:r>
            <a:r>
              <a:rPr lang="en-US" i="1" dirty="0" err="1" smtClean="0"/>
              <a:t>random.random</a:t>
            </a:r>
            <a:r>
              <a:rPr lang="en-US" i="1" dirty="0" smtClean="0"/>
              <a:t>((2,3))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*= 3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array([[3, 3, 3],</a:t>
            </a:r>
            <a:r>
              <a:rPr lang="zh-CN" altLang="en-US" i="1" dirty="0" smtClean="0"/>
              <a:t> </a:t>
            </a:r>
            <a:r>
              <a:rPr lang="en-US" i="1" dirty="0" smtClean="0"/>
              <a:t>[3, 3, 3]])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 += 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了解数据分析技术的概念和特点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了解其原理、算法、应用场景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对数据分析算法体系有一个初步理解</a:t>
            </a: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array([[ 3.69092703,  3.8324276 ,  3.0114541 ],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[ 3.18679111,  3.3039349 ,  3.37600289]])</a:t>
            </a:r>
            <a:endParaRPr lang="zh-CN" altLang="en-US" dirty="0" smtClean="0"/>
          </a:p>
          <a:p>
            <a:pPr marL="0" indent="0">
              <a:buNone/>
            </a:pPr>
            <a:r>
              <a:rPr lang="en-US" dirty="0"/>
              <a:t>&gt;&gt;&gt; a = ones((2,3), </a:t>
            </a:r>
            <a:r>
              <a:rPr lang="en-US" dirty="0" err="1"/>
              <a:t>dtype</a:t>
            </a:r>
            <a:r>
              <a:rPr lang="en-US" dirty="0"/>
              <a:t>=float)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array([[4.40469653, 4.14510416, 4.02749039],</a:t>
            </a:r>
          </a:p>
          <a:p>
            <a:pPr marL="0" indent="0">
              <a:buNone/>
            </a:pPr>
            <a:r>
              <a:rPr lang="en-US" dirty="0"/>
              <a:t>       [4.16585757, 4.34412764, 4.05941188]])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当多种类型数组进行计算时，结果得到的数组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通常采用更精确的值，这种行为叫做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upcast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i="1" dirty="0" smtClean="0"/>
              <a:t>&gt;&gt;&gt; a = ones(3, </a:t>
            </a:r>
            <a:r>
              <a:rPr lang="en-US" i="1" dirty="0" err="1" smtClean="0"/>
              <a:t>dtype</a:t>
            </a:r>
            <a:r>
              <a:rPr lang="en-US" i="1" dirty="0" smtClean="0"/>
              <a:t>=int32)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= </a:t>
            </a:r>
            <a:r>
              <a:rPr lang="en-US" i="1" dirty="0" err="1" smtClean="0"/>
              <a:t>linspace</a:t>
            </a:r>
            <a:r>
              <a:rPr lang="en-US" i="1" dirty="0" smtClean="0"/>
              <a:t>(0,pi,3)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b.dtype.name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'float64'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c = </a:t>
            </a:r>
            <a:r>
              <a:rPr lang="en-US" i="1" dirty="0" err="1" smtClean="0">
                <a:solidFill>
                  <a:srgbClr val="FF0000"/>
                </a:solidFill>
              </a:rPr>
              <a:t>a+b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array([ 1., 2.57079633, 4.14159265])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3862" y="12192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在处理数组时，需要将数据拷贝到新的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中。通常来说，有三种处理情况。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不拷贝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在这种情况中，可以简单地对数组进行赋值，而不需要拷贝数组对象的数据。</a:t>
            </a:r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smtClean="0"/>
              <a:t>a = </a:t>
            </a:r>
            <a:r>
              <a:rPr lang="en-US" sz="2800" i="1" dirty="0" err="1" smtClean="0"/>
              <a:t>arange</a:t>
            </a:r>
            <a:r>
              <a:rPr lang="en-US" sz="2800" i="1" dirty="0" smtClean="0"/>
              <a:t>(12)</a:t>
            </a:r>
            <a:endParaRPr lang="zh-CN" altLang="en-US" sz="2800" dirty="0" smtClean="0"/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smtClean="0">
                <a:solidFill>
                  <a:srgbClr val="FF0000"/>
                </a:solidFill>
              </a:rPr>
              <a:t>b = a </a:t>
            </a:r>
            <a:r>
              <a:rPr lang="en-US" sz="2800" i="1" dirty="0" smtClean="0"/>
              <a:t>         # </a:t>
            </a:r>
            <a:r>
              <a:rPr lang="zh-CN" altLang="en-US" sz="2800" i="1" dirty="0" smtClean="0"/>
              <a:t>没有创建新的</a:t>
            </a:r>
            <a:r>
              <a:rPr lang="en-US" sz="2800" i="1" dirty="0" smtClean="0"/>
              <a:t>object</a:t>
            </a:r>
            <a:endParaRPr lang="zh-CN" altLang="en-US" sz="2800" dirty="0" smtClean="0"/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smtClean="0"/>
              <a:t>b is a         # a</a:t>
            </a:r>
            <a:r>
              <a:rPr lang="zh-CN" altLang="en-US" sz="2800" i="1" dirty="0" smtClean="0"/>
              <a:t>和</a:t>
            </a:r>
            <a:r>
              <a:rPr lang="en-US" sz="2800" i="1" dirty="0" smtClean="0"/>
              <a:t>b</a:t>
            </a:r>
            <a:r>
              <a:rPr lang="zh-CN" altLang="en-US" sz="2800" i="1" dirty="0" smtClean="0"/>
              <a:t>是相同</a:t>
            </a:r>
            <a:r>
              <a:rPr lang="en-US" sz="2800" i="1" dirty="0" smtClean="0"/>
              <a:t>object</a:t>
            </a:r>
            <a:r>
              <a:rPr lang="zh-CN" altLang="en-US" sz="2800" i="1" dirty="0" smtClean="0"/>
              <a:t>的两个</a:t>
            </a:r>
            <a:r>
              <a:rPr lang="zh-CN" altLang="en-US" sz="2800" i="1" dirty="0" smtClean="0"/>
              <a:t>名字</a:t>
            </a:r>
            <a:endParaRPr lang="en-US" altLang="zh-CN" sz="2800" i="1" dirty="0" smtClean="0"/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 err="1">
                <a:solidFill>
                  <a:srgbClr val="FF0000"/>
                </a:solidFill>
              </a:rPr>
              <a:t>b.shape</a:t>
            </a:r>
            <a:r>
              <a:rPr lang="en-US" sz="2800" i="1" dirty="0">
                <a:solidFill>
                  <a:srgbClr val="FF0000"/>
                </a:solidFill>
              </a:rPr>
              <a:t> = 3,4    </a:t>
            </a:r>
            <a:r>
              <a:rPr lang="en-US" sz="1800" i="1" dirty="0"/>
              <a:t># b</a:t>
            </a:r>
            <a:r>
              <a:rPr lang="zh-CN" altLang="en-US" sz="1800" i="1" dirty="0"/>
              <a:t>的形状改变后，</a:t>
            </a:r>
            <a:r>
              <a:rPr lang="en-US" sz="1800" i="1" dirty="0"/>
              <a:t>a</a:t>
            </a:r>
            <a:r>
              <a:rPr lang="zh-CN" altLang="en-US" sz="1800" i="1" dirty="0"/>
              <a:t>的形状也跟着改变</a:t>
            </a:r>
            <a:endParaRPr lang="zh-CN" altLang="en-US" sz="1800" dirty="0"/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 err="1"/>
              <a:t>a.shape</a:t>
            </a:r>
            <a:endParaRPr lang="zh-CN" altLang="en-US" sz="2800" dirty="0"/>
          </a:p>
          <a:p>
            <a:pPr>
              <a:buNone/>
            </a:pPr>
            <a:r>
              <a:rPr lang="en-US" sz="2800" i="1" dirty="0"/>
              <a:t>(3, 4) </a:t>
            </a:r>
            <a:endParaRPr lang="zh-CN" altLang="en-US" sz="2800" dirty="0"/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8.4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295400"/>
            <a:ext cx="8415338" cy="4548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在这种情况中，不同的数组对象可以共同分享一组数据。视图方法可以构建一个新的数组对象，并指向同一组数据。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c = </a:t>
            </a:r>
            <a:r>
              <a:rPr lang="en-US" i="1" dirty="0" err="1" smtClean="0">
                <a:solidFill>
                  <a:srgbClr val="FF0000"/>
                </a:solidFill>
              </a:rPr>
              <a:t>a.view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c is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>
                <a:solidFill>
                  <a:srgbClr val="FF0000"/>
                </a:solidFill>
              </a:rPr>
              <a:t>c.base</a:t>
            </a:r>
            <a:r>
              <a:rPr lang="en-US" i="1" dirty="0" smtClean="0">
                <a:solidFill>
                  <a:srgbClr val="FF0000"/>
                </a:solidFill>
              </a:rPr>
              <a:t> is a            </a:t>
            </a:r>
            <a:r>
              <a:rPr lang="en-US" i="1" dirty="0" smtClean="0"/>
              <a:t># c</a:t>
            </a:r>
            <a:r>
              <a:rPr lang="zh-CN" altLang="en-US" i="1" dirty="0" smtClean="0"/>
              <a:t>是数据</a:t>
            </a:r>
            <a:r>
              <a:rPr lang="en-US" i="1" dirty="0" smtClean="0"/>
              <a:t>a</a:t>
            </a:r>
            <a:r>
              <a:rPr lang="zh-CN" altLang="en-US" i="1" dirty="0" smtClean="0"/>
              <a:t>的一个视图</a:t>
            </a:r>
            <a:endParaRPr lang="en-US" altLang="zh-CN" i="1" dirty="0" smtClean="0"/>
          </a:p>
          <a:p>
            <a:pPr>
              <a:buNone/>
            </a:pPr>
            <a:r>
              <a:rPr lang="en-US" i="1" dirty="0"/>
              <a:t>True</a:t>
            </a:r>
            <a:endParaRPr lang="zh-CN" altLang="en-US" dirty="0"/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333375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2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、视图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和浅复制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c.shape</a:t>
            </a:r>
            <a:r>
              <a:rPr lang="en-US" i="1" dirty="0" smtClean="0"/>
              <a:t> = 2,6                 # a</a:t>
            </a:r>
            <a:r>
              <a:rPr lang="zh-CN" altLang="en-US" i="1" dirty="0" smtClean="0"/>
              <a:t>的形状不会改变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a.shape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(3, 4)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c[0,4] = 1234                 # a</a:t>
            </a:r>
            <a:r>
              <a:rPr lang="zh-CN" altLang="en-US" i="1" dirty="0" smtClean="0"/>
              <a:t>的数据会改变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  0,    1,    2,    3],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[1234,    5,    6,    7],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  8,    9,   10,   11]])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1963" y="12954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在深复制下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复制数组以及它的数据，创建一个新的数组，而不是分享共同的数据。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d = </a:t>
            </a:r>
            <a:r>
              <a:rPr lang="en-US" i="1" dirty="0" err="1" smtClean="0">
                <a:solidFill>
                  <a:srgbClr val="FF0000"/>
                </a:solidFill>
              </a:rPr>
              <a:t>a.copy</a:t>
            </a:r>
            <a:r>
              <a:rPr lang="en-US" i="1" dirty="0" smtClean="0">
                <a:solidFill>
                  <a:srgbClr val="FF0000"/>
                </a:solidFill>
              </a:rPr>
              <a:t>()          </a:t>
            </a:r>
            <a:r>
              <a:rPr lang="en-US" i="1" dirty="0" smtClean="0"/>
              <a:t># </a:t>
            </a:r>
            <a:r>
              <a:rPr lang="zh-CN" altLang="en-US" i="1" dirty="0" smtClean="0"/>
              <a:t>创建了一个新的数组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created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d is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3375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3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、深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2954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d.base</a:t>
            </a:r>
            <a:r>
              <a:rPr lang="en-US" i="1" dirty="0" smtClean="0"/>
              <a:t> is a             # d</a:t>
            </a:r>
            <a:r>
              <a:rPr lang="zh-CN" altLang="en-US" i="1" dirty="0" smtClean="0"/>
              <a:t>和</a:t>
            </a:r>
            <a:r>
              <a:rPr lang="en-US" i="1" dirty="0" smtClean="0"/>
              <a:t>a</a:t>
            </a:r>
            <a:r>
              <a:rPr lang="zh-CN" altLang="en-US" i="1" dirty="0" smtClean="0"/>
              <a:t>不分享任何数据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d[0,0] = 9999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  0,   10,   10,    3],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[1234,   10,   10,    7],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  8,   10,   10,   11]])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工具包的数据结构可以按轴自动地或显式地对齐数据。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的这种特性可以防止许多由数据未对齐而导致的常见错误。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还可以集成其他功能，例如时间序列功能。这使得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既能处理按照时间序列排列的数据，也能处理非时间序列排列的数据。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10.2 Pandas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sz="9600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smtClean="0"/>
              <a:t>Pandas</a:t>
            </a:r>
            <a:r>
              <a:rPr lang="zh-CN" altLang="en-US" dirty="0" smtClean="0"/>
              <a:t>时，可以采用两种方式导入工具包：</a:t>
            </a: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0000"/>
                </a:solidFill>
              </a:rPr>
              <a:t> from pandas import Series, DataFrame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0000"/>
                </a:solidFill>
              </a:rPr>
              <a:t>import pandas as pd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通常来说，但我们在一段代码中看到</a:t>
            </a:r>
            <a:r>
              <a:rPr lang="en-US" dirty="0" smtClean="0"/>
              <a:t>pd</a:t>
            </a:r>
            <a:r>
              <a:rPr lang="zh-CN" altLang="en-US" dirty="0" smtClean="0"/>
              <a:t>这一关键字时，就要考虑使用了</a:t>
            </a:r>
            <a:r>
              <a:rPr lang="en-US" dirty="0" smtClean="0"/>
              <a:t>Pandas</a:t>
            </a:r>
            <a:r>
              <a:rPr lang="zh-CN" altLang="en-US" dirty="0" smtClean="0"/>
              <a:t>这个工具包。</a:t>
            </a:r>
            <a:endParaRPr lang="en-US" altLang="zh-CN" dirty="0" smtClean="0"/>
          </a:p>
          <a:p>
            <a:r>
              <a:rPr lang="zh-CN" altLang="en-US" dirty="0" smtClean="0"/>
              <a:t>要使用</a:t>
            </a:r>
            <a:r>
              <a:rPr lang="en-US" dirty="0" smtClean="0"/>
              <a:t>Pandas</a:t>
            </a:r>
            <a:r>
              <a:rPr lang="zh-CN" altLang="en-US" dirty="0" smtClean="0"/>
              <a:t>，首先需要掌握它的两个主要数据结构</a:t>
            </a:r>
            <a:r>
              <a:rPr lang="en-US" dirty="0" smtClean="0"/>
              <a:t>Series</a:t>
            </a:r>
            <a:r>
              <a:rPr lang="zh-CN" altLang="en-US" dirty="0" smtClean="0"/>
              <a:t>和</a:t>
            </a:r>
            <a:r>
              <a:rPr lang="en-US" dirty="0" smtClean="0"/>
              <a:t>DataFrame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类似于一维数组，它由一组数据以及对应的数据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（即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）组成。通常来说，仅由一组数据就可以产生最基本的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的字符串由两部分组成：左边是字符串的索引，右边是字符串的值。如果我们没有指定数据索引，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就会自动地创建一个从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为数据的长度）的整型索引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10.2.1 Series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zh-CN" altLang="en-US" dirty="0" smtClean="0"/>
              <a:t>的主要对象是同种元素的多维数组。在多维数组中，所有的元素都是一种类型的元素表格，且通过一个正整数下标进行索引。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具体来说，</a:t>
            </a:r>
            <a:r>
              <a:rPr lang="en-US" dirty="0" err="1" smtClean="0"/>
              <a:t>ndarray</a:t>
            </a:r>
            <a:r>
              <a:rPr lang="zh-CN" altLang="en-US" dirty="0" smtClean="0"/>
              <a:t>对象中的属性有</a:t>
            </a:r>
            <a:endParaRPr lang="en-US" altLang="zh-CN" dirty="0" smtClean="0"/>
          </a:p>
          <a:p>
            <a:pPr marL="874800" lvl="0" indent="-514350">
              <a:buFont typeface="Wingdings" pitchFamily="2" charset="2"/>
              <a:buChar char="Ø"/>
            </a:pPr>
            <a:r>
              <a:rPr lang="en-US" dirty="0" err="1" smtClean="0"/>
              <a:t>ndarray.ndim</a:t>
            </a:r>
            <a:r>
              <a:rPr lang="zh-CN" altLang="en-US" dirty="0" smtClean="0"/>
              <a:t>：该属性表示数组轴的个数。而在</a:t>
            </a:r>
            <a:r>
              <a:rPr lang="en-US" dirty="0" smtClean="0"/>
              <a:t>python</a:t>
            </a:r>
            <a:r>
              <a:rPr lang="zh-CN" altLang="en-US" dirty="0" smtClean="0"/>
              <a:t>语言中，轴的个数被称作秩。</a:t>
            </a:r>
          </a:p>
          <a:p>
            <a:pPr marL="874800" lvl="0" indent="-514350">
              <a:buFont typeface="Wingdings" pitchFamily="2" charset="2"/>
              <a:buChar char="Ø"/>
            </a:pPr>
            <a:r>
              <a:rPr lang="en-US" dirty="0" err="1" smtClean="0"/>
              <a:t>ndarray.shape</a:t>
            </a:r>
            <a:r>
              <a:rPr lang="zh-CN" altLang="en-US" dirty="0" smtClean="0"/>
              <a:t>：该属性表示数组的维度，用来表示一个数组中各个维度上的大小。对于一个</a:t>
            </a:r>
            <a:r>
              <a:rPr lang="en-US" dirty="0" smtClean="0"/>
              <a:t>n</a:t>
            </a:r>
            <a:r>
              <a:rPr lang="zh-CN" altLang="en-US" dirty="0" smtClean="0"/>
              <a:t>行</a:t>
            </a:r>
            <a:r>
              <a:rPr lang="en-US" dirty="0" smtClean="0"/>
              <a:t>m</a:t>
            </a:r>
            <a:r>
              <a:rPr lang="zh-CN" altLang="en-US" dirty="0" smtClean="0"/>
              <a:t>列的矩阵，该属性的值为</a:t>
            </a:r>
            <a:r>
              <a:rPr lang="en-US" dirty="0" smtClean="0"/>
              <a:t>(</a:t>
            </a:r>
            <a:r>
              <a:rPr lang="en-US" dirty="0" err="1" smtClean="0"/>
              <a:t>n,m</a:t>
            </a:r>
            <a:r>
              <a:rPr lang="en-US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10.1 </a:t>
            </a:r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Numpy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工具包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en-US" dirty="0" smtClean="0"/>
              <a:t>Series</a:t>
            </a:r>
            <a:r>
              <a:rPr lang="zh-CN" altLang="en-US" dirty="0" smtClean="0"/>
              <a:t>中，我们可以使用</a:t>
            </a:r>
            <a:r>
              <a:rPr lang="en-US" altLang="en-US" dirty="0" smtClean="0"/>
              <a:t>values</a:t>
            </a:r>
            <a:r>
              <a:rPr lang="zh-CN" altLang="en-US" dirty="0" smtClean="0"/>
              <a:t>和</a:t>
            </a:r>
            <a:r>
              <a:rPr lang="en-US" altLang="en-US" dirty="0" smtClean="0"/>
              <a:t>index</a:t>
            </a:r>
            <a:r>
              <a:rPr lang="zh-CN" altLang="en-US" dirty="0" smtClean="0"/>
              <a:t>这两个属性获取数组的值和索引对象：</a:t>
            </a: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>
                <a:solidFill>
                  <a:srgbClr val="FF0000"/>
                </a:solidFill>
              </a:rPr>
              <a:t>obj.values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array([ 4,  7, -5,  3], </a:t>
            </a:r>
            <a:r>
              <a:rPr lang="en-US" i="1" dirty="0" err="1" smtClean="0"/>
              <a:t>dtype</a:t>
            </a:r>
            <a:r>
              <a:rPr lang="en-US" i="1" dirty="0" smtClean="0"/>
              <a:t>=int64)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>
                <a:solidFill>
                  <a:srgbClr val="FF0000"/>
                </a:solidFill>
              </a:rPr>
              <a:t>obj.index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Int64Index([0, 1, 2, 3], </a:t>
            </a:r>
            <a:r>
              <a:rPr lang="en-US" i="1" dirty="0" err="1" smtClean="0"/>
              <a:t>dtype</a:t>
            </a:r>
            <a:r>
              <a:rPr lang="en-US" i="1" dirty="0" smtClean="0"/>
              <a:t>='int64‘)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en-US" dirty="0" smtClean="0"/>
              <a:t>Series</a:t>
            </a:r>
            <a:r>
              <a:rPr lang="zh-CN" altLang="en-US" dirty="0" smtClean="0"/>
              <a:t>中，我们总是希望所有一个可以对各个数据点进行标记的索引：</a:t>
            </a: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smtClean="0">
                <a:solidFill>
                  <a:srgbClr val="FF0000"/>
                </a:solidFill>
              </a:rPr>
              <a:t>obj2 = </a:t>
            </a:r>
            <a:r>
              <a:rPr lang="en-US" i="1" dirty="0" err="1" smtClean="0">
                <a:solidFill>
                  <a:srgbClr val="FF0000"/>
                </a:solidFill>
              </a:rPr>
              <a:t>pd.Series</a:t>
            </a:r>
            <a:r>
              <a:rPr lang="en-US" i="1" dirty="0" smtClean="0">
                <a:solidFill>
                  <a:srgbClr val="FF0000"/>
                </a:solidFill>
              </a:rPr>
              <a:t>([4, 7, -5, 3],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ndex=['d', 'b', 'a', 'c'])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smtClean="0">
                <a:solidFill>
                  <a:srgbClr val="FF0000"/>
                </a:solidFill>
              </a:rPr>
              <a:t>obj2.index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altLang="zh-CN" i="1" dirty="0" smtClean="0"/>
              <a:t>i</a:t>
            </a:r>
            <a:r>
              <a:rPr lang="en-US" i="1" dirty="0" smtClean="0"/>
              <a:t>ndex([</a:t>
            </a:r>
            <a:r>
              <a:rPr lang="en-US" i="1" dirty="0" err="1" smtClean="0"/>
              <a:t>u'd</a:t>
            </a:r>
            <a:r>
              <a:rPr lang="en-US" i="1" dirty="0" smtClean="0"/>
              <a:t>', </a:t>
            </a:r>
            <a:r>
              <a:rPr lang="en-US" i="1" dirty="0" err="1" smtClean="0"/>
              <a:t>u'b</a:t>
            </a:r>
            <a:r>
              <a:rPr lang="en-US" i="1" dirty="0" smtClean="0"/>
              <a:t>', </a:t>
            </a:r>
            <a:r>
              <a:rPr lang="en-US" i="1" dirty="0" err="1" smtClean="0"/>
              <a:t>u'a</a:t>
            </a:r>
            <a:r>
              <a:rPr lang="en-US" i="1" dirty="0" smtClean="0"/>
              <a:t>', </a:t>
            </a:r>
            <a:r>
              <a:rPr lang="en-US" i="1" dirty="0" err="1" smtClean="0"/>
              <a:t>u'c</a:t>
            </a:r>
            <a:r>
              <a:rPr lang="en-US" i="1" dirty="0" smtClean="0"/>
              <a:t>'], </a:t>
            </a:r>
            <a:r>
              <a:rPr lang="en-US" i="1" dirty="0" err="1" smtClean="0"/>
              <a:t>dtype</a:t>
            </a:r>
            <a:r>
              <a:rPr lang="en-US" i="1" dirty="0" smtClean="0"/>
              <a:t>='object')</a:t>
            </a:r>
          </a:p>
          <a:p>
            <a:pPr>
              <a:buNone/>
            </a:pPr>
            <a:r>
              <a:rPr lang="en-US" altLang="zh-CN" i="1" dirty="0" smtClean="0"/>
              <a:t>    </a:t>
            </a:r>
            <a:r>
              <a:rPr lang="en-US" i="1" dirty="0" smtClean="0"/>
              <a:t>&gt;&gt;&gt; obj2['a']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altLang="zh-CN" i="1" dirty="0" smtClean="0"/>
              <a:t>-5</a:t>
            </a:r>
            <a:endParaRPr lang="en-US" i="1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    &gt;&gt;&gt; obj2['d'] = 6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obj2[['c', 'a', 'd']]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64787"/>
            <a:ext cx="4552381" cy="2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319213"/>
            <a:ext cx="8001000" cy="5386387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是一种表格类型的数据结构，它含有一组有序的列。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每一列可以是不同类型的值（例如数值、字符串、布尔值等）。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既可以按行索引，也可以按列索引，因而可以被视为由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组成的字典。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与其他数据结构相比，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中对行操作和对列操作基本上是平衡的。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762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10.6 DataFrame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19213"/>
            <a:ext cx="8305800" cy="5386387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的办法有很多种，其中最常用的办法就是直接传入一个字典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data </a:t>
            </a:r>
            <a:r>
              <a:rPr lang="en-US" i="1" dirty="0"/>
              <a:t>= {'state':['Ohio', 'Ohio', 'Ohio', 'Nevada', 'Nevada'], 'year':[2000, 2001, 2002, 2001, 2002], 'pop':[1.5, 1.7, 3.6, 2.4, 2.9]}</a:t>
            </a: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frame </a:t>
            </a:r>
            <a:r>
              <a:rPr lang="en-US" i="1" dirty="0"/>
              <a:t>= </a:t>
            </a:r>
            <a:r>
              <a:rPr lang="en-US" i="1" dirty="0" err="1"/>
              <a:t>pd.DataFrame</a:t>
            </a:r>
            <a:r>
              <a:rPr lang="en-US" i="1" dirty="0"/>
              <a:t>(data</a:t>
            </a:r>
            <a:r>
              <a:rPr lang="en-US" i="1" dirty="0" smtClean="0"/>
              <a:t>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从而可以自动加上索引（跟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一样），且全部的列都会进行有序地排列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i="1" dirty="0" smtClean="0"/>
              <a:t>   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44451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3752381" cy="3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dirty="0" smtClean="0"/>
              <a:t>当我们指定了列序列以后，</a:t>
            </a:r>
            <a:r>
              <a:rPr lang="en-US" dirty="0" smtClean="0"/>
              <a:t>DataFrame</a:t>
            </a:r>
            <a:r>
              <a:rPr lang="zh-CN" altLang="en-US" dirty="0" smtClean="0"/>
              <a:t>的列就会根据特定的顺序进行排列</a:t>
            </a: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pd.DataFrame</a:t>
            </a:r>
            <a:r>
              <a:rPr lang="en-US" i="1" dirty="0" smtClean="0"/>
              <a:t>(data, columns=['year', 'state', 'pop'])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762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38933"/>
            <a:ext cx="3733333" cy="3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3038933"/>
            <a:ext cx="3752381" cy="3666667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038600" y="44958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zh-CN" altLang="en-US" dirty="0" smtClean="0"/>
              <a:t>是由</a:t>
            </a:r>
            <a:r>
              <a:rPr lang="en-US" dirty="0" err="1" smtClean="0"/>
              <a:t>DavidCournapeau</a:t>
            </a:r>
            <a:r>
              <a:rPr lang="en-US" dirty="0" smtClean="0"/>
              <a:t> </a:t>
            </a:r>
            <a:r>
              <a:rPr lang="zh-CN" altLang="en-US" dirty="0" smtClean="0"/>
              <a:t>在</a:t>
            </a:r>
            <a:r>
              <a:rPr lang="en-US" dirty="0" smtClean="0"/>
              <a:t>2007 </a:t>
            </a:r>
            <a:r>
              <a:rPr lang="zh-CN" altLang="en-US" dirty="0" smtClean="0"/>
              <a:t>年发起的项目，是一种基于</a:t>
            </a:r>
            <a:r>
              <a:rPr lang="en-US" dirty="0" smtClean="0"/>
              <a:t>python</a:t>
            </a:r>
            <a:r>
              <a:rPr lang="zh-CN" altLang="en-US" dirty="0" smtClean="0"/>
              <a:t>的机器学习模块。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zh-CN" altLang="en-US" dirty="0" smtClean="0"/>
              <a:t>库已经实现了几乎所有常用的机器学习算法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10.7 </a:t>
            </a:r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10.3 </a:t>
            </a:r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555365" cy="5334000"/>
          </a:xfrm>
        </p:spPr>
      </p:pic>
    </p:spTree>
    <p:extLst>
      <p:ext uri="{BB962C8B-B14F-4D97-AF65-F5344CB8AC3E}">
        <p14:creationId xmlns:p14="http://schemas.microsoft.com/office/powerpoint/2010/main" val="24300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决策树是直观运用概率分析的一种图解法。由于这种决策分支画成图形很像一棵树的枝干，故称决策树。决策树代表一类算法，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C4.5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是其中比较典型的一种算法。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C4.5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算法采用熵来选择属性，以构成决策分支；并采用后剪枝以抑制不必要的决策分支的生长。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pydotplus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python-</a:t>
            </a:r>
            <a:r>
              <a:rPr lang="en-US" dirty="0" err="1"/>
              <a:t>graphviz</a:t>
            </a:r>
            <a:endParaRPr lang="en-US" dirty="0"/>
          </a:p>
          <a:p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决策树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algn="just" eaLnBrk="1" hangingPunct="1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ndarray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对象中的其他属性包括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ndarray.size</a:t>
            </a:r>
            <a:r>
              <a:rPr lang="zh-CN" altLang="en-US" dirty="0" smtClean="0"/>
              <a:t>：该属性表示数组元素的总个数，等于属性中每个维度上元素个数的乘积。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ndarray.dtype</a:t>
            </a:r>
            <a:r>
              <a:rPr lang="zh-CN" altLang="en-US" dirty="0" smtClean="0"/>
              <a:t>：该属性表示数组中的元素类型，可以通过</a:t>
            </a:r>
            <a:r>
              <a:rPr lang="en-US" dirty="0" err="1" smtClean="0"/>
              <a:t>dtype</a:t>
            </a:r>
            <a:r>
              <a:rPr lang="zh-CN" altLang="en-US" dirty="0" smtClean="0"/>
              <a:t>来指定使用哪一种</a:t>
            </a:r>
            <a:r>
              <a:rPr lang="en-US" dirty="0" smtClean="0"/>
              <a:t>Python</a:t>
            </a:r>
            <a:r>
              <a:rPr lang="zh-CN" altLang="en-US" dirty="0" smtClean="0"/>
              <a:t>类型。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ndarray.itemsize</a:t>
            </a:r>
            <a:r>
              <a:rPr lang="zh-CN" altLang="en-US" dirty="0" smtClean="0"/>
              <a:t>：该属性表示数组每个元素的字节大小。例如，当一个元素的类型为</a:t>
            </a:r>
            <a:r>
              <a:rPr lang="en-US" dirty="0" smtClean="0"/>
              <a:t>float64</a:t>
            </a:r>
            <a:r>
              <a:rPr lang="zh-CN" altLang="en-US" dirty="0" smtClean="0"/>
              <a:t>时，数组</a:t>
            </a:r>
            <a:r>
              <a:rPr lang="en-US" dirty="0" err="1" smtClean="0"/>
              <a:t>itemsize</a:t>
            </a:r>
            <a:r>
              <a:rPr lang="zh-CN" altLang="en-US" dirty="0" smtClean="0"/>
              <a:t>的属性值即为</a:t>
            </a:r>
            <a:r>
              <a:rPr lang="en-US" dirty="0" smtClean="0"/>
              <a:t>8</a:t>
            </a:r>
            <a:r>
              <a:rPr lang="zh-CN" altLang="en-US" dirty="0" smtClean="0"/>
              <a:t>。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305800" cy="5562600"/>
          </a:xfrm>
        </p:spPr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150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个样本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花萼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花萼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宽度、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花瓣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花瓣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宽度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目标值分别表示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Setosa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Versicolour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Virginica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鸢尾花数据集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" y="3732291"/>
            <a:ext cx="3974544" cy="2965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1" y="3649301"/>
            <a:ext cx="484725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="best",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=2,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min_weight_fraction_leaf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=0.,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min_impurity_decrease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=0.,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min_impurity_split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class_weight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presort=False)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tree</a:t>
            </a: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sklearn.datasets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load_iris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pydotplus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载入支持库</a:t>
            </a:r>
          </a:p>
        </p:txBody>
      </p:sp>
    </p:spTree>
    <p:extLst>
      <p:ext uri="{BB962C8B-B14F-4D97-AF65-F5344CB8AC3E}">
        <p14:creationId xmlns:p14="http://schemas.microsoft.com/office/powerpoint/2010/main" val="23787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iris=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load_iris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特征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iris_feature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iris.data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分类标签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iris_label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iris.target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随机数据集划分，为了验证算法的正确性，需要将数据分成训练数据和测试数据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X_train,X_test,Y_train,Y_test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iris_feature,iris_label,test_size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=0.3,random_state=30)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准备数据</a:t>
            </a:r>
          </a:p>
        </p:txBody>
      </p:sp>
    </p:spTree>
    <p:extLst>
      <p:ext uri="{BB962C8B-B14F-4D97-AF65-F5344CB8AC3E}">
        <p14:creationId xmlns:p14="http://schemas.microsoft.com/office/powerpoint/2010/main" val="7784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生成决策树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训练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预测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clf.predict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训练与测试</a:t>
            </a:r>
          </a:p>
        </p:txBody>
      </p:sp>
    </p:spTree>
    <p:extLst>
      <p:ext uri="{BB962C8B-B14F-4D97-AF65-F5344CB8AC3E}">
        <p14:creationId xmlns:p14="http://schemas.microsoft.com/office/powerpoint/2010/main" val="33003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查看测试数据的预测值与真实值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print(predict)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获得预测</a:t>
            </a:r>
            <a:r>
              <a:rPr lang="zh-CN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准确率，本例是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96.67%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predict,Y_test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统计结果</a:t>
            </a:r>
          </a:p>
        </p:txBody>
      </p:sp>
    </p:spTree>
    <p:extLst>
      <p:ext uri="{BB962C8B-B14F-4D97-AF65-F5344CB8AC3E}">
        <p14:creationId xmlns:p14="http://schemas.microsoft.com/office/powerpoint/2010/main" val="2362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输出结果图</a:t>
            </a:r>
          </a:p>
          <a:p>
            <a:pPr marL="0" indent="0">
              <a:buNone/>
            </a:pP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tree.export_graphviz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out_file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=None,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feature_names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iris.feature_names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class_names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iris.target_names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filled=True, rounded=True,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special_characters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=True)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graph =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pydotplus.graph_from_dot_data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graph.write_pdf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("irisresult.pdf")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输出决策树图</a:t>
            </a:r>
          </a:p>
        </p:txBody>
      </p:sp>
    </p:spTree>
    <p:extLst>
      <p:ext uri="{BB962C8B-B14F-4D97-AF65-F5344CB8AC3E}">
        <p14:creationId xmlns:p14="http://schemas.microsoft.com/office/powerpoint/2010/main" val="3232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r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决策树图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352"/>
            <a:ext cx="5646762" cy="68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382000" cy="53863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通过下面的例子来具体说明上述属性：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numpy</a:t>
            </a:r>
            <a:r>
              <a:rPr lang="en-US" i="1" dirty="0" smtClean="0">
                <a:solidFill>
                  <a:srgbClr val="FF0000"/>
                </a:solidFill>
              </a:rPr>
              <a:t>  import *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(15).reshape(3, 5)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33800"/>
            <a:ext cx="7045891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382000" cy="5386387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reshape(3, 5)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列的二维数组，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(15)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表示允许取值的范围从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a.shape</a:t>
            </a:r>
            <a:endParaRPr lang="en-US" sz="28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(3, 5)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a.shape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含有行和列的数量。上述的结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果显示，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是一个含有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列的二维数组，这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与我们对数组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的定义是完全一致的。</a:t>
            </a:r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a.ndim</a:t>
            </a:r>
            <a:endParaRPr lang="zh-CN" alt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a.ndim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表示数组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的维数，上述的结果显示，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是一个二维数组。</a:t>
            </a:r>
          </a:p>
          <a:p>
            <a:pPr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19200"/>
            <a:ext cx="8382000" cy="5386387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&gt;&gt;&gt; </a:t>
            </a:r>
            <a:r>
              <a:rPr lang="en-US" i="1" dirty="0" smtClean="0">
                <a:solidFill>
                  <a:srgbClr val="FF0000"/>
                </a:solidFill>
                <a:cs typeface="Times New Roman" pitchFamily="18" charset="0"/>
              </a:rPr>
              <a:t>a.dtype.name</a:t>
            </a:r>
            <a:endParaRPr lang="zh-CN" alt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'int32‘</a:t>
            </a: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&gt;&gt;&gt; </a:t>
            </a:r>
            <a:r>
              <a:rPr lang="en-US" i="1" dirty="0" err="1" smtClean="0">
                <a:solidFill>
                  <a:srgbClr val="FF0000"/>
                </a:solidFill>
                <a:cs typeface="Times New Roman" pitchFamily="18" charset="0"/>
              </a:rPr>
              <a:t>a.itemsize</a:t>
            </a:r>
            <a:endParaRPr lang="zh-CN" alt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4</a:t>
            </a:r>
            <a:endParaRPr lang="zh-CN" altLang="en-US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&gt;&gt;&gt; </a:t>
            </a:r>
            <a:r>
              <a:rPr lang="en-US" i="1" dirty="0" err="1" smtClean="0">
                <a:solidFill>
                  <a:srgbClr val="FF0000"/>
                </a:solidFill>
                <a:cs typeface="Times New Roman" pitchFamily="18" charset="0"/>
              </a:rPr>
              <a:t>a.size</a:t>
            </a:r>
            <a:endParaRPr lang="zh-CN" alt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447800"/>
            <a:ext cx="8643937" cy="538638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Python</a:t>
            </a:r>
            <a:r>
              <a:rPr lang="zh-CN" altLang="en-US" dirty="0" smtClean="0"/>
              <a:t>语言中，有多种创建数组的方法。首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先，可以通过</a:t>
            </a:r>
            <a:r>
              <a:rPr lang="en-US" dirty="0" smtClean="0"/>
              <a:t>array</a:t>
            </a:r>
            <a:r>
              <a:rPr lang="zh-CN" altLang="en-US" dirty="0" smtClean="0"/>
              <a:t>函数创建一个新的数组。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numpy</a:t>
            </a:r>
            <a:r>
              <a:rPr lang="en-US" i="1" dirty="0" smtClean="0">
                <a:solidFill>
                  <a:srgbClr val="FF0000"/>
                </a:solidFill>
              </a:rPr>
              <a:t>  import *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= array( [2,3,4]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array([2, 3, 4])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>
                <a:solidFill>
                  <a:srgbClr val="FF0000"/>
                </a:solidFill>
              </a:rPr>
              <a:t>a.dtype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err="1" smtClean="0"/>
              <a:t>dtype</a:t>
            </a:r>
            <a:r>
              <a:rPr lang="en-US" i="1" dirty="0" smtClean="0"/>
              <a:t>('int32‘)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10.1.1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447800"/>
            <a:ext cx="8643937" cy="53863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 = array([1.2, 3.5, 5.1])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b.dtype</a:t>
            </a:r>
            <a:endParaRPr lang="zh-CN" altLang="en-US" dirty="0" smtClean="0"/>
          </a:p>
          <a:p>
            <a:pPr>
              <a:buNone/>
            </a:pPr>
            <a:r>
              <a:rPr lang="en-US" i="1" dirty="0" err="1" smtClean="0"/>
              <a:t>dtype</a:t>
            </a:r>
            <a:r>
              <a:rPr lang="en-US" i="1" dirty="0" smtClean="0"/>
              <a:t>('float64') </a:t>
            </a:r>
          </a:p>
          <a:p>
            <a:r>
              <a:rPr lang="zh-CN" altLang="en-US" dirty="0" smtClean="0"/>
              <a:t>除此之外，我们还可以在创建数组类型时，按照特定的格式进行显示。例如，下面的例子中，数组可以按照复数形式展示：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c = array( [ [1,2], [3,4] ], </a:t>
            </a:r>
            <a:r>
              <a:rPr lang="en-US" i="1" dirty="0" err="1" smtClean="0">
                <a:solidFill>
                  <a:srgbClr val="FF0000"/>
                </a:solidFill>
              </a:rPr>
              <a:t>dtype</a:t>
            </a:r>
            <a:r>
              <a:rPr lang="en-US" i="1" dirty="0" smtClean="0">
                <a:solidFill>
                  <a:srgbClr val="FF0000"/>
                </a:solidFill>
              </a:rPr>
              <a:t>=complex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array([[ 1.+0.j,  2.+0.j],</a:t>
            </a:r>
            <a:r>
              <a:rPr lang="zh-CN" altLang="en-US" i="1" dirty="0" smtClean="0"/>
              <a:t> </a:t>
            </a:r>
            <a:r>
              <a:rPr lang="en-US" i="1" dirty="0" smtClean="0"/>
              <a:t>[ 3.+0.j,  4.+0.j]])</a:t>
            </a:r>
            <a:endParaRPr lang="zh-CN" altLang="en-US" dirty="0" smtClean="0"/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2313</Words>
  <Application>Microsoft Office PowerPoint</Application>
  <PresentationFormat>全屏显示(4:3)</PresentationFormat>
  <Paragraphs>283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教学目标</vt:lpstr>
      <vt:lpstr>10.1 Numpy工具包</vt:lpstr>
      <vt:lpstr>PowerPoint 演示文稿</vt:lpstr>
      <vt:lpstr>PowerPoint 演示文稿</vt:lpstr>
      <vt:lpstr>PowerPoint 演示文稿</vt:lpstr>
      <vt:lpstr>PowerPoint 演示文稿</vt:lpstr>
      <vt:lpstr>10.1.1 创建数组</vt:lpstr>
      <vt:lpstr>PowerPoint 演示文稿</vt:lpstr>
      <vt:lpstr>PowerPoint 演示文稿</vt:lpstr>
      <vt:lpstr>PowerPoint 演示文稿</vt:lpstr>
      <vt:lpstr>PowerPoint 演示文稿</vt:lpstr>
      <vt:lpstr>10.1.2 打印数组</vt:lpstr>
      <vt:lpstr>PowerPoint 演示文稿</vt:lpstr>
      <vt:lpstr>PowerPoint 演示文稿</vt:lpstr>
      <vt:lpstr>10.1.3 基本运算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 复制和视图</vt:lpstr>
      <vt:lpstr>PowerPoint 演示文稿</vt:lpstr>
      <vt:lpstr>PowerPoint 演示文稿</vt:lpstr>
      <vt:lpstr>3、深复制</vt:lpstr>
      <vt:lpstr>PowerPoint 演示文稿</vt:lpstr>
      <vt:lpstr>10.2 Pandas工具包 </vt:lpstr>
      <vt:lpstr>PowerPoint 演示文稿</vt:lpstr>
      <vt:lpstr>10.2.1 Series  </vt:lpstr>
      <vt:lpstr>PowerPoint 演示文稿</vt:lpstr>
      <vt:lpstr>PowerPoint 演示文稿</vt:lpstr>
      <vt:lpstr>PowerPoint 演示文稿</vt:lpstr>
      <vt:lpstr>10.6 DataFrame  </vt:lpstr>
      <vt:lpstr>DataFrame  </vt:lpstr>
      <vt:lpstr>DataFrame  </vt:lpstr>
      <vt:lpstr>DataFrame  </vt:lpstr>
      <vt:lpstr>10.7 Scikit-Learn工具包 </vt:lpstr>
      <vt:lpstr>10.3 Scikit-Learn工具包 </vt:lpstr>
      <vt:lpstr>决策树 </vt:lpstr>
      <vt:lpstr>鸢尾花数据集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292</cp:revision>
  <dcterms:created xsi:type="dcterms:W3CDTF">2010-07-16T22:48:55Z</dcterms:created>
  <dcterms:modified xsi:type="dcterms:W3CDTF">2021-08-02T15:19:21Z</dcterms:modified>
</cp:coreProperties>
</file>