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45"/>
  </p:handoutMasterIdLst>
  <p:sldIdLst>
    <p:sldId id="318" r:id="rId3"/>
    <p:sldId id="260" r:id="rId4"/>
    <p:sldId id="319" r:id="rId5"/>
    <p:sldId id="320" r:id="rId6"/>
    <p:sldId id="321" r:id="rId7"/>
    <p:sldId id="324" r:id="rId8"/>
    <p:sldId id="323" r:id="rId9"/>
    <p:sldId id="326" r:id="rId10"/>
    <p:sldId id="325" r:id="rId11"/>
    <p:sldId id="327" r:id="rId12"/>
    <p:sldId id="328" r:id="rId13"/>
    <p:sldId id="329" r:id="rId14"/>
    <p:sldId id="330" r:id="rId15"/>
    <p:sldId id="331" r:id="rId17"/>
    <p:sldId id="332" r:id="rId18"/>
    <p:sldId id="333" r:id="rId19"/>
    <p:sldId id="334" r:id="rId20"/>
    <p:sldId id="335" r:id="rId21"/>
    <p:sldId id="336" r:id="rId22"/>
    <p:sldId id="338" r:id="rId23"/>
    <p:sldId id="345" r:id="rId24"/>
    <p:sldId id="346" r:id="rId25"/>
    <p:sldId id="347" r:id="rId26"/>
    <p:sldId id="349" r:id="rId27"/>
    <p:sldId id="354" r:id="rId28"/>
    <p:sldId id="355" r:id="rId29"/>
    <p:sldId id="348" r:id="rId30"/>
    <p:sldId id="350" r:id="rId31"/>
    <p:sldId id="352" r:id="rId32"/>
    <p:sldId id="353" r:id="rId33"/>
    <p:sldId id="351" r:id="rId34"/>
    <p:sldId id="356" r:id="rId35"/>
    <p:sldId id="359" r:id="rId36"/>
    <p:sldId id="357" r:id="rId37"/>
    <p:sldId id="360" r:id="rId38"/>
    <p:sldId id="358" r:id="rId39"/>
    <p:sldId id="361" r:id="rId40"/>
    <p:sldId id="362" r:id="rId41"/>
    <p:sldId id="363" r:id="rId42"/>
    <p:sldId id="364" r:id="rId43"/>
    <p:sldId id="367" r:id="rId44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TFi,j </a:t>
            </a:r>
            <a:r>
              <a:rPr lang="zh-CN" altLang="en-US"/>
              <a:t>在目标文档出现的名词。</a:t>
            </a:r>
            <a:r>
              <a:rPr lang="en-US" altLang="zh-CN"/>
              <a:t>ij</a:t>
            </a:r>
            <a:r>
              <a:rPr lang="zh-CN" altLang="en-US"/>
              <a:t>的意思是第</a:t>
            </a:r>
            <a:r>
              <a:rPr lang="en-US" altLang="zh-CN"/>
              <a:t>i</a:t>
            </a:r>
            <a:r>
              <a:rPr lang="zh-CN" altLang="en-US"/>
              <a:t>个值，</a:t>
            </a:r>
            <a:r>
              <a:rPr lang="en-US" altLang="zh-CN"/>
              <a:t>j</a:t>
            </a:r>
            <a:r>
              <a:rPr lang="zh-CN" altLang="en-US"/>
              <a:t>代表第</a:t>
            </a:r>
            <a:r>
              <a:rPr lang="en-US" altLang="zh-CN"/>
              <a:t>j</a:t>
            </a:r>
            <a:r>
              <a:rPr lang="zh-CN" altLang="en-US"/>
              <a:t>个文档中</a:t>
            </a:r>
            <a:endParaRPr lang="zh-CN" altLang="en-US"/>
          </a:p>
          <a:p>
            <a:r>
              <a:rPr lang="en-US" altLang="zh-CN"/>
              <a:t>IDFi </a:t>
            </a:r>
            <a:r>
              <a:rPr lang="zh-CN" altLang="en-US"/>
              <a:t>这个词在其他的文档中出现的频率的倒数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：文档的数量，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jaccard</a:t>
            </a:r>
            <a:r>
              <a:rPr lang="zh-CN" altLang="en-US"/>
              <a:t>相似度越大，越相似</a:t>
            </a:r>
            <a:endParaRPr lang="zh-CN" altLang="en-US"/>
          </a:p>
          <a:p>
            <a:r>
              <a:rPr lang="zh-CN" altLang="en-US"/>
              <a:t>余弦相似度：分子向量相乘，分母各自平方开根号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数据关系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词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袋模型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7700" y="1676400"/>
          <a:ext cx="7924800" cy="33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650"/>
                <a:gridCol w="6026150"/>
              </a:tblGrid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  喜欢  打  篮球  和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  喜欢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词袋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小张、喜欢、打、篮球、和、羽毛球、小李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词袋模型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1703" y="1082040"/>
          <a:ext cx="8153400" cy="4182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6705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1 1 2 1 1 1 0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0 1 1 0 0 1 1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8694" y="5346781"/>
            <a:ext cx="8342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模型简单、易于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理解，但是其假设句子和语法与词序无关，不符合自然语言的实际分布规则和含义，因此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不能进行更深层次的语义处理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。因此，它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擅长的是与词频相关、忽略词序和语法的文本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文档中每个词的重要性与它在当前文档中出现的次数成正比，但是与它在其他文件中出现的次数成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推论：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倘若一个词语在某一文档中出现的频率很高，并且在其他文档集合中出现的频率很低，那么则认为该词语对文件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有一定的代表性，能够通过该词与其他文档形成较好的内容区分能力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</p:spPr>
            <p:txBody>
              <a:bodyPr/>
              <a:lstStyle/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charset="0"/>
                        </a:rPr>
                        <m:t>TF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charset="0"/>
                            </a:rPr>
                            <m:t>IDF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charset="0"/>
                            </a:rPr>
                            <m:t>TF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charset="0"/>
                        </a:rPr>
                        <m:t>𝐼𝐷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en-US" i="1" dirty="0" smtClean="0">
                    <a:latin typeface="Cambria Math" panose="0204050305040603020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</a:rPr>
                              <m:t>}</m:t>
                            </m:r>
                          </m:den>
                        </m:f>
                      </m:e>
                    </m:func>
                  </m:oMath>
                </a14:m>
                <a:endParaRPr lang="en-US" b="0" i="1" dirty="0" smtClean="0">
                  <a:latin typeface="Cambria Math" panose="02040503050406030204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1800" b="0" i="1" dirty="0" smtClean="0">
                  <a:latin typeface="Cambria Math" panose="02040503050406030204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1800" i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奋斗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1800" b="0" i="0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b="0" i="1" smtClean="0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7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4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zh-CN" altLang="en-US" sz="1800" i="1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包含“奋斗”的文档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charset="0"/>
                      </a:rPr>
                      <m:t>{</m:t>
                    </m:r>
                    <m:r>
                      <a:rPr lang="en-US" sz="1800" i="1">
                        <a:latin typeface="Cambria Math" panose="02040503050406030204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charset="0"/>
                      </a:rPr>
                      <m:t>}</m:t>
                    </m:r>
                  </m:oMath>
                </a14:m>
                <a:r>
                  <a:rPr 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  <a:endParaRPr 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遍历每个词语，值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最大的适宜做关键词或区分词</a:t>
                </a:r>
                <a:endParaRPr 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  <a:blipFill rotWithShape="1">
                <a:blip r:embed="rId1"/>
                <a:stretch>
                  <a:fillRect b="-58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5800" y="3048000"/>
          <a:ext cx="7086600" cy="20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13"/>
                <a:gridCol w="5672787"/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奋斗  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  未来  更好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  人生  的  一部分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TF-IDF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过长文本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的处理不是很好。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了文档中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语义和语法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词语之间必须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完全匹配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，对相似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词语或者词语的子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词语不能进行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有效的匹配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5.2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余弦相似性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问题：怎么判断或度量两个数据（如文本）的相似性？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数据价值是一种数据艺术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算法价值是一种算法艺术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4100" y="3429000"/>
            <a:ext cx="4572000" cy="1371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一个简单的指标是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，用于个体的特征属性通过符号度量或者布尔值标识，适合集合的计算。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对于文本，直观的想法是：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两篇文章越相似，则它们词语的交集越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i="1" dirty="0" smtClean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charset="0"/>
                            </a:rPr>
                            <m:t>+|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|−|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charset="0"/>
                        </a:rPr>
                        <m:t>𝐸𝐽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  <a:blipFill rotWithShape="1">
                <a:blip r:embed="rId1"/>
                <a:stretch>
                  <a:fillRect b="-40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的理论基础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支持不够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，因为仅依靠是否出现去判定两者的相似度不够精准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余弦相似性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通过余弦的方式计算相似度，将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是否出现变更为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词语在文本中的权重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charset="0"/>
                            </a:rPr>
                            <m:t>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  <a:blipFill rotWithShape="1">
                <a:blip r:embed="rId1"/>
                <a:stretch>
                  <a:fillRect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28600" y="4572000"/>
            <a:ext cx="2272420" cy="1839494"/>
            <a:chOff x="8510257" y="3882296"/>
            <a:chExt cx="2272420" cy="1839494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727541" y="4581053"/>
              <a:ext cx="2055136" cy="1140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8727541" y="3882296"/>
              <a:ext cx="389299" cy="183949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8510257" y="5232902"/>
              <a:ext cx="688064" cy="488887"/>
            </a:xfrm>
            <a:prstGeom prst="arc">
              <a:avLst>
                <a:gd name="adj1" fmla="val 158330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0257" y="4257887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US" sz="36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38803" y="5056976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chemeClr val="accent1">
                      <a:lumMod val="50000"/>
                    </a:schemeClr>
                  </a:solidFill>
                </a:rPr>
                <a:t>b</a:t>
              </a:r>
              <a:endParaRPr lang="en-US" sz="36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charset="0"/>
                          </a:rPr>
                          <m:t>𝜃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686801" cy="54381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/>
                    <a:gridCol w="3567326"/>
                    <a:gridCol w="3697175"/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∪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+|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|−|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≈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667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>
                                                <a:effectLst/>
                                                <a:latin typeface="Cambria Math" panose="02040503050406030204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800" i="1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800">
                                                    <a:effectLst/>
                                                    <a:latin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686801" cy="54381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/>
                    <a:gridCol w="3567326"/>
                    <a:gridCol w="3697175"/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cPr/>
                    </a:tc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03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 hMerge="1">
                      <a:tcPr/>
                    </a:tc>
                  </a:tr>
                  <a:tr h="1403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关心个体间特征属性是否相同，反映了样本交集与并集（总集）的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文本，相同词语较多，但两句的意思迥异，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更符合实际情况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：简单而有效。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：数据维数高，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计算复杂度也越高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，不适应当前的（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数亿级别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）大数据。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  <a:endParaRPr lang="zh-CN" altLang="en-US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认识常用的数据关系、数据关联规则、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结点关联算法的原理，并比较不同的数据关系之间的区别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自然语言处理中的向量空间模型、词频计算、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相似系数、余弦相似度、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排名等各种方法的原理，并能够选择适当的方法解决数据科学中的问题。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5.4 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从看似无关的海量历史数据中，挖掘出可能具有的价值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商业活动中会利用数据之间的关系产生较大的商业价值。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典型案例：啤酒与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尿布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关联规则反映的是两个或多个事物相互之间的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依存性和关联性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：在超市中，如何根据客户的购买历史清单来优化货物的摆放？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71600" y="2819400"/>
          <a:ext cx="64770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34"/>
                <a:gridCol w="4346366"/>
              </a:tblGrid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交易序号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牛奶、纸巾、矿泉水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饼干、口香糖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应用广泛，超市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商品关联分析、消费习惯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频繁项集的先验知识，不断地按照层次进行迭代，计算数据集中的所有可能的频繁项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：即项的集合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800" dirty="0" smtClean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面包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，其中牛奶和面包为项，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牛奶、面包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：形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的蕴涵表达式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If…Then…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是不相交的项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同时发生的概率称之为关联规则的支持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发生的情况下，则项集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 r="-246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：人为按照实际意义规定的阈值，表示项集在统计意义上的最低重要性。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：人为按照实际意义规定的阈值，表示关联规则最低可靠性。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如果支持度与置信度同时达到最小支持度与最小置信度，则此关联规则为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：满足最小支持度的所有项集，称作频繁项集。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两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大定理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如果一个集合是频繁项集，那么它的所有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都是频繁项集合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是频繁项集，则子集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均属于频繁项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如果一个集合它不是频繁项集合，那么它的所有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都不是频繁项集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不属于频繁项集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它的超集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属于频繁项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8" y="1823720"/>
            <a:ext cx="7605404" cy="420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历史数据，并对每项数据进行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频率次数统计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，并计算其支持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候选项集的支持度进行筛选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，从而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进行连接生成候选项集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上述步骤，最终形成频繁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项集或者最大频繁项集。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 r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02212" y="1310902"/>
          <a:ext cx="3703099" cy="21400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377"/>
                <a:gridCol w="2888722"/>
              </a:tblGrid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购买商品列表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牛奶、纸巾、矿泉水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牛奶、饼干、纸巾、口香糖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257800" y="1288974"/>
          <a:ext cx="3560982" cy="218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034"/>
                <a:gridCol w="1666948"/>
              </a:tblGrid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257800" y="4591699"/>
          <a:ext cx="3560983" cy="2057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7081"/>
                <a:gridCol w="1643902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3" name="右箭头 32"/>
          <p:cNvSpPr/>
          <p:nvPr/>
        </p:nvSpPr>
        <p:spPr>
          <a:xfrm>
            <a:off x="3787077" y="2145264"/>
            <a:ext cx="1470723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17144" y="181506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33886" y="2466090"/>
            <a:ext cx="14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每个候选项的支持度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6151289" y="3901005"/>
            <a:ext cx="1118839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38291" y="3644539"/>
            <a:ext cx="199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消除低于最小支持度的候选项，生成频繁</a:t>
            </a:r>
            <a:r>
              <a:rPr lang="en-US" altLang="zh-CN" dirty="0"/>
              <a:t>1</a:t>
            </a:r>
            <a:r>
              <a:rPr lang="zh-CN" altLang="en-US" dirty="0"/>
              <a:t>项集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96" t="-52" r="6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" t="-7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7368" y="1529364"/>
          <a:ext cx="2825432" cy="1752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1093"/>
                <a:gridCol w="1304339"/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57800" y="1524000"/>
          <a:ext cx="3670503" cy="2627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307"/>
                <a:gridCol w="1679196"/>
              </a:tblGrid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235575" y="5034564"/>
          <a:ext cx="3619216" cy="15773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9275"/>
                <a:gridCol w="166994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483693" y="1594059"/>
            <a:ext cx="1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83693" y="2671180"/>
            <a:ext cx="1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8103" y="437423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4178718" y="1445252"/>
            <a:ext cx="237340" cy="19208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6729529" y="4456361"/>
            <a:ext cx="893857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7" t="-133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" t="-32" r="1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" t="-28" r="4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是从海量数据中提取信息的过程，以机器学习算法为基础，通过模拟人类的学习行为，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获取新的知识或技能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，不断改善分析的过程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中吸收了重要的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、人工智能、信息论、认知科学、计算复杂性和控制等。</a:t>
            </a:r>
            <a:endPara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8574" y="1757065"/>
          <a:ext cx="3116626" cy="15773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78585"/>
                <a:gridCol w="143804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08400" y="1800071"/>
          <a:ext cx="3429000" cy="1000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546"/>
                <a:gridCol w="1141454"/>
              </a:tblGrid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08400" y="4366673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54987"/>
                <a:gridCol w="874013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638731" y="1625846"/>
            <a:ext cx="153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1400" y="2800197"/>
            <a:ext cx="180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51475" y="3491103"/>
            <a:ext cx="185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785560" y="2800197"/>
            <a:ext cx="237340" cy="156647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箭头 24"/>
          <p:cNvSpPr/>
          <p:nvPr/>
        </p:nvSpPr>
        <p:spPr>
          <a:xfrm rot="16200000">
            <a:off x="4288130" y="1573078"/>
            <a:ext cx="237340" cy="1803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  <a:blipFill rotWithShape="1">
                <a:blip r:embed="rId1"/>
                <a:stretch>
                  <a:fillRect r="9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563272" y="1272580"/>
                <a:ext cx="55880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72" y="1272580"/>
                <a:ext cx="55880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98" t="-9" r="9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9" t="-131" r="50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99313" y="3818793"/>
            <a:ext cx="323110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牛奶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纸巾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饼干</a:t>
            </a:r>
            <a:r>
              <a:rPr 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，它的子集不属于频繁项集，因此超级也不属于频繁项集</a:t>
            </a:r>
            <a:endParaRPr lang="en-US" altLang="zh-CN" sz="2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当得到了频繁项集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后，超市可以优先根据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，将“饼干、纸巾、口香糖”放在同一货架或者连续货架中，然后再考虑根据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放置货架商品。</a:t>
                </a:r>
                <a:endParaRPr lang="en-US" sz="18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" t="-33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8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095375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产生候选项集时产生较多的组合，没有考虑将一些无关的元素排除后再进行组合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计算项集的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过程都会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扫描原始的数据表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数据量较大的系统而言，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重复扫描开销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压缩数据表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利用哈希表的快速查找特性对项集进行计数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合理选样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FP-Growth</a:t>
            </a:r>
            <a:r>
              <a:rPr lang="zh-CN" altLang="en-US" dirty="0"/>
              <a:t>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数据关系还可以应用到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搜索引擎和推荐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看一个人怎样，看他有什么朋友就知道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被越多优质的网页所指的网页，它是优质的网页的概率就越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个页面节点接收到的其他网页指向的入链数量越多，那么这个页面越重要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质量假设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：越是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质量高的页面指向页面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越重要。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00400"/>
            <a:ext cx="4800600" cy="3454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算法步骤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给每个网页初始化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8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网页总数。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投票算法不断迭代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𝑃𝑅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𝐿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直至达到平稳分布为止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是所有链接到网页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网页集合，网页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中的一个网页，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是网页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的出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  <a:blipFill rotWithShape="1">
                <a:blip r:embed="rId1"/>
                <a:stretch>
                  <a:fillRect r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4419600"/>
            <a:ext cx="2318028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124200" y="5181600"/>
                <a:ext cx="3758565" cy="623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𝐷</m:t>
                          </m:r>
                        </m:e>
                      </m:d>
                      <m:r>
                        <a:rPr lang="en-US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𝑃𝑅</m:t>
                      </m:r>
                      <m:r>
                        <a:rPr lang="en-US">
                          <a:latin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)/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 altLang="zh-CN" dirty="0">
                  <a:latin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1600"/>
                <a:ext cx="3758565" cy="623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算法步骤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895600" cy="29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/>
                    <a:gridCol w="1096010"/>
                    <a:gridCol w="1096010"/>
                    <a:gridCol w="1096010"/>
                    <a:gridCol w="1096010"/>
                  </a:tblGrid>
                  <a:tr h="4940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𝐴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𝐵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𝐶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/>
                    <a:gridCol w="1096010"/>
                    <a:gridCol w="1096010"/>
                    <a:gridCol w="1096010"/>
                    <a:gridCol w="1096010"/>
                  </a:tblGrid>
                  <a:tr h="4940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网页没有出度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—&gt;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泄露，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网页的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值都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趋向于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对所有的网页包括自己都有出链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𝑃𝑅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324475" y="3350582"/>
            <a:ext cx="3362325" cy="3421693"/>
            <a:chOff x="1524000" y="2590800"/>
            <a:chExt cx="3636963" cy="3701180"/>
          </a:xfrm>
        </p:grpSpPr>
        <p:pic>
          <p:nvPicPr>
            <p:cNvPr id="4" name="图片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895600"/>
              <a:ext cx="3332163" cy="339638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524000" y="2590800"/>
              <a:ext cx="1371600" cy="12573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800" y="3276600"/>
            <a:ext cx="2823210" cy="2787511"/>
            <a:chOff x="685800" y="3276600"/>
            <a:chExt cx="2823210" cy="2787511"/>
          </a:xfrm>
        </p:grpSpPr>
        <p:pic>
          <p:nvPicPr>
            <p:cNvPr id="7" name="图片 6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581400"/>
              <a:ext cx="2442210" cy="248271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85800" y="3276600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81600" y="3581400"/>
            <a:ext cx="2975610" cy="2886075"/>
            <a:chOff x="5181600" y="3581400"/>
            <a:chExt cx="2975610" cy="2886075"/>
          </a:xfrm>
        </p:grpSpPr>
        <p:pic>
          <p:nvPicPr>
            <p:cNvPr id="9" name="图片 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3581400"/>
              <a:ext cx="2771775" cy="277177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889184" y="5305117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12" name="组合 11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1" idx="6"/>
                <a:endCxn id="42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9" idx="5"/>
                <a:endCxn id="42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4"/>
                <a:endCxn id="41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曲线连接符 49"/>
              <p:cNvCxnSpPr>
                <a:stCxn id="42" idx="4"/>
                <a:endCxn id="42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20" idx="6"/>
                <a:endCxn id="20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19" idx="2"/>
                <a:endCxn id="19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30"/>
              <p:cNvCxnSpPr>
                <a:stCxn id="22" idx="6"/>
                <a:endCxn id="22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/>
              <p:cNvCxnSpPr>
                <a:stCxn id="21" idx="2"/>
                <a:endCxn id="21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 smtClean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𝛼</m:t>
                      </m:r>
                    </m:oMath>
                  </a14:m>
                  <a:r>
                    <a:rPr lang="en-US" sz="2800" i="1" dirty="0" smtClean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 smtClean="0"/>
                    <a:t>+</a:t>
                  </a:r>
                  <a:r>
                    <a:rPr 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8" t="-1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d>
                      <m:r>
                        <a:rPr lang="en-US" i="0">
                          <a:latin typeface="Cambria Math" panose="0204050305040603020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charset="0"/>
                        </a:rPr>
                        <m:t>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3" t="-23" r="1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i="1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𝑃𝑅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53" name="组合 52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82" idx="6"/>
                <a:endCxn id="83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0" idx="5"/>
                <a:endCxn id="83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0" idx="4"/>
                <a:endCxn id="82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>
                <a:stCxn id="83" idx="4"/>
                <a:endCxn id="83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曲线连接符 69"/>
              <p:cNvCxnSpPr>
                <a:stCxn id="61" idx="6"/>
                <a:endCxn id="61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曲线连接符 70"/>
              <p:cNvCxnSpPr>
                <a:stCxn id="60" idx="2"/>
                <a:endCxn id="60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曲线连接符 71"/>
              <p:cNvCxnSpPr>
                <a:stCxn id="63" idx="6"/>
                <a:endCxn id="63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72"/>
              <p:cNvCxnSpPr>
                <a:stCxn id="62" idx="2"/>
                <a:endCxn id="62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 smtClean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𝛼</m:t>
                      </m:r>
                    </m:oMath>
                  </a14:m>
                  <a:r>
                    <a:rPr lang="en-US" sz="2800" i="1" dirty="0" smtClean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 smtClean="0"/>
                    <a:t>+</a:t>
                  </a:r>
                  <a:r>
                    <a:rPr 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58" name="左大括号 57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" t="-1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主要来源：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机器学习十大经典算法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dirty="0" smtClean="0"/>
              <a:t>ICDM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2006</a:t>
            </a:r>
            <a:endParaRPr lang="en-US" altLang="zh-CN" dirty="0" smtClean="0"/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 smtClean="0"/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刘凡平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数据时代的算法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机器学习、人工智能及其典型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PageRank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查询无关的静态算法，所有网页的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值通过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获得；有效减少在线查询时的计算量，极大降低了查询响应时间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过分相信链接关系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，而一些权威网页往往是相互不链接的；忽视了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性；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的页面等级会比新页面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现在使用的，不是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4" name="圆角矩形 3"/>
          <p:cNvSpPr/>
          <p:nvPr/>
        </p:nvSpPr>
        <p:spPr>
          <a:xfrm>
            <a:off x="4267200" y="16002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讲 数据关系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5801" y="1371600"/>
          <a:ext cx="7619999" cy="3589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739"/>
                <a:gridCol w="3552577"/>
                <a:gridCol w="1381292"/>
                <a:gridCol w="1225391"/>
              </a:tblGrid>
              <a:tr h="493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网页编号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网页标题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网页正文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教育部：支援中西部高考招生不影响江苏湖北录取率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三亚天价打印一张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 官方已介入调查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万平方米 这道玻璃幕墙太嗨了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6200" y="5181600"/>
            <a:ext cx="811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防止重复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（或被复制、转载）的网页被搜索到。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价值分析，越是被转载或复制的网页，其重要性越高。</a:t>
            </a:r>
            <a:endParaRPr 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5.1 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TF-IDF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自然语言处理中一个典型的应用是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在一堆文档中选择属于每个文本最具有代表性的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关键词、摘要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算法的名称为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Frequency-Inverse Document Frequency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，它是一种常用于检索系统的加权技术。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什么是关键词？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对文档的高度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不同的文档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9566" y="1676400"/>
          <a:ext cx="7261067" cy="20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621"/>
                <a:gridCol w="5812446"/>
              </a:tblGrid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奋斗  奋斗  使得  未来  更好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是  人生  的  一部分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词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袋模型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文本进入计算的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：转换为数值向量，转换为能作为计算的数量，即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把文本转换到数量空间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文本映射到向量表示的空间中，这称为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一种广泛用于自然语言处理和信息检索的词语模型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若干词语直接放到一个“袋子”中，而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不考虑词语间的语法和相互顺序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dfb772b3-24bc-40bb-9071-89ffef849497}"/>
</p:tagLst>
</file>

<file path=ppt/tags/tag2.xml><?xml version="1.0" encoding="utf-8"?>
<p:tagLst xmlns:p="http://schemas.openxmlformats.org/presentationml/2006/main">
  <p:tag name="KSO_WM_UNIT_TABLE_BEAUTIFY" val="smartTable{94740f0a-5c83-4177-a8e7-32f267b728b8}"/>
</p:tagLst>
</file>

<file path=ppt/tags/tag3.xml><?xml version="1.0" encoding="utf-8"?>
<p:tagLst xmlns:p="http://schemas.openxmlformats.org/presentationml/2006/main">
  <p:tag name="KSO_WPP_MARK_KEY" val="a1cf9c77-d94b-4831-9de7-9d67944d0232"/>
  <p:tag name="COMMONDATA" val="eyJoZGlkIjoiNjBjYTA1NzIzMGNmMTU3MjQ4N2ZmMjY4OWU0MDA4Y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5653</Words>
  <Application>WPS 演示</Application>
  <PresentationFormat>全屏显示(4:3)</PresentationFormat>
  <Paragraphs>733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Cambria Math</vt:lpstr>
      <vt:lpstr>Office 主题</vt:lpstr>
      <vt:lpstr>PowerPoint 演示文稿</vt:lpstr>
      <vt:lpstr>教学目标</vt:lpstr>
      <vt:lpstr>内容概述</vt:lpstr>
      <vt:lpstr>内容概述</vt:lpstr>
      <vt:lpstr>内容概述</vt:lpstr>
      <vt:lpstr>第5讲 数据关系</vt:lpstr>
      <vt:lpstr>5.1 TF-IDF算法</vt:lpstr>
      <vt:lpstr>PowerPoint 演示文稿</vt:lpstr>
      <vt:lpstr>词袋模型</vt:lpstr>
      <vt:lpstr>词袋模型</vt:lpstr>
      <vt:lpstr>词袋模型</vt:lpstr>
      <vt:lpstr>TF-IDF算法</vt:lpstr>
      <vt:lpstr>TF-IDF算法</vt:lpstr>
      <vt:lpstr>TF-IDF的缺点</vt:lpstr>
      <vt:lpstr>5.2 余弦相似性</vt:lpstr>
      <vt:lpstr>PowerPoint 演示文稿</vt:lpstr>
      <vt:lpstr>PowerPoint 演示文稿</vt:lpstr>
      <vt:lpstr>PowerPoint 演示文稿</vt:lpstr>
      <vt:lpstr>PowerPoint 演示文稿</vt:lpstr>
      <vt:lpstr>5.4 Apriori算法</vt:lpstr>
      <vt:lpstr>PowerPoint 演示文稿</vt:lpstr>
      <vt:lpstr>Apriori算法</vt:lpstr>
      <vt:lpstr>概念</vt:lpstr>
      <vt:lpstr>概念</vt:lpstr>
      <vt:lpstr>Apriori两大定理</vt:lpstr>
      <vt:lpstr>PowerPoint 演示文稿</vt:lpstr>
      <vt:lpstr>Apriori算法</vt:lpstr>
      <vt:lpstr>Apriori算法</vt:lpstr>
      <vt:lpstr>Apriori算法</vt:lpstr>
      <vt:lpstr>Apriori算法</vt:lpstr>
      <vt:lpstr>Apriori算法缺点</vt:lpstr>
      <vt:lpstr>5.5 PageRank算法</vt:lpstr>
      <vt:lpstr>5.5 PageRank算法</vt:lpstr>
      <vt:lpstr>PageRank算法步骤</vt:lpstr>
      <vt:lpstr>PageRank算法步骤</vt:lpstr>
      <vt:lpstr>PowerPoint 演示文稿</vt:lpstr>
      <vt:lpstr>PowerPoint 演示文稿</vt:lpstr>
      <vt:lpstr>PowerPoint 演示文稿</vt:lpstr>
      <vt:lpstr>PowerPoint 演示文稿</vt:lpstr>
      <vt:lpstr>PageRank优缺点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curry</cp:lastModifiedBy>
  <cp:revision>251</cp:revision>
  <dcterms:created xsi:type="dcterms:W3CDTF">2010-07-16T22:48:00Z</dcterms:created>
  <dcterms:modified xsi:type="dcterms:W3CDTF">2023-09-12T03:31:07Z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CBE4FCC5887F429889168A98FE6CED1A</vt:lpwstr>
  </property>
  <property fmtid="{D5CDD505-2E9C-101B-9397-08002B2CF9AE}" pid="3" name="KSOProductBuildVer">
    <vt:lpwstr>2052-11.1.0.12358</vt:lpwstr>
  </property>
</Properties>
</file>