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318" r:id="rId2"/>
    <p:sldId id="260" r:id="rId3"/>
    <p:sldId id="321" r:id="rId4"/>
    <p:sldId id="324" r:id="rId5"/>
    <p:sldId id="368" r:id="rId6"/>
    <p:sldId id="367" r:id="rId7"/>
    <p:sldId id="369" r:id="rId8"/>
    <p:sldId id="419" r:id="rId9"/>
    <p:sldId id="420" r:id="rId10"/>
    <p:sldId id="421" r:id="rId11"/>
    <p:sldId id="418" r:id="rId12"/>
    <p:sldId id="371" r:id="rId13"/>
    <p:sldId id="372" r:id="rId14"/>
    <p:sldId id="373" r:id="rId15"/>
    <p:sldId id="422" r:id="rId16"/>
    <p:sldId id="423" r:id="rId17"/>
    <p:sldId id="375" r:id="rId18"/>
    <p:sldId id="424" r:id="rId19"/>
    <p:sldId id="425" r:id="rId20"/>
    <p:sldId id="376" r:id="rId21"/>
    <p:sldId id="381" r:id="rId22"/>
    <p:sldId id="426" r:id="rId23"/>
    <p:sldId id="380" r:id="rId24"/>
    <p:sldId id="382" r:id="rId25"/>
    <p:sldId id="427" r:id="rId26"/>
    <p:sldId id="383" r:id="rId27"/>
    <p:sldId id="377" r:id="rId28"/>
    <p:sldId id="433" r:id="rId29"/>
    <p:sldId id="378" r:id="rId30"/>
    <p:sldId id="429" r:id="rId31"/>
    <p:sldId id="430" r:id="rId32"/>
    <p:sldId id="431" r:id="rId33"/>
    <p:sldId id="432" r:id="rId34"/>
    <p:sldId id="428" r:id="rId35"/>
    <p:sldId id="379" r:id="rId36"/>
    <p:sldId id="445" r:id="rId37"/>
    <p:sldId id="446" r:id="rId38"/>
    <p:sldId id="447" r:id="rId39"/>
    <p:sldId id="437" r:id="rId40"/>
    <p:sldId id="435" r:id="rId41"/>
    <p:sldId id="436" r:id="rId42"/>
    <p:sldId id="438" r:id="rId43"/>
    <p:sldId id="434" r:id="rId44"/>
    <p:sldId id="384" r:id="rId45"/>
    <p:sldId id="385" r:id="rId46"/>
    <p:sldId id="440" r:id="rId47"/>
    <p:sldId id="439" r:id="rId48"/>
    <p:sldId id="395" r:id="rId49"/>
    <p:sldId id="386" r:id="rId50"/>
    <p:sldId id="396" r:id="rId51"/>
    <p:sldId id="387" r:id="rId52"/>
    <p:sldId id="388" r:id="rId53"/>
    <p:sldId id="389" r:id="rId54"/>
    <p:sldId id="390" r:id="rId55"/>
    <p:sldId id="391" r:id="rId56"/>
    <p:sldId id="392" r:id="rId57"/>
    <p:sldId id="393" r:id="rId58"/>
    <p:sldId id="394" r:id="rId59"/>
    <p:sldId id="442" r:id="rId60"/>
    <p:sldId id="443" r:id="rId61"/>
    <p:sldId id="441" r:id="rId62"/>
    <p:sldId id="397" r:id="rId63"/>
    <p:sldId id="444" r:id="rId64"/>
    <p:sldId id="398" r:id="rId65"/>
    <p:sldId id="399" r:id="rId66"/>
    <p:sldId id="400" r:id="rId67"/>
    <p:sldId id="401" r:id="rId68"/>
    <p:sldId id="402" r:id="rId69"/>
    <p:sldId id="404" r:id="rId70"/>
    <p:sldId id="405" r:id="rId71"/>
    <p:sldId id="403" r:id="rId72"/>
    <p:sldId id="407" r:id="rId73"/>
    <p:sldId id="408" r:id="rId74"/>
    <p:sldId id="409" r:id="rId75"/>
    <p:sldId id="410" r:id="rId76"/>
    <p:sldId id="411" r:id="rId77"/>
    <p:sldId id="412" r:id="rId78"/>
    <p:sldId id="413" r:id="rId79"/>
    <p:sldId id="417" r:id="rId80"/>
    <p:sldId id="414" r:id="rId81"/>
    <p:sldId id="415"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D2"/>
    <a:srgbClr val="3F21F1"/>
    <a:srgbClr val="08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27" autoAdjust="0"/>
  </p:normalViewPr>
  <p:slideViewPr>
    <p:cSldViewPr>
      <p:cViewPr varScale="1">
        <p:scale>
          <a:sx n="79" d="100"/>
          <a:sy n="79" d="100"/>
        </p:scale>
        <p:origin x="157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14"/>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2022/9/28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2022/9/28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第一轮选取  </a:t>
            </a:r>
            <a:r>
              <a:rPr lang="en-US" altLang="zh-CN" dirty="0"/>
              <a:t>G1(x) = f1(x)</a:t>
            </a:r>
          </a:p>
          <a:p>
            <a:r>
              <a:rPr lang="zh-CN" altLang="en-US" dirty="0"/>
              <a:t>计算错误率  </a:t>
            </a:r>
            <a:r>
              <a:rPr lang="en-US" altLang="zh-CN" dirty="0"/>
              <a:t>e = 0.30</a:t>
            </a:r>
          </a:p>
          <a:p>
            <a:r>
              <a:rPr lang="zh-CN" altLang="en-US" dirty="0"/>
              <a:t>计算</a:t>
            </a:r>
            <a:r>
              <a:rPr lang="en-US" altLang="zh-CN" dirty="0"/>
              <a:t>G1(x)</a:t>
            </a:r>
            <a:r>
              <a:rPr lang="zh-CN" altLang="en-US" dirty="0"/>
              <a:t>的权重 </a:t>
            </a:r>
            <a:r>
              <a:rPr lang="en-US" altLang="zh-CN" dirty="0"/>
              <a:t>a1 = 0.42</a:t>
            </a:r>
          </a:p>
          <a:p>
            <a:r>
              <a:rPr lang="zh-CN" altLang="en-US" dirty="0"/>
              <a:t>更新后的样本权重 </a:t>
            </a:r>
            <a:r>
              <a:rPr lang="en-US" altLang="zh-CN" dirty="0"/>
              <a:t>D2 =</a:t>
            </a:r>
            <a:r>
              <a:rPr lang="en-US" altLang="zh-CN" baseline="0" dirty="0"/>
              <a:t> </a:t>
            </a:r>
            <a:r>
              <a:rPr lang="en-US" altLang="zh-CN" dirty="0"/>
              <a:t>{0.07, 0.07, …, 0.17, 0.17, 0.17, 0.07}</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第二轮选取  </a:t>
            </a:r>
            <a:r>
              <a:rPr lang="en-US" altLang="zh-CN" dirty="0"/>
              <a:t>G2(x) = f3(x)</a:t>
            </a:r>
          </a:p>
          <a:p>
            <a:r>
              <a:rPr lang="zh-CN" altLang="en-US" dirty="0"/>
              <a:t>计算错误率  </a:t>
            </a:r>
            <a:r>
              <a:rPr lang="en-US" altLang="zh-CN" dirty="0"/>
              <a:t>e = 0.51</a:t>
            </a:r>
          </a:p>
          <a:p>
            <a:r>
              <a:rPr lang="zh-CN" altLang="en-US" dirty="0"/>
              <a:t>计算</a:t>
            </a:r>
            <a:r>
              <a:rPr lang="en-US" altLang="zh-CN" dirty="0"/>
              <a:t>G2(x)</a:t>
            </a:r>
            <a:r>
              <a:rPr lang="zh-CN" altLang="en-US" dirty="0"/>
              <a:t>的权重 </a:t>
            </a:r>
            <a:r>
              <a:rPr lang="en-US" altLang="zh-CN" dirty="0"/>
              <a:t>a2 = 0.65</a:t>
            </a:r>
          </a:p>
          <a:p>
            <a:r>
              <a:rPr lang="zh-CN" altLang="en-US" dirty="0"/>
              <a:t>更新后的样本权重 </a:t>
            </a:r>
            <a:r>
              <a:rPr lang="en-US" altLang="zh-CN" dirty="0"/>
              <a:t>D3 =</a:t>
            </a:r>
            <a:r>
              <a:rPr lang="en-US" altLang="zh-CN" baseline="0" dirty="0"/>
              <a:t> </a:t>
            </a:r>
            <a:r>
              <a:rPr lang="en-US" altLang="zh-CN" dirty="0"/>
              <a:t>{0.05, 0.05, 0.05, 0.17, 0.17, 0.17, 0.11,0.11,0.11</a:t>
            </a:r>
            <a:r>
              <a:rPr lang="zh-CN" altLang="en-US" dirty="0"/>
              <a:t>，</a:t>
            </a:r>
            <a:r>
              <a:rPr lang="en-US" altLang="zh-CN" dirty="0"/>
              <a:t>0.05}</a:t>
            </a:r>
            <a:endParaRPr lang="zh-CN" altLang="en-US"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第三轮选取  </a:t>
            </a:r>
            <a:r>
              <a:rPr lang="en-US" altLang="zh-CN" dirty="0"/>
              <a:t>G3(x) = f2(x)</a:t>
            </a:r>
          </a:p>
          <a:p>
            <a:r>
              <a:rPr lang="zh-CN" altLang="en-US" dirty="0"/>
              <a:t>计算错误率  </a:t>
            </a:r>
            <a:r>
              <a:rPr lang="en-US" altLang="zh-CN" dirty="0"/>
              <a:t>e = 0.21</a:t>
            </a:r>
          </a:p>
          <a:p>
            <a:r>
              <a:rPr lang="zh-CN" altLang="en-US" dirty="0"/>
              <a:t>计算</a:t>
            </a:r>
            <a:r>
              <a:rPr lang="en-US" altLang="zh-CN" dirty="0"/>
              <a:t>G3(x)</a:t>
            </a:r>
            <a:r>
              <a:rPr lang="zh-CN" altLang="en-US" dirty="0"/>
              <a:t>的权重 </a:t>
            </a:r>
            <a:r>
              <a:rPr lang="en-US" altLang="zh-CN" dirty="0"/>
              <a:t>a3 = 0.75</a:t>
            </a:r>
          </a:p>
          <a:p>
            <a:r>
              <a:rPr lang="zh-CN" altLang="en-US" dirty="0"/>
              <a:t>更新后的样本权重 </a:t>
            </a:r>
            <a:r>
              <a:rPr lang="en-US" altLang="zh-CN" dirty="0"/>
              <a:t>D4 =</a:t>
            </a:r>
            <a:r>
              <a:rPr lang="en-US" altLang="zh-CN" baseline="0" dirty="0"/>
              <a:t> </a:t>
            </a:r>
            <a:r>
              <a:rPr lang="en-US" altLang="zh-CN" dirty="0"/>
              <a:t>{0.13, 0.13,</a:t>
            </a:r>
            <a:r>
              <a:rPr lang="en-US" altLang="zh-CN" baseline="0" dirty="0"/>
              <a:t> 0.13</a:t>
            </a:r>
            <a:r>
              <a:rPr lang="en-US" altLang="zh-CN" dirty="0"/>
              <a:t>, 0.1</a:t>
            </a:r>
            <a:r>
              <a:rPr lang="zh-CN" altLang="en-US" dirty="0"/>
              <a:t>，</a:t>
            </a:r>
            <a:r>
              <a:rPr lang="en-US" altLang="zh-CN" dirty="0"/>
              <a:t>0.1</a:t>
            </a:r>
            <a:r>
              <a:rPr lang="zh-CN" altLang="en-US" dirty="0"/>
              <a:t>，</a:t>
            </a:r>
            <a:r>
              <a:rPr lang="en-US" altLang="zh-CN" dirty="0"/>
              <a:t>0.1</a:t>
            </a:r>
            <a:r>
              <a:rPr lang="zh-CN" altLang="en-US" dirty="0"/>
              <a:t>，</a:t>
            </a:r>
            <a:r>
              <a:rPr lang="en-US" altLang="zh-CN" dirty="0"/>
              <a:t>0.,07, 0.07, 0.07, 0.13}</a:t>
            </a:r>
            <a:endParaRPr lang="zh-CN" altLang="en-US" dirty="0"/>
          </a:p>
          <a:p>
            <a:endParaRPr lang="en-US" altLang="zh-CN" dirty="0"/>
          </a:p>
          <a:p>
            <a:endParaRPr lang="en-US" altLang="zh-CN" dirty="0"/>
          </a:p>
          <a:p>
            <a:endParaRPr lang="en-US" altLang="zh-CN" dirty="0"/>
          </a:p>
          <a:p>
            <a:r>
              <a:rPr lang="zh-CN" altLang="en-US" dirty="0"/>
              <a:t>从上述三轮迭代可以看出，如果某个样本被分错，那么它们在下一轮迭代中的权值将被增大，从而被凸显出来；同时，分类正确的样本的权值在下一轮将被降低。错分样本权值增大，正确样本权值减小，而在下一轮迭代中，选择误差率最低的阈值来设计该轮的弱分类器。通过这样的方式，误差率</a:t>
            </a:r>
            <a:r>
              <a:rPr lang="en-US" altLang="zh-CN" dirty="0"/>
              <a:t>ϵ</a:t>
            </a:r>
            <a:r>
              <a:rPr lang="zh-CN" altLang="en-US" dirty="0"/>
              <a:t>不断降低。</a:t>
            </a:r>
            <a:endParaRPr lang="en-US" dirty="0"/>
          </a:p>
        </p:txBody>
      </p:sp>
    </p:spTree>
    <p:extLst>
      <p:ext uri="{BB962C8B-B14F-4D97-AF65-F5344CB8AC3E}">
        <p14:creationId xmlns:p14="http://schemas.microsoft.com/office/powerpoint/2010/main" val="204014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上述三轮迭代可以看出，如果某个样本被分错，那么它们在下一轮迭代中的权值将被增大，从而被凸显出来；同时，分类正确的样本的权值在下一轮将被降低。错分样本权值增大，正确样本权值减小，而在下一轮迭代中，选择误差率最低的阈值来设计该轮的弱分类器。通过这样的方式，误差率</a:t>
            </a:r>
            <a:r>
              <a:rPr lang="en-US" altLang="zh-CN" dirty="0"/>
              <a:t>ϵ</a:t>
            </a:r>
            <a:r>
              <a:rPr lang="zh-CN" altLang="en-US" dirty="0"/>
              <a:t>不断降低。</a:t>
            </a:r>
            <a:endParaRPr lang="en-US" dirty="0"/>
          </a:p>
        </p:txBody>
      </p:sp>
    </p:spTree>
    <p:extLst>
      <p:ext uri="{BB962C8B-B14F-4D97-AF65-F5344CB8AC3E}">
        <p14:creationId xmlns:p14="http://schemas.microsoft.com/office/powerpoint/2010/main" val="2040142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842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September 28, 2022</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September 28,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September 28,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September 28,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September 28,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September 28,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September 28, 2022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September 28, 2022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September 28, 2022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September 28,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September 28, 2022</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2.png"/><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4.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80.png"/><Relationship Id="rId1" Type="http://schemas.openxmlformats.org/officeDocument/2006/relationships/slideLayout" Target="../slideLayouts/slideLayout14.xml"/><Relationship Id="rId5" Type="http://schemas.openxmlformats.org/officeDocument/2006/relationships/image" Target="../media/image83.png"/><Relationship Id="rId4" Type="http://schemas.openxmlformats.org/officeDocument/2006/relationships/image" Target="../media/image82.png"/></Relationships>
</file>

<file path=ppt/slides/_rels/slide4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4.png"/><Relationship Id="rId1" Type="http://schemas.openxmlformats.org/officeDocument/2006/relationships/slideLayout" Target="../slideLayouts/slideLayout14.xml"/><Relationship Id="rId4" Type="http://schemas.openxmlformats.org/officeDocument/2006/relationships/image" Target="../media/image84.png"/></Relationships>
</file>

<file path=ppt/slides/_rels/slide4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14.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49.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image" Target="../media/image8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04.gif"/><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a:solidFill>
                <a:srgbClr val="002060"/>
              </a:solidFill>
              <a:latin typeface="Calibri" pitchFamily="34" charset="0"/>
              <a:ea typeface="宋体" charset="-122"/>
            </a:endParaRPr>
          </a:p>
          <a:p>
            <a:pPr algn="ctr" eaLnBrk="1" hangingPunct="1">
              <a:spcBef>
                <a:spcPct val="0"/>
              </a:spcBef>
              <a:buNone/>
            </a:pPr>
            <a:endParaRPr lang="en-US" altLang="zh-CN" b="1" dirty="0">
              <a:solidFill>
                <a:srgbClr val="002060"/>
              </a:solidFill>
              <a:latin typeface="Calibri" pitchFamily="34" charset="0"/>
              <a:ea typeface="宋体" charset="-122"/>
            </a:endParaRPr>
          </a:p>
          <a:p>
            <a:pPr algn="ctr" eaLnBrk="1" hangingPunct="1">
              <a:spcBef>
                <a:spcPct val="0"/>
              </a:spcBef>
              <a:buNone/>
            </a:pPr>
            <a:r>
              <a:rPr lang="en-US" altLang="zh-CN" sz="4000" b="1" dirty="0">
                <a:solidFill>
                  <a:srgbClr val="002060"/>
                </a:solidFill>
                <a:latin typeface="Calibri" panose="020F0502020204030204" pitchFamily="34" charset="0"/>
              </a:rPr>
              <a:t>Lecture 5  </a:t>
            </a:r>
            <a:r>
              <a:rPr lang="zh-CN" altLang="en-US" sz="4000" b="1" dirty="0">
                <a:solidFill>
                  <a:srgbClr val="002060"/>
                </a:solidFill>
                <a:latin typeface="Calibri" pitchFamily="34" charset="0"/>
                <a:ea typeface="宋体" charset="-122"/>
              </a:rPr>
              <a:t>数据分析算法（</a:t>
            </a:r>
            <a:r>
              <a:rPr lang="en-US" altLang="zh-CN" sz="4000" b="1" dirty="0">
                <a:solidFill>
                  <a:srgbClr val="002060"/>
                </a:solidFill>
                <a:latin typeface="Times New Roman" panose="02020603050405020304" pitchFamily="18" charset="0"/>
                <a:ea typeface="宋体" charset="-122"/>
                <a:cs typeface="Times New Roman" panose="02020603050405020304" pitchFamily="18" charset="0"/>
              </a:rPr>
              <a:t>II</a:t>
            </a:r>
            <a:r>
              <a:rPr lang="zh-CN" altLang="en-US" sz="4000" b="1" dirty="0">
                <a:solidFill>
                  <a:srgbClr val="002060"/>
                </a:solidFill>
                <a:latin typeface="Calibri" pitchFamily="34" charset="0"/>
                <a:ea typeface="宋体" charset="-122"/>
              </a:rPr>
              <a:t>）</a:t>
            </a:r>
            <a:endParaRPr lang="en-US" altLang="zh-CN" sz="4000" b="1" dirty="0">
              <a:solidFill>
                <a:srgbClr val="002060"/>
              </a:solidFill>
              <a:latin typeface="Calibri" pitchFamily="34" charset="0"/>
              <a:ea typeface="宋体" charset="-122"/>
            </a:endParaRPr>
          </a:p>
          <a:p>
            <a:pPr algn="ctr" eaLnBrk="1" hangingPunct="1">
              <a:lnSpc>
                <a:spcPct val="150000"/>
              </a:lnSpc>
              <a:spcBef>
                <a:spcPct val="0"/>
              </a:spcBef>
              <a:buNone/>
            </a:pPr>
            <a:r>
              <a:rPr lang="zh-CN" altLang="en-US" sz="4000" b="1" dirty="0">
                <a:solidFill>
                  <a:srgbClr val="002060"/>
                </a:solidFill>
                <a:latin typeface="Calibri" pitchFamily="34" charset="0"/>
                <a:ea typeface="宋体" charset="-122"/>
              </a:rPr>
              <a:t>分类与聚类</a:t>
            </a:r>
            <a:endParaRPr lang="en-US" altLang="zh-CN" sz="4000" b="1" dirty="0">
              <a:solidFill>
                <a:srgbClr val="002060"/>
              </a:solidFill>
              <a:latin typeface="Calibri" pitchFamily="34" charset="0"/>
              <a:ea typeface="宋体" charset="-122"/>
            </a:endParaRPr>
          </a:p>
          <a:p>
            <a:pPr algn="ctr" eaLnBrk="1" hangingPunct="1">
              <a:spcBef>
                <a:spcPct val="0"/>
              </a:spcBef>
              <a:buNone/>
            </a:pPr>
            <a:endParaRPr lang="en-US" altLang="zh-CN" sz="4000" b="1" dirty="0">
              <a:solidFill>
                <a:srgbClr val="002060"/>
              </a:solidFill>
              <a:latin typeface="Calibri" pitchFamily="34" charset="0"/>
              <a:ea typeface="宋体" charset="-122"/>
            </a:endParaRPr>
          </a:p>
          <a:p>
            <a:pPr lvl="5">
              <a:lnSpc>
                <a:spcPct val="150000"/>
              </a:lnSpc>
              <a:buFont typeface="Wingdings" pitchFamily="2" charset="2"/>
              <a:buChar char="n"/>
            </a:pPr>
            <a:endParaRPr lang="en-US" altLang="zh-CN" sz="3200" b="1" dirty="0">
              <a:solidFill>
                <a:srgbClr val="002060"/>
              </a:solidFill>
              <a:latin typeface="Calibri" panose="020F0502020204030204" pitchFamily="34" charset="0"/>
            </a:endParaRPr>
          </a:p>
          <a:p>
            <a:pPr algn="ctr" eaLnBrk="1" hangingPunct="1">
              <a:spcBef>
                <a:spcPct val="0"/>
              </a:spcBef>
              <a:buNone/>
            </a:pPr>
            <a:endParaRPr lang="en-US" altLang="zh-CN" b="1" dirty="0">
              <a:solidFill>
                <a:srgbClr val="002060"/>
              </a:solidFill>
              <a:latin typeface="Calibri" pitchFamily="34" charset="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4864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贝叶斯公式简单算例</a:t>
            </a:r>
            <a:endParaRPr lang="zh-CN" altLang="en-US" b="1" dirty="0">
              <a:solidFill>
                <a:srgbClr val="002060"/>
              </a:solidFill>
              <a:latin typeface="Calibri" pitchFamily="34" charset="0"/>
              <a:ea typeface="宋体" charset="-122"/>
              <a:cs typeface="+mn-cs"/>
            </a:endParaRPr>
          </a:p>
        </p:txBody>
      </p:sp>
      <p:sp>
        <p:nvSpPr>
          <p:cNvPr id="12" name="矩形 11"/>
          <p:cNvSpPr/>
          <p:nvPr/>
        </p:nvSpPr>
        <p:spPr>
          <a:xfrm>
            <a:off x="0" y="3962400"/>
            <a:ext cx="8991600" cy="2431435"/>
          </a:xfrm>
          <a:prstGeom prst="rect">
            <a:avLst/>
          </a:prstGeom>
        </p:spPr>
        <p:txBody>
          <a:bodyPr wrap="square">
            <a:spAutoFit/>
          </a:bodyPr>
          <a:lstStyle/>
          <a:p>
            <a:r>
              <a:rPr lang="en-US" altLang="zh-CN" sz="2000" dirty="0"/>
              <a:t>       P(</a:t>
            </a:r>
            <a:r>
              <a:rPr lang="zh-CN" altLang="en-US" sz="2000" dirty="0"/>
              <a:t>感冒</a:t>
            </a:r>
            <a:r>
              <a:rPr lang="en-US" altLang="zh-CN" sz="2000" dirty="0"/>
              <a:t>|</a:t>
            </a:r>
            <a:r>
              <a:rPr lang="zh-CN" altLang="en-US" sz="2000" dirty="0"/>
              <a:t>打喷嚏</a:t>
            </a:r>
            <a:r>
              <a:rPr lang="en-US" altLang="zh-CN" sz="2000" dirty="0"/>
              <a:t>x</a:t>
            </a:r>
            <a:r>
              <a:rPr lang="zh-CN" altLang="en-US" sz="2000" dirty="0"/>
              <a:t>建筑工人</a:t>
            </a:r>
            <a:r>
              <a:rPr lang="en-US" altLang="zh-CN" sz="2000" dirty="0"/>
              <a:t>) = P(</a:t>
            </a:r>
            <a:r>
              <a:rPr lang="zh-CN" altLang="en-US" sz="2000" dirty="0"/>
              <a:t>打喷嚏</a:t>
            </a:r>
            <a:r>
              <a:rPr lang="en-US" altLang="zh-CN" sz="2000" dirty="0"/>
              <a:t>|</a:t>
            </a:r>
            <a:r>
              <a:rPr lang="zh-CN" altLang="en-US" sz="2000" dirty="0"/>
              <a:t>感冒</a:t>
            </a:r>
            <a:r>
              <a:rPr lang="en-US" altLang="zh-CN" sz="2000" dirty="0"/>
              <a:t>) x P(</a:t>
            </a:r>
            <a:r>
              <a:rPr lang="zh-CN" altLang="en-US" sz="2000" dirty="0"/>
              <a:t>建筑工人</a:t>
            </a:r>
            <a:r>
              <a:rPr lang="en-US" altLang="zh-CN" sz="2000" dirty="0"/>
              <a:t>|</a:t>
            </a:r>
            <a:r>
              <a:rPr lang="zh-CN" altLang="en-US" sz="2000" dirty="0"/>
              <a:t>感冒</a:t>
            </a:r>
            <a:r>
              <a:rPr lang="en-US" altLang="zh-CN" sz="2000" dirty="0"/>
              <a:t>) x P(</a:t>
            </a:r>
            <a:r>
              <a:rPr lang="zh-CN" altLang="en-US" sz="2000" dirty="0"/>
              <a:t>感冒</a:t>
            </a:r>
            <a:r>
              <a:rPr lang="en-US" altLang="zh-CN" sz="2000" dirty="0"/>
              <a:t>)  </a:t>
            </a:r>
          </a:p>
          <a:p>
            <a:r>
              <a:rPr lang="en-US" altLang="zh-CN" sz="2000" dirty="0"/>
              <a:t>                                                    / P(</a:t>
            </a:r>
            <a:r>
              <a:rPr lang="zh-CN" altLang="en-US" sz="2000" dirty="0"/>
              <a:t>打喷嚏</a:t>
            </a:r>
            <a:r>
              <a:rPr lang="en-US" altLang="zh-CN" sz="2000" dirty="0"/>
              <a:t>) x P(</a:t>
            </a:r>
            <a:r>
              <a:rPr lang="zh-CN" altLang="en-US" sz="2000" dirty="0"/>
              <a:t>建筑工人</a:t>
            </a:r>
            <a:r>
              <a:rPr lang="en-US" altLang="zh-CN" sz="2000" dirty="0"/>
              <a:t>)</a:t>
            </a:r>
          </a:p>
          <a:p>
            <a:pPr>
              <a:spcBef>
                <a:spcPts val="1200"/>
              </a:spcBef>
            </a:pPr>
            <a:r>
              <a:rPr lang="en-US" altLang="zh-CN" sz="2400" dirty="0"/>
              <a:t>                                          = (0.66x0.33x0.5) / (0.5x0.33)</a:t>
            </a:r>
          </a:p>
          <a:p>
            <a:pPr>
              <a:spcBef>
                <a:spcPts val="1200"/>
              </a:spcBef>
            </a:pPr>
            <a:r>
              <a:rPr lang="en-US" altLang="zh-CN" sz="2400" dirty="0"/>
              <a:t>                                          = 0.66</a:t>
            </a:r>
          </a:p>
          <a:p>
            <a:pPr>
              <a:spcBef>
                <a:spcPts val="2400"/>
              </a:spcBef>
            </a:pPr>
            <a:r>
              <a:rPr lang="zh-CN" altLang="en-US" sz="2400" dirty="0"/>
              <a:t>     </a:t>
            </a:r>
            <a:r>
              <a:rPr lang="zh-CN" altLang="en-US" sz="2400" b="1" dirty="0"/>
              <a:t>结论：这个打喷嚏的建筑工人有</a:t>
            </a:r>
            <a:r>
              <a:rPr lang="en-US" altLang="zh-CN" sz="2400" b="1" dirty="0"/>
              <a:t>66%</a:t>
            </a:r>
            <a:r>
              <a:rPr lang="zh-CN" altLang="en-US" sz="2400" b="1" dirty="0"/>
              <a:t>的可能得了感冒</a:t>
            </a:r>
            <a:r>
              <a:rPr lang="zh-CN" altLang="en-US" sz="2400" dirty="0"/>
              <a:t>。</a:t>
            </a:r>
          </a:p>
        </p:txBody>
      </p:sp>
      <p:sp>
        <p:nvSpPr>
          <p:cNvPr id="13" name="矩形 12"/>
          <p:cNvSpPr/>
          <p:nvPr/>
        </p:nvSpPr>
        <p:spPr>
          <a:xfrm>
            <a:off x="457200" y="1524000"/>
            <a:ext cx="7848600" cy="2246769"/>
          </a:xfrm>
          <a:prstGeom prst="rect">
            <a:avLst/>
          </a:prstGeom>
        </p:spPr>
        <p:txBody>
          <a:bodyPr wrap="square">
            <a:spAutoFit/>
          </a:bodyPr>
          <a:lstStyle/>
          <a:p>
            <a:pPr>
              <a:spcBef>
                <a:spcPts val="600"/>
              </a:spcBef>
            </a:pPr>
            <a:r>
              <a:rPr lang="en-US" altLang="zh-CN" sz="2400" dirty="0"/>
              <a:t>P(</a:t>
            </a:r>
            <a:r>
              <a:rPr lang="zh-CN" altLang="en-US" sz="2400" dirty="0"/>
              <a:t>打喷嚏</a:t>
            </a:r>
            <a:r>
              <a:rPr lang="en-US" altLang="zh-CN" sz="2400" dirty="0"/>
              <a:t>|</a:t>
            </a:r>
            <a:r>
              <a:rPr lang="zh-CN" altLang="en-US" sz="2400" dirty="0"/>
              <a:t>感冒</a:t>
            </a:r>
            <a:r>
              <a:rPr lang="en-US" altLang="zh-CN" sz="2400" dirty="0"/>
              <a:t>)     =  2 / 3 = 0.66</a:t>
            </a:r>
          </a:p>
          <a:p>
            <a:pPr>
              <a:spcBef>
                <a:spcPts val="600"/>
              </a:spcBef>
            </a:pPr>
            <a:r>
              <a:rPr lang="en-US" altLang="zh-CN" sz="2400" dirty="0"/>
              <a:t>P(</a:t>
            </a:r>
            <a:r>
              <a:rPr lang="zh-CN" altLang="en-US" sz="2400" dirty="0"/>
              <a:t>建筑工人</a:t>
            </a:r>
            <a:r>
              <a:rPr lang="en-US" altLang="zh-CN" sz="2400" dirty="0"/>
              <a:t>|</a:t>
            </a:r>
            <a:r>
              <a:rPr lang="zh-CN" altLang="en-US" sz="2400" dirty="0"/>
              <a:t>感冒</a:t>
            </a:r>
            <a:r>
              <a:rPr lang="en-US" altLang="zh-CN" sz="2400" dirty="0"/>
              <a:t>) =  1 / 3 = 0.33</a:t>
            </a:r>
          </a:p>
          <a:p>
            <a:pPr>
              <a:spcBef>
                <a:spcPts val="600"/>
              </a:spcBef>
            </a:pPr>
            <a:r>
              <a:rPr lang="en-US" altLang="zh-CN" sz="2400" dirty="0"/>
              <a:t>P(</a:t>
            </a:r>
            <a:r>
              <a:rPr lang="zh-CN" altLang="en-US" sz="2400" dirty="0"/>
              <a:t>感冒</a:t>
            </a:r>
            <a:r>
              <a:rPr lang="en-US" altLang="zh-CN" sz="2400" dirty="0"/>
              <a:t>)                =  3 / 6  = 0.50</a:t>
            </a:r>
          </a:p>
          <a:p>
            <a:pPr>
              <a:spcBef>
                <a:spcPts val="600"/>
              </a:spcBef>
            </a:pPr>
            <a:r>
              <a:rPr lang="en-US" altLang="zh-CN" sz="2400" dirty="0"/>
              <a:t>P(</a:t>
            </a:r>
            <a:r>
              <a:rPr lang="zh-CN" altLang="en-US" sz="2400" dirty="0"/>
              <a:t>打喷嚏</a:t>
            </a:r>
            <a:r>
              <a:rPr lang="en-US" altLang="zh-CN" sz="2400" dirty="0"/>
              <a:t>)             =  3 / 6 = 0.50</a:t>
            </a:r>
          </a:p>
          <a:p>
            <a:pPr>
              <a:spcBef>
                <a:spcPts val="600"/>
              </a:spcBef>
            </a:pPr>
            <a:r>
              <a:rPr lang="en-US" altLang="zh-CN" sz="2400" dirty="0"/>
              <a:t>P(</a:t>
            </a:r>
            <a:r>
              <a:rPr lang="zh-CN" altLang="en-US" sz="2400" dirty="0"/>
              <a:t>建筑工人</a:t>
            </a:r>
            <a:r>
              <a:rPr lang="en-US" altLang="zh-CN" sz="2400" dirty="0"/>
              <a:t>)         =  2 / 6  = 0.33</a:t>
            </a:r>
            <a:endParaRPr lang="zh-CN" altLang="en-US" sz="2400" dirty="0"/>
          </a:p>
        </p:txBody>
      </p:sp>
    </p:spTree>
    <p:extLst>
      <p:ext uri="{BB962C8B-B14F-4D97-AF65-F5344CB8AC3E}">
        <p14:creationId xmlns:p14="http://schemas.microsoft.com/office/powerpoint/2010/main" val="262315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贝叶斯分类模型</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spect="1" noMove="1" noResize="1" noEditPoints="1" noAdjustHandles="1" noChangeArrowheads="1" noChangeShapeType="1" noTextEdit="1"/>
          </p:cNvSpPr>
          <p:nvPr>
            <p:ph type="body" idx="1"/>
          </p:nvPr>
        </p:nvSpPr>
        <p:spPr>
          <a:xfrm>
            <a:off x="228600" y="1066800"/>
            <a:ext cx="8534400" cy="5638800"/>
          </a:xfrm>
          <a:blipFill>
            <a:blip r:embed="rId2" cstate="print"/>
            <a:stretch>
              <a:fillRect l="-1286" t="-432" b="-2270"/>
            </a:stretch>
          </a:blipFill>
        </p:spPr>
        <p:txBody>
          <a:bodyPr/>
          <a:lstStyle/>
          <a:p>
            <a:r>
              <a:rPr lang="en-US" sz="2800">
                <a:noFill/>
              </a:rPr>
              <a:t> </a:t>
            </a:r>
          </a:p>
        </p:txBody>
      </p:sp>
    </p:spTree>
    <p:extLst>
      <p:ext uri="{BB962C8B-B14F-4D97-AF65-F5344CB8AC3E}">
        <p14:creationId xmlns:p14="http://schemas.microsoft.com/office/powerpoint/2010/main" val="262315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回到分类问题</a:t>
            </a:r>
            <a:endParaRPr lang="zh-CN" altLang="en-US" b="1" dirty="0">
              <a:solidFill>
                <a:srgbClr val="002060"/>
              </a:solidFill>
              <a:latin typeface="Calibri" pitchFamily="34" charset="0"/>
              <a:ea typeface="宋体" charset="-122"/>
              <a:cs typeface="+mn-cs"/>
            </a:endParaRPr>
          </a:p>
        </p:txBody>
      </p:sp>
      <p:graphicFrame>
        <p:nvGraphicFramePr>
          <p:cNvPr id="2" name="表格 1"/>
          <p:cNvGraphicFramePr>
            <a:graphicFrameLocks noGrp="1"/>
          </p:cNvGraphicFramePr>
          <p:nvPr>
            <p:extLst>
              <p:ext uri="{D42A27DB-BD31-4B8C-83A1-F6EECF244321}">
                <p14:modId xmlns:p14="http://schemas.microsoft.com/office/powerpoint/2010/main" val="3104486231"/>
              </p:ext>
            </p:extLst>
          </p:nvPr>
        </p:nvGraphicFramePr>
        <p:xfrm>
          <a:off x="533400" y="1828800"/>
          <a:ext cx="7620004" cy="1905000"/>
        </p:xfrm>
        <a:graphic>
          <a:graphicData uri="http://schemas.openxmlformats.org/drawingml/2006/table">
            <a:tbl>
              <a:tblPr firstRow="1" firstCol="1" bandRow="1">
                <a:tableStyleId>{5C22544A-7EE6-4342-B048-85BDC9FD1C3A}</a:tableStyleId>
              </a:tblPr>
              <a:tblGrid>
                <a:gridCol w="1088572">
                  <a:extLst>
                    <a:ext uri="{9D8B030D-6E8A-4147-A177-3AD203B41FA5}">
                      <a16:colId xmlns:a16="http://schemas.microsoft.com/office/drawing/2014/main" val="2852162979"/>
                    </a:ext>
                  </a:extLst>
                </a:gridCol>
                <a:gridCol w="1088572">
                  <a:extLst>
                    <a:ext uri="{9D8B030D-6E8A-4147-A177-3AD203B41FA5}">
                      <a16:colId xmlns:a16="http://schemas.microsoft.com/office/drawing/2014/main" val="4270655911"/>
                    </a:ext>
                  </a:extLst>
                </a:gridCol>
                <a:gridCol w="1088572">
                  <a:extLst>
                    <a:ext uri="{9D8B030D-6E8A-4147-A177-3AD203B41FA5}">
                      <a16:colId xmlns:a16="http://schemas.microsoft.com/office/drawing/2014/main" val="3418762130"/>
                    </a:ext>
                  </a:extLst>
                </a:gridCol>
                <a:gridCol w="1088572">
                  <a:extLst>
                    <a:ext uri="{9D8B030D-6E8A-4147-A177-3AD203B41FA5}">
                      <a16:colId xmlns:a16="http://schemas.microsoft.com/office/drawing/2014/main" val="868876423"/>
                    </a:ext>
                  </a:extLst>
                </a:gridCol>
                <a:gridCol w="1088572">
                  <a:extLst>
                    <a:ext uri="{9D8B030D-6E8A-4147-A177-3AD203B41FA5}">
                      <a16:colId xmlns:a16="http://schemas.microsoft.com/office/drawing/2014/main" val="2665016189"/>
                    </a:ext>
                  </a:extLst>
                </a:gridCol>
                <a:gridCol w="1088572">
                  <a:extLst>
                    <a:ext uri="{9D8B030D-6E8A-4147-A177-3AD203B41FA5}">
                      <a16:colId xmlns:a16="http://schemas.microsoft.com/office/drawing/2014/main" val="1548937865"/>
                    </a:ext>
                  </a:extLst>
                </a:gridCol>
                <a:gridCol w="1088572">
                  <a:extLst>
                    <a:ext uri="{9D8B030D-6E8A-4147-A177-3AD203B41FA5}">
                      <a16:colId xmlns:a16="http://schemas.microsoft.com/office/drawing/2014/main" val="289042357"/>
                    </a:ext>
                  </a:extLst>
                </a:gridCol>
              </a:tblGrid>
              <a:tr h="361950">
                <a:tc rowSpan="2">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类别</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gridSpan="2">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鲜红值</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en-US"/>
                    </a:p>
                  </a:txBody>
                  <a:tcPr/>
                </a:tc>
                <a:tc gridSpan="2">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直径</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en-US"/>
                    </a:p>
                  </a:txBody>
                  <a:tcPr/>
                </a:tc>
                <a:tc gridSpan="2">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质量</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67354695"/>
                  </a:ext>
                </a:extLst>
              </a:tr>
              <a:tr h="514350">
                <a:tc vMerge="1">
                  <a:txBody>
                    <a:bodyPr/>
                    <a:lstStyle/>
                    <a:p>
                      <a:endParaRPr lang="en-US"/>
                    </a:p>
                  </a:txBody>
                  <a:tcP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均值</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标准差</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均值</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标准差</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均值</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标准差</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5242546"/>
                  </a:ext>
                </a:extLst>
              </a:tr>
              <a:tr h="51435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车厘子</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0.8</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0.018</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1</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0.0183</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8.7675</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0.077</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9788306"/>
                  </a:ext>
                </a:extLst>
              </a:tr>
              <a:tr h="51435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樱桃</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0.575</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0.013</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0.845</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0.0129</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7.3125</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0.017</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431680"/>
                  </a:ext>
                </a:extLst>
              </a:tr>
            </a:tbl>
          </a:graphicData>
        </a:graphic>
      </p:graphicFrame>
      <p:sp>
        <p:nvSpPr>
          <p:cNvPr id="6" name="矩形 5"/>
          <p:cNvSpPr/>
          <p:nvPr/>
        </p:nvSpPr>
        <p:spPr>
          <a:xfrm>
            <a:off x="457200" y="1219200"/>
            <a:ext cx="7772400" cy="830997"/>
          </a:xfrm>
          <a:prstGeom prst="rect">
            <a:avLst/>
          </a:prstGeom>
        </p:spPr>
        <p:txBody>
          <a:bodyPr wrap="square">
            <a:spAutoFit/>
          </a:bodyPr>
          <a:lstStyle/>
          <a:p>
            <a:r>
              <a:rPr lang="zh-CN" altLang="en-US" sz="2400" dirty="0"/>
              <a:t>假设训练集样本的特征满足高斯分布，计算得到下表 </a:t>
            </a:r>
            <a:br>
              <a:rPr lang="zh-CN" altLang="en-US" sz="2400" dirty="0"/>
            </a:br>
            <a:endParaRPr lang="zh-CN" altLang="en-US" sz="2400" dirty="0"/>
          </a:p>
        </p:txBody>
      </p:sp>
      <p:sp>
        <p:nvSpPr>
          <p:cNvPr id="7" name="矩形 6"/>
          <p:cNvSpPr/>
          <p:nvPr/>
        </p:nvSpPr>
        <p:spPr>
          <a:xfrm>
            <a:off x="609600" y="4038600"/>
            <a:ext cx="7848600" cy="1661993"/>
          </a:xfrm>
          <a:prstGeom prst="rect">
            <a:avLst/>
          </a:prstGeom>
        </p:spPr>
        <p:txBody>
          <a:bodyPr wrap="square">
            <a:spAutoFit/>
          </a:bodyPr>
          <a:lstStyle/>
          <a:p>
            <a:pPr>
              <a:spcBef>
                <a:spcPts val="1800"/>
              </a:spcBef>
            </a:pPr>
            <a:r>
              <a:rPr lang="zh-CN" altLang="en-US" sz="2400" dirty="0"/>
              <a:t>我们认为两种类别是等概率的</a:t>
            </a:r>
            <a:r>
              <a:rPr lang="en-US" altLang="zh-CN" sz="2400" dirty="0"/>
              <a:t>(</a:t>
            </a:r>
            <a:r>
              <a:rPr lang="zh-CN" altLang="en-US" sz="2400" dirty="0"/>
              <a:t>样本集中类别均衡</a:t>
            </a:r>
            <a:r>
              <a:rPr lang="en-US" altLang="zh-CN" sz="2400" dirty="0"/>
              <a:t>)</a:t>
            </a:r>
            <a:r>
              <a:rPr lang="zh-CN" altLang="en-US" sz="2400" dirty="0"/>
              <a:t>，也即</a:t>
            </a:r>
            <a:endParaRPr lang="en-US" altLang="zh-CN" sz="2400" dirty="0"/>
          </a:p>
          <a:p>
            <a:pPr>
              <a:spcBef>
                <a:spcPts val="1200"/>
              </a:spcBef>
            </a:pPr>
            <a:r>
              <a:rPr lang="en-US" altLang="zh-CN" sz="2400" i="1" dirty="0"/>
              <a:t>       P</a:t>
            </a:r>
            <a:r>
              <a:rPr lang="en-US" altLang="zh-CN" sz="2400" dirty="0"/>
              <a:t>(</a:t>
            </a:r>
            <a:r>
              <a:rPr lang="zh-CN" altLang="en-US" sz="2400" dirty="0"/>
              <a:t>车厘子</a:t>
            </a:r>
            <a:r>
              <a:rPr lang="en-US" altLang="zh-CN" sz="2400" dirty="0"/>
              <a:t>) = </a:t>
            </a:r>
            <a:r>
              <a:rPr lang="en-US" altLang="zh-CN" sz="2400" i="1" dirty="0"/>
              <a:t>P</a:t>
            </a:r>
            <a:r>
              <a:rPr lang="en-US" altLang="zh-CN" sz="2400" dirty="0"/>
              <a:t>(</a:t>
            </a:r>
            <a:r>
              <a:rPr lang="zh-CN" altLang="en-US" sz="2400" dirty="0"/>
              <a:t>樱桃</a:t>
            </a:r>
            <a:r>
              <a:rPr lang="en-US" altLang="zh-CN" sz="2400" dirty="0"/>
              <a:t>) = 0.5</a:t>
            </a:r>
          </a:p>
          <a:p>
            <a:pPr>
              <a:spcBef>
                <a:spcPts val="2400"/>
              </a:spcBef>
            </a:pPr>
            <a:r>
              <a:rPr lang="zh-CN" altLang="en-US" sz="2400" dirty="0"/>
              <a:t>概率密度函数为：</a:t>
            </a:r>
          </a:p>
        </p:txBody>
      </p:sp>
      <p:pic>
        <p:nvPicPr>
          <p:cNvPr id="50178" name="Picture 2" descr="å©ç¨ç®æ³è¯å«è½¦åå­ä¸æ¨±æ¡"/>
          <p:cNvPicPr>
            <a:picLocks noChangeAspect="1" noChangeArrowheads="1"/>
          </p:cNvPicPr>
          <p:nvPr/>
        </p:nvPicPr>
        <p:blipFill>
          <a:blip r:embed="rId2" cstate="print"/>
          <a:srcRect/>
          <a:stretch>
            <a:fillRect/>
          </a:stretch>
        </p:blipFill>
        <p:spPr bwMode="auto">
          <a:xfrm>
            <a:off x="3352800" y="5334000"/>
            <a:ext cx="3182906" cy="990600"/>
          </a:xfrm>
          <a:prstGeom prst="rect">
            <a:avLst/>
          </a:prstGeom>
          <a:noFill/>
        </p:spPr>
      </p:pic>
    </p:spTree>
    <p:extLst>
      <p:ext uri="{BB962C8B-B14F-4D97-AF65-F5344CB8AC3E}">
        <p14:creationId xmlns:p14="http://schemas.microsoft.com/office/powerpoint/2010/main" val="182552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981117184"/>
              </p:ext>
            </p:extLst>
          </p:nvPr>
        </p:nvGraphicFramePr>
        <p:xfrm>
          <a:off x="381000" y="1295400"/>
          <a:ext cx="8534400" cy="4693920"/>
        </p:xfrm>
        <a:graphic>
          <a:graphicData uri="http://schemas.openxmlformats.org/drawingml/2006/table">
            <a:tbl>
              <a:tblPr firstRow="1" firstCol="1" bandRow="1">
                <a:tableStyleId>{5C22544A-7EE6-4342-B048-85BDC9FD1C3A}</a:tableStyleId>
              </a:tblPr>
              <a:tblGrid>
                <a:gridCol w="1823869">
                  <a:extLst>
                    <a:ext uri="{9D8B030D-6E8A-4147-A177-3AD203B41FA5}">
                      <a16:colId xmlns:a16="http://schemas.microsoft.com/office/drawing/2014/main" val="975771925"/>
                    </a:ext>
                  </a:extLst>
                </a:gridCol>
                <a:gridCol w="2440194">
                  <a:extLst>
                    <a:ext uri="{9D8B030D-6E8A-4147-A177-3AD203B41FA5}">
                      <a16:colId xmlns:a16="http://schemas.microsoft.com/office/drawing/2014/main" val="1559015951"/>
                    </a:ext>
                  </a:extLst>
                </a:gridCol>
                <a:gridCol w="1958179">
                  <a:extLst>
                    <a:ext uri="{9D8B030D-6E8A-4147-A177-3AD203B41FA5}">
                      <a16:colId xmlns:a16="http://schemas.microsoft.com/office/drawing/2014/main" val="2186116719"/>
                    </a:ext>
                  </a:extLst>
                </a:gridCol>
                <a:gridCol w="2312158">
                  <a:extLst>
                    <a:ext uri="{9D8B030D-6E8A-4147-A177-3AD203B41FA5}">
                      <a16:colId xmlns:a16="http://schemas.microsoft.com/office/drawing/2014/main" val="52127675"/>
                    </a:ext>
                  </a:extLst>
                </a:gridCol>
              </a:tblGrid>
              <a:tr h="426720">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水果类型</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鲜红值（色度比）</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直径（</a:t>
                      </a:r>
                      <a:r>
                        <a:rPr lang="en-US" sz="2000">
                          <a:effectLst/>
                          <a:latin typeface="微软雅黑" panose="020B0503020204020204" pitchFamily="34" charset="-122"/>
                          <a:ea typeface="微软雅黑" panose="020B0503020204020204" pitchFamily="34" charset="-122"/>
                        </a:rPr>
                        <a:t>cm</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质量（</a:t>
                      </a:r>
                      <a:r>
                        <a:rPr lang="en-US" sz="2000">
                          <a:effectLst/>
                          <a:latin typeface="微软雅黑" panose="020B0503020204020204" pitchFamily="34" charset="-122"/>
                          <a:ea typeface="微软雅黑" panose="020B0503020204020204" pitchFamily="34" charset="-122"/>
                        </a:rPr>
                        <a:t>g</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89752"/>
                  </a:ext>
                </a:extLst>
              </a:tr>
              <a:tr h="426720">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车厘子</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0.81</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1.02</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8.85</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1819515"/>
                  </a:ext>
                </a:extLst>
              </a:tr>
              <a:tr h="42672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车厘子</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0.82</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0.98</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8.67</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42697994"/>
                  </a:ext>
                </a:extLst>
              </a:tr>
              <a:tr h="42672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车厘子</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0.78</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0.99</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8.75</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716290"/>
                  </a:ext>
                </a:extLst>
              </a:tr>
              <a:tr h="42672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车厘子</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0.79</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1.01</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8.80</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9829383"/>
                  </a:ext>
                </a:extLst>
              </a:tr>
              <a:tr h="42672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樱桃</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0.56</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0.85</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7.32</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1223681"/>
                  </a:ext>
                </a:extLst>
              </a:tr>
              <a:tr h="42672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樱桃</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0.58</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0.86</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7.33</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1356776"/>
                  </a:ext>
                </a:extLst>
              </a:tr>
              <a:tr h="42672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樱桃</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0.59</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0.83</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7.29</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3742706"/>
                  </a:ext>
                </a:extLst>
              </a:tr>
              <a:tr h="426720">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樱桃</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0.57</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0.84</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7.31</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2678424"/>
                  </a:ext>
                </a:extLst>
              </a:tr>
              <a:tr h="426720">
                <a:tc>
                  <a:txBody>
                    <a:bodyPr/>
                    <a:lstStyle/>
                    <a:p>
                      <a:pPr algn="ctr">
                        <a:lnSpc>
                          <a:spcPct val="115000"/>
                        </a:lnSpc>
                        <a:spcAft>
                          <a:spcPts val="0"/>
                        </a:spcAft>
                      </a:pP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57974448"/>
                  </a:ext>
                </a:extLst>
              </a:tr>
              <a:tr h="426720">
                <a:tc>
                  <a:txBody>
                    <a:bodyPr/>
                    <a:lstStyle/>
                    <a:p>
                      <a:pPr algn="ctr">
                        <a:lnSpc>
                          <a:spcPct val="115000"/>
                        </a:lnSpc>
                        <a:spcAft>
                          <a:spcPts val="0"/>
                        </a:spcAft>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样   本</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0.8</a:t>
                      </a:r>
                    </a:p>
                  </a:txBody>
                  <a:tcPr marL="68580" marR="68580" marT="0" marB="0" anchor="ctr"/>
                </a:tc>
                <a:tc>
                  <a:txBody>
                    <a:bodyPr/>
                    <a:lstStyle/>
                    <a:p>
                      <a:pPr algn="ctr">
                        <a:lnSpc>
                          <a:spcPct val="115000"/>
                        </a:lnSpc>
                        <a:spcAft>
                          <a:spcPts val="0"/>
                        </a:spcAft>
                      </a:pPr>
                      <a:r>
                        <a:rPr lang="en-US"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0.86</a:t>
                      </a:r>
                    </a:p>
                  </a:txBody>
                  <a:tcPr marL="68580" marR="68580" marT="0" marB="0" anchor="ctr"/>
                </a:tc>
                <a:tc>
                  <a:txBody>
                    <a:bodyPr/>
                    <a:lstStyle/>
                    <a:p>
                      <a:pPr algn="ctr">
                        <a:lnSpc>
                          <a:spcPct val="115000"/>
                        </a:lnSpc>
                        <a:spcAft>
                          <a:spcPts val="0"/>
                        </a:spcAft>
                      </a:pPr>
                      <a:r>
                        <a:rPr lang="en-US"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8</a:t>
                      </a:r>
                    </a:p>
                  </a:txBody>
                  <a:tcPr marL="68580" marR="68580" marT="0" marB="0" anchor="ctr"/>
                </a:tc>
                <a:extLst>
                  <a:ext uri="{0D108BD9-81ED-4DB2-BD59-A6C34878D82A}">
                    <a16:rowId xmlns:a16="http://schemas.microsoft.com/office/drawing/2014/main" val="2450966685"/>
                  </a:ext>
                </a:extLst>
              </a:tr>
            </a:tbl>
          </a:graphicData>
        </a:graphic>
      </p:graphicFrame>
      <p:sp>
        <p:nvSpPr>
          <p:cNvPr id="5" name="Rectangle 2"/>
          <p:cNvSpPr txBox="1">
            <a:spLocks noRot="1" noChangeArrowheads="1"/>
          </p:cNvSpPr>
          <p:nvPr/>
        </p:nvSpPr>
        <p:spPr bwMode="auto">
          <a:xfrm>
            <a:off x="3505200" y="152400"/>
            <a:ext cx="5181600" cy="9144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2060"/>
                </a:solidFill>
                <a:effectLst/>
                <a:uLnTx/>
                <a:uFillTx/>
                <a:latin typeface="Calibri" pitchFamily="34" charset="0"/>
                <a:ea typeface="宋体" charset="-122"/>
                <a:cs typeface="+mj-cs"/>
              </a:rPr>
              <a:t>分类问题</a:t>
            </a:r>
            <a:endParaRPr kumimoji="0" lang="zh-CN" altLang="en-US" sz="4400" b="1" i="0" u="none" strike="noStrike" kern="1200" cap="none" spc="0" normalizeH="0" baseline="0" noProof="0" dirty="0">
              <a:ln>
                <a:noFill/>
              </a:ln>
              <a:solidFill>
                <a:srgbClr val="002060"/>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57722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bwMode="auto">
          <a:xfrm>
            <a:off x="3352800" y="228600"/>
            <a:ext cx="5181600" cy="9144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2060"/>
                </a:solidFill>
                <a:effectLst/>
                <a:uLnTx/>
                <a:uFillTx/>
                <a:latin typeface="Calibri" pitchFamily="34" charset="0"/>
                <a:ea typeface="宋体" charset="-122"/>
                <a:cs typeface="+mj-cs"/>
              </a:rPr>
              <a:t>分类问题</a:t>
            </a:r>
            <a:endParaRPr kumimoji="0" lang="zh-CN" altLang="en-US" sz="4400" b="1" i="0" u="none" strike="noStrike" kern="1200" cap="none" spc="0" normalizeH="0" baseline="0" noProof="0" dirty="0">
              <a:ln>
                <a:noFill/>
              </a:ln>
              <a:solidFill>
                <a:srgbClr val="002060"/>
              </a:solidFill>
              <a:effectLst/>
              <a:uLnTx/>
              <a:uFillTx/>
              <a:latin typeface="Calibri" pitchFamily="34" charset="0"/>
              <a:ea typeface="宋体" charset="-122"/>
              <a:cs typeface="+mn-cs"/>
            </a:endParaRPr>
          </a:p>
        </p:txBody>
      </p:sp>
      <p:pic>
        <p:nvPicPr>
          <p:cNvPr id="48130" name="Picture 2" descr="å©ç¨ç®æ³è¯å«è½¦åå­ä¸æ¨±æ¡"/>
          <p:cNvPicPr>
            <a:picLocks noChangeAspect="1" noChangeArrowheads="1"/>
          </p:cNvPicPr>
          <p:nvPr/>
        </p:nvPicPr>
        <p:blipFill>
          <a:blip r:embed="rId2" cstate="print"/>
          <a:srcRect/>
          <a:stretch>
            <a:fillRect/>
          </a:stretch>
        </p:blipFill>
        <p:spPr bwMode="auto">
          <a:xfrm>
            <a:off x="609600" y="1828800"/>
            <a:ext cx="7772400" cy="838200"/>
          </a:xfrm>
          <a:prstGeom prst="rect">
            <a:avLst/>
          </a:prstGeom>
          <a:noFill/>
        </p:spPr>
      </p:pic>
      <p:sp>
        <p:nvSpPr>
          <p:cNvPr id="8" name="矩形 7"/>
          <p:cNvSpPr/>
          <p:nvPr/>
        </p:nvSpPr>
        <p:spPr>
          <a:xfrm>
            <a:off x="533400" y="1219200"/>
            <a:ext cx="3877985" cy="461665"/>
          </a:xfrm>
          <a:prstGeom prst="rect">
            <a:avLst/>
          </a:prstGeom>
        </p:spPr>
        <p:txBody>
          <a:bodyPr wrap="none">
            <a:spAutoFit/>
          </a:bodyPr>
          <a:lstStyle/>
          <a:p>
            <a:r>
              <a:rPr lang="zh-CN" altLang="en-US" sz="2400" b="1" dirty="0"/>
              <a:t>样本属于车厘子的后验概率</a:t>
            </a:r>
          </a:p>
        </p:txBody>
      </p:sp>
      <p:sp>
        <p:nvSpPr>
          <p:cNvPr id="9" name="矩形 8"/>
          <p:cNvSpPr/>
          <p:nvPr/>
        </p:nvSpPr>
        <p:spPr>
          <a:xfrm>
            <a:off x="533400" y="2971800"/>
            <a:ext cx="3587842" cy="461665"/>
          </a:xfrm>
          <a:prstGeom prst="rect">
            <a:avLst/>
          </a:prstGeom>
        </p:spPr>
        <p:txBody>
          <a:bodyPr wrap="none">
            <a:spAutoFit/>
          </a:bodyPr>
          <a:lstStyle/>
          <a:p>
            <a:r>
              <a:rPr lang="zh-CN" altLang="en-US" sz="2400" b="1" dirty="0"/>
              <a:t>样本属于樱桃的后验概率</a:t>
            </a:r>
          </a:p>
        </p:txBody>
      </p:sp>
      <p:pic>
        <p:nvPicPr>
          <p:cNvPr id="48132" name="Picture 4" descr="å©ç¨ç®æ³è¯å«è½¦åå­ä¸æ¨±æ¡"/>
          <p:cNvPicPr>
            <a:picLocks noChangeAspect="1" noChangeArrowheads="1"/>
          </p:cNvPicPr>
          <p:nvPr/>
        </p:nvPicPr>
        <p:blipFill>
          <a:blip r:embed="rId3" cstate="print"/>
          <a:srcRect/>
          <a:stretch>
            <a:fillRect/>
          </a:stretch>
        </p:blipFill>
        <p:spPr bwMode="auto">
          <a:xfrm>
            <a:off x="533400" y="3581400"/>
            <a:ext cx="7727775" cy="685800"/>
          </a:xfrm>
          <a:prstGeom prst="rect">
            <a:avLst/>
          </a:prstGeom>
          <a:noFill/>
        </p:spPr>
      </p:pic>
      <p:pic>
        <p:nvPicPr>
          <p:cNvPr id="48134" name="Picture 6" descr="å©ç¨ç®æ³è¯å«è½¦åå­ä¸æ¨±æ¡"/>
          <p:cNvPicPr>
            <a:picLocks noChangeAspect="1" noChangeArrowheads="1"/>
          </p:cNvPicPr>
          <p:nvPr/>
        </p:nvPicPr>
        <p:blipFill>
          <a:blip r:embed="rId4" cstate="print"/>
          <a:srcRect/>
          <a:stretch>
            <a:fillRect/>
          </a:stretch>
        </p:blipFill>
        <p:spPr bwMode="auto">
          <a:xfrm>
            <a:off x="533400" y="5334000"/>
            <a:ext cx="8269344" cy="914400"/>
          </a:xfrm>
          <a:prstGeom prst="rect">
            <a:avLst/>
          </a:prstGeom>
          <a:noFill/>
        </p:spPr>
      </p:pic>
      <p:sp>
        <p:nvSpPr>
          <p:cNvPr id="12" name="矩形 11"/>
          <p:cNvSpPr/>
          <p:nvPr/>
        </p:nvSpPr>
        <p:spPr>
          <a:xfrm>
            <a:off x="533400" y="4724400"/>
            <a:ext cx="7620000" cy="461665"/>
          </a:xfrm>
          <a:prstGeom prst="rect">
            <a:avLst/>
          </a:prstGeom>
        </p:spPr>
        <p:txBody>
          <a:bodyPr wrap="square">
            <a:spAutoFit/>
          </a:bodyPr>
          <a:lstStyle/>
          <a:p>
            <a:r>
              <a:rPr lang="zh-CN" altLang="en-US" sz="2400" b="1" dirty="0"/>
              <a:t>证据因子</a:t>
            </a:r>
            <a:r>
              <a:rPr lang="en-US" altLang="zh-CN" sz="2400" b="1" dirty="0"/>
              <a:t>evidence </a:t>
            </a:r>
            <a:r>
              <a:rPr lang="zh-CN" altLang="en-US" sz="2400" b="1" dirty="0"/>
              <a:t>计算</a:t>
            </a:r>
          </a:p>
        </p:txBody>
      </p:sp>
    </p:spTree>
    <p:extLst>
      <p:ext uri="{BB962C8B-B14F-4D97-AF65-F5344CB8AC3E}">
        <p14:creationId xmlns:p14="http://schemas.microsoft.com/office/powerpoint/2010/main" val="46894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bwMode="auto">
          <a:xfrm>
            <a:off x="3352800" y="228600"/>
            <a:ext cx="5181600" cy="9144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2060"/>
                </a:solidFill>
                <a:effectLst/>
                <a:uLnTx/>
                <a:uFillTx/>
                <a:latin typeface="Calibri" pitchFamily="34" charset="0"/>
                <a:ea typeface="宋体" charset="-122"/>
                <a:cs typeface="+mj-cs"/>
              </a:rPr>
              <a:t>分类问题</a:t>
            </a:r>
            <a:endParaRPr kumimoji="0" lang="zh-CN" altLang="en-US" sz="4400" b="1" i="0" u="none" strike="noStrike" kern="1200" cap="none" spc="0" normalizeH="0" baseline="0" noProof="0" dirty="0">
              <a:ln>
                <a:noFill/>
              </a:ln>
              <a:solidFill>
                <a:srgbClr val="002060"/>
              </a:solidFill>
              <a:effectLst/>
              <a:uLnTx/>
              <a:uFillTx/>
              <a:latin typeface="Calibri" pitchFamily="34" charset="0"/>
              <a:ea typeface="宋体" charset="-122"/>
              <a:cs typeface="+mn-cs"/>
            </a:endParaRPr>
          </a:p>
        </p:txBody>
      </p:sp>
      <p:pic>
        <p:nvPicPr>
          <p:cNvPr id="74754" name="Picture 2" descr="å©ç¨ç®æ³è¯å«è½¦åå­ä¸æ¨±æ¡"/>
          <p:cNvPicPr>
            <a:picLocks noChangeAspect="1" noChangeArrowheads="1"/>
          </p:cNvPicPr>
          <p:nvPr/>
        </p:nvPicPr>
        <p:blipFill>
          <a:blip r:embed="rId2" cstate="print"/>
          <a:srcRect/>
          <a:stretch>
            <a:fillRect/>
          </a:stretch>
        </p:blipFill>
        <p:spPr bwMode="auto">
          <a:xfrm>
            <a:off x="533400" y="1371600"/>
            <a:ext cx="8103619" cy="685800"/>
          </a:xfrm>
          <a:prstGeom prst="rect">
            <a:avLst/>
          </a:prstGeom>
          <a:noFill/>
        </p:spPr>
      </p:pic>
      <p:sp>
        <p:nvSpPr>
          <p:cNvPr id="4" name="矩形 3"/>
          <p:cNvSpPr/>
          <p:nvPr/>
        </p:nvSpPr>
        <p:spPr>
          <a:xfrm>
            <a:off x="533400" y="2209800"/>
            <a:ext cx="8001000" cy="369332"/>
          </a:xfrm>
          <a:prstGeom prst="rect">
            <a:avLst/>
          </a:prstGeom>
        </p:spPr>
        <p:txBody>
          <a:bodyPr wrap="square">
            <a:spAutoFit/>
          </a:bodyPr>
          <a:lstStyle/>
          <a:p>
            <a:r>
              <a:rPr lang="zh-CN" altLang="en-US" dirty="0"/>
              <a:t>其中，</a:t>
            </a:r>
            <a:r>
              <a:rPr lang="en-US" altLang="zh-CN" dirty="0"/>
              <a:t>μ=0.8</a:t>
            </a:r>
            <a:r>
              <a:rPr lang="zh-CN" altLang="en-US" dirty="0"/>
              <a:t>，</a:t>
            </a:r>
            <a:r>
              <a:rPr lang="en-US" altLang="zh-CN" dirty="0"/>
              <a:t>α=0.018257419</a:t>
            </a:r>
            <a:r>
              <a:rPr lang="zh-CN" altLang="en-US" dirty="0"/>
              <a:t>，二者均为训练集样本的高斯分布参数</a:t>
            </a:r>
          </a:p>
        </p:txBody>
      </p:sp>
      <p:sp>
        <p:nvSpPr>
          <p:cNvPr id="6" name="矩形 5"/>
          <p:cNvSpPr/>
          <p:nvPr/>
        </p:nvSpPr>
        <p:spPr>
          <a:xfrm>
            <a:off x="5486400" y="3124200"/>
            <a:ext cx="3276600" cy="1938992"/>
          </a:xfrm>
          <a:prstGeom prst="rect">
            <a:avLst/>
          </a:prstGeom>
        </p:spPr>
        <p:txBody>
          <a:bodyPr wrap="square">
            <a:spAutoFit/>
          </a:bodyPr>
          <a:lstStyle/>
          <a:p>
            <a:r>
              <a:rPr lang="zh-CN" altLang="en-US" sz="2400" dirty="0"/>
              <a:t>     通过计算可以看出，车厘子的后验概率分子较大，由此可以估测这个样本属于车厘子的可能性稍大一点。</a:t>
            </a:r>
          </a:p>
        </p:txBody>
      </p:sp>
      <p:pic>
        <p:nvPicPr>
          <p:cNvPr id="1026" name="Picture 2" descr="C:\Users\qyzc\Desktop\图片1.jpg"/>
          <p:cNvPicPr>
            <a:picLocks noChangeAspect="1" noChangeArrowheads="1"/>
          </p:cNvPicPr>
          <p:nvPr/>
        </p:nvPicPr>
        <p:blipFill>
          <a:blip r:embed="rId3" cstate="print"/>
          <a:srcRect/>
          <a:stretch>
            <a:fillRect/>
          </a:stretch>
        </p:blipFill>
        <p:spPr bwMode="auto">
          <a:xfrm>
            <a:off x="533400" y="2667000"/>
            <a:ext cx="4441371" cy="3859481"/>
          </a:xfrm>
          <a:prstGeom prst="rect">
            <a:avLst/>
          </a:prstGeom>
          <a:noFill/>
        </p:spPr>
      </p:pic>
    </p:spTree>
    <p:extLst>
      <p:ext uri="{BB962C8B-B14F-4D97-AF65-F5344CB8AC3E}">
        <p14:creationId xmlns:p14="http://schemas.microsoft.com/office/powerpoint/2010/main" val="46894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r>
              <a:rPr lang="en-US" b="1" dirty="0"/>
              <a:t>6.2 AdaBoost</a:t>
            </a:r>
            <a:r>
              <a:rPr lang="zh-CN" altLang="en-US" b="1" dirty="0"/>
              <a:t>分类器</a:t>
            </a:r>
            <a:endParaRPr lang="en-US" b="1" dirty="0"/>
          </a:p>
        </p:txBody>
      </p:sp>
      <p:sp>
        <p:nvSpPr>
          <p:cNvPr id="20483" name="Rectangle 3"/>
          <p:cNvSpPr>
            <a:spLocks noGrp="1" noRot="1" noChangeArrowheads="1"/>
          </p:cNvSpPr>
          <p:nvPr>
            <p:ph type="body" idx="1"/>
          </p:nvPr>
        </p:nvSpPr>
        <p:spPr>
          <a:xfrm>
            <a:off x="457200" y="1066800"/>
            <a:ext cx="8153400" cy="5105400"/>
          </a:xfrm>
        </p:spPr>
        <p:txBody>
          <a:bodyPr/>
          <a:lstStyle/>
          <a:p>
            <a:pPr marL="0" indent="0" eaLnBrk="1" hangingPunct="1">
              <a:lnSpc>
                <a:spcPts val="4200"/>
              </a:lnSpc>
              <a:spcBef>
                <a:spcPts val="1800"/>
              </a:spcBef>
              <a:spcAft>
                <a:spcPts val="0"/>
              </a:spcAft>
              <a:buNone/>
            </a:pPr>
            <a:r>
              <a:rPr lang="en-US" altLang="zh-CN" sz="2800" dirty="0">
                <a:latin typeface="黑体" pitchFamily="49" charset="-122"/>
                <a:ea typeface="黑体" pitchFamily="49" charset="-122"/>
              </a:rPr>
              <a:t>  </a:t>
            </a:r>
            <a:r>
              <a:rPr lang="en-US" altLang="zh-CN" sz="2800" dirty="0" err="1">
                <a:latin typeface="黑体" pitchFamily="49" charset="-122"/>
                <a:ea typeface="黑体" pitchFamily="49" charset="-122"/>
              </a:rPr>
              <a:t>AdaBoost</a:t>
            </a:r>
            <a:r>
              <a:rPr lang="zh-CN" altLang="en-US" sz="2800" dirty="0">
                <a:latin typeface="黑体" pitchFamily="49" charset="-122"/>
                <a:ea typeface="黑体" pitchFamily="49" charset="-122"/>
              </a:rPr>
              <a:t>算法的思想是从训练数据中学习一系列</a:t>
            </a:r>
            <a:r>
              <a:rPr lang="zh-CN" altLang="en-US" sz="2800" dirty="0">
                <a:solidFill>
                  <a:srgbClr val="FF0000"/>
                </a:solidFill>
                <a:latin typeface="黑体" pitchFamily="49" charset="-122"/>
                <a:ea typeface="黑体" pitchFamily="49" charset="-122"/>
              </a:rPr>
              <a:t>弱分类器</a:t>
            </a:r>
            <a:r>
              <a:rPr lang="zh-CN" altLang="en-US" sz="2800" dirty="0">
                <a:latin typeface="黑体" pitchFamily="49" charset="-122"/>
                <a:ea typeface="黑体" pitchFamily="49" charset="-122"/>
              </a:rPr>
              <a:t>，然后将这些弱分类器</a:t>
            </a:r>
            <a:r>
              <a:rPr lang="zh-CN" altLang="en-US" sz="2800" dirty="0">
                <a:solidFill>
                  <a:srgbClr val="FF0000"/>
                </a:solidFill>
                <a:latin typeface="黑体" pitchFamily="49" charset="-122"/>
                <a:ea typeface="黑体" pitchFamily="49" charset="-122"/>
              </a:rPr>
              <a:t>组合成强分类器</a:t>
            </a:r>
            <a:endParaRPr lang="en-US" altLang="zh-CN" sz="2800" dirty="0">
              <a:latin typeface="黑体" pitchFamily="49" charset="-122"/>
              <a:ea typeface="黑体" pitchFamily="49" charset="-122"/>
            </a:endParaRPr>
          </a:p>
          <a:p>
            <a:pPr lvl="1" eaLnBrk="1" hangingPunct="1">
              <a:spcBef>
                <a:spcPts val="1800"/>
              </a:spcBef>
              <a:spcAft>
                <a:spcPts val="0"/>
              </a:spcAft>
            </a:pPr>
            <a:r>
              <a:rPr lang="zh-CN" altLang="en-US" sz="2000" dirty="0">
                <a:latin typeface="黑体" pitchFamily="49" charset="-122"/>
                <a:ea typeface="黑体" pitchFamily="49" charset="-122"/>
              </a:rPr>
              <a:t>基于测试过程中的错误反馈调节分类器的分类效果，中国哲学思想的“三个臭皮匠，顶个诸葛亮”原理！</a:t>
            </a:r>
            <a:endParaRPr lang="en-US" altLang="zh-CN" sz="2000" dirty="0">
              <a:latin typeface="黑体" pitchFamily="49" charset="-122"/>
              <a:ea typeface="黑体" pitchFamily="49" charset="-122"/>
            </a:endParaRPr>
          </a:p>
          <a:p>
            <a:pPr lvl="1" eaLnBrk="1" hangingPunct="1">
              <a:spcBef>
                <a:spcPts val="1800"/>
              </a:spcBef>
              <a:spcAft>
                <a:spcPts val="0"/>
              </a:spcAft>
            </a:pPr>
            <a:r>
              <a:rPr lang="zh-CN" altLang="en-US" sz="2000" dirty="0">
                <a:latin typeface="黑体" pitchFamily="49" charset="-122"/>
                <a:ea typeface="黑体" pitchFamily="49" charset="-122"/>
              </a:rPr>
              <a:t>算法中有两种权重，一种是数据权重，另一种是弱分类器权重。数据权重主要用于弱分类器寻找其分类误差最小的决策点，找到之后用这个最小误差计算出该弱分类器的权重，分类器权重越大说明该弱分类器在最终决策时拥有更大的发言权</a:t>
            </a:r>
            <a:endParaRPr lang="en-US" altLang="zh-CN" sz="2000" dirty="0">
              <a:latin typeface="黑体" pitchFamily="49" charset="-122"/>
              <a:ea typeface="黑体" pitchFamily="49" charset="-122"/>
            </a:endParaRPr>
          </a:p>
          <a:p>
            <a:pPr lvl="1" eaLnBrk="1" hangingPunct="1">
              <a:spcBef>
                <a:spcPts val="1800"/>
              </a:spcBef>
              <a:spcAft>
                <a:spcPts val="0"/>
              </a:spcAft>
            </a:pPr>
            <a:r>
              <a:rPr lang="en-US" altLang="zh-CN" sz="2000" dirty="0" err="1">
                <a:latin typeface="黑体" pitchFamily="49" charset="-122"/>
                <a:ea typeface="黑体" pitchFamily="49" charset="-122"/>
              </a:rPr>
              <a:t>Adaboost</a:t>
            </a: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会对分错的数据加大权重，由于权重增大影响，那么下一轮弱分类器就有更大的把握将当前轮没有正确分类的数据分对，如果下一轮还是没有分对，那么这一点的数据权重将继续增加，这样一轮一轮的持续下去，后面的分类器将会更加注意这个数据的分类，这样将其分对的概率也就越高</a:t>
            </a:r>
            <a:endParaRPr lang="en-US" altLang="zh-CN" sz="2000" dirty="0">
              <a:latin typeface="黑体" pitchFamily="49" charset="-122"/>
              <a:ea typeface="黑体" pitchFamily="49" charset="-122"/>
            </a:endParaRPr>
          </a:p>
        </p:txBody>
      </p:sp>
    </p:spTree>
    <p:extLst>
      <p:ext uri="{BB962C8B-B14F-4D97-AF65-F5344CB8AC3E}">
        <p14:creationId xmlns:p14="http://schemas.microsoft.com/office/powerpoint/2010/main" val="397684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r>
              <a:rPr lang="en-US" b="1" dirty="0"/>
              <a:t>6.2 AdaBoost</a:t>
            </a:r>
            <a:r>
              <a:rPr lang="zh-CN" altLang="en-US" b="1" dirty="0"/>
              <a:t>分类器</a:t>
            </a:r>
            <a:endParaRPr lang="en-US" b="1" dirty="0"/>
          </a:p>
        </p:txBody>
      </p:sp>
      <p:pic>
        <p:nvPicPr>
          <p:cNvPr id="8" name="Picture 2" descr="preview"/>
          <p:cNvPicPr>
            <a:picLocks noChangeAspect="1" noChangeArrowheads="1"/>
          </p:cNvPicPr>
          <p:nvPr/>
        </p:nvPicPr>
        <p:blipFill>
          <a:blip r:embed="rId2" cstate="print"/>
          <a:srcRect/>
          <a:stretch>
            <a:fillRect/>
          </a:stretch>
        </p:blipFill>
        <p:spPr bwMode="auto">
          <a:xfrm>
            <a:off x="990600" y="1295400"/>
            <a:ext cx="7373089" cy="5105400"/>
          </a:xfrm>
          <a:prstGeom prst="rect">
            <a:avLst/>
          </a:prstGeom>
          <a:noFill/>
        </p:spPr>
      </p:pic>
    </p:spTree>
    <p:extLst>
      <p:ext uri="{BB962C8B-B14F-4D97-AF65-F5344CB8AC3E}">
        <p14:creationId xmlns:p14="http://schemas.microsoft.com/office/powerpoint/2010/main" val="397684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r>
              <a:rPr lang="en-US" b="1" dirty="0"/>
              <a:t>6.2 AdaBoost</a:t>
            </a:r>
            <a:r>
              <a:rPr lang="zh-CN" altLang="en-US" b="1" dirty="0"/>
              <a:t>分类器</a:t>
            </a:r>
            <a:endParaRPr lang="en-US" b="1" dirty="0"/>
          </a:p>
        </p:txBody>
      </p:sp>
      <p:graphicFrame>
        <p:nvGraphicFramePr>
          <p:cNvPr id="2" name="表格 1"/>
          <p:cNvGraphicFramePr>
            <a:graphicFrameLocks noGrp="1"/>
          </p:cNvGraphicFramePr>
          <p:nvPr>
            <p:extLst>
              <p:ext uri="{D42A27DB-BD31-4B8C-83A1-F6EECF244321}">
                <p14:modId xmlns:p14="http://schemas.microsoft.com/office/powerpoint/2010/main" val="887841544"/>
              </p:ext>
            </p:extLst>
          </p:nvPr>
        </p:nvGraphicFramePr>
        <p:xfrm>
          <a:off x="685801" y="1752600"/>
          <a:ext cx="7848597" cy="1203444"/>
        </p:xfrm>
        <a:graphic>
          <a:graphicData uri="http://schemas.openxmlformats.org/drawingml/2006/table">
            <a:tbl>
              <a:tblPr firstRow="1" firstCol="1" bandRow="1">
                <a:tableStyleId>{5C22544A-7EE6-4342-B048-85BDC9FD1C3A}</a:tableStyleId>
              </a:tblPr>
              <a:tblGrid>
                <a:gridCol w="807105">
                  <a:extLst>
                    <a:ext uri="{9D8B030D-6E8A-4147-A177-3AD203B41FA5}">
                      <a16:colId xmlns:a16="http://schemas.microsoft.com/office/drawing/2014/main" val="808019681"/>
                    </a:ext>
                  </a:extLst>
                </a:gridCol>
                <a:gridCol w="703702">
                  <a:extLst>
                    <a:ext uri="{9D8B030D-6E8A-4147-A177-3AD203B41FA5}">
                      <a16:colId xmlns:a16="http://schemas.microsoft.com/office/drawing/2014/main" val="1644942771"/>
                    </a:ext>
                  </a:extLst>
                </a:gridCol>
                <a:gridCol w="703702">
                  <a:extLst>
                    <a:ext uri="{9D8B030D-6E8A-4147-A177-3AD203B41FA5}">
                      <a16:colId xmlns:a16="http://schemas.microsoft.com/office/drawing/2014/main" val="170067913"/>
                    </a:ext>
                  </a:extLst>
                </a:gridCol>
                <a:gridCol w="704820">
                  <a:extLst>
                    <a:ext uri="{9D8B030D-6E8A-4147-A177-3AD203B41FA5}">
                      <a16:colId xmlns:a16="http://schemas.microsoft.com/office/drawing/2014/main" val="1664371241"/>
                    </a:ext>
                  </a:extLst>
                </a:gridCol>
                <a:gridCol w="703702">
                  <a:extLst>
                    <a:ext uri="{9D8B030D-6E8A-4147-A177-3AD203B41FA5}">
                      <a16:colId xmlns:a16="http://schemas.microsoft.com/office/drawing/2014/main" val="98857608"/>
                    </a:ext>
                  </a:extLst>
                </a:gridCol>
                <a:gridCol w="704820">
                  <a:extLst>
                    <a:ext uri="{9D8B030D-6E8A-4147-A177-3AD203B41FA5}">
                      <a16:colId xmlns:a16="http://schemas.microsoft.com/office/drawing/2014/main" val="2810145468"/>
                    </a:ext>
                  </a:extLst>
                </a:gridCol>
                <a:gridCol w="703702">
                  <a:extLst>
                    <a:ext uri="{9D8B030D-6E8A-4147-A177-3AD203B41FA5}">
                      <a16:colId xmlns:a16="http://schemas.microsoft.com/office/drawing/2014/main" val="1329589657"/>
                    </a:ext>
                  </a:extLst>
                </a:gridCol>
                <a:gridCol w="703702">
                  <a:extLst>
                    <a:ext uri="{9D8B030D-6E8A-4147-A177-3AD203B41FA5}">
                      <a16:colId xmlns:a16="http://schemas.microsoft.com/office/drawing/2014/main" val="804388288"/>
                    </a:ext>
                  </a:extLst>
                </a:gridCol>
                <a:gridCol w="704820">
                  <a:extLst>
                    <a:ext uri="{9D8B030D-6E8A-4147-A177-3AD203B41FA5}">
                      <a16:colId xmlns:a16="http://schemas.microsoft.com/office/drawing/2014/main" val="3315479171"/>
                    </a:ext>
                  </a:extLst>
                </a:gridCol>
                <a:gridCol w="703702">
                  <a:extLst>
                    <a:ext uri="{9D8B030D-6E8A-4147-A177-3AD203B41FA5}">
                      <a16:colId xmlns:a16="http://schemas.microsoft.com/office/drawing/2014/main" val="1594975255"/>
                    </a:ext>
                  </a:extLst>
                </a:gridCol>
                <a:gridCol w="704820">
                  <a:extLst>
                    <a:ext uri="{9D8B030D-6E8A-4147-A177-3AD203B41FA5}">
                      <a16:colId xmlns:a16="http://schemas.microsoft.com/office/drawing/2014/main" val="2709900522"/>
                    </a:ext>
                  </a:extLst>
                </a:gridCol>
              </a:tblGrid>
              <a:tr h="429632">
                <a:tc>
                  <a:txBody>
                    <a:bodyPr/>
                    <a:lstStyle/>
                    <a:p>
                      <a:pPr algn="ctr">
                        <a:lnSpc>
                          <a:spcPct val="115000"/>
                        </a:lnSpc>
                        <a:spcAft>
                          <a:spcPts val="0"/>
                        </a:spcAft>
                      </a:pPr>
                      <a:r>
                        <a:rPr lang="zh-CN" sz="2400" dirty="0">
                          <a:effectLst/>
                          <a:latin typeface="Times New Roman" panose="02020603050405020304" pitchFamily="18" charset="0"/>
                          <a:cs typeface="Times New Roman" panose="02020603050405020304" pitchFamily="18" charset="0"/>
                        </a:rPr>
                        <a:t>序号</a:t>
                      </a:r>
                      <a:endParaRPr lang="en-US"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4</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5</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latin typeface="Times New Roman" panose="02020603050405020304" pitchFamily="18" charset="0"/>
                          <a:cs typeface="Times New Roman" panose="02020603050405020304" pitchFamily="18" charset="0"/>
                        </a:rPr>
                        <a:t>6</a:t>
                      </a:r>
                      <a:endParaRPr lang="en-US"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7</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8</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9</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10</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93836514"/>
                  </a:ext>
                </a:extLst>
              </a:tr>
              <a:tr h="242384">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X</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4</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latin typeface="Times New Roman" panose="02020603050405020304" pitchFamily="18" charset="0"/>
                          <a:cs typeface="Times New Roman" panose="02020603050405020304" pitchFamily="18" charset="0"/>
                        </a:rPr>
                        <a:t>5</a:t>
                      </a:r>
                      <a:endParaRPr lang="en-US"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6</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7</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8</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9</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79449"/>
                  </a:ext>
                </a:extLst>
              </a:tr>
              <a:tr h="242384">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Y</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521963"/>
                  </a:ext>
                </a:extLst>
              </a:tr>
            </a:tbl>
          </a:graphicData>
        </a:graphic>
      </p:graphicFrame>
      <p:sp>
        <p:nvSpPr>
          <p:cNvPr id="4" name="TextBox 3"/>
          <p:cNvSpPr txBox="1"/>
          <p:nvPr/>
        </p:nvSpPr>
        <p:spPr>
          <a:xfrm>
            <a:off x="609600" y="1143000"/>
            <a:ext cx="2362200" cy="523220"/>
          </a:xfrm>
          <a:prstGeom prst="rect">
            <a:avLst/>
          </a:prstGeom>
          <a:noFill/>
        </p:spPr>
        <p:txBody>
          <a:bodyPr wrap="square" rtlCol="0">
            <a:spAutoFit/>
          </a:bodyPr>
          <a:lstStyle/>
          <a:p>
            <a:r>
              <a:rPr lang="zh-CN" altLang="en-US" sz="2800" dirty="0">
                <a:latin typeface="黑体" pitchFamily="49" charset="-122"/>
                <a:ea typeface="黑体" pitchFamily="49" charset="-122"/>
              </a:rPr>
              <a:t>分类样本集</a:t>
            </a:r>
          </a:p>
        </p:txBody>
      </p:sp>
      <p:sp>
        <p:nvSpPr>
          <p:cNvPr id="5" name="矩形 4"/>
          <p:cNvSpPr/>
          <p:nvPr/>
        </p:nvSpPr>
        <p:spPr>
          <a:xfrm>
            <a:off x="609600" y="3200400"/>
            <a:ext cx="7924800" cy="461665"/>
          </a:xfrm>
          <a:prstGeom prst="rect">
            <a:avLst/>
          </a:prstGeom>
        </p:spPr>
        <p:txBody>
          <a:bodyPr wrap="square">
            <a:spAutoFit/>
          </a:bodyPr>
          <a:lstStyle/>
          <a:p>
            <a:r>
              <a:rPr lang="zh-CN" altLang="en-US" sz="2400" b="1" dirty="0"/>
              <a:t>初始权重 </a:t>
            </a:r>
            <a:r>
              <a:rPr lang="en-US" altLang="zh-CN" sz="2400" b="1" dirty="0"/>
              <a:t>D1=1/N = </a:t>
            </a:r>
            <a:r>
              <a:rPr lang="en-US" altLang="zh-CN" sz="2400" dirty="0"/>
              <a:t>{ 0.1, 0.1, 0.1, 0.1, …, 0.1 }</a:t>
            </a:r>
            <a:endParaRPr lang="zh-CN" altLang="en-US" sz="2400" dirty="0"/>
          </a:p>
        </p:txBody>
      </p:sp>
      <p:pic>
        <p:nvPicPr>
          <p:cNvPr id="80898" name="Picture 2" descr="https://pic2.zhimg.com/80/v2-d581fd531d79826da8311a295ef2b689_720w.jpg"/>
          <p:cNvPicPr>
            <a:picLocks noChangeAspect="1" noChangeArrowheads="1"/>
          </p:cNvPicPr>
          <p:nvPr/>
        </p:nvPicPr>
        <p:blipFill>
          <a:blip r:embed="rId2" cstate="print"/>
          <a:srcRect/>
          <a:stretch>
            <a:fillRect/>
          </a:stretch>
        </p:blipFill>
        <p:spPr bwMode="auto">
          <a:xfrm>
            <a:off x="2667000" y="3886200"/>
            <a:ext cx="3172401" cy="685800"/>
          </a:xfrm>
          <a:prstGeom prst="rect">
            <a:avLst/>
          </a:prstGeom>
          <a:noFill/>
        </p:spPr>
      </p:pic>
      <p:sp>
        <p:nvSpPr>
          <p:cNvPr id="7" name="矩形 6"/>
          <p:cNvSpPr/>
          <p:nvPr/>
        </p:nvSpPr>
        <p:spPr>
          <a:xfrm>
            <a:off x="609600" y="3962400"/>
            <a:ext cx="1905000" cy="461665"/>
          </a:xfrm>
          <a:prstGeom prst="rect">
            <a:avLst/>
          </a:prstGeom>
        </p:spPr>
        <p:txBody>
          <a:bodyPr wrap="square">
            <a:spAutoFit/>
          </a:bodyPr>
          <a:lstStyle/>
          <a:p>
            <a:r>
              <a:rPr lang="zh-CN" altLang="en-US" sz="2400" b="1" dirty="0"/>
              <a:t>计算错误率</a:t>
            </a:r>
          </a:p>
        </p:txBody>
      </p:sp>
      <p:sp>
        <p:nvSpPr>
          <p:cNvPr id="9" name="矩形 8"/>
          <p:cNvSpPr/>
          <p:nvPr/>
        </p:nvSpPr>
        <p:spPr>
          <a:xfrm>
            <a:off x="609600" y="4953000"/>
            <a:ext cx="2514600" cy="461665"/>
          </a:xfrm>
          <a:prstGeom prst="rect">
            <a:avLst/>
          </a:prstGeom>
        </p:spPr>
        <p:txBody>
          <a:bodyPr wrap="square">
            <a:spAutoFit/>
          </a:bodyPr>
          <a:lstStyle/>
          <a:p>
            <a:r>
              <a:rPr lang="zh-CN" altLang="en-US" sz="2400" b="1" dirty="0"/>
              <a:t>计算分类器权重</a:t>
            </a:r>
          </a:p>
        </p:txBody>
      </p:sp>
      <p:sp>
        <p:nvSpPr>
          <p:cNvPr id="10" name="矩形 9"/>
          <p:cNvSpPr/>
          <p:nvPr/>
        </p:nvSpPr>
        <p:spPr>
          <a:xfrm>
            <a:off x="609600" y="5943600"/>
            <a:ext cx="3048000" cy="461665"/>
          </a:xfrm>
          <a:prstGeom prst="rect">
            <a:avLst/>
          </a:prstGeom>
        </p:spPr>
        <p:txBody>
          <a:bodyPr wrap="square">
            <a:spAutoFit/>
          </a:bodyPr>
          <a:lstStyle/>
          <a:p>
            <a:r>
              <a:rPr lang="zh-CN" altLang="en-US" sz="2400" b="1" dirty="0"/>
              <a:t>计算下一轮数据权重</a:t>
            </a:r>
          </a:p>
        </p:txBody>
      </p:sp>
      <p:pic>
        <p:nvPicPr>
          <p:cNvPr id="80902" name="Picture 6" descr="https://pic2.zhimg.com/80/v2-fddc4c0c03c6eb1bc79d37dad8015811_720w.jpg"/>
          <p:cNvPicPr>
            <a:picLocks noChangeAspect="1" noChangeArrowheads="1"/>
          </p:cNvPicPr>
          <p:nvPr/>
        </p:nvPicPr>
        <p:blipFill>
          <a:blip r:embed="rId3" cstate="print"/>
          <a:srcRect/>
          <a:stretch>
            <a:fillRect/>
          </a:stretch>
        </p:blipFill>
        <p:spPr bwMode="auto">
          <a:xfrm>
            <a:off x="3962400" y="5791200"/>
            <a:ext cx="3364122" cy="914400"/>
          </a:xfrm>
          <a:prstGeom prst="rect">
            <a:avLst/>
          </a:prstGeom>
          <a:noFill/>
        </p:spPr>
      </p:pic>
      <p:pic>
        <p:nvPicPr>
          <p:cNvPr id="80904" name="Picture 8" descr="https://img2018.cnblogs.com/blog/71977/201902/71977-20190218215915708-627632000.png"/>
          <p:cNvPicPr>
            <a:picLocks noChangeAspect="1" noChangeArrowheads="1"/>
          </p:cNvPicPr>
          <p:nvPr/>
        </p:nvPicPr>
        <p:blipFill>
          <a:blip r:embed="rId4" cstate="print"/>
          <a:srcRect/>
          <a:stretch>
            <a:fillRect/>
          </a:stretch>
        </p:blipFill>
        <p:spPr bwMode="auto">
          <a:xfrm>
            <a:off x="3276600" y="4876800"/>
            <a:ext cx="1676400" cy="665631"/>
          </a:xfrm>
          <a:prstGeom prst="rect">
            <a:avLst/>
          </a:prstGeom>
          <a:noFill/>
        </p:spPr>
      </p:pic>
    </p:spTree>
    <p:extLst>
      <p:ext uri="{BB962C8B-B14F-4D97-AF65-F5344CB8AC3E}">
        <p14:creationId xmlns:p14="http://schemas.microsoft.com/office/powerpoint/2010/main" val="397684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r>
              <a:rPr lang="en-US" b="1" dirty="0"/>
              <a:t>6.2 AdaBoost</a:t>
            </a:r>
            <a:r>
              <a:rPr lang="zh-CN" altLang="en-US" b="1" dirty="0"/>
              <a:t>分类器</a:t>
            </a:r>
            <a:endParaRPr lang="en-US" b="1" dirty="0"/>
          </a:p>
        </p:txBody>
      </p:sp>
      <p:sp>
        <p:nvSpPr>
          <p:cNvPr id="4" name="TextBox 3"/>
          <p:cNvSpPr txBox="1"/>
          <p:nvPr/>
        </p:nvSpPr>
        <p:spPr>
          <a:xfrm>
            <a:off x="762000" y="1295400"/>
            <a:ext cx="3962400" cy="523220"/>
          </a:xfrm>
          <a:prstGeom prst="rect">
            <a:avLst/>
          </a:prstGeom>
          <a:noFill/>
        </p:spPr>
        <p:txBody>
          <a:bodyPr wrap="square" rtlCol="0">
            <a:spAutoFit/>
          </a:bodyPr>
          <a:lstStyle/>
          <a:p>
            <a:r>
              <a:rPr lang="zh-CN" altLang="en-US" sz="2800" dirty="0">
                <a:latin typeface="黑体" pitchFamily="49" charset="-122"/>
                <a:ea typeface="黑体" pitchFamily="49" charset="-122"/>
              </a:rPr>
              <a:t>假设有三个基础分类器</a:t>
            </a:r>
          </a:p>
        </p:txBody>
      </p:sp>
      <p:pic>
        <p:nvPicPr>
          <p:cNvPr id="81922" name="Picture 2" descr="https://oss-emcsprod-public.modb.pro/wechatSpider/modb_20220810_58c74f16-1882-11ed-a956-fa163eb4f6be.png"/>
          <p:cNvPicPr>
            <a:picLocks noChangeAspect="1" noChangeArrowheads="1"/>
          </p:cNvPicPr>
          <p:nvPr/>
        </p:nvPicPr>
        <p:blipFill>
          <a:blip r:embed="rId2" cstate="print"/>
          <a:srcRect/>
          <a:stretch>
            <a:fillRect/>
          </a:stretch>
        </p:blipFill>
        <p:spPr bwMode="auto">
          <a:xfrm>
            <a:off x="5029200" y="1219200"/>
            <a:ext cx="2667000" cy="3203151"/>
          </a:xfrm>
          <a:prstGeom prst="rect">
            <a:avLst/>
          </a:prstGeom>
          <a:noFill/>
        </p:spPr>
      </p:pic>
      <p:sp>
        <p:nvSpPr>
          <p:cNvPr id="13" name="矩形 12"/>
          <p:cNvSpPr/>
          <p:nvPr/>
        </p:nvSpPr>
        <p:spPr>
          <a:xfrm>
            <a:off x="457200" y="4648200"/>
            <a:ext cx="8382000" cy="2092881"/>
          </a:xfrm>
          <a:prstGeom prst="rect">
            <a:avLst/>
          </a:prstGeom>
        </p:spPr>
        <p:txBody>
          <a:bodyPr wrap="square">
            <a:spAutoFit/>
          </a:bodyPr>
          <a:lstStyle/>
          <a:p>
            <a:r>
              <a:rPr lang="zh-CN" altLang="en-US" sz="2000" dirty="0"/>
              <a:t>        计算知道分类器 </a:t>
            </a:r>
            <a:r>
              <a:rPr lang="en-US" altLang="zh-CN" sz="2000" dirty="0"/>
              <a:t>f1 </a:t>
            </a:r>
            <a:r>
              <a:rPr lang="zh-CN" altLang="en-US" sz="2000" dirty="0"/>
              <a:t>的错误率为 </a:t>
            </a:r>
            <a:r>
              <a:rPr lang="en-US" altLang="zh-CN" sz="2000" dirty="0"/>
              <a:t>0.3</a:t>
            </a:r>
            <a:r>
              <a:rPr lang="zh-CN" altLang="en-US" sz="2000" dirty="0"/>
              <a:t> </a:t>
            </a:r>
            <a:r>
              <a:rPr lang="en-US" altLang="zh-CN" sz="2000" dirty="0"/>
              <a:t>(</a:t>
            </a:r>
            <a:r>
              <a:rPr lang="zh-CN" altLang="en-US" sz="2000" dirty="0"/>
              <a:t> </a:t>
            </a:r>
            <a:r>
              <a:rPr lang="en-US" altLang="zh-CN" sz="2000" dirty="0"/>
              <a:t>x </a:t>
            </a:r>
            <a:r>
              <a:rPr lang="zh-CN" altLang="en-US" sz="2000" dirty="0"/>
              <a:t>取值 </a:t>
            </a:r>
            <a:r>
              <a:rPr lang="en-US" altLang="zh-CN" sz="2000" dirty="0"/>
              <a:t>6</a:t>
            </a:r>
            <a:r>
              <a:rPr lang="zh-CN" altLang="en-US" sz="2000" dirty="0"/>
              <a:t>、</a:t>
            </a:r>
            <a:r>
              <a:rPr lang="en-US" altLang="zh-CN" sz="2000" dirty="0"/>
              <a:t>7</a:t>
            </a:r>
            <a:r>
              <a:rPr lang="zh-CN" altLang="en-US" sz="2000" dirty="0"/>
              <a:t>、</a:t>
            </a:r>
            <a:r>
              <a:rPr lang="en-US" altLang="zh-CN" sz="2000" dirty="0"/>
              <a:t>8 </a:t>
            </a:r>
            <a:r>
              <a:rPr lang="zh-CN" altLang="en-US" sz="2000" dirty="0"/>
              <a:t>时分类错误</a:t>
            </a:r>
            <a:r>
              <a:rPr lang="en-US" altLang="zh-CN" sz="2000" dirty="0"/>
              <a:t>)</a:t>
            </a:r>
            <a:r>
              <a:rPr lang="zh-CN" altLang="en-US" sz="2000" dirty="0"/>
              <a:t>；分类器 </a:t>
            </a:r>
            <a:r>
              <a:rPr lang="en-US" altLang="zh-CN" sz="2000" dirty="0"/>
              <a:t>f2 </a:t>
            </a:r>
            <a:r>
              <a:rPr lang="zh-CN" altLang="en-US" sz="2000" dirty="0"/>
              <a:t>的错误率为 </a:t>
            </a:r>
            <a:r>
              <a:rPr lang="en-US" altLang="zh-CN" sz="2000" dirty="0"/>
              <a:t>0.4</a:t>
            </a:r>
            <a:r>
              <a:rPr lang="zh-CN" altLang="en-US" sz="2000" dirty="0"/>
              <a:t> </a:t>
            </a:r>
            <a:r>
              <a:rPr lang="en-US" altLang="zh-CN" sz="2000" dirty="0"/>
              <a:t>(x </a:t>
            </a:r>
            <a:r>
              <a:rPr lang="zh-CN" altLang="en-US" sz="2000" dirty="0"/>
              <a:t>取值 </a:t>
            </a:r>
            <a:r>
              <a:rPr lang="en-US" altLang="zh-CN" sz="2000" dirty="0"/>
              <a:t>0</a:t>
            </a:r>
            <a:r>
              <a:rPr lang="zh-CN" altLang="en-US" sz="2000" dirty="0"/>
              <a:t>、</a:t>
            </a:r>
            <a:r>
              <a:rPr lang="en-US" altLang="zh-CN" sz="2000" dirty="0"/>
              <a:t>1</a:t>
            </a:r>
            <a:r>
              <a:rPr lang="zh-CN" altLang="en-US" sz="2000" dirty="0"/>
              <a:t>、</a:t>
            </a:r>
            <a:r>
              <a:rPr lang="en-US" altLang="zh-CN" sz="2000" dirty="0"/>
              <a:t>2</a:t>
            </a:r>
            <a:r>
              <a:rPr lang="zh-CN" altLang="en-US" sz="2000" dirty="0"/>
              <a:t>、</a:t>
            </a:r>
            <a:r>
              <a:rPr lang="en-US" altLang="zh-CN" sz="2000" dirty="0"/>
              <a:t>9 </a:t>
            </a:r>
            <a:r>
              <a:rPr lang="zh-CN" altLang="en-US" sz="2000" dirty="0"/>
              <a:t>时分类错误</a:t>
            </a:r>
            <a:r>
              <a:rPr lang="en-US" altLang="zh-CN" sz="2000" dirty="0"/>
              <a:t>)</a:t>
            </a:r>
            <a:r>
              <a:rPr lang="zh-CN" altLang="en-US" sz="2000" dirty="0"/>
              <a:t>；分类器 </a:t>
            </a:r>
            <a:r>
              <a:rPr lang="en-US" altLang="zh-CN" sz="2000" dirty="0"/>
              <a:t>f3 </a:t>
            </a:r>
            <a:r>
              <a:rPr lang="zh-CN" altLang="en-US" sz="2000" dirty="0"/>
              <a:t>的错误率为 </a:t>
            </a:r>
            <a:r>
              <a:rPr lang="en-US" altLang="zh-CN" sz="2000" dirty="0"/>
              <a:t>0.3</a:t>
            </a:r>
            <a:r>
              <a:rPr lang="zh-CN" altLang="en-US" sz="2000" dirty="0"/>
              <a:t> </a:t>
            </a:r>
            <a:r>
              <a:rPr lang="en-US" altLang="zh-CN" sz="2000" dirty="0"/>
              <a:t>(x </a:t>
            </a:r>
            <a:r>
              <a:rPr lang="zh-CN" altLang="en-US" sz="2000" dirty="0"/>
              <a:t>取值为 </a:t>
            </a:r>
            <a:r>
              <a:rPr lang="en-US" altLang="zh-CN" sz="2000" dirty="0"/>
              <a:t>3</a:t>
            </a:r>
            <a:r>
              <a:rPr lang="zh-CN" altLang="en-US" sz="2000" dirty="0"/>
              <a:t>、</a:t>
            </a:r>
            <a:r>
              <a:rPr lang="en-US" altLang="zh-CN" sz="2000" dirty="0"/>
              <a:t>4</a:t>
            </a:r>
            <a:r>
              <a:rPr lang="zh-CN" altLang="en-US" sz="2000" dirty="0"/>
              <a:t>、</a:t>
            </a:r>
            <a:r>
              <a:rPr lang="en-US" altLang="zh-CN" sz="2000" dirty="0"/>
              <a:t>5</a:t>
            </a:r>
            <a:r>
              <a:rPr lang="zh-CN" altLang="en-US" sz="2000" dirty="0"/>
              <a:t>时分类错误</a:t>
            </a:r>
            <a:r>
              <a:rPr lang="en-US" altLang="zh-CN" sz="2000" dirty="0"/>
              <a:t>)</a:t>
            </a:r>
            <a:r>
              <a:rPr lang="zh-CN" altLang="en-US" sz="2000" dirty="0"/>
              <a:t>。</a:t>
            </a:r>
          </a:p>
          <a:p>
            <a:pPr>
              <a:spcBef>
                <a:spcPts val="1200"/>
              </a:spcBef>
            </a:pPr>
            <a:r>
              <a:rPr lang="zh-CN" altLang="en-US" sz="2000" dirty="0"/>
              <a:t>       这三个分类器中，</a:t>
            </a:r>
            <a:r>
              <a:rPr lang="en-US" altLang="zh-CN" sz="2000" dirty="0"/>
              <a:t>f1</a:t>
            </a:r>
            <a:r>
              <a:rPr lang="zh-CN" altLang="en-US" sz="2000" dirty="0"/>
              <a:t>、</a:t>
            </a:r>
            <a:r>
              <a:rPr lang="en-US" altLang="zh-CN" sz="2000" dirty="0"/>
              <a:t>f3 </a:t>
            </a:r>
            <a:r>
              <a:rPr lang="zh-CN" altLang="en-US" sz="2000" dirty="0"/>
              <a:t>分类器的错误率最低，因此我们选择 </a:t>
            </a:r>
            <a:r>
              <a:rPr lang="en-US" altLang="zh-CN" sz="2000" dirty="0"/>
              <a:t>f1 </a:t>
            </a:r>
            <a:r>
              <a:rPr lang="zh-CN" altLang="en-US" sz="2000" dirty="0"/>
              <a:t>或 </a:t>
            </a:r>
            <a:r>
              <a:rPr lang="en-US" altLang="zh-CN" sz="2000" dirty="0"/>
              <a:t>f3 </a:t>
            </a:r>
            <a:r>
              <a:rPr lang="zh-CN" altLang="en-US" sz="2000" dirty="0"/>
              <a:t>作为最优分类器，这里假设选 </a:t>
            </a:r>
            <a:r>
              <a:rPr lang="en-US" altLang="zh-CN" sz="2000" dirty="0"/>
              <a:t>f1 </a:t>
            </a:r>
            <a:r>
              <a:rPr lang="zh-CN" altLang="en-US" sz="2000" dirty="0"/>
              <a:t>分类器作为最优分类器，即第一轮训练得到：</a:t>
            </a:r>
          </a:p>
        </p:txBody>
      </p:sp>
    </p:spTree>
    <p:extLst>
      <p:ext uri="{BB962C8B-B14F-4D97-AF65-F5344CB8AC3E}">
        <p14:creationId xmlns:p14="http://schemas.microsoft.com/office/powerpoint/2010/main" val="39768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3795713" cy="914400"/>
          </a:xfrm>
          <a:prstGeom prst="rect">
            <a:avLst/>
          </a:prstGeom>
          <a:noFill/>
          <a:ln>
            <a:miter lim="800000"/>
            <a:headEnd/>
            <a:tailEnd/>
          </a:ln>
        </p:spPr>
        <p:txBody>
          <a:bodyPr/>
          <a:lstStyle/>
          <a:p>
            <a:pPr algn="l" eaLnBrk="1" hangingPunct="1"/>
            <a:r>
              <a:rPr lang="zh-CN" altLang="en-US" sz="4000" b="1" dirty="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r>
              <a:rPr lang="zh-CN" altLang="en-US" sz="2400" dirty="0">
                <a:latin typeface="黑体" pitchFamily="49" charset="-122"/>
                <a:ea typeface="黑体" pitchFamily="49" charset="-122"/>
              </a:rPr>
              <a:t>认识常用的数据分类与聚类的原理，并比较不同的分类与聚类方法之间的区别。</a:t>
            </a:r>
            <a:endParaRPr lang="en-US" altLang="zh-CN" sz="2400" dirty="0">
              <a:latin typeface="黑体" pitchFamily="49" charset="-122"/>
              <a:ea typeface="黑体" pitchFamily="49" charset="-122"/>
            </a:endParaRPr>
          </a:p>
          <a:p>
            <a:pPr eaLnBrk="1" hangingPunct="1"/>
            <a:endParaRPr lang="zh-CN" altLang="en-US" sz="2400" dirty="0">
              <a:latin typeface="黑体" pitchFamily="49" charset="-122"/>
              <a:ea typeface="黑体" pitchFamily="49" charset="-122"/>
            </a:endParaRPr>
          </a:p>
          <a:p>
            <a:pPr eaLnBrk="1" hangingPunct="1"/>
            <a:r>
              <a:rPr lang="zh-CN" altLang="en-US" sz="2400" dirty="0">
                <a:latin typeface="黑体" pitchFamily="49" charset="-122"/>
                <a:ea typeface="黑体" pitchFamily="49" charset="-122"/>
              </a:rPr>
              <a:t>掌握贝叶斯公式在机器学习中的应用思路，明确分类器相关的基本概念，理解朴素贝叶斯分类器、</a:t>
            </a:r>
            <a:r>
              <a:rPr lang="en-US" altLang="zh-CN" sz="2400" dirty="0">
                <a:latin typeface="黑体" pitchFamily="49" charset="-122"/>
                <a:ea typeface="黑体" pitchFamily="49" charset="-122"/>
              </a:rPr>
              <a:t>AdaBoost</a:t>
            </a:r>
            <a:r>
              <a:rPr lang="zh-CN" altLang="en-US" sz="2400" dirty="0">
                <a:latin typeface="黑体" pitchFamily="49" charset="-122"/>
                <a:ea typeface="黑体" pitchFamily="49" charset="-122"/>
              </a:rPr>
              <a:t>分类器、支持向量机、</a:t>
            </a: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近邻、</a:t>
            </a:r>
            <a:r>
              <a:rPr lang="en-US" altLang="zh-CN" sz="2400" dirty="0">
                <a:latin typeface="黑体" pitchFamily="49" charset="-122"/>
                <a:ea typeface="黑体" pitchFamily="49" charset="-122"/>
              </a:rPr>
              <a:t>K-Means</a:t>
            </a:r>
            <a:r>
              <a:rPr lang="zh-CN" altLang="en-US" sz="2400" dirty="0">
                <a:latin typeface="黑体" pitchFamily="49" charset="-122"/>
                <a:ea typeface="黑体" pitchFamily="49" charset="-122"/>
              </a:rPr>
              <a:t>等算法，了解数据空间的转换与核方法、感知机、逻辑回归、深度学习、极大似然估计和期望最大化方法，了解分类器设计一般规则。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50" y="1202602"/>
            <a:ext cx="9144000" cy="563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2"/>
          <p:cNvSpPr txBox="1">
            <a:spLocks noRot="1" noChangeArrowheads="1"/>
          </p:cNvSpPr>
          <p:nvPr/>
        </p:nvSpPr>
        <p:spPr bwMode="auto">
          <a:xfrm>
            <a:off x="3352800" y="152400"/>
            <a:ext cx="5181600" cy="9144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b="1" dirty="0"/>
              <a:t>第一轮迭代</a:t>
            </a:r>
            <a:endParaRPr lang="en-US" b="1" dirty="0"/>
          </a:p>
        </p:txBody>
      </p:sp>
      <p:sp>
        <p:nvSpPr>
          <p:cNvPr id="49" name="矩形 48"/>
          <p:cNvSpPr/>
          <p:nvPr/>
        </p:nvSpPr>
        <p:spPr>
          <a:xfrm>
            <a:off x="1347603" y="2501255"/>
            <a:ext cx="1038461"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矩形 49"/>
          <p:cNvSpPr/>
          <p:nvPr/>
        </p:nvSpPr>
        <p:spPr>
          <a:xfrm>
            <a:off x="2390002" y="3197718"/>
            <a:ext cx="2805884"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5" name="直接连接符 4"/>
          <p:cNvCxnSpPr/>
          <p:nvPr/>
        </p:nvCxnSpPr>
        <p:spPr>
          <a:xfrm>
            <a:off x="1350035" y="319863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350035" y="250125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751943"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50033" y="279583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153852"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555763"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957672"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359582"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761491"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163402"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565311"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968165" y="31223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30051" y="279583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303215" y="27532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9" name="直接连接符 18"/>
          <p:cNvCxnSpPr/>
          <p:nvPr/>
        </p:nvCxnSpPr>
        <p:spPr>
          <a:xfrm>
            <a:off x="1751943"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47603" y="360142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350033" y="360142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153852"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55763"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53625"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362582"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61491"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163402"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65311"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968165" y="25133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986101" y="3456872"/>
            <a:ext cx="323850" cy="261610"/>
          </a:xfrm>
          <a:prstGeom prst="rect">
            <a:avLst/>
          </a:prstGeom>
          <a:noFill/>
        </p:spPr>
        <p:txBody>
          <a:bodyPr wrap="square" rtlCol="0">
            <a:spAutoFit/>
          </a:bodyPr>
          <a:lstStyle/>
          <a:p>
            <a:r>
              <a:rPr lang="en-US" sz="1100" dirty="0"/>
              <a:t>-1</a:t>
            </a:r>
          </a:p>
        </p:txBody>
      </p:sp>
      <p:sp>
        <p:nvSpPr>
          <p:cNvPr id="31" name="文本框 30"/>
          <p:cNvSpPr txBox="1"/>
          <p:nvPr/>
        </p:nvSpPr>
        <p:spPr>
          <a:xfrm>
            <a:off x="965818" y="2705655"/>
            <a:ext cx="366979" cy="261610"/>
          </a:xfrm>
          <a:prstGeom prst="rect">
            <a:avLst/>
          </a:prstGeom>
          <a:noFill/>
        </p:spPr>
        <p:txBody>
          <a:bodyPr wrap="square" rtlCol="0">
            <a:spAutoFit/>
          </a:bodyPr>
          <a:lstStyle/>
          <a:p>
            <a:r>
              <a:rPr lang="en-US" sz="1100" dirty="0"/>
              <a:t>+1</a:t>
            </a:r>
          </a:p>
        </p:txBody>
      </p:sp>
      <p:sp>
        <p:nvSpPr>
          <p:cNvPr id="32" name="椭圆 31"/>
          <p:cNvSpPr/>
          <p:nvPr/>
        </p:nvSpPr>
        <p:spPr>
          <a:xfrm>
            <a:off x="1707147" y="27541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 name="椭圆 32"/>
          <p:cNvSpPr/>
          <p:nvPr/>
        </p:nvSpPr>
        <p:spPr>
          <a:xfrm>
            <a:off x="2115161" y="27532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椭圆 33"/>
          <p:cNvSpPr/>
          <p:nvPr/>
        </p:nvSpPr>
        <p:spPr>
          <a:xfrm>
            <a:off x="2505301" y="35601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 name="椭圆 34"/>
          <p:cNvSpPr/>
          <p:nvPr/>
        </p:nvSpPr>
        <p:spPr>
          <a:xfrm>
            <a:off x="2909233" y="3561106"/>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6" name="椭圆 35"/>
          <p:cNvSpPr/>
          <p:nvPr/>
        </p:nvSpPr>
        <p:spPr>
          <a:xfrm>
            <a:off x="3317247" y="35601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7" name="椭圆 36"/>
          <p:cNvSpPr/>
          <p:nvPr/>
        </p:nvSpPr>
        <p:spPr>
          <a:xfrm>
            <a:off x="3712139" y="27532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8" name="椭圆 37"/>
          <p:cNvSpPr/>
          <p:nvPr/>
        </p:nvSpPr>
        <p:spPr>
          <a:xfrm>
            <a:off x="4116072" y="27541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椭圆 38"/>
          <p:cNvSpPr/>
          <p:nvPr/>
        </p:nvSpPr>
        <p:spPr>
          <a:xfrm>
            <a:off x="4524086" y="27532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椭圆 39"/>
          <p:cNvSpPr/>
          <p:nvPr/>
        </p:nvSpPr>
        <p:spPr>
          <a:xfrm>
            <a:off x="4925470" y="35601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41" name="直接连接符 40"/>
          <p:cNvCxnSpPr/>
          <p:nvPr/>
        </p:nvCxnSpPr>
        <p:spPr>
          <a:xfrm>
            <a:off x="1344439" y="250125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44439" y="388235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195886" y="250125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133688" y="3161536"/>
            <a:ext cx="185926" cy="184793"/>
          </a:xfrm>
          <a:prstGeom prst="rect">
            <a:avLst/>
          </a:prstGeom>
          <a:noFill/>
        </p:spPr>
        <p:txBody>
          <a:bodyPr wrap="none" rtlCol="0">
            <a:spAutoFit/>
          </a:bodyPr>
          <a:lstStyle/>
          <a:p>
            <a:r>
              <a:rPr lang="en-US" sz="1100" dirty="0"/>
              <a:t>2</a:t>
            </a:r>
          </a:p>
        </p:txBody>
      </p:sp>
      <p:sp>
        <p:nvSpPr>
          <p:cNvPr id="45" name="文本框 44"/>
          <p:cNvSpPr txBox="1"/>
          <p:nvPr/>
        </p:nvSpPr>
        <p:spPr>
          <a:xfrm>
            <a:off x="2937549" y="3161536"/>
            <a:ext cx="185926" cy="184793"/>
          </a:xfrm>
          <a:prstGeom prst="rect">
            <a:avLst/>
          </a:prstGeom>
          <a:noFill/>
        </p:spPr>
        <p:txBody>
          <a:bodyPr wrap="none" rtlCol="0">
            <a:spAutoFit/>
          </a:bodyPr>
          <a:lstStyle/>
          <a:p>
            <a:r>
              <a:rPr lang="en-US" sz="1100" dirty="0"/>
              <a:t>4</a:t>
            </a:r>
          </a:p>
        </p:txBody>
      </p:sp>
      <p:sp>
        <p:nvSpPr>
          <p:cNvPr id="46" name="文本框 45"/>
          <p:cNvSpPr txBox="1"/>
          <p:nvPr/>
        </p:nvSpPr>
        <p:spPr>
          <a:xfrm>
            <a:off x="3765032" y="3161536"/>
            <a:ext cx="185926" cy="184793"/>
          </a:xfrm>
          <a:prstGeom prst="rect">
            <a:avLst/>
          </a:prstGeom>
          <a:noFill/>
        </p:spPr>
        <p:txBody>
          <a:bodyPr wrap="none" rtlCol="0">
            <a:spAutoFit/>
          </a:bodyPr>
          <a:lstStyle/>
          <a:p>
            <a:r>
              <a:rPr lang="en-US" sz="1100" dirty="0"/>
              <a:t>6</a:t>
            </a:r>
          </a:p>
        </p:txBody>
      </p:sp>
      <p:sp>
        <p:nvSpPr>
          <p:cNvPr id="47" name="文本框 46"/>
          <p:cNvSpPr txBox="1"/>
          <p:nvPr/>
        </p:nvSpPr>
        <p:spPr>
          <a:xfrm>
            <a:off x="4565310" y="3161536"/>
            <a:ext cx="185926" cy="184793"/>
          </a:xfrm>
          <a:prstGeom prst="rect">
            <a:avLst/>
          </a:prstGeom>
          <a:noFill/>
        </p:spPr>
        <p:txBody>
          <a:bodyPr wrap="none" rtlCol="0">
            <a:spAutoFit/>
          </a:bodyPr>
          <a:lstStyle/>
          <a:p>
            <a:r>
              <a:rPr lang="en-US" sz="1100" dirty="0"/>
              <a:t>8</a:t>
            </a:r>
          </a:p>
        </p:txBody>
      </p:sp>
      <p:sp>
        <p:nvSpPr>
          <p:cNvPr id="48" name="文本框 47"/>
          <p:cNvSpPr txBox="1"/>
          <p:nvPr/>
        </p:nvSpPr>
        <p:spPr>
          <a:xfrm>
            <a:off x="1332782" y="3164141"/>
            <a:ext cx="185926" cy="184793"/>
          </a:xfrm>
          <a:prstGeom prst="rect">
            <a:avLst/>
          </a:prstGeom>
          <a:noFill/>
        </p:spPr>
        <p:txBody>
          <a:bodyPr wrap="none" rtlCol="0">
            <a:spAutoFit/>
          </a:bodyPr>
          <a:lstStyle/>
          <a:p>
            <a:r>
              <a:rPr lang="en-US" sz="1100" dirty="0"/>
              <a:t>0</a:t>
            </a:r>
          </a:p>
        </p:txBody>
      </p:sp>
      <p:cxnSp>
        <p:nvCxnSpPr>
          <p:cNvPr id="51" name="直接连接符 50"/>
          <p:cNvCxnSpPr/>
          <p:nvPr/>
        </p:nvCxnSpPr>
        <p:spPr>
          <a:xfrm>
            <a:off x="2386064" y="2501255"/>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80" name="文本框 20479"/>
              <p:cNvSpPr txBox="1"/>
              <p:nvPr/>
            </p:nvSpPr>
            <p:spPr>
              <a:xfrm>
                <a:off x="1050723" y="2049947"/>
                <a:ext cx="4715123" cy="584775"/>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2</a:t>
                </a:r>
                <a:r>
                  <a:rPr lang="zh-CN" altLang="en-US" sz="1400" dirty="0">
                    <a:solidFill>
                      <a:srgbClr val="FF0000"/>
                    </a:solidFill>
                    <a:latin typeface="Times New Roman" panose="02020603050405020304" pitchFamily="18" charset="0"/>
                    <a:cs typeface="Times New Roman" panose="02020603050405020304" pitchFamily="18" charset="0"/>
                  </a:rPr>
                  <a:t>、设定阈值</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2.5</a:t>
                </a:r>
                <a:r>
                  <a:rPr lang="zh-CN" altLang="en-US" sz="1400" dirty="0">
                    <a:solidFill>
                      <a:srgbClr val="FF0000"/>
                    </a:solidFill>
                    <a:latin typeface="Times New Roman" panose="02020603050405020304" pitchFamily="18" charset="0"/>
                    <a:cs typeface="Times New Roman" panose="02020603050405020304" pitchFamily="18" charset="0"/>
                  </a:rPr>
                  <a:t>，设计弱分类器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𝑚</m:t>
                        </m:r>
                      </m:sub>
                    </m:sSub>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→{−1,1}</m:t>
                    </m:r>
                  </m:oMath>
                </a14:m>
                <a:endParaRPr lang="en-US" dirty="0">
                  <a:solidFill>
                    <a:srgbClr val="FF0000"/>
                  </a:solidFill>
                </a:endParaRPr>
              </a:p>
              <a:p>
                <a:endParaRPr lang="en-US" sz="1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0480" name="文本框 20479"/>
              <p:cNvSpPr txBox="1">
                <a:spLocks noRot="1" noChangeAspect="1" noMove="1" noResize="1" noEditPoints="1" noAdjustHandles="1" noChangeArrowheads="1" noChangeShapeType="1" noTextEdit="1"/>
              </p:cNvSpPr>
              <p:nvPr/>
            </p:nvSpPr>
            <p:spPr>
              <a:xfrm>
                <a:off x="1050723" y="2049947"/>
                <a:ext cx="4715123" cy="584775"/>
              </a:xfrm>
              <a:prstGeom prst="rect">
                <a:avLst/>
              </a:prstGeom>
              <a:blipFill>
                <a:blip r:embed="rId3" cstate="print"/>
                <a:stretch>
                  <a:fillRect l="-3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1" name="矩形 20480"/>
              <p:cNvSpPr/>
              <p:nvPr/>
            </p:nvSpPr>
            <p:spPr>
              <a:xfrm>
                <a:off x="5258971" y="3001086"/>
                <a:ext cx="2649380" cy="369332"/>
              </a:xfrm>
              <a:prstGeom prst="rect">
                <a:avLst/>
              </a:prstGeom>
            </p:spPr>
            <p:txBody>
              <a:bodyPr wrap="none">
                <a:spAutoFit/>
              </a:bodyPr>
              <a:lstStyle/>
              <a:p>
                <a:r>
                  <a:rPr lang="en-US" dirty="0">
                    <a:solidFill>
                      <a:srgbClr val="FF0000"/>
                    </a:solidFill>
                  </a:rPr>
                  <a:t>3</a:t>
                </a:r>
                <a:r>
                  <a:rPr lang="zh-CN" altLang="en-US" dirty="0">
                    <a:solidFill>
                      <a:srgbClr val="FF0000"/>
                    </a:solidFill>
                  </a:rPr>
                  <a:t>、计算误差率：</a:t>
                </a:r>
                <a14:m>
                  <m:oMath xmlns:m="http://schemas.openxmlformats.org/officeDocument/2006/math">
                    <m:r>
                      <a:rPr lang="en-US" i="1" smtClean="0">
                        <a:solidFill>
                          <a:srgbClr val="FF0000"/>
                        </a:solidFill>
                        <a:latin typeface="Cambria Math" panose="02040503050406030204" pitchFamily="18" charset="0"/>
                      </a:rPr>
                      <m:t>𝜖</m:t>
                    </m:r>
                    <m:r>
                      <a:rPr lang="en-US" i="0">
                        <a:solidFill>
                          <a:srgbClr val="FF0000"/>
                        </a:solidFill>
                        <a:latin typeface="Cambria Math" panose="02040503050406030204" pitchFamily="18" charset="0"/>
                      </a:rPr>
                      <m:t>=0.</m:t>
                    </m:r>
                    <m:r>
                      <a:rPr lang="en-US" b="0" i="0" smtClean="0">
                        <a:solidFill>
                          <a:srgbClr val="FF0000"/>
                        </a:solidFill>
                        <a:latin typeface="Cambria Math" panose="02040503050406030204" pitchFamily="18" charset="0"/>
                      </a:rPr>
                      <m:t>3</m:t>
                    </m:r>
                  </m:oMath>
                </a14:m>
                <a:endParaRPr lang="en-US" dirty="0">
                  <a:solidFill>
                    <a:srgbClr val="FF0000"/>
                  </a:solidFill>
                </a:endParaRPr>
              </a:p>
            </p:txBody>
          </p:sp>
        </mc:Choice>
        <mc:Fallback xmlns="">
          <p:sp>
            <p:nvSpPr>
              <p:cNvPr id="20481" name="矩形 20480"/>
              <p:cNvSpPr>
                <a:spLocks noRot="1" noChangeAspect="1" noMove="1" noResize="1" noEditPoints="1" noAdjustHandles="1" noChangeArrowheads="1" noChangeShapeType="1" noTextEdit="1"/>
              </p:cNvSpPr>
              <p:nvPr/>
            </p:nvSpPr>
            <p:spPr>
              <a:xfrm>
                <a:off x="5258971" y="3001086"/>
                <a:ext cx="2649380" cy="369332"/>
              </a:xfrm>
              <a:prstGeom prst="rect">
                <a:avLst/>
              </a:prstGeom>
              <a:blipFill>
                <a:blip r:embed="rId4" cstate="print"/>
                <a:stretch>
                  <a:fillRect l="-2074" t="-11475"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5" name="矩形 20484"/>
              <p:cNvSpPr/>
              <p:nvPr/>
            </p:nvSpPr>
            <p:spPr>
              <a:xfrm>
                <a:off x="6105633" y="1947072"/>
                <a:ext cx="2352567"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&lt;2.5</m:t>
                              </m:r>
                            </m:e>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&gt;2.5</m:t>
                              </m:r>
                            </m:e>
                          </m:eqArr>
                        </m:e>
                      </m:d>
                    </m:oMath>
                  </m:oMathPara>
                </a14:m>
                <a:endParaRPr lang="en-US" dirty="0"/>
              </a:p>
            </p:txBody>
          </p:sp>
        </mc:Choice>
        <mc:Fallback xmlns="">
          <p:sp>
            <p:nvSpPr>
              <p:cNvPr id="20485" name="矩形 20484"/>
              <p:cNvSpPr>
                <a:spLocks noRot="1" noChangeAspect="1" noMove="1" noResize="1" noEditPoints="1" noAdjustHandles="1" noChangeArrowheads="1" noChangeShapeType="1" noTextEdit="1"/>
              </p:cNvSpPr>
              <p:nvPr/>
            </p:nvSpPr>
            <p:spPr>
              <a:xfrm>
                <a:off x="6105633" y="1947072"/>
                <a:ext cx="2352567" cy="710194"/>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6" name="矩形 20485"/>
              <p:cNvSpPr/>
              <p:nvPr/>
            </p:nvSpPr>
            <p:spPr>
              <a:xfrm>
                <a:off x="1049744" y="1529352"/>
                <a:ext cx="7010400" cy="369332"/>
              </a:xfrm>
              <a:prstGeom prst="rect">
                <a:avLst/>
              </a:prstGeom>
            </p:spPr>
            <p:txBody>
              <a:bodyPr wrap="square">
                <a:spAutoFit/>
              </a:bodyPr>
              <a:lstStyle/>
              <a:p>
                <a:r>
                  <a:rPr lang="en-US" altLang="zh-CN" dirty="0"/>
                  <a:t>1</a:t>
                </a:r>
                <a:r>
                  <a:rPr lang="zh-CN" altLang="en-US" dirty="0"/>
                  <a:t>、初始化样本权重</a:t>
                </a:r>
                <a14:m>
                  <m:oMath xmlns:m="http://schemas.openxmlformats.org/officeDocument/2006/math">
                    <m:d>
                      <m:dPr>
                        <m:begChr m:val=""/>
                        <m:endChr m:val="}"/>
                        <m:ctrlPr>
                          <a:rPr lang="en-US" i="1">
                            <a:latin typeface="Cambria Math" panose="02040503050406030204" pitchFamily="18" charset="0"/>
                          </a:rPr>
                        </m:ctrlPr>
                      </m:dPr>
                      <m:e>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0" smtClean="0">
                                <a:latin typeface="Cambria Math" panose="02040503050406030204" pitchFamily="18" charset="0"/>
                              </a:rPr>
                              <m:t>1</m:t>
                            </m:r>
                          </m:sub>
                        </m:sSub>
                        <m:r>
                          <a:rPr lang="en-US" i="0">
                            <a:latin typeface="Cambria Math" panose="02040503050406030204" pitchFamily="18" charset="0"/>
                          </a:rPr>
                          <m:t>={</m:t>
                        </m:r>
                        <m:r>
                          <a:rPr lang="en-US" i="0" smtClean="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0.1,</m:t>
                        </m:r>
                        <m:r>
                          <a:rPr lang="en-US" b="0" i="0" smtClean="0">
                            <a:latin typeface="Cambria Math" panose="02040503050406030204" pitchFamily="18" charset="0"/>
                          </a:rPr>
                          <m:t> </m:t>
                        </m:r>
                        <m:r>
                          <a:rPr lang="en-US" i="0">
                            <a:latin typeface="Cambria Math" panose="02040503050406030204" pitchFamily="18" charset="0"/>
                          </a:rPr>
                          <m:t>0.1,</m:t>
                        </m:r>
                        <m:r>
                          <a:rPr lang="en-US" b="0" i="0" smtClean="0">
                            <a:latin typeface="Cambria Math" panose="02040503050406030204" pitchFamily="18" charset="0"/>
                          </a:rPr>
                          <m:t> </m:t>
                        </m:r>
                        <m:r>
                          <a:rPr lang="en-US" i="0">
                            <a:latin typeface="Cambria Math" panose="02040503050406030204" pitchFamily="18" charset="0"/>
                          </a:rPr>
                          <m:t>0.1,</m:t>
                        </m:r>
                        <m:r>
                          <a:rPr lang="en-US" b="0" i="0" smtClean="0">
                            <a:latin typeface="Cambria Math" panose="02040503050406030204" pitchFamily="18" charset="0"/>
                          </a:rPr>
                          <m:t> </m:t>
                        </m:r>
                        <m:r>
                          <a:rPr lang="en-US" i="0">
                            <a:latin typeface="Cambria Math" panose="02040503050406030204" pitchFamily="18" charset="0"/>
                          </a:rPr>
                          <m:t>0.</m:t>
                        </m:r>
                        <m:r>
                          <a:rPr lang="en-US" b="0" i="1" smtClean="0">
                            <a:latin typeface="Cambria Math" panose="02040503050406030204" pitchFamily="18" charset="0"/>
                          </a:rPr>
                          <m:t>1</m:t>
                        </m:r>
                      </m:e>
                    </m:d>
                  </m:oMath>
                </a14:m>
                <a:endParaRPr lang="en-US" dirty="0"/>
              </a:p>
            </p:txBody>
          </p:sp>
        </mc:Choice>
        <mc:Fallback xmlns="">
          <p:sp>
            <p:nvSpPr>
              <p:cNvPr id="20486" name="矩形 20485"/>
              <p:cNvSpPr>
                <a:spLocks noRot="1" noChangeAspect="1" noMove="1" noResize="1" noEditPoints="1" noAdjustHandles="1" noChangeArrowheads="1" noChangeShapeType="1" noTextEdit="1"/>
              </p:cNvSpPr>
              <p:nvPr/>
            </p:nvSpPr>
            <p:spPr>
              <a:xfrm>
                <a:off x="1049744" y="1529352"/>
                <a:ext cx="7010400" cy="369332"/>
              </a:xfrm>
              <a:prstGeom prst="rect">
                <a:avLst/>
              </a:prstGeom>
              <a:blipFill>
                <a:blip r:embed="rId6" cstate="print"/>
                <a:stretch>
                  <a:fillRect l="-696" t="-125000" r="-5217" b="-19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7" name="矩形 20486"/>
              <p:cNvSpPr/>
              <p:nvPr/>
            </p:nvSpPr>
            <p:spPr>
              <a:xfrm>
                <a:off x="1360697" y="4037676"/>
                <a:ext cx="5500545" cy="517770"/>
              </a:xfrm>
              <a:prstGeom prst="rect">
                <a:avLst/>
              </a:prstGeom>
            </p:spPr>
            <p:txBody>
              <a:bodyPr wrap="none">
                <a:spAutoFit/>
              </a:bodyPr>
              <a:lstStyle/>
              <a:p>
                <a:r>
                  <a:rPr lang="en-US" dirty="0"/>
                  <a:t>4</a:t>
                </a:r>
                <a:r>
                  <a:rPr lang="zh-CN" altLang="en-US" dirty="0"/>
                  <a:t>、计算弱分类器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zh-CN" altLang="en-US" i="1">
                        <a:latin typeface="Cambria Math" panose="02040503050406030204" pitchFamily="18" charset="0"/>
                      </a:rPr>
                      <m:t>的</m:t>
                    </m:r>
                    <m:r>
                      <a:rPr lang="zh-CN" altLang="en-US" i="1" smtClean="0">
                        <a:latin typeface="Cambria Math" panose="02040503050406030204" pitchFamily="18" charset="0"/>
                      </a:rPr>
                      <m:t>权重</m:t>
                    </m:r>
                    <m:r>
                      <a:rPr lang="zh-CN"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a:latin typeface="Cambria Math" panose="02040503050406030204" pitchFamily="18" charset="0"/>
                          </a:rPr>
                          <m:t>1</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f>
                          <m:fPr>
                            <m:ctrlPr>
                              <a:rPr lang="en-US" i="1">
                                <a:latin typeface="Cambria Math" panose="02040503050406030204" pitchFamily="18" charset="0"/>
                              </a:rPr>
                            </m:ctrlPr>
                          </m:fPr>
                          <m:num>
                            <m:r>
                              <a:rPr lang="en-US">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a:latin typeface="Cambria Math" panose="02040503050406030204" pitchFamily="18" charset="0"/>
                                  </a:rPr>
                                  <m:t>1</m:t>
                                </m:r>
                              </m:sub>
                            </m:sSub>
                          </m:den>
                        </m:f>
                      </m:e>
                    </m:func>
                    <m:r>
                      <a:rPr lang="en-US">
                        <a:latin typeface="Cambria Math" panose="02040503050406030204" pitchFamily="18" charset="0"/>
                      </a:rPr>
                      <m:t>≈0.42</m:t>
                    </m:r>
                  </m:oMath>
                </a14:m>
                <a:endParaRPr lang="zh-CN" altLang="en-US" dirty="0"/>
              </a:p>
            </p:txBody>
          </p:sp>
        </mc:Choice>
        <mc:Fallback xmlns="">
          <p:sp>
            <p:nvSpPr>
              <p:cNvPr id="20487" name="矩形 20486"/>
              <p:cNvSpPr>
                <a:spLocks noRot="1" noChangeAspect="1" noMove="1" noResize="1" noEditPoints="1" noAdjustHandles="1" noChangeArrowheads="1" noChangeShapeType="1" noTextEdit="1"/>
              </p:cNvSpPr>
              <p:nvPr/>
            </p:nvSpPr>
            <p:spPr>
              <a:xfrm>
                <a:off x="1360697" y="4037676"/>
                <a:ext cx="5500545" cy="517770"/>
              </a:xfrm>
              <a:prstGeom prst="rect">
                <a:avLst/>
              </a:prstGeom>
              <a:blipFill>
                <a:blip r:embed="rId7" cstate="print"/>
                <a:stretch>
                  <a:fillRect l="-886" r="-1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4" name="矩形 353"/>
              <p:cNvSpPr/>
              <p:nvPr/>
            </p:nvSpPr>
            <p:spPr>
              <a:xfrm>
                <a:off x="1344439" y="4507979"/>
                <a:ext cx="3706592" cy="1620315"/>
              </a:xfrm>
              <a:prstGeom prst="rect">
                <a:avLst/>
              </a:prstGeom>
            </p:spPr>
            <p:txBody>
              <a:bodyPr wrap="none">
                <a:spAutoFit/>
              </a:bodyPr>
              <a:lstStyle/>
              <a:p>
                <a:r>
                  <a:rPr lang="en-US" dirty="0"/>
                  <a:t>5</a:t>
                </a:r>
                <a:r>
                  <a:rPr lang="zh-CN" altLang="en-US" dirty="0"/>
                  <a:t>、更新样本权重，</a:t>
                </a:r>
                <a:endParaRPr lang="en-US" altLang="zh-CN"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𝑚</m:t>
                          </m:r>
                        </m:sub>
                      </m:sSub>
                      <m:r>
                        <a:rPr lang="en-US" sz="1600" i="1">
                          <a:latin typeface="Cambria Math" panose="02040503050406030204" pitchFamily="18" charset="0"/>
                        </a:rPr>
                        <m:t>=</m:t>
                      </m:r>
                      <m:nary>
                        <m:naryPr>
                          <m:chr m:val="∑"/>
                          <m:limLoc m:val="subSup"/>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𝑗</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e>
                      </m:nary>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𝑚</m:t>
                          </m:r>
                          <m:r>
                            <a:rPr lang="en-US" sz="1600" i="1">
                              <a:latin typeface="Cambria Math" panose="02040503050406030204" pitchFamily="18" charset="0"/>
                            </a:rPr>
                            <m:t>+1,</m:t>
                          </m:r>
                          <m:r>
                            <a:rPr lang="en-US" sz="1600" i="1">
                              <a:latin typeface="Cambria Math" panose="02040503050406030204" pitchFamily="18" charset="0"/>
                            </a:rPr>
                            <m:t>𝑖</m:t>
                          </m:r>
                        </m:sub>
                      </m:sSub>
                      <m:r>
                        <a:rPr lang="en-US" sz="1600" i="1">
                          <a:latin typeface="Cambria Math" panose="02040503050406030204" pitchFamily="18"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𝑚</m:t>
                              </m:r>
                              <m:r>
                                <a:rPr lang="en-US" sz="1600" i="1">
                                  <a:latin typeface="Cambria Math" panose="02040503050406030204" pitchFamily="18" charset="0"/>
                                </a:rPr>
                                <m:t>,</m:t>
                              </m:r>
                              <m:r>
                                <a:rPr lang="en-US" sz="1600" i="1">
                                  <a:latin typeface="Cambria Math" panose="02040503050406030204" pitchFamily="18" charset="0"/>
                                </a:rPr>
                                <m:t>𝑖</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𝑚</m:t>
                              </m:r>
                            </m:sub>
                          </m:sSub>
                        </m:den>
                      </m:f>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𝑚</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𝑚</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up>
                      </m:sSup>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𝑚</m:t>
                          </m:r>
                          <m:r>
                            <a:rPr lang="en-US" sz="1600" i="1">
                              <a:latin typeface="Cambria Math" panose="02040503050406030204" pitchFamily="18" charset="0"/>
                            </a:rPr>
                            <m:t>+1</m:t>
                          </m:r>
                        </m:sub>
                      </m:sSub>
                      <m:r>
                        <a:rPr lang="en-US" sz="1600" i="1">
                          <a:latin typeface="Cambria Math" panose="02040503050406030204" pitchFamily="18"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𝑚</m:t>
                              </m:r>
                              <m:r>
                                <a:rPr lang="en-US" sz="1600" i="1">
                                  <a:latin typeface="Cambria Math" panose="02040503050406030204" pitchFamily="18" charset="0"/>
                                </a:rPr>
                                <m:t>+1,1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𝑚</m:t>
                              </m:r>
                              <m:r>
                                <a:rPr lang="en-US" sz="1600" i="1">
                                  <a:latin typeface="Cambria Math" panose="02040503050406030204" pitchFamily="18" charset="0"/>
                                </a:rPr>
                                <m:t>+1,2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𝑚</m:t>
                              </m:r>
                              <m:r>
                                <a:rPr lang="en-US" sz="1600" i="1">
                                  <a:latin typeface="Cambria Math" panose="02040503050406030204" pitchFamily="18" charset="0"/>
                                </a:rPr>
                                <m:t>+1,</m:t>
                              </m:r>
                              <m:r>
                                <a:rPr lang="en-US" sz="1600" i="1">
                                  <a:latin typeface="Cambria Math" panose="02040503050406030204" pitchFamily="18" charset="0"/>
                                </a:rPr>
                                <m:t>𝑁</m:t>
                              </m:r>
                            </m:sub>
                          </m:sSub>
                        </m:e>
                      </m:d>
                    </m:oMath>
                  </m:oMathPara>
                </a14:m>
                <a:endParaRPr lang="en-US" sz="1600" dirty="0"/>
              </a:p>
            </p:txBody>
          </p:sp>
        </mc:Choice>
        <mc:Fallback xmlns="">
          <p:sp>
            <p:nvSpPr>
              <p:cNvPr id="354" name="矩形 353"/>
              <p:cNvSpPr>
                <a:spLocks noRot="1" noChangeAspect="1" noMove="1" noResize="1" noEditPoints="1" noAdjustHandles="1" noChangeArrowheads="1" noChangeShapeType="1" noTextEdit="1"/>
              </p:cNvSpPr>
              <p:nvPr/>
            </p:nvSpPr>
            <p:spPr>
              <a:xfrm>
                <a:off x="1344439" y="4507979"/>
                <a:ext cx="3706592" cy="1620315"/>
              </a:xfrm>
              <a:prstGeom prst="rect">
                <a:avLst/>
              </a:prstGeom>
              <a:blipFill>
                <a:blip r:embed="rId8" cstate="print"/>
                <a:stretch>
                  <a:fillRect l="-1480"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9" name="文本框 20488"/>
              <p:cNvSpPr txBox="1"/>
              <p:nvPr/>
            </p:nvSpPr>
            <p:spPr>
              <a:xfrm>
                <a:off x="2098563" y="6291237"/>
                <a:ext cx="6178958" cy="387222"/>
              </a:xfrm>
              <a:prstGeom prst="rect">
                <a:avLst/>
              </a:prstGeom>
              <a:noFill/>
            </p:spPr>
            <p:txBody>
              <a:bodyPr wrap="square" rtlCol="0">
                <a:spAutoFit/>
              </a:bodyPr>
              <a:lstStyle/>
              <a:p>
                <a:r>
                  <a:rPr lang="zh-CN" altLang="en-US" b="1" dirty="0">
                    <a:solidFill>
                      <a:srgbClr val="0046D2"/>
                    </a:solidFill>
                  </a:rPr>
                  <a:t>最终形成分类器：</a:t>
                </a:r>
                <a14:m>
                  <m:oMath xmlns:m="http://schemas.openxmlformats.org/officeDocument/2006/math">
                    <m:r>
                      <a:rPr lang="en-US" b="1" i="1">
                        <a:solidFill>
                          <a:srgbClr val="0046D2"/>
                        </a:solidFill>
                        <a:latin typeface="Cambria Math" panose="02040503050406030204" pitchFamily="18" charset="0"/>
                      </a:rPr>
                      <m:t>𝑮</m:t>
                    </m:r>
                    <m:d>
                      <m:dPr>
                        <m:ctrlPr>
                          <a:rPr lang="en-US" b="1" i="1">
                            <a:solidFill>
                              <a:srgbClr val="0046D2"/>
                            </a:solidFill>
                            <a:latin typeface="Cambria Math" panose="02040503050406030204" pitchFamily="18" charset="0"/>
                          </a:rPr>
                        </m:ctrlPr>
                      </m:dPr>
                      <m:e>
                        <m:r>
                          <a:rPr lang="en-US" b="1" i="1">
                            <a:solidFill>
                              <a:srgbClr val="0046D2"/>
                            </a:solidFill>
                            <a:latin typeface="Cambria Math" panose="02040503050406030204" pitchFamily="18" charset="0"/>
                          </a:rPr>
                          <m:t>𝒙</m:t>
                        </m:r>
                      </m:e>
                    </m:d>
                    <m:r>
                      <a:rPr lang="en-US" b="1">
                        <a:solidFill>
                          <a:srgbClr val="0046D2"/>
                        </a:solidFill>
                        <a:latin typeface="Cambria Math" panose="02040503050406030204" pitchFamily="18" charset="0"/>
                      </a:rPr>
                      <m:t>=</m:t>
                    </m:r>
                    <m:r>
                      <a:rPr lang="en-US" b="1" i="1">
                        <a:solidFill>
                          <a:srgbClr val="0046D2"/>
                        </a:solidFill>
                        <a:latin typeface="Cambria Math" panose="02040503050406030204" pitchFamily="18" charset="0"/>
                      </a:rPr>
                      <m:t>𝐬𝐢𝐠𝐧</m:t>
                    </m:r>
                    <m:r>
                      <a:rPr lang="en-US" b="1">
                        <a:solidFill>
                          <a:srgbClr val="0046D2"/>
                        </a:solidFill>
                        <a:latin typeface="Cambria Math" panose="02040503050406030204" pitchFamily="18" charset="0"/>
                      </a:rPr>
                      <m:t>(</m:t>
                    </m:r>
                    <m:nary>
                      <m:naryPr>
                        <m:chr m:val="∑"/>
                        <m:limLoc m:val="subSup"/>
                        <m:ctrlPr>
                          <a:rPr lang="en-US" b="1" i="1">
                            <a:solidFill>
                              <a:srgbClr val="0046D2"/>
                            </a:solidFill>
                            <a:latin typeface="Cambria Math" panose="02040503050406030204" pitchFamily="18" charset="0"/>
                          </a:rPr>
                        </m:ctrlPr>
                      </m:naryPr>
                      <m:sub>
                        <m:r>
                          <a:rPr lang="en-US" b="1" i="1">
                            <a:solidFill>
                              <a:srgbClr val="0046D2"/>
                            </a:solidFill>
                            <a:latin typeface="Cambria Math" panose="02040503050406030204" pitchFamily="18" charset="0"/>
                          </a:rPr>
                          <m:t>𝒎</m:t>
                        </m:r>
                        <m:r>
                          <a:rPr lang="en-US" b="1" i="1">
                            <a:solidFill>
                              <a:srgbClr val="0046D2"/>
                            </a:solidFill>
                            <a:latin typeface="Cambria Math" panose="02040503050406030204" pitchFamily="18" charset="0"/>
                          </a:rPr>
                          <m:t>=</m:t>
                        </m:r>
                        <m:r>
                          <a:rPr lang="en-US" b="1" i="1">
                            <a:solidFill>
                              <a:srgbClr val="0046D2"/>
                            </a:solidFill>
                            <a:latin typeface="Cambria Math" panose="02040503050406030204" pitchFamily="18" charset="0"/>
                          </a:rPr>
                          <m:t>𝟏</m:t>
                        </m:r>
                      </m:sub>
                      <m:sup>
                        <m:r>
                          <a:rPr lang="en-US" b="1" i="1">
                            <a:solidFill>
                              <a:srgbClr val="0046D2"/>
                            </a:solidFill>
                            <a:latin typeface="Cambria Math" panose="02040503050406030204" pitchFamily="18" charset="0"/>
                          </a:rPr>
                          <m:t>𝑴</m:t>
                        </m:r>
                      </m:sup>
                      <m:e>
                        <m:sSub>
                          <m:sSubPr>
                            <m:ctrlPr>
                              <a:rPr lang="en-US" b="1" i="1">
                                <a:solidFill>
                                  <a:srgbClr val="0046D2"/>
                                </a:solidFill>
                                <a:latin typeface="Cambria Math" panose="02040503050406030204" pitchFamily="18" charset="0"/>
                              </a:rPr>
                            </m:ctrlPr>
                          </m:sSubPr>
                          <m:e>
                            <m:r>
                              <a:rPr lang="en-US" b="1" i="1">
                                <a:solidFill>
                                  <a:srgbClr val="0046D2"/>
                                </a:solidFill>
                                <a:latin typeface="Cambria Math" panose="02040503050406030204" pitchFamily="18" charset="0"/>
                              </a:rPr>
                              <m:t>𝒂</m:t>
                            </m:r>
                          </m:e>
                          <m:sub>
                            <m:r>
                              <a:rPr lang="en-US" b="1" i="1">
                                <a:solidFill>
                                  <a:srgbClr val="0046D2"/>
                                </a:solidFill>
                                <a:latin typeface="Cambria Math" panose="02040503050406030204" pitchFamily="18" charset="0"/>
                              </a:rPr>
                              <m:t>𝒎</m:t>
                            </m:r>
                          </m:sub>
                        </m:sSub>
                        <m:sSub>
                          <m:sSubPr>
                            <m:ctrlPr>
                              <a:rPr lang="en-US" b="1" i="1">
                                <a:solidFill>
                                  <a:srgbClr val="0046D2"/>
                                </a:solidFill>
                                <a:latin typeface="Cambria Math" panose="02040503050406030204" pitchFamily="18" charset="0"/>
                              </a:rPr>
                            </m:ctrlPr>
                          </m:sSubPr>
                          <m:e>
                            <m:r>
                              <a:rPr lang="en-US" b="1" i="1">
                                <a:solidFill>
                                  <a:srgbClr val="0046D2"/>
                                </a:solidFill>
                                <a:latin typeface="Cambria Math" panose="02040503050406030204" pitchFamily="18" charset="0"/>
                              </a:rPr>
                              <m:t>𝑮</m:t>
                            </m:r>
                          </m:e>
                          <m:sub>
                            <m:r>
                              <a:rPr lang="en-US" b="1" i="1">
                                <a:solidFill>
                                  <a:srgbClr val="0046D2"/>
                                </a:solidFill>
                                <a:latin typeface="Cambria Math" panose="02040503050406030204" pitchFamily="18" charset="0"/>
                              </a:rPr>
                              <m:t>𝒎</m:t>
                            </m:r>
                          </m:sub>
                        </m:sSub>
                        <m:r>
                          <a:rPr lang="en-US" b="1" i="1">
                            <a:solidFill>
                              <a:srgbClr val="0046D2"/>
                            </a:solidFill>
                            <a:latin typeface="Cambria Math" panose="02040503050406030204" pitchFamily="18" charset="0"/>
                          </a:rPr>
                          <m:t>(</m:t>
                        </m:r>
                        <m:r>
                          <a:rPr lang="en-US" b="1" i="1">
                            <a:solidFill>
                              <a:srgbClr val="0046D2"/>
                            </a:solidFill>
                            <a:latin typeface="Cambria Math" panose="02040503050406030204" pitchFamily="18" charset="0"/>
                          </a:rPr>
                          <m:t>𝒙</m:t>
                        </m:r>
                        <m:r>
                          <a:rPr lang="en-US" b="1" i="1">
                            <a:solidFill>
                              <a:srgbClr val="0046D2"/>
                            </a:solidFill>
                            <a:latin typeface="Cambria Math" panose="02040503050406030204" pitchFamily="18" charset="0"/>
                          </a:rPr>
                          <m:t>)</m:t>
                        </m:r>
                      </m:e>
                    </m:nary>
                    <m:r>
                      <a:rPr lang="en-US" b="1">
                        <a:solidFill>
                          <a:srgbClr val="0046D2"/>
                        </a:solidFill>
                        <a:latin typeface="Cambria Math" panose="02040503050406030204" pitchFamily="18" charset="0"/>
                      </a:rPr>
                      <m:t>)</m:t>
                    </m:r>
                  </m:oMath>
                </a14:m>
                <a:endParaRPr lang="en-US" b="1" dirty="0">
                  <a:solidFill>
                    <a:srgbClr val="0046D2"/>
                  </a:solidFill>
                </a:endParaRPr>
              </a:p>
            </p:txBody>
          </p:sp>
        </mc:Choice>
        <mc:Fallback xmlns="">
          <p:sp>
            <p:nvSpPr>
              <p:cNvPr id="20489" name="文本框 20488"/>
              <p:cNvSpPr txBox="1">
                <a:spLocks noRot="1" noChangeAspect="1" noMove="1" noResize="1" noEditPoints="1" noAdjustHandles="1" noChangeArrowheads="1" noChangeShapeType="1" noTextEdit="1"/>
              </p:cNvSpPr>
              <p:nvPr/>
            </p:nvSpPr>
            <p:spPr>
              <a:xfrm>
                <a:off x="2098563" y="6291237"/>
                <a:ext cx="6178958" cy="387222"/>
              </a:xfrm>
              <a:prstGeom prst="rect">
                <a:avLst/>
              </a:prstGeom>
              <a:blipFill>
                <a:blip r:embed="rId9" cstate="print"/>
                <a:stretch>
                  <a:fillRect l="-789" t="-107813" b="-176563"/>
                </a:stretch>
              </a:blipFill>
            </p:spPr>
            <p:txBody>
              <a:bodyPr/>
              <a:lstStyle/>
              <a:p>
                <a:r>
                  <a:rPr lang="en-US">
                    <a:noFill/>
                  </a:rPr>
                  <a:t> </a:t>
                </a:r>
              </a:p>
            </p:txBody>
          </p:sp>
        </mc:Fallback>
      </mc:AlternateContent>
      <p:sp>
        <p:nvSpPr>
          <p:cNvPr id="20490" name="左大括号 20489"/>
          <p:cNvSpPr/>
          <p:nvPr/>
        </p:nvSpPr>
        <p:spPr>
          <a:xfrm>
            <a:off x="744944" y="2302169"/>
            <a:ext cx="304800" cy="38261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91" name="文本框 20490"/>
          <p:cNvSpPr txBox="1"/>
          <p:nvPr/>
        </p:nvSpPr>
        <p:spPr>
          <a:xfrm>
            <a:off x="308411" y="3861648"/>
            <a:ext cx="45720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迭代</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1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19200"/>
            <a:ext cx="9144000" cy="563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2"/>
          <p:cNvSpPr txBox="1">
            <a:spLocks noRot="1" noChangeArrowheads="1"/>
          </p:cNvSpPr>
          <p:nvPr/>
        </p:nvSpPr>
        <p:spPr bwMode="auto">
          <a:xfrm>
            <a:off x="3352800" y="152400"/>
            <a:ext cx="5181600" cy="9144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b="1" dirty="0"/>
              <a:t>第一轮迭代</a:t>
            </a:r>
            <a:endParaRPr lang="en-US" b="1" dirty="0"/>
          </a:p>
        </p:txBody>
      </p:sp>
      <p:grpSp>
        <p:nvGrpSpPr>
          <p:cNvPr id="54" name="组合 53"/>
          <p:cNvGrpSpPr/>
          <p:nvPr/>
        </p:nvGrpSpPr>
        <p:grpSpPr>
          <a:xfrm>
            <a:off x="494332" y="1585423"/>
            <a:ext cx="5357290" cy="1676615"/>
            <a:chOff x="494332" y="1585423"/>
            <a:chExt cx="5357290" cy="1676615"/>
          </a:xfrm>
        </p:grpSpPr>
        <p:sp>
          <p:nvSpPr>
            <p:cNvPr id="49" name="矩形 48"/>
            <p:cNvSpPr/>
            <p:nvPr/>
          </p:nvSpPr>
          <p:spPr>
            <a:xfrm>
              <a:off x="876117" y="1880943"/>
              <a:ext cx="1038461"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矩形 49"/>
            <p:cNvSpPr/>
            <p:nvPr/>
          </p:nvSpPr>
          <p:spPr>
            <a:xfrm>
              <a:off x="1918516" y="2577406"/>
              <a:ext cx="2805884"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5" name="直接连接符 4"/>
            <p:cNvCxnSpPr/>
            <p:nvPr/>
          </p:nvCxnSpPr>
          <p:spPr>
            <a:xfrm>
              <a:off x="878549" y="2578318"/>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78549" y="1880944"/>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28045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78547" y="2175526"/>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68236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08427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48618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88809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29000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69191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09382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496679"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58565" y="2175526"/>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31729"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9" name="直接连接符 18"/>
            <p:cNvCxnSpPr/>
            <p:nvPr/>
          </p:nvCxnSpPr>
          <p:spPr>
            <a:xfrm>
              <a:off x="128045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76117" y="2981109"/>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78547" y="2981109"/>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68236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8427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48213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89109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9000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9191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09382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9667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14615" y="2836560"/>
              <a:ext cx="323850" cy="261610"/>
            </a:xfrm>
            <a:prstGeom prst="rect">
              <a:avLst/>
            </a:prstGeom>
            <a:noFill/>
          </p:spPr>
          <p:txBody>
            <a:bodyPr wrap="square" rtlCol="0">
              <a:spAutoFit/>
            </a:bodyPr>
            <a:lstStyle/>
            <a:p>
              <a:r>
                <a:rPr lang="en-US" sz="1100" dirty="0"/>
                <a:t>-1</a:t>
              </a:r>
            </a:p>
          </p:txBody>
        </p:sp>
        <p:sp>
          <p:nvSpPr>
            <p:cNvPr id="31" name="文本框 30"/>
            <p:cNvSpPr txBox="1"/>
            <p:nvPr/>
          </p:nvSpPr>
          <p:spPr>
            <a:xfrm>
              <a:off x="494332" y="2085343"/>
              <a:ext cx="366979" cy="261610"/>
            </a:xfrm>
            <a:prstGeom prst="rect">
              <a:avLst/>
            </a:prstGeom>
            <a:noFill/>
          </p:spPr>
          <p:txBody>
            <a:bodyPr wrap="square" rtlCol="0">
              <a:spAutoFit/>
            </a:bodyPr>
            <a:lstStyle/>
            <a:p>
              <a:r>
                <a:rPr lang="en-US" sz="1100" dirty="0"/>
                <a:t>+1</a:t>
              </a:r>
            </a:p>
          </p:txBody>
        </p:sp>
        <p:sp>
          <p:nvSpPr>
            <p:cNvPr id="32" name="椭圆 31"/>
            <p:cNvSpPr/>
            <p:nvPr/>
          </p:nvSpPr>
          <p:spPr>
            <a:xfrm>
              <a:off x="1235661" y="2133808"/>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 name="椭圆 32"/>
            <p:cNvSpPr/>
            <p:nvPr/>
          </p:nvSpPr>
          <p:spPr>
            <a:xfrm>
              <a:off x="1643675"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椭圆 33"/>
            <p:cNvSpPr/>
            <p:nvPr/>
          </p:nvSpPr>
          <p:spPr>
            <a:xfrm>
              <a:off x="2033815"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 name="椭圆 34"/>
            <p:cNvSpPr/>
            <p:nvPr/>
          </p:nvSpPr>
          <p:spPr>
            <a:xfrm>
              <a:off x="2437747" y="2940794"/>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6" name="椭圆 35"/>
            <p:cNvSpPr/>
            <p:nvPr/>
          </p:nvSpPr>
          <p:spPr>
            <a:xfrm>
              <a:off x="2845761"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7" name="椭圆 36"/>
            <p:cNvSpPr/>
            <p:nvPr/>
          </p:nvSpPr>
          <p:spPr>
            <a:xfrm>
              <a:off x="3240653"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8" name="椭圆 37"/>
            <p:cNvSpPr/>
            <p:nvPr/>
          </p:nvSpPr>
          <p:spPr>
            <a:xfrm>
              <a:off x="3644586" y="2133808"/>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椭圆 38"/>
            <p:cNvSpPr/>
            <p:nvPr/>
          </p:nvSpPr>
          <p:spPr>
            <a:xfrm>
              <a:off x="4052600"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椭圆 39"/>
            <p:cNvSpPr/>
            <p:nvPr/>
          </p:nvSpPr>
          <p:spPr>
            <a:xfrm>
              <a:off x="4453984"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41" name="直接连接符 40"/>
            <p:cNvCxnSpPr/>
            <p:nvPr/>
          </p:nvCxnSpPr>
          <p:spPr>
            <a:xfrm>
              <a:off x="872953" y="1880943"/>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72953" y="3262038"/>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724400" y="1880943"/>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662202" y="2541224"/>
              <a:ext cx="185926" cy="184793"/>
            </a:xfrm>
            <a:prstGeom prst="rect">
              <a:avLst/>
            </a:prstGeom>
            <a:noFill/>
          </p:spPr>
          <p:txBody>
            <a:bodyPr wrap="none" rtlCol="0">
              <a:spAutoFit/>
            </a:bodyPr>
            <a:lstStyle/>
            <a:p>
              <a:r>
                <a:rPr lang="en-US" sz="1100" dirty="0"/>
                <a:t>2</a:t>
              </a:r>
            </a:p>
          </p:txBody>
        </p:sp>
        <p:sp>
          <p:nvSpPr>
            <p:cNvPr id="45" name="文本框 44"/>
            <p:cNvSpPr txBox="1"/>
            <p:nvPr/>
          </p:nvSpPr>
          <p:spPr>
            <a:xfrm>
              <a:off x="2466063" y="2541224"/>
              <a:ext cx="185926" cy="184793"/>
            </a:xfrm>
            <a:prstGeom prst="rect">
              <a:avLst/>
            </a:prstGeom>
            <a:noFill/>
          </p:spPr>
          <p:txBody>
            <a:bodyPr wrap="none" rtlCol="0">
              <a:spAutoFit/>
            </a:bodyPr>
            <a:lstStyle/>
            <a:p>
              <a:r>
                <a:rPr lang="en-US" sz="1100" dirty="0"/>
                <a:t>4</a:t>
              </a:r>
            </a:p>
          </p:txBody>
        </p:sp>
        <p:sp>
          <p:nvSpPr>
            <p:cNvPr id="46" name="文本框 45"/>
            <p:cNvSpPr txBox="1"/>
            <p:nvPr/>
          </p:nvSpPr>
          <p:spPr>
            <a:xfrm>
              <a:off x="3293546" y="2541224"/>
              <a:ext cx="185926" cy="184793"/>
            </a:xfrm>
            <a:prstGeom prst="rect">
              <a:avLst/>
            </a:prstGeom>
            <a:noFill/>
          </p:spPr>
          <p:txBody>
            <a:bodyPr wrap="none" rtlCol="0">
              <a:spAutoFit/>
            </a:bodyPr>
            <a:lstStyle/>
            <a:p>
              <a:r>
                <a:rPr lang="en-US" sz="1100" dirty="0"/>
                <a:t>6</a:t>
              </a:r>
            </a:p>
          </p:txBody>
        </p:sp>
        <p:sp>
          <p:nvSpPr>
            <p:cNvPr id="47" name="文本框 46"/>
            <p:cNvSpPr txBox="1"/>
            <p:nvPr/>
          </p:nvSpPr>
          <p:spPr>
            <a:xfrm>
              <a:off x="4093824" y="2541224"/>
              <a:ext cx="185926" cy="184793"/>
            </a:xfrm>
            <a:prstGeom prst="rect">
              <a:avLst/>
            </a:prstGeom>
            <a:noFill/>
          </p:spPr>
          <p:txBody>
            <a:bodyPr wrap="none" rtlCol="0">
              <a:spAutoFit/>
            </a:bodyPr>
            <a:lstStyle/>
            <a:p>
              <a:r>
                <a:rPr lang="en-US" sz="1100" dirty="0"/>
                <a:t>8</a:t>
              </a:r>
            </a:p>
          </p:txBody>
        </p:sp>
        <p:sp>
          <p:nvSpPr>
            <p:cNvPr id="48" name="文本框 47"/>
            <p:cNvSpPr txBox="1"/>
            <p:nvPr/>
          </p:nvSpPr>
          <p:spPr>
            <a:xfrm>
              <a:off x="861296" y="2543829"/>
              <a:ext cx="185926" cy="184793"/>
            </a:xfrm>
            <a:prstGeom prst="rect">
              <a:avLst/>
            </a:prstGeom>
            <a:noFill/>
          </p:spPr>
          <p:txBody>
            <a:bodyPr wrap="none" rtlCol="0">
              <a:spAutoFit/>
            </a:bodyPr>
            <a:lstStyle/>
            <a:p>
              <a:r>
                <a:rPr lang="en-US" sz="1100" dirty="0"/>
                <a:t>0</a:t>
              </a:r>
            </a:p>
          </p:txBody>
        </p:sp>
        <p:cxnSp>
          <p:nvCxnSpPr>
            <p:cNvPr id="51" name="直接连接符 50"/>
            <p:cNvCxnSpPr/>
            <p:nvPr/>
          </p:nvCxnSpPr>
          <p:spPr>
            <a:xfrm>
              <a:off x="1914578" y="1880943"/>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480" name="文本框 20479"/>
            <p:cNvSpPr txBox="1"/>
            <p:nvPr/>
          </p:nvSpPr>
          <p:spPr>
            <a:xfrm>
              <a:off x="1714467" y="1585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2.5</a:t>
              </a:r>
            </a:p>
          </p:txBody>
        </p:sp>
        <mc:AlternateContent xmlns:mc="http://schemas.openxmlformats.org/markup-compatibility/2006" xmlns:a14="http://schemas.microsoft.com/office/drawing/2010/main">
          <mc:Choice Requires="a14">
            <p:sp>
              <p:nvSpPr>
                <p:cNvPr id="20481" name="矩形 20480"/>
                <p:cNvSpPr/>
                <p:nvPr/>
              </p:nvSpPr>
              <p:spPr>
                <a:xfrm>
                  <a:off x="4787485" y="2380774"/>
                  <a:ext cx="10641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𝜖</m:t>
                            </m:r>
                          </m:e>
                          <m:sub>
                            <m:r>
                              <a:rPr lang="en-US" b="0" i="1" smtClean="0">
                                <a:solidFill>
                                  <a:srgbClr val="FF0000"/>
                                </a:solidFill>
                                <a:latin typeface="Cambria Math" panose="02040503050406030204" pitchFamily="18" charset="0"/>
                              </a:rPr>
                              <m:t>1</m:t>
                            </m:r>
                          </m:sub>
                        </m:sSub>
                        <m:r>
                          <a:rPr lang="en-US" i="0">
                            <a:solidFill>
                              <a:srgbClr val="FF0000"/>
                            </a:solidFill>
                            <a:latin typeface="Cambria Math" panose="02040503050406030204" pitchFamily="18" charset="0"/>
                          </a:rPr>
                          <m:t>=0.</m:t>
                        </m:r>
                        <m:r>
                          <a:rPr lang="en-US" b="0" i="0" smtClean="0">
                            <a:solidFill>
                              <a:srgbClr val="FF0000"/>
                            </a:solidFill>
                            <a:latin typeface="Cambria Math" panose="02040503050406030204" pitchFamily="18" charset="0"/>
                          </a:rPr>
                          <m:t>3</m:t>
                        </m:r>
                      </m:oMath>
                    </m:oMathPara>
                  </a14:m>
                  <a:endParaRPr lang="en-US" dirty="0">
                    <a:solidFill>
                      <a:srgbClr val="FF0000"/>
                    </a:solidFill>
                  </a:endParaRPr>
                </a:p>
              </p:txBody>
            </p:sp>
          </mc:Choice>
          <mc:Fallback xmlns="">
            <p:sp>
              <p:nvSpPr>
                <p:cNvPr id="20481" name="矩形 20480"/>
                <p:cNvSpPr>
                  <a:spLocks noRot="1" noChangeAspect="1" noMove="1" noResize="1" noEditPoints="1" noAdjustHandles="1" noChangeArrowheads="1" noChangeShapeType="1" noTextEdit="1"/>
                </p:cNvSpPr>
                <p:nvPr/>
              </p:nvSpPr>
              <p:spPr>
                <a:xfrm>
                  <a:off x="4787485" y="2380774"/>
                  <a:ext cx="1064137" cy="369332"/>
                </a:xfrm>
                <a:prstGeom prst="rect">
                  <a:avLst/>
                </a:prstGeom>
                <a:blipFill>
                  <a:blip r:embed="rId2" cstate="print"/>
                  <a:stretch>
                    <a:fillRect b="-1667"/>
                  </a:stretch>
                </a:blipFill>
              </p:spPr>
              <p:txBody>
                <a:bodyPr/>
                <a:lstStyle/>
                <a:p>
                  <a:r>
                    <a:rPr lang="en-US">
                      <a:noFill/>
                    </a:rPr>
                    <a:t> </a:t>
                  </a:r>
                </a:p>
              </p:txBody>
            </p:sp>
          </mc:Fallback>
        </mc:AlternateContent>
      </p:grpSp>
      <p:grpSp>
        <p:nvGrpSpPr>
          <p:cNvPr id="53" name="组合 52"/>
          <p:cNvGrpSpPr/>
          <p:nvPr/>
        </p:nvGrpSpPr>
        <p:grpSpPr>
          <a:xfrm>
            <a:off x="482675" y="3324126"/>
            <a:ext cx="5487441" cy="3381474"/>
            <a:chOff x="482675" y="3324126"/>
            <a:chExt cx="5487441" cy="3381474"/>
          </a:xfrm>
        </p:grpSpPr>
        <p:sp>
          <p:nvSpPr>
            <p:cNvPr id="248" name="矩形 247"/>
            <p:cNvSpPr/>
            <p:nvPr/>
          </p:nvSpPr>
          <p:spPr>
            <a:xfrm>
              <a:off x="877748" y="4312342"/>
              <a:ext cx="2204985"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9" name="矩形 248"/>
            <p:cNvSpPr/>
            <p:nvPr/>
          </p:nvSpPr>
          <p:spPr>
            <a:xfrm>
              <a:off x="3087137" y="3617078"/>
              <a:ext cx="163726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50" name="直接连接符 249"/>
            <p:cNvCxnSpPr/>
            <p:nvPr/>
          </p:nvCxnSpPr>
          <p:spPr>
            <a:xfrm>
              <a:off x="866892" y="430933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V="1">
              <a:off x="866892" y="361195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flipV="1">
              <a:off x="126880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66890" y="390653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V="1">
              <a:off x="167070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207262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V="1">
              <a:off x="247452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V="1">
              <a:off x="287643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flipV="1">
              <a:off x="327834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flipV="1">
              <a:off x="368025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408216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V="1">
              <a:off x="4485022"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946908" y="390653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3" name="椭圆 262"/>
            <p:cNvSpPr/>
            <p:nvPr/>
          </p:nvSpPr>
          <p:spPr>
            <a:xfrm>
              <a:off x="820072"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64" name="直接连接符 263"/>
            <p:cNvCxnSpPr/>
            <p:nvPr/>
          </p:nvCxnSpPr>
          <p:spPr>
            <a:xfrm>
              <a:off x="126880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64460" y="471212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66890" y="471212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167070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07262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247048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87943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327834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368025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408216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448502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502958" y="4567572"/>
              <a:ext cx="323850" cy="261610"/>
            </a:xfrm>
            <a:prstGeom prst="rect">
              <a:avLst/>
            </a:prstGeom>
            <a:noFill/>
          </p:spPr>
          <p:txBody>
            <a:bodyPr wrap="square" rtlCol="0">
              <a:spAutoFit/>
            </a:bodyPr>
            <a:lstStyle/>
            <a:p>
              <a:r>
                <a:rPr lang="en-US" sz="1100" dirty="0"/>
                <a:t>-1</a:t>
              </a:r>
            </a:p>
          </p:txBody>
        </p:sp>
        <p:sp>
          <p:nvSpPr>
            <p:cNvPr id="276" name="文本框 275"/>
            <p:cNvSpPr txBox="1"/>
            <p:nvPr/>
          </p:nvSpPr>
          <p:spPr>
            <a:xfrm>
              <a:off x="482675" y="3816355"/>
              <a:ext cx="366979" cy="261610"/>
            </a:xfrm>
            <a:prstGeom prst="rect">
              <a:avLst/>
            </a:prstGeom>
            <a:noFill/>
          </p:spPr>
          <p:txBody>
            <a:bodyPr wrap="square" rtlCol="0">
              <a:spAutoFit/>
            </a:bodyPr>
            <a:lstStyle/>
            <a:p>
              <a:r>
                <a:rPr lang="en-US" sz="1100" dirty="0"/>
                <a:t>+1</a:t>
              </a:r>
            </a:p>
          </p:txBody>
        </p:sp>
        <p:sp>
          <p:nvSpPr>
            <p:cNvPr id="277" name="椭圆 276"/>
            <p:cNvSpPr/>
            <p:nvPr/>
          </p:nvSpPr>
          <p:spPr>
            <a:xfrm>
              <a:off x="1224004" y="38648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8" name="椭圆 277"/>
            <p:cNvSpPr/>
            <p:nvPr/>
          </p:nvSpPr>
          <p:spPr>
            <a:xfrm>
              <a:off x="1632018"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9" name="椭圆 278"/>
            <p:cNvSpPr/>
            <p:nvPr/>
          </p:nvSpPr>
          <p:spPr>
            <a:xfrm>
              <a:off x="2022158"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0" name="椭圆 279"/>
            <p:cNvSpPr/>
            <p:nvPr/>
          </p:nvSpPr>
          <p:spPr>
            <a:xfrm>
              <a:off x="2426090" y="4671806"/>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1" name="椭圆 280"/>
            <p:cNvSpPr/>
            <p:nvPr/>
          </p:nvSpPr>
          <p:spPr>
            <a:xfrm>
              <a:off x="2834104"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2" name="椭圆 281"/>
            <p:cNvSpPr/>
            <p:nvPr/>
          </p:nvSpPr>
          <p:spPr>
            <a:xfrm>
              <a:off x="3228996"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3" name="椭圆 282"/>
            <p:cNvSpPr/>
            <p:nvPr/>
          </p:nvSpPr>
          <p:spPr>
            <a:xfrm>
              <a:off x="3632929" y="38648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4" name="椭圆 283"/>
            <p:cNvSpPr/>
            <p:nvPr/>
          </p:nvSpPr>
          <p:spPr>
            <a:xfrm>
              <a:off x="4040943"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5" name="椭圆 284"/>
            <p:cNvSpPr/>
            <p:nvPr/>
          </p:nvSpPr>
          <p:spPr>
            <a:xfrm>
              <a:off x="4442327"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86" name="直接连接符 285"/>
            <p:cNvCxnSpPr/>
            <p:nvPr/>
          </p:nvCxnSpPr>
          <p:spPr>
            <a:xfrm>
              <a:off x="861296" y="361195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61296" y="499305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4712743" y="361195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文本框 288"/>
            <p:cNvSpPr txBox="1"/>
            <p:nvPr/>
          </p:nvSpPr>
          <p:spPr>
            <a:xfrm>
              <a:off x="1650545" y="4272236"/>
              <a:ext cx="185926" cy="184793"/>
            </a:xfrm>
            <a:prstGeom prst="rect">
              <a:avLst/>
            </a:prstGeom>
            <a:noFill/>
          </p:spPr>
          <p:txBody>
            <a:bodyPr wrap="none" rtlCol="0">
              <a:spAutoFit/>
            </a:bodyPr>
            <a:lstStyle/>
            <a:p>
              <a:r>
                <a:rPr lang="en-US" sz="1100"/>
                <a:t>2</a:t>
              </a:r>
            </a:p>
          </p:txBody>
        </p:sp>
        <p:sp>
          <p:nvSpPr>
            <p:cNvPr id="290" name="文本框 289"/>
            <p:cNvSpPr txBox="1"/>
            <p:nvPr/>
          </p:nvSpPr>
          <p:spPr>
            <a:xfrm>
              <a:off x="2454406" y="4272236"/>
              <a:ext cx="185926" cy="184793"/>
            </a:xfrm>
            <a:prstGeom prst="rect">
              <a:avLst/>
            </a:prstGeom>
            <a:noFill/>
          </p:spPr>
          <p:txBody>
            <a:bodyPr wrap="none" rtlCol="0">
              <a:spAutoFit/>
            </a:bodyPr>
            <a:lstStyle/>
            <a:p>
              <a:r>
                <a:rPr lang="en-US" sz="1100" dirty="0"/>
                <a:t>4</a:t>
              </a:r>
            </a:p>
          </p:txBody>
        </p:sp>
        <p:sp>
          <p:nvSpPr>
            <p:cNvPr id="291" name="文本框 290"/>
            <p:cNvSpPr txBox="1"/>
            <p:nvPr/>
          </p:nvSpPr>
          <p:spPr>
            <a:xfrm>
              <a:off x="3281889" y="4272236"/>
              <a:ext cx="185926" cy="184793"/>
            </a:xfrm>
            <a:prstGeom prst="rect">
              <a:avLst/>
            </a:prstGeom>
            <a:noFill/>
          </p:spPr>
          <p:txBody>
            <a:bodyPr wrap="none" rtlCol="0">
              <a:spAutoFit/>
            </a:bodyPr>
            <a:lstStyle/>
            <a:p>
              <a:r>
                <a:rPr lang="en-US" sz="1100" dirty="0"/>
                <a:t>6</a:t>
              </a:r>
            </a:p>
          </p:txBody>
        </p:sp>
        <p:sp>
          <p:nvSpPr>
            <p:cNvPr id="292" name="文本框 291"/>
            <p:cNvSpPr txBox="1"/>
            <p:nvPr/>
          </p:nvSpPr>
          <p:spPr>
            <a:xfrm>
              <a:off x="4082167" y="4272236"/>
              <a:ext cx="185926" cy="184793"/>
            </a:xfrm>
            <a:prstGeom prst="rect">
              <a:avLst/>
            </a:prstGeom>
            <a:noFill/>
          </p:spPr>
          <p:txBody>
            <a:bodyPr wrap="none" rtlCol="0">
              <a:spAutoFit/>
            </a:bodyPr>
            <a:lstStyle/>
            <a:p>
              <a:r>
                <a:rPr lang="en-US" sz="1100" dirty="0"/>
                <a:t>8</a:t>
              </a:r>
            </a:p>
          </p:txBody>
        </p:sp>
        <p:sp>
          <p:nvSpPr>
            <p:cNvPr id="293" name="文本框 292"/>
            <p:cNvSpPr txBox="1"/>
            <p:nvPr/>
          </p:nvSpPr>
          <p:spPr>
            <a:xfrm>
              <a:off x="849639" y="4274841"/>
              <a:ext cx="185926" cy="184793"/>
            </a:xfrm>
            <a:prstGeom prst="rect">
              <a:avLst/>
            </a:prstGeom>
            <a:noFill/>
          </p:spPr>
          <p:txBody>
            <a:bodyPr wrap="none" rtlCol="0">
              <a:spAutoFit/>
            </a:bodyPr>
            <a:lstStyle/>
            <a:p>
              <a:r>
                <a:rPr lang="en-US" sz="1100" dirty="0"/>
                <a:t>0</a:t>
              </a:r>
            </a:p>
          </p:txBody>
        </p:sp>
        <p:cxnSp>
          <p:nvCxnSpPr>
            <p:cNvPr id="294" name="直接连接符 293"/>
            <p:cNvCxnSpPr/>
            <p:nvPr/>
          </p:nvCxnSpPr>
          <p:spPr>
            <a:xfrm>
              <a:off x="4287370" y="533660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5" name="矩形 294"/>
            <p:cNvSpPr/>
            <p:nvPr/>
          </p:nvSpPr>
          <p:spPr>
            <a:xfrm>
              <a:off x="866104" y="5324505"/>
              <a:ext cx="3413646"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6" name="矩形 295"/>
            <p:cNvSpPr/>
            <p:nvPr/>
          </p:nvSpPr>
          <p:spPr>
            <a:xfrm>
              <a:off x="4305003" y="6020968"/>
              <a:ext cx="40938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97" name="直接连接符 296"/>
            <p:cNvCxnSpPr/>
            <p:nvPr/>
          </p:nvCxnSpPr>
          <p:spPr>
            <a:xfrm>
              <a:off x="868536" y="602188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flipV="1">
              <a:off x="868536" y="532450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flipV="1">
              <a:off x="127044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68534" y="561908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flipV="1">
              <a:off x="167235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flipV="1">
              <a:off x="207426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flipV="1">
              <a:off x="247617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flipV="1">
              <a:off x="287808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flipV="1">
              <a:off x="327999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flipV="1">
              <a:off x="368190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flipV="1">
              <a:off x="408381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flipV="1">
              <a:off x="4486666"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948552" y="561908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0" name="椭圆 309"/>
            <p:cNvSpPr/>
            <p:nvPr/>
          </p:nvSpPr>
          <p:spPr>
            <a:xfrm>
              <a:off x="821716"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11" name="直接连接符 310"/>
            <p:cNvCxnSpPr/>
            <p:nvPr/>
          </p:nvCxnSpPr>
          <p:spPr>
            <a:xfrm>
              <a:off x="127044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866104" y="642467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a:off x="868534" y="642467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167235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07426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47212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288108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327999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368190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408381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448666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2" name="文本框 321"/>
            <p:cNvSpPr txBox="1"/>
            <p:nvPr/>
          </p:nvSpPr>
          <p:spPr>
            <a:xfrm>
              <a:off x="504602" y="6280122"/>
              <a:ext cx="323850" cy="261610"/>
            </a:xfrm>
            <a:prstGeom prst="rect">
              <a:avLst/>
            </a:prstGeom>
            <a:noFill/>
          </p:spPr>
          <p:txBody>
            <a:bodyPr wrap="square" rtlCol="0">
              <a:spAutoFit/>
            </a:bodyPr>
            <a:lstStyle/>
            <a:p>
              <a:r>
                <a:rPr lang="en-US" sz="1100" dirty="0"/>
                <a:t>-1</a:t>
              </a:r>
            </a:p>
          </p:txBody>
        </p:sp>
        <p:sp>
          <p:nvSpPr>
            <p:cNvPr id="323" name="文本框 322"/>
            <p:cNvSpPr txBox="1"/>
            <p:nvPr/>
          </p:nvSpPr>
          <p:spPr>
            <a:xfrm>
              <a:off x="484319" y="5528905"/>
              <a:ext cx="366979" cy="261610"/>
            </a:xfrm>
            <a:prstGeom prst="rect">
              <a:avLst/>
            </a:prstGeom>
            <a:noFill/>
          </p:spPr>
          <p:txBody>
            <a:bodyPr wrap="square" rtlCol="0">
              <a:spAutoFit/>
            </a:bodyPr>
            <a:lstStyle/>
            <a:p>
              <a:r>
                <a:rPr lang="en-US" sz="1100" dirty="0"/>
                <a:t>+1</a:t>
              </a:r>
            </a:p>
          </p:txBody>
        </p:sp>
        <p:sp>
          <p:nvSpPr>
            <p:cNvPr id="324" name="椭圆 323"/>
            <p:cNvSpPr/>
            <p:nvPr/>
          </p:nvSpPr>
          <p:spPr>
            <a:xfrm>
              <a:off x="1225648" y="557737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5" name="椭圆 324"/>
            <p:cNvSpPr/>
            <p:nvPr/>
          </p:nvSpPr>
          <p:spPr>
            <a:xfrm>
              <a:off x="1633662"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6" name="椭圆 325"/>
            <p:cNvSpPr/>
            <p:nvPr/>
          </p:nvSpPr>
          <p:spPr>
            <a:xfrm>
              <a:off x="2023802"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7" name="椭圆 326"/>
            <p:cNvSpPr/>
            <p:nvPr/>
          </p:nvSpPr>
          <p:spPr>
            <a:xfrm>
              <a:off x="2427734" y="6384356"/>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8" name="椭圆 327"/>
            <p:cNvSpPr/>
            <p:nvPr/>
          </p:nvSpPr>
          <p:spPr>
            <a:xfrm>
              <a:off x="2835748"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9" name="椭圆 328"/>
            <p:cNvSpPr/>
            <p:nvPr/>
          </p:nvSpPr>
          <p:spPr>
            <a:xfrm>
              <a:off x="3230640"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0" name="椭圆 329"/>
            <p:cNvSpPr/>
            <p:nvPr/>
          </p:nvSpPr>
          <p:spPr>
            <a:xfrm>
              <a:off x="3634573" y="557737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1" name="椭圆 330"/>
            <p:cNvSpPr/>
            <p:nvPr/>
          </p:nvSpPr>
          <p:spPr>
            <a:xfrm>
              <a:off x="4042587"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2" name="椭圆 331"/>
            <p:cNvSpPr/>
            <p:nvPr/>
          </p:nvSpPr>
          <p:spPr>
            <a:xfrm>
              <a:off x="4443971"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33" name="直接连接符 332"/>
            <p:cNvCxnSpPr/>
            <p:nvPr/>
          </p:nvCxnSpPr>
          <p:spPr>
            <a:xfrm>
              <a:off x="862940" y="532450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862940" y="670560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4714387" y="532450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336" name="文本框 335"/>
            <p:cNvSpPr txBox="1"/>
            <p:nvPr/>
          </p:nvSpPr>
          <p:spPr>
            <a:xfrm>
              <a:off x="1652189" y="5984786"/>
              <a:ext cx="185926" cy="184793"/>
            </a:xfrm>
            <a:prstGeom prst="rect">
              <a:avLst/>
            </a:prstGeom>
            <a:noFill/>
          </p:spPr>
          <p:txBody>
            <a:bodyPr wrap="none" rtlCol="0">
              <a:spAutoFit/>
            </a:bodyPr>
            <a:lstStyle/>
            <a:p>
              <a:r>
                <a:rPr lang="en-US" sz="1100"/>
                <a:t>2</a:t>
              </a:r>
            </a:p>
          </p:txBody>
        </p:sp>
        <p:sp>
          <p:nvSpPr>
            <p:cNvPr id="337" name="文本框 336"/>
            <p:cNvSpPr txBox="1"/>
            <p:nvPr/>
          </p:nvSpPr>
          <p:spPr>
            <a:xfrm>
              <a:off x="2456050" y="5984786"/>
              <a:ext cx="185926" cy="184793"/>
            </a:xfrm>
            <a:prstGeom prst="rect">
              <a:avLst/>
            </a:prstGeom>
            <a:noFill/>
          </p:spPr>
          <p:txBody>
            <a:bodyPr wrap="none" rtlCol="0">
              <a:spAutoFit/>
            </a:bodyPr>
            <a:lstStyle/>
            <a:p>
              <a:r>
                <a:rPr lang="en-US" sz="1100" dirty="0"/>
                <a:t>4</a:t>
              </a:r>
            </a:p>
          </p:txBody>
        </p:sp>
        <p:sp>
          <p:nvSpPr>
            <p:cNvPr id="338" name="文本框 337"/>
            <p:cNvSpPr txBox="1"/>
            <p:nvPr/>
          </p:nvSpPr>
          <p:spPr>
            <a:xfrm>
              <a:off x="3283533" y="5984786"/>
              <a:ext cx="185926" cy="184793"/>
            </a:xfrm>
            <a:prstGeom prst="rect">
              <a:avLst/>
            </a:prstGeom>
            <a:noFill/>
          </p:spPr>
          <p:txBody>
            <a:bodyPr wrap="none" rtlCol="0">
              <a:spAutoFit/>
            </a:bodyPr>
            <a:lstStyle/>
            <a:p>
              <a:r>
                <a:rPr lang="en-US" sz="1100" dirty="0"/>
                <a:t>6</a:t>
              </a:r>
            </a:p>
          </p:txBody>
        </p:sp>
        <p:sp>
          <p:nvSpPr>
            <p:cNvPr id="339" name="文本框 338"/>
            <p:cNvSpPr txBox="1"/>
            <p:nvPr/>
          </p:nvSpPr>
          <p:spPr>
            <a:xfrm>
              <a:off x="4083811" y="5984786"/>
              <a:ext cx="185926" cy="184793"/>
            </a:xfrm>
            <a:prstGeom prst="rect">
              <a:avLst/>
            </a:prstGeom>
            <a:noFill/>
          </p:spPr>
          <p:txBody>
            <a:bodyPr wrap="none" rtlCol="0">
              <a:spAutoFit/>
            </a:bodyPr>
            <a:lstStyle/>
            <a:p>
              <a:r>
                <a:rPr lang="en-US" sz="1100" dirty="0"/>
                <a:t>8</a:t>
              </a:r>
            </a:p>
          </p:txBody>
        </p:sp>
        <p:sp>
          <p:nvSpPr>
            <p:cNvPr id="340" name="文本框 339"/>
            <p:cNvSpPr txBox="1"/>
            <p:nvPr/>
          </p:nvSpPr>
          <p:spPr>
            <a:xfrm>
              <a:off x="851283" y="5987391"/>
              <a:ext cx="185926" cy="184793"/>
            </a:xfrm>
            <a:prstGeom prst="rect">
              <a:avLst/>
            </a:prstGeom>
            <a:noFill/>
          </p:spPr>
          <p:txBody>
            <a:bodyPr wrap="none" rtlCol="0">
              <a:spAutoFit/>
            </a:bodyPr>
            <a:lstStyle/>
            <a:p>
              <a:r>
                <a:rPr lang="en-US" sz="1100" dirty="0"/>
                <a:t>0</a:t>
              </a:r>
            </a:p>
          </p:txBody>
        </p:sp>
        <p:cxnSp>
          <p:nvCxnSpPr>
            <p:cNvPr id="341" name="直接连接符 340"/>
            <p:cNvCxnSpPr/>
            <p:nvPr/>
          </p:nvCxnSpPr>
          <p:spPr>
            <a:xfrm>
              <a:off x="3078480" y="360881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5" name="文本框 344"/>
            <p:cNvSpPr txBox="1"/>
            <p:nvPr/>
          </p:nvSpPr>
          <p:spPr>
            <a:xfrm>
              <a:off x="2903169" y="3324126"/>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5.5</a:t>
              </a:r>
            </a:p>
          </p:txBody>
        </p:sp>
        <p:sp>
          <p:nvSpPr>
            <p:cNvPr id="346" name="文本框 345"/>
            <p:cNvSpPr txBox="1"/>
            <p:nvPr/>
          </p:nvSpPr>
          <p:spPr>
            <a:xfrm>
              <a:off x="4093859" y="5014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8.5</a:t>
              </a:r>
            </a:p>
          </p:txBody>
        </p:sp>
        <mc:AlternateContent xmlns:mc="http://schemas.openxmlformats.org/markup-compatibility/2006" xmlns:a14="http://schemas.microsoft.com/office/drawing/2010/main">
          <mc:Choice Requires="a14">
            <p:sp>
              <p:nvSpPr>
                <p:cNvPr id="20484" name="矩形 20483"/>
                <p:cNvSpPr/>
                <p:nvPr/>
              </p:nvSpPr>
              <p:spPr>
                <a:xfrm>
                  <a:off x="4787485" y="4086501"/>
                  <a:ext cx="10641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𝜖</m:t>
                            </m:r>
                          </m:e>
                          <m:sub>
                            <m:r>
                              <a:rPr lang="en-US" b="0" i="1" smtClean="0">
                                <a:latin typeface="Cambria Math" panose="02040503050406030204" pitchFamily="18" charset="0"/>
                              </a:rPr>
                              <m:t>1</m:t>
                            </m:r>
                          </m:sub>
                        </m:sSub>
                        <m:r>
                          <a:rPr lang="en-US" i="0">
                            <a:latin typeface="Cambria Math" panose="02040503050406030204" pitchFamily="18" charset="0"/>
                          </a:rPr>
                          <m:t>=0.4</m:t>
                        </m:r>
                      </m:oMath>
                    </m:oMathPara>
                  </a14:m>
                  <a:endParaRPr lang="en-US" dirty="0"/>
                </a:p>
              </p:txBody>
            </p:sp>
          </mc:Choice>
          <mc:Fallback xmlns="">
            <p:sp>
              <p:nvSpPr>
                <p:cNvPr id="20484" name="矩形 20483"/>
                <p:cNvSpPr>
                  <a:spLocks noRot="1" noChangeAspect="1" noMove="1" noResize="1" noEditPoints="1" noAdjustHandles="1" noChangeArrowheads="1" noChangeShapeType="1" noTextEdit="1"/>
                </p:cNvSpPr>
                <p:nvPr/>
              </p:nvSpPr>
              <p:spPr>
                <a:xfrm>
                  <a:off x="4787485" y="4086501"/>
                  <a:ext cx="1064137" cy="369332"/>
                </a:xfrm>
                <a:prstGeom prst="rect">
                  <a:avLst/>
                </a:prstGeom>
                <a:blipFill>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9" name="矩形 348"/>
                <p:cNvSpPr/>
                <p:nvPr/>
              </p:nvSpPr>
              <p:spPr>
                <a:xfrm>
                  <a:off x="4787485" y="5830386"/>
                  <a:ext cx="1182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𝜖</m:t>
                        </m:r>
                        <m:r>
                          <a:rPr lang="en-US" b="0" i="1" smtClean="0">
                            <a:latin typeface="Cambria Math" panose="02040503050406030204" pitchFamily="18" charset="0"/>
                          </a:rPr>
                          <m:t>_1</m:t>
                        </m:r>
                        <m:r>
                          <a:rPr lang="en-US" i="0">
                            <a:latin typeface="Cambria Math" panose="02040503050406030204" pitchFamily="18" charset="0"/>
                          </a:rPr>
                          <m:t>=</m:t>
                        </m:r>
                        <m:r>
                          <a:rPr lang="en-US" b="0" i="0" smtClean="0">
                            <a:latin typeface="Cambria Math" panose="02040503050406030204" pitchFamily="18" charset="0"/>
                          </a:rPr>
                          <m:t>0.3</m:t>
                        </m:r>
                      </m:oMath>
                    </m:oMathPara>
                  </a14:m>
                  <a:endParaRPr lang="en-US" dirty="0"/>
                </a:p>
              </p:txBody>
            </p:sp>
          </mc:Choice>
          <mc:Fallback xmlns="">
            <p:sp>
              <p:nvSpPr>
                <p:cNvPr id="349" name="矩形 348"/>
                <p:cNvSpPr>
                  <a:spLocks noRot="1" noChangeAspect="1" noMove="1" noResize="1" noEditPoints="1" noAdjustHandles="1" noChangeArrowheads="1" noChangeShapeType="1" noTextEdit="1"/>
                </p:cNvSpPr>
                <p:nvPr/>
              </p:nvSpPr>
              <p:spPr>
                <a:xfrm>
                  <a:off x="4787485" y="5830386"/>
                  <a:ext cx="1182631" cy="369332"/>
                </a:xfrm>
                <a:prstGeom prst="rect">
                  <a:avLst/>
                </a:prstGeom>
                <a:blipFill>
                  <a:blip r:embed="rId4" cstate="print"/>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485" name="矩形 20484"/>
              <p:cNvSpPr/>
              <p:nvPr/>
            </p:nvSpPr>
            <p:spPr>
              <a:xfrm>
                <a:off x="6033108" y="2222309"/>
                <a:ext cx="2352567"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&lt;2.5</m:t>
                              </m:r>
                            </m:e>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&gt;2.5</m:t>
                              </m:r>
                            </m:e>
                          </m:eqArr>
                        </m:e>
                      </m:d>
                    </m:oMath>
                  </m:oMathPara>
                </a14:m>
                <a:endParaRPr lang="en-US" dirty="0"/>
              </a:p>
            </p:txBody>
          </p:sp>
        </mc:Choice>
        <mc:Fallback xmlns="">
          <p:sp>
            <p:nvSpPr>
              <p:cNvPr id="20485" name="矩形 20484"/>
              <p:cNvSpPr>
                <a:spLocks noRot="1" noChangeAspect="1" noMove="1" noResize="1" noEditPoints="1" noAdjustHandles="1" noChangeArrowheads="1" noChangeShapeType="1" noTextEdit="1"/>
              </p:cNvSpPr>
              <p:nvPr/>
            </p:nvSpPr>
            <p:spPr>
              <a:xfrm>
                <a:off x="6033108" y="2222309"/>
                <a:ext cx="2352567" cy="710194"/>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6" name="矩形 20485"/>
              <p:cNvSpPr/>
              <p:nvPr/>
            </p:nvSpPr>
            <p:spPr>
              <a:xfrm>
                <a:off x="609600" y="1181220"/>
                <a:ext cx="7010400" cy="369332"/>
              </a:xfrm>
              <a:prstGeom prst="rect">
                <a:avLst/>
              </a:prstGeom>
            </p:spPr>
            <p:txBody>
              <a:bodyPr wrap="square">
                <a:spAutoFit/>
              </a:bodyPr>
              <a:lstStyle/>
              <a:p>
                <a:r>
                  <a:rPr lang="zh-CN" altLang="en-US" dirty="0"/>
                  <a:t>权重</a:t>
                </a:r>
                <a14:m>
                  <m:oMath xmlns:m="http://schemas.openxmlformats.org/officeDocument/2006/math">
                    <m:d>
                      <m:dPr>
                        <m:begChr m:val=""/>
                        <m:endChr m:val="}"/>
                        <m:ctrlPr>
                          <a:rPr lang="en-US" i="1">
                            <a:latin typeface="Cambria Math" panose="02040503050406030204" pitchFamily="18" charset="0"/>
                          </a:rPr>
                        </m:ctrlPr>
                      </m:dPr>
                      <m:e>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0" smtClean="0">
                                <a:latin typeface="Cambria Math" panose="02040503050406030204" pitchFamily="18" charset="0"/>
                              </a:rPr>
                              <m:t>1</m:t>
                            </m:r>
                          </m:sub>
                        </m:sSub>
                        <m:r>
                          <a:rPr lang="en-US" i="0">
                            <a:latin typeface="Cambria Math" panose="02040503050406030204" pitchFamily="18" charset="0"/>
                          </a:rPr>
                          <m:t>={</m:t>
                        </m:r>
                        <m:r>
                          <a:rPr lang="en-US" i="0" smtClean="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m:t>
                        </m:r>
                        <m:r>
                          <a:rPr lang="en-US" b="0" i="0" smtClean="0">
                            <a:latin typeface="Cambria Math" panose="02040503050406030204" pitchFamily="18" charset="0"/>
                          </a:rPr>
                          <m:t>1</m:t>
                        </m:r>
                        <m:r>
                          <a:rPr lang="en-US" i="0">
                            <a:latin typeface="Cambria Math" panose="02040503050406030204" pitchFamily="18" charset="0"/>
                          </a:rPr>
                          <m:t>,</m:t>
                        </m:r>
                        <m:r>
                          <a:rPr lang="en-US" b="0" i="0" smtClean="0">
                            <a:latin typeface="Cambria Math" panose="02040503050406030204" pitchFamily="18" charset="0"/>
                          </a:rPr>
                          <m:t> </m:t>
                        </m:r>
                        <m:r>
                          <a:rPr lang="en-US" i="0">
                            <a:latin typeface="Cambria Math" panose="02040503050406030204" pitchFamily="18" charset="0"/>
                          </a:rPr>
                          <m:t>0.1,</m:t>
                        </m:r>
                        <m:r>
                          <a:rPr lang="en-US" b="0" i="0" smtClean="0">
                            <a:latin typeface="Cambria Math" panose="02040503050406030204" pitchFamily="18" charset="0"/>
                          </a:rPr>
                          <m:t> </m:t>
                        </m:r>
                        <m:r>
                          <a:rPr lang="en-US" i="0">
                            <a:latin typeface="Cambria Math" panose="02040503050406030204" pitchFamily="18" charset="0"/>
                          </a:rPr>
                          <m:t>0.1,</m:t>
                        </m:r>
                        <m:r>
                          <a:rPr lang="en-US" b="0" i="0" smtClean="0">
                            <a:latin typeface="Cambria Math" panose="02040503050406030204" pitchFamily="18" charset="0"/>
                          </a:rPr>
                          <m:t> </m:t>
                        </m:r>
                        <m:r>
                          <a:rPr lang="en-US" i="0">
                            <a:latin typeface="Cambria Math" panose="02040503050406030204" pitchFamily="18" charset="0"/>
                          </a:rPr>
                          <m:t>0.1,</m:t>
                        </m:r>
                        <m:r>
                          <a:rPr lang="en-US" b="0" i="0" smtClean="0">
                            <a:latin typeface="Cambria Math" panose="02040503050406030204" pitchFamily="18" charset="0"/>
                          </a:rPr>
                          <m:t> </m:t>
                        </m:r>
                        <m:r>
                          <a:rPr lang="en-US" i="0">
                            <a:latin typeface="Cambria Math" panose="02040503050406030204" pitchFamily="18" charset="0"/>
                          </a:rPr>
                          <m:t>0.</m:t>
                        </m:r>
                        <m:r>
                          <a:rPr lang="en-US" b="0" i="1" smtClean="0">
                            <a:latin typeface="Cambria Math" panose="02040503050406030204" pitchFamily="18" charset="0"/>
                          </a:rPr>
                          <m:t>1</m:t>
                        </m:r>
                      </m:e>
                    </m:d>
                  </m:oMath>
                </a14:m>
                <a:endParaRPr lang="en-US" dirty="0"/>
              </a:p>
            </p:txBody>
          </p:sp>
        </mc:Choice>
        <mc:Fallback xmlns="">
          <p:sp>
            <p:nvSpPr>
              <p:cNvPr id="20486" name="矩形 20485"/>
              <p:cNvSpPr>
                <a:spLocks noRot="1" noChangeAspect="1" noMove="1" noResize="1" noEditPoints="1" noAdjustHandles="1" noChangeArrowheads="1" noChangeShapeType="1" noTextEdit="1"/>
              </p:cNvSpPr>
              <p:nvPr/>
            </p:nvSpPr>
            <p:spPr>
              <a:xfrm>
                <a:off x="609600" y="1181220"/>
                <a:ext cx="7010400" cy="369332"/>
              </a:xfrm>
              <a:prstGeom prst="rect">
                <a:avLst/>
              </a:prstGeom>
              <a:blipFill>
                <a:blip r:embed="rId6" cstate="print"/>
                <a:stretch>
                  <a:fillRect l="-696" t="-125000" b="-19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7" name="矩形 20486"/>
              <p:cNvSpPr/>
              <p:nvPr/>
            </p:nvSpPr>
            <p:spPr>
              <a:xfrm>
                <a:off x="6147408" y="3032403"/>
                <a:ext cx="2520690"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func>
                        <m:funcPr>
                          <m:ctrlPr>
                            <a:rPr lang="en-US" i="1">
                              <a:latin typeface="Cambria Math" panose="02040503050406030204" pitchFamily="18" charset="0"/>
                            </a:rPr>
                          </m:ctrlPr>
                        </m:funcPr>
                        <m:fName>
                          <m:r>
                            <m:rPr>
                              <m:sty m:val="p"/>
                            </m:rPr>
                            <a:rPr lang="en-US" i="0">
                              <a:latin typeface="Cambria Math" panose="02040503050406030204" pitchFamily="18" charset="0"/>
                            </a:rPr>
                            <m:t>ln</m:t>
                          </m:r>
                        </m:fName>
                        <m:e>
                          <m:f>
                            <m:fPr>
                              <m:ctrlPr>
                                <a:rPr lang="en-US" i="1">
                                  <a:latin typeface="Cambria Math" panose="02040503050406030204" pitchFamily="18" charset="0"/>
                                </a:rPr>
                              </m:ctrlPr>
                            </m:fPr>
                            <m:num>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0">
                                      <a:latin typeface="Cambria Math" panose="02040503050406030204" pitchFamily="18" charset="0"/>
                                    </a:rPr>
                                    <m:t>1</m:t>
                                  </m:r>
                                </m:sub>
                              </m:sSub>
                            </m:den>
                          </m:f>
                        </m:e>
                      </m:func>
                      <m:r>
                        <a:rPr lang="en-US" i="0">
                          <a:latin typeface="Cambria Math" panose="02040503050406030204" pitchFamily="18" charset="0"/>
                        </a:rPr>
                        <m:t>≈0.42</m:t>
                      </m:r>
                    </m:oMath>
                  </m:oMathPara>
                </a14:m>
                <a:endParaRPr lang="en-US" dirty="0"/>
              </a:p>
            </p:txBody>
          </p:sp>
        </mc:Choice>
        <mc:Fallback xmlns="">
          <p:sp>
            <p:nvSpPr>
              <p:cNvPr id="20487" name="矩形 20486"/>
              <p:cNvSpPr>
                <a:spLocks noRot="1" noChangeAspect="1" noMove="1" noResize="1" noEditPoints="1" noAdjustHandles="1" noChangeArrowheads="1" noChangeShapeType="1" noTextEdit="1"/>
              </p:cNvSpPr>
              <p:nvPr/>
            </p:nvSpPr>
            <p:spPr>
              <a:xfrm>
                <a:off x="6147408" y="3032403"/>
                <a:ext cx="2520690" cy="658065"/>
              </a:xfrm>
              <a:prstGeom prst="rect">
                <a:avLst/>
              </a:prstGeom>
              <a:blipFill>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118547" y="3815415"/>
                <a:ext cx="582070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m:t>
                              </m:r>
                            </m:sub>
                          </m:sSub>
                          <m:r>
                            <a:rPr lang="en-US" i="0">
                              <a:latin typeface="Cambria Math" panose="02040503050406030204" pitchFamily="18" charset="0"/>
                            </a:rPr>
                            <m:t>={0.07,0.07,0.07,0.07,0.07,</m:t>
                          </m:r>
                          <m:r>
                            <a:rPr lang="en-US" b="0" i="0" smtClean="0">
                              <a:latin typeface="Cambria Math" panose="02040503050406030204" pitchFamily="18" charset="0"/>
                            </a:rPr>
                            <m:t> </m:t>
                          </m:r>
                          <m:r>
                            <a:rPr lang="en-US" i="0">
                              <a:latin typeface="Cambria Math" panose="02040503050406030204" pitchFamily="18" charset="0"/>
                            </a:rPr>
                            <m:t>0.07,</m:t>
                          </m:r>
                          <m:r>
                            <a:rPr lang="en-US" i="0" smtClean="0">
                              <a:solidFill>
                                <a:srgbClr val="FF0000"/>
                              </a:solidFill>
                              <a:latin typeface="Cambria Math" panose="02040503050406030204" pitchFamily="18" charset="0"/>
                            </a:rPr>
                            <m:t>0.17,0.17,0.17</m:t>
                          </m:r>
                          <m:r>
                            <a:rPr lang="en-US" i="0">
                              <a:latin typeface="Cambria Math" panose="02040503050406030204" pitchFamily="18" charset="0"/>
                            </a:rPr>
                            <m:t>,0.07</m:t>
                          </m:r>
                        </m:e>
                      </m:d>
                    </m:oMath>
                  </m:oMathPara>
                </a14:m>
                <a:endParaRPr lang="en-US" dirty="0"/>
              </a:p>
            </p:txBody>
          </p:sp>
        </mc:Choice>
        <mc:Fallback xmlns="">
          <p:sp>
            <p:nvSpPr>
              <p:cNvPr id="3" name="矩形 2"/>
              <p:cNvSpPr>
                <a:spLocks noRot="1" noChangeAspect="1" noMove="1" noResize="1" noEditPoints="1" noAdjustHandles="1" noChangeArrowheads="1" noChangeShapeType="1" noTextEdit="1"/>
              </p:cNvSpPr>
              <p:nvPr/>
            </p:nvSpPr>
            <p:spPr>
              <a:xfrm>
                <a:off x="3118547" y="3815415"/>
                <a:ext cx="5820703" cy="369332"/>
              </a:xfrm>
              <a:prstGeom prst="rect">
                <a:avLst/>
              </a:prstGeom>
              <a:blipFill>
                <a:blip r:embed="rId8" cstate="print"/>
                <a:stretch>
                  <a:fillRect t="-126667" r="-8281" b="-19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338876" y="4773777"/>
                <a:ext cx="34236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=0.42</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𝑥</m:t>
                          </m:r>
                        </m:e>
                      </m:d>
                    </m:oMath>
                  </m:oMathPara>
                </a14:m>
                <a:endParaRPr lang="en-US" dirty="0"/>
              </a:p>
            </p:txBody>
          </p:sp>
        </mc:Choice>
        <mc:Fallback xmlns="">
          <p:sp>
            <p:nvSpPr>
              <p:cNvPr id="4" name="矩形 3"/>
              <p:cNvSpPr>
                <a:spLocks noRot="1" noChangeAspect="1" noMove="1" noResize="1" noEditPoints="1" noAdjustHandles="1" noChangeArrowheads="1" noChangeShapeType="1" noTextEdit="1"/>
              </p:cNvSpPr>
              <p:nvPr/>
            </p:nvSpPr>
            <p:spPr>
              <a:xfrm>
                <a:off x="5338876" y="4773777"/>
                <a:ext cx="3423630" cy="369332"/>
              </a:xfrm>
              <a:prstGeom prst="rect">
                <a:avLst/>
              </a:prstGeom>
              <a:blipFill>
                <a:blip r:embed="rId9" cstate="print"/>
                <a:stretch>
                  <a:fillRect t="-118033" r="-14439" b="-185246"/>
                </a:stretch>
              </a:blipFill>
            </p:spPr>
            <p:txBody>
              <a:bodyPr/>
              <a:lstStyle/>
              <a:p>
                <a:r>
                  <a:rPr lang="en-US">
                    <a:noFill/>
                  </a:rPr>
                  <a:t> </a:t>
                </a:r>
              </a:p>
            </p:txBody>
          </p:sp>
        </mc:Fallback>
      </mc:AlternateContent>
    </p:spTree>
    <p:extLst>
      <p:ext uri="{BB962C8B-B14F-4D97-AF65-F5344CB8AC3E}">
        <p14:creationId xmlns:p14="http://schemas.microsoft.com/office/powerpoint/2010/main" val="138505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43000"/>
            <a:ext cx="9144000" cy="5715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D2=(0.0715, 0.0715, 0.0715, 0.0715, 0.0715, 0.0715, 0.1666, 0.1666, 0.1666,0.0715)</a:t>
            </a:r>
            <a:r>
              <a:rPr lang="zh-CN" altLang="en-US" dirty="0"/>
              <a:t>。</a:t>
            </a:r>
            <a:endParaRPr lang="en-US" dirty="0"/>
          </a:p>
        </p:txBody>
      </p:sp>
      <p:sp>
        <p:nvSpPr>
          <p:cNvPr id="52" name="Rectangle 2"/>
          <p:cNvSpPr txBox="1">
            <a:spLocks noRot="1" noChangeArrowheads="1"/>
          </p:cNvSpPr>
          <p:nvPr/>
        </p:nvSpPr>
        <p:spPr bwMode="auto">
          <a:xfrm>
            <a:off x="3352800" y="152400"/>
            <a:ext cx="5181600" cy="9144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b="1" dirty="0"/>
              <a:t>第二轮迭代</a:t>
            </a:r>
            <a:endParaRPr lang="en-US" b="1" dirty="0"/>
          </a:p>
        </p:txBody>
      </p:sp>
      <p:sp>
        <p:nvSpPr>
          <p:cNvPr id="159" name="矩形 158"/>
          <p:cNvSpPr>
            <a:spLocks noRot="1" noChangeAspect="1" noMove="1" noResize="1" noEditPoints="1" noAdjustHandles="1" noChangeArrowheads="1" noChangeShapeType="1" noTextEdit="1"/>
          </p:cNvSpPr>
          <p:nvPr/>
        </p:nvSpPr>
        <p:spPr>
          <a:xfrm>
            <a:off x="609600" y="1181220"/>
            <a:ext cx="7010400" cy="369332"/>
          </a:xfrm>
          <a:prstGeom prst="rect">
            <a:avLst/>
          </a:prstGeom>
          <a:blipFill>
            <a:blip r:embed="rId3" cstate="print"/>
            <a:stretch>
              <a:fillRect l="-696" t="-125000" b="-196667"/>
            </a:stretch>
          </a:blipFill>
        </p:spPr>
        <p:txBody>
          <a:bodyPr/>
          <a:lstStyle/>
          <a:p>
            <a:r>
              <a:rPr lang="en-US">
                <a:noFill/>
              </a:rPr>
              <a:t> </a:t>
            </a:r>
          </a:p>
        </p:txBody>
      </p:sp>
      <p:pic>
        <p:nvPicPr>
          <p:cNvPr id="82946" name="Picture 2" descr="https://oss-emcsprod-public.modb.pro/wechatSpider/modb_20220810_58fce4f0-1882-11ed-a956-fa163eb4f6be.png"/>
          <p:cNvPicPr>
            <a:picLocks noChangeAspect="1" noChangeArrowheads="1"/>
          </p:cNvPicPr>
          <p:nvPr/>
        </p:nvPicPr>
        <p:blipFill>
          <a:blip r:embed="rId4" cstate="print"/>
          <a:srcRect/>
          <a:stretch>
            <a:fillRect/>
          </a:stretch>
        </p:blipFill>
        <p:spPr bwMode="auto">
          <a:xfrm>
            <a:off x="609600" y="1676400"/>
            <a:ext cx="6477000" cy="5043665"/>
          </a:xfrm>
          <a:prstGeom prst="rect">
            <a:avLst/>
          </a:prstGeom>
          <a:noFill/>
        </p:spPr>
      </p:pic>
    </p:spTree>
    <p:extLst>
      <p:ext uri="{BB962C8B-B14F-4D97-AF65-F5344CB8AC3E}">
        <p14:creationId xmlns:p14="http://schemas.microsoft.com/office/powerpoint/2010/main" val="138505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19200"/>
            <a:ext cx="9144000" cy="563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2"/>
          <p:cNvSpPr txBox="1">
            <a:spLocks noRot="1" noChangeArrowheads="1"/>
          </p:cNvSpPr>
          <p:nvPr/>
        </p:nvSpPr>
        <p:spPr bwMode="auto">
          <a:xfrm>
            <a:off x="3352800" y="152400"/>
            <a:ext cx="5181600" cy="9144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b="1" dirty="0"/>
              <a:t>第二轮迭代</a:t>
            </a:r>
            <a:endParaRPr lang="en-US" b="1" dirty="0"/>
          </a:p>
        </p:txBody>
      </p:sp>
      <mc:AlternateContent xmlns:mc="http://schemas.openxmlformats.org/markup-compatibility/2006" xmlns:a14="http://schemas.microsoft.com/office/drawing/2010/main">
        <mc:Choice Requires="a14">
          <p:sp>
            <p:nvSpPr>
              <p:cNvPr id="20485" name="矩形 20484"/>
              <p:cNvSpPr/>
              <p:nvPr/>
            </p:nvSpPr>
            <p:spPr>
              <a:xfrm>
                <a:off x="6058281" y="5672736"/>
                <a:ext cx="2422330"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&lt;</m:t>
                              </m:r>
                              <m:r>
                                <a:rPr lang="en-US" b="0" i="0" smtClean="0">
                                  <a:latin typeface="Cambria Math" panose="02040503050406030204" pitchFamily="18" charset="0"/>
                                </a:rPr>
                                <m:t>8</m:t>
                              </m:r>
                              <m:r>
                                <a:rPr lang="en-US" i="0">
                                  <a:latin typeface="Cambria Math" panose="02040503050406030204" pitchFamily="18" charset="0"/>
                                </a:rPr>
                                <m:t>.5</m:t>
                              </m:r>
                            </m:e>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&gt;</m:t>
                              </m:r>
                              <m:r>
                                <a:rPr lang="en-US" b="0" i="0" smtClean="0">
                                  <a:latin typeface="Cambria Math" panose="02040503050406030204" pitchFamily="18" charset="0"/>
                                </a:rPr>
                                <m:t>8</m:t>
                              </m:r>
                              <m:r>
                                <a:rPr lang="en-US" i="0">
                                  <a:latin typeface="Cambria Math" panose="02040503050406030204" pitchFamily="18" charset="0"/>
                                </a:rPr>
                                <m:t>.5</m:t>
                              </m:r>
                            </m:e>
                          </m:eqArr>
                        </m:e>
                      </m:d>
                    </m:oMath>
                  </m:oMathPara>
                </a14:m>
                <a:endParaRPr lang="en-US" dirty="0"/>
              </a:p>
            </p:txBody>
          </p:sp>
        </mc:Choice>
        <mc:Fallback xmlns="">
          <p:sp>
            <p:nvSpPr>
              <p:cNvPr id="20485" name="矩形 20484"/>
              <p:cNvSpPr>
                <a:spLocks noRot="1" noChangeAspect="1" noMove="1" noResize="1" noEditPoints="1" noAdjustHandles="1" noChangeArrowheads="1" noChangeShapeType="1" noTextEdit="1"/>
              </p:cNvSpPr>
              <p:nvPr/>
            </p:nvSpPr>
            <p:spPr>
              <a:xfrm>
                <a:off x="6058281" y="5672736"/>
                <a:ext cx="2422330" cy="710194"/>
              </a:xfrm>
              <a:prstGeom prst="rect">
                <a:avLst/>
              </a:prstGeom>
              <a:blipFill>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6" name="矩形 20485"/>
              <p:cNvSpPr/>
              <p:nvPr/>
            </p:nvSpPr>
            <p:spPr>
              <a:xfrm>
                <a:off x="609600" y="1181220"/>
                <a:ext cx="7010400" cy="369332"/>
              </a:xfrm>
              <a:prstGeom prst="rect">
                <a:avLst/>
              </a:prstGeom>
            </p:spPr>
            <p:txBody>
              <a:bodyPr wrap="square">
                <a:spAutoFit/>
              </a:bodyPr>
              <a:lstStyle/>
              <a:p>
                <a:r>
                  <a:rPr lang="zh-CN" altLang="en-US" dirty="0"/>
                  <a:t>权重</a:t>
                </a:r>
                <a14:m>
                  <m:oMath xmlns:m="http://schemas.openxmlformats.org/officeDocument/2006/math">
                    <m:d>
                      <m:dPr>
                        <m:begChr m:val=""/>
                        <m:endChr m:val="}"/>
                        <m:ctrlPr>
                          <a:rPr lang="en-US" i="1">
                            <a:latin typeface="Cambria Math" panose="02040503050406030204" pitchFamily="18" charset="0"/>
                          </a:rPr>
                        </m:ctrlPr>
                      </m:dPr>
                      <m:e>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2</m:t>
                            </m:r>
                          </m:sub>
                        </m:sSub>
                        <m:r>
                          <a:rPr lang="en-US" i="0">
                            <a:latin typeface="Cambria Math" panose="02040503050406030204" pitchFamily="18" charset="0"/>
                          </a:rPr>
                          <m:t>={</m:t>
                        </m:r>
                        <m:r>
                          <a:rPr lang="en-US">
                            <a:latin typeface="Cambria Math" panose="02040503050406030204" pitchFamily="18" charset="0"/>
                          </a:rPr>
                          <m:t>0.07,0.07,0.07,0.07,0.07,0.07,</m:t>
                        </m:r>
                        <m:r>
                          <a:rPr lang="en-US" smtClean="0">
                            <a:solidFill>
                              <a:srgbClr val="FF0000"/>
                            </a:solidFill>
                            <a:latin typeface="Cambria Math" panose="02040503050406030204" pitchFamily="18" charset="0"/>
                          </a:rPr>
                          <m:t>0.17,0.17,0.17</m:t>
                        </m:r>
                        <m:r>
                          <a:rPr lang="en-US">
                            <a:latin typeface="Cambria Math" panose="02040503050406030204" pitchFamily="18" charset="0"/>
                          </a:rPr>
                          <m:t>,0.07</m:t>
                        </m:r>
                      </m:e>
                    </m:d>
                  </m:oMath>
                </a14:m>
                <a:endParaRPr lang="en-US" dirty="0"/>
              </a:p>
            </p:txBody>
          </p:sp>
        </mc:Choice>
        <mc:Fallback xmlns="">
          <p:sp>
            <p:nvSpPr>
              <p:cNvPr id="20486" name="矩形 20485"/>
              <p:cNvSpPr>
                <a:spLocks noRot="1" noChangeAspect="1" noMove="1" noResize="1" noEditPoints="1" noAdjustHandles="1" noChangeArrowheads="1" noChangeShapeType="1" noTextEdit="1"/>
              </p:cNvSpPr>
              <p:nvPr/>
            </p:nvSpPr>
            <p:spPr>
              <a:xfrm>
                <a:off x="609600" y="1181220"/>
                <a:ext cx="7010400" cy="369332"/>
              </a:xfrm>
              <a:prstGeom prst="rect">
                <a:avLst/>
              </a:prstGeom>
              <a:blipFill>
                <a:blip r:embed="rId4" cstate="print"/>
                <a:stretch>
                  <a:fillRect l="-696" t="-125000" b="-19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7" name="矩形 20486"/>
              <p:cNvSpPr/>
              <p:nvPr/>
            </p:nvSpPr>
            <p:spPr>
              <a:xfrm>
                <a:off x="6058281" y="2836560"/>
                <a:ext cx="2531334"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b="0" i="0" smtClean="0">
                              <a:latin typeface="Cambria Math" panose="02040503050406030204" pitchFamily="18" charset="0"/>
                            </a:rPr>
                            <m:t>2</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func>
                        <m:funcPr>
                          <m:ctrlPr>
                            <a:rPr lang="en-US" i="1">
                              <a:latin typeface="Cambria Math" panose="02040503050406030204" pitchFamily="18" charset="0"/>
                            </a:rPr>
                          </m:ctrlPr>
                        </m:funcPr>
                        <m:fName>
                          <m:r>
                            <m:rPr>
                              <m:sty m:val="p"/>
                            </m:rPr>
                            <a:rPr lang="en-US" i="0">
                              <a:latin typeface="Cambria Math" panose="02040503050406030204" pitchFamily="18" charset="0"/>
                            </a:rPr>
                            <m:t>ln</m:t>
                          </m:r>
                        </m:fName>
                        <m:e>
                          <m:f>
                            <m:fPr>
                              <m:ctrlPr>
                                <a:rPr lang="en-US" i="1">
                                  <a:latin typeface="Cambria Math" panose="02040503050406030204" pitchFamily="18" charset="0"/>
                                </a:rPr>
                              </m:ctrlPr>
                            </m:fPr>
                            <m:num>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2</m:t>
                                  </m:r>
                                </m:sub>
                              </m:sSub>
                            </m:num>
                            <m:den>
                              <m:sSub>
                                <m:sSubPr>
                                  <m:ctrlPr>
                                    <a:rPr lang="en-US" i="1" smtClean="0">
                                      <a:latin typeface="Cambria Math" panose="02040503050406030204" pitchFamily="18" charset="0"/>
                                    </a:rPr>
                                  </m:ctrlPr>
                                </m:sSubPr>
                                <m:e>
                                  <m:r>
                                    <a:rPr lang="en-US" i="1">
                                      <a:latin typeface="Cambria Math" panose="02040503050406030204" pitchFamily="18" charset="0"/>
                                    </a:rPr>
                                    <m:t>𝜖</m:t>
                                  </m:r>
                                </m:e>
                                <m:sub>
                                  <m:r>
                                    <a:rPr lang="en-US" b="0" i="0" smtClean="0">
                                      <a:latin typeface="Cambria Math" panose="02040503050406030204" pitchFamily="18" charset="0"/>
                                    </a:rPr>
                                    <m:t>2</m:t>
                                  </m:r>
                                </m:sub>
                              </m:sSub>
                            </m:den>
                          </m:f>
                        </m:e>
                      </m:func>
                      <m:r>
                        <a:rPr lang="en-US" i="0">
                          <a:latin typeface="Cambria Math" panose="02040503050406030204" pitchFamily="18" charset="0"/>
                        </a:rPr>
                        <m:t>≈</m:t>
                      </m:r>
                      <m:r>
                        <a:rPr lang="en-US" b="0" i="0" smtClean="0">
                          <a:latin typeface="Cambria Math" panose="02040503050406030204" pitchFamily="18" charset="0"/>
                        </a:rPr>
                        <m:t>0.65</m:t>
                      </m:r>
                    </m:oMath>
                  </m:oMathPara>
                </a14:m>
                <a:endParaRPr lang="en-US" dirty="0"/>
              </a:p>
            </p:txBody>
          </p:sp>
        </mc:Choice>
        <mc:Fallback xmlns="">
          <p:sp>
            <p:nvSpPr>
              <p:cNvPr id="20487" name="矩形 20486"/>
              <p:cNvSpPr>
                <a:spLocks noRot="1" noChangeAspect="1" noMove="1" noResize="1" noEditPoints="1" noAdjustHandles="1" noChangeArrowheads="1" noChangeShapeType="1" noTextEdit="1"/>
              </p:cNvSpPr>
              <p:nvPr/>
            </p:nvSpPr>
            <p:spPr>
              <a:xfrm>
                <a:off x="6058281" y="2836560"/>
                <a:ext cx="2531334" cy="658065"/>
              </a:xfrm>
              <a:prstGeom prst="rect">
                <a:avLst/>
              </a:prstGeom>
              <a:blipFill>
                <a:blip r:embed="rId5" cstate="print"/>
                <a:stretch>
                  <a:fillRect/>
                </a:stretch>
              </a:blipFill>
            </p:spPr>
            <p:txBody>
              <a:bodyPr/>
              <a:lstStyle/>
              <a:p>
                <a:r>
                  <a:rPr lang="en-US">
                    <a:noFill/>
                  </a:rPr>
                  <a:t> </a:t>
                </a:r>
              </a:p>
            </p:txBody>
          </p:sp>
        </mc:Fallback>
      </mc:AlternateContent>
      <p:grpSp>
        <p:nvGrpSpPr>
          <p:cNvPr id="53" name="组合 52"/>
          <p:cNvGrpSpPr/>
          <p:nvPr/>
        </p:nvGrpSpPr>
        <p:grpSpPr>
          <a:xfrm>
            <a:off x="482675" y="1585423"/>
            <a:ext cx="5502510" cy="3423382"/>
            <a:chOff x="482675" y="1585423"/>
            <a:chExt cx="5502510" cy="3423382"/>
          </a:xfrm>
        </p:grpSpPr>
        <p:sp>
          <p:nvSpPr>
            <p:cNvPr id="20480" name="文本框 20479"/>
            <p:cNvSpPr txBox="1"/>
            <p:nvPr/>
          </p:nvSpPr>
          <p:spPr>
            <a:xfrm>
              <a:off x="1714467" y="1585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2.5</a:t>
              </a:r>
            </a:p>
          </p:txBody>
        </p:sp>
        <p:grpSp>
          <p:nvGrpSpPr>
            <p:cNvPr id="4" name="组合 3"/>
            <p:cNvGrpSpPr/>
            <p:nvPr/>
          </p:nvGrpSpPr>
          <p:grpSpPr>
            <a:xfrm>
              <a:off x="482675" y="1880943"/>
              <a:ext cx="5502510" cy="3127862"/>
              <a:chOff x="482675" y="1880943"/>
              <a:chExt cx="5502510" cy="3127862"/>
            </a:xfrm>
          </p:grpSpPr>
          <p:sp>
            <p:nvSpPr>
              <p:cNvPr id="49" name="矩形 48"/>
              <p:cNvSpPr/>
              <p:nvPr/>
            </p:nvSpPr>
            <p:spPr>
              <a:xfrm>
                <a:off x="876117" y="1880943"/>
                <a:ext cx="1038461"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矩形 49"/>
              <p:cNvSpPr/>
              <p:nvPr/>
            </p:nvSpPr>
            <p:spPr>
              <a:xfrm>
                <a:off x="1918516" y="2577406"/>
                <a:ext cx="2805884"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5" name="直接连接符 4"/>
              <p:cNvCxnSpPr/>
              <p:nvPr/>
            </p:nvCxnSpPr>
            <p:spPr>
              <a:xfrm>
                <a:off x="878549" y="2578318"/>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78549" y="1880944"/>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28045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78547" y="2175526"/>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68236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08427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48618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88809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29000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69191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09382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496679"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58565" y="2175526"/>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31729"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9" name="直接连接符 18"/>
              <p:cNvCxnSpPr/>
              <p:nvPr/>
            </p:nvCxnSpPr>
            <p:spPr>
              <a:xfrm>
                <a:off x="128045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76117" y="2981109"/>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78547" y="2981109"/>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68236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8427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48213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89109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9000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9191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09382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9667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14615" y="2836560"/>
                <a:ext cx="323850" cy="261610"/>
              </a:xfrm>
              <a:prstGeom prst="rect">
                <a:avLst/>
              </a:prstGeom>
              <a:noFill/>
            </p:spPr>
            <p:txBody>
              <a:bodyPr wrap="square" rtlCol="0">
                <a:spAutoFit/>
              </a:bodyPr>
              <a:lstStyle/>
              <a:p>
                <a:r>
                  <a:rPr lang="en-US" sz="1100" dirty="0"/>
                  <a:t>-1</a:t>
                </a:r>
              </a:p>
            </p:txBody>
          </p:sp>
          <p:sp>
            <p:nvSpPr>
              <p:cNvPr id="31" name="文本框 30"/>
              <p:cNvSpPr txBox="1"/>
              <p:nvPr/>
            </p:nvSpPr>
            <p:spPr>
              <a:xfrm>
                <a:off x="494332" y="2085343"/>
                <a:ext cx="366979" cy="261610"/>
              </a:xfrm>
              <a:prstGeom prst="rect">
                <a:avLst/>
              </a:prstGeom>
              <a:noFill/>
            </p:spPr>
            <p:txBody>
              <a:bodyPr wrap="square" rtlCol="0">
                <a:spAutoFit/>
              </a:bodyPr>
              <a:lstStyle/>
              <a:p>
                <a:r>
                  <a:rPr lang="en-US" sz="1100" dirty="0"/>
                  <a:t>+1</a:t>
                </a:r>
              </a:p>
            </p:txBody>
          </p:sp>
          <p:sp>
            <p:nvSpPr>
              <p:cNvPr id="32" name="椭圆 31"/>
              <p:cNvSpPr/>
              <p:nvPr/>
            </p:nvSpPr>
            <p:spPr>
              <a:xfrm>
                <a:off x="1235661" y="2133808"/>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 name="椭圆 32"/>
              <p:cNvSpPr/>
              <p:nvPr/>
            </p:nvSpPr>
            <p:spPr>
              <a:xfrm>
                <a:off x="1643675"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椭圆 33"/>
              <p:cNvSpPr/>
              <p:nvPr/>
            </p:nvSpPr>
            <p:spPr>
              <a:xfrm>
                <a:off x="2033815"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 name="椭圆 34"/>
              <p:cNvSpPr/>
              <p:nvPr/>
            </p:nvSpPr>
            <p:spPr>
              <a:xfrm>
                <a:off x="2437747" y="2940794"/>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6" name="椭圆 35"/>
              <p:cNvSpPr/>
              <p:nvPr/>
            </p:nvSpPr>
            <p:spPr>
              <a:xfrm>
                <a:off x="2845761"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7" name="椭圆 36"/>
              <p:cNvSpPr/>
              <p:nvPr/>
            </p:nvSpPr>
            <p:spPr>
              <a:xfrm>
                <a:off x="3198491" y="2078773"/>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8" name="椭圆 37"/>
              <p:cNvSpPr/>
              <p:nvPr/>
            </p:nvSpPr>
            <p:spPr>
              <a:xfrm>
                <a:off x="3602424" y="2079684"/>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椭圆 38"/>
              <p:cNvSpPr/>
              <p:nvPr/>
            </p:nvSpPr>
            <p:spPr>
              <a:xfrm>
                <a:off x="4010438" y="2078773"/>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椭圆 39"/>
              <p:cNvSpPr/>
              <p:nvPr/>
            </p:nvSpPr>
            <p:spPr>
              <a:xfrm>
                <a:off x="4453984"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41" name="直接连接符 40"/>
              <p:cNvCxnSpPr/>
              <p:nvPr/>
            </p:nvCxnSpPr>
            <p:spPr>
              <a:xfrm>
                <a:off x="872953" y="1880943"/>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72953" y="3262038"/>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724400" y="1880943"/>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662202" y="2541224"/>
                <a:ext cx="185926" cy="184793"/>
              </a:xfrm>
              <a:prstGeom prst="rect">
                <a:avLst/>
              </a:prstGeom>
              <a:noFill/>
            </p:spPr>
            <p:txBody>
              <a:bodyPr wrap="none" rtlCol="0">
                <a:spAutoFit/>
              </a:bodyPr>
              <a:lstStyle/>
              <a:p>
                <a:r>
                  <a:rPr lang="en-US" sz="1100" dirty="0"/>
                  <a:t>2</a:t>
                </a:r>
              </a:p>
            </p:txBody>
          </p:sp>
          <p:sp>
            <p:nvSpPr>
              <p:cNvPr id="45" name="文本框 44"/>
              <p:cNvSpPr txBox="1"/>
              <p:nvPr/>
            </p:nvSpPr>
            <p:spPr>
              <a:xfrm>
                <a:off x="2466063" y="2541224"/>
                <a:ext cx="185926" cy="184793"/>
              </a:xfrm>
              <a:prstGeom prst="rect">
                <a:avLst/>
              </a:prstGeom>
              <a:noFill/>
            </p:spPr>
            <p:txBody>
              <a:bodyPr wrap="none" rtlCol="0">
                <a:spAutoFit/>
              </a:bodyPr>
              <a:lstStyle/>
              <a:p>
                <a:r>
                  <a:rPr lang="en-US" sz="1100" dirty="0"/>
                  <a:t>4</a:t>
                </a:r>
              </a:p>
            </p:txBody>
          </p:sp>
          <p:sp>
            <p:nvSpPr>
              <p:cNvPr id="46" name="文本框 45"/>
              <p:cNvSpPr txBox="1"/>
              <p:nvPr/>
            </p:nvSpPr>
            <p:spPr>
              <a:xfrm>
                <a:off x="3293546" y="2541224"/>
                <a:ext cx="185926" cy="184793"/>
              </a:xfrm>
              <a:prstGeom prst="rect">
                <a:avLst/>
              </a:prstGeom>
              <a:noFill/>
            </p:spPr>
            <p:txBody>
              <a:bodyPr wrap="none" rtlCol="0">
                <a:spAutoFit/>
              </a:bodyPr>
              <a:lstStyle/>
              <a:p>
                <a:r>
                  <a:rPr lang="en-US" sz="1100" dirty="0"/>
                  <a:t>6</a:t>
                </a:r>
              </a:p>
            </p:txBody>
          </p:sp>
          <p:sp>
            <p:nvSpPr>
              <p:cNvPr id="47" name="文本框 46"/>
              <p:cNvSpPr txBox="1"/>
              <p:nvPr/>
            </p:nvSpPr>
            <p:spPr>
              <a:xfrm>
                <a:off x="4093824" y="2541224"/>
                <a:ext cx="185926" cy="184793"/>
              </a:xfrm>
              <a:prstGeom prst="rect">
                <a:avLst/>
              </a:prstGeom>
              <a:noFill/>
            </p:spPr>
            <p:txBody>
              <a:bodyPr wrap="none" rtlCol="0">
                <a:spAutoFit/>
              </a:bodyPr>
              <a:lstStyle/>
              <a:p>
                <a:r>
                  <a:rPr lang="en-US" sz="1100" dirty="0"/>
                  <a:t>8</a:t>
                </a:r>
              </a:p>
            </p:txBody>
          </p:sp>
          <p:sp>
            <p:nvSpPr>
              <p:cNvPr id="48" name="文本框 47"/>
              <p:cNvSpPr txBox="1"/>
              <p:nvPr/>
            </p:nvSpPr>
            <p:spPr>
              <a:xfrm>
                <a:off x="861296" y="2543829"/>
                <a:ext cx="185926" cy="184793"/>
              </a:xfrm>
              <a:prstGeom prst="rect">
                <a:avLst/>
              </a:prstGeom>
              <a:noFill/>
            </p:spPr>
            <p:txBody>
              <a:bodyPr wrap="none" rtlCol="0">
                <a:spAutoFit/>
              </a:bodyPr>
              <a:lstStyle/>
              <a:p>
                <a:r>
                  <a:rPr lang="en-US" sz="1100" dirty="0"/>
                  <a:t>0</a:t>
                </a:r>
              </a:p>
            </p:txBody>
          </p:sp>
          <p:cxnSp>
            <p:nvCxnSpPr>
              <p:cNvPr id="51" name="直接连接符 50"/>
              <p:cNvCxnSpPr/>
              <p:nvPr/>
            </p:nvCxnSpPr>
            <p:spPr>
              <a:xfrm>
                <a:off x="1914578" y="1880943"/>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8" name="矩形 247"/>
              <p:cNvSpPr/>
              <p:nvPr/>
            </p:nvSpPr>
            <p:spPr>
              <a:xfrm>
                <a:off x="877748" y="4312342"/>
                <a:ext cx="2204985"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9" name="矩形 248"/>
              <p:cNvSpPr/>
              <p:nvPr/>
            </p:nvSpPr>
            <p:spPr>
              <a:xfrm>
                <a:off x="3087137" y="3617078"/>
                <a:ext cx="163726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50" name="直接连接符 249"/>
              <p:cNvCxnSpPr/>
              <p:nvPr/>
            </p:nvCxnSpPr>
            <p:spPr>
              <a:xfrm>
                <a:off x="866892" y="430933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V="1">
                <a:off x="866892" y="361195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flipV="1">
                <a:off x="126880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66890" y="390653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V="1">
                <a:off x="167070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207262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V="1">
                <a:off x="247452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V="1">
                <a:off x="287643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flipV="1">
                <a:off x="327834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flipV="1">
                <a:off x="368025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408216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V="1">
                <a:off x="4485022"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946908" y="390653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3" name="椭圆 262"/>
              <p:cNvSpPr/>
              <p:nvPr/>
            </p:nvSpPr>
            <p:spPr>
              <a:xfrm>
                <a:off x="820072"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64" name="直接连接符 263"/>
              <p:cNvCxnSpPr/>
              <p:nvPr/>
            </p:nvCxnSpPr>
            <p:spPr>
              <a:xfrm>
                <a:off x="126880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64460" y="471212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66890" y="471212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167070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07262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247048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87943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327834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368025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408216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448502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502958" y="4567572"/>
                <a:ext cx="323850" cy="261610"/>
              </a:xfrm>
              <a:prstGeom prst="rect">
                <a:avLst/>
              </a:prstGeom>
              <a:noFill/>
            </p:spPr>
            <p:txBody>
              <a:bodyPr wrap="square" rtlCol="0">
                <a:spAutoFit/>
              </a:bodyPr>
              <a:lstStyle/>
              <a:p>
                <a:r>
                  <a:rPr lang="en-US" sz="1100" dirty="0"/>
                  <a:t>-1</a:t>
                </a:r>
              </a:p>
            </p:txBody>
          </p:sp>
          <p:sp>
            <p:nvSpPr>
              <p:cNvPr id="276" name="文本框 275"/>
              <p:cNvSpPr txBox="1"/>
              <p:nvPr/>
            </p:nvSpPr>
            <p:spPr>
              <a:xfrm>
                <a:off x="482675" y="3816355"/>
                <a:ext cx="366979" cy="261610"/>
              </a:xfrm>
              <a:prstGeom prst="rect">
                <a:avLst/>
              </a:prstGeom>
              <a:noFill/>
            </p:spPr>
            <p:txBody>
              <a:bodyPr wrap="square" rtlCol="0">
                <a:spAutoFit/>
              </a:bodyPr>
              <a:lstStyle/>
              <a:p>
                <a:r>
                  <a:rPr lang="en-US" sz="1100" dirty="0"/>
                  <a:t>+1</a:t>
                </a:r>
              </a:p>
            </p:txBody>
          </p:sp>
          <p:sp>
            <p:nvSpPr>
              <p:cNvPr id="277" name="椭圆 276"/>
              <p:cNvSpPr/>
              <p:nvPr/>
            </p:nvSpPr>
            <p:spPr>
              <a:xfrm>
                <a:off x="1224004" y="38648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8" name="椭圆 277"/>
              <p:cNvSpPr/>
              <p:nvPr/>
            </p:nvSpPr>
            <p:spPr>
              <a:xfrm>
                <a:off x="1632018"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9" name="椭圆 278"/>
              <p:cNvSpPr/>
              <p:nvPr/>
            </p:nvSpPr>
            <p:spPr>
              <a:xfrm>
                <a:off x="2022158"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0" name="椭圆 279"/>
              <p:cNvSpPr/>
              <p:nvPr/>
            </p:nvSpPr>
            <p:spPr>
              <a:xfrm>
                <a:off x="2426090" y="4671806"/>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1" name="椭圆 280"/>
              <p:cNvSpPr/>
              <p:nvPr/>
            </p:nvSpPr>
            <p:spPr>
              <a:xfrm>
                <a:off x="2834104"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5" name="椭圆 284"/>
              <p:cNvSpPr/>
              <p:nvPr/>
            </p:nvSpPr>
            <p:spPr>
              <a:xfrm>
                <a:off x="4442327"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86" name="直接连接符 285"/>
              <p:cNvCxnSpPr/>
              <p:nvPr/>
            </p:nvCxnSpPr>
            <p:spPr>
              <a:xfrm>
                <a:off x="861296" y="361195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61296" y="499305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4712743" y="361195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文本框 288"/>
              <p:cNvSpPr txBox="1"/>
              <p:nvPr/>
            </p:nvSpPr>
            <p:spPr>
              <a:xfrm>
                <a:off x="1650545" y="4272236"/>
                <a:ext cx="185926" cy="184793"/>
              </a:xfrm>
              <a:prstGeom prst="rect">
                <a:avLst/>
              </a:prstGeom>
              <a:noFill/>
            </p:spPr>
            <p:txBody>
              <a:bodyPr wrap="none" rtlCol="0">
                <a:spAutoFit/>
              </a:bodyPr>
              <a:lstStyle/>
              <a:p>
                <a:r>
                  <a:rPr lang="en-US" sz="1100"/>
                  <a:t>2</a:t>
                </a:r>
              </a:p>
            </p:txBody>
          </p:sp>
          <p:sp>
            <p:nvSpPr>
              <p:cNvPr id="290" name="文本框 289"/>
              <p:cNvSpPr txBox="1"/>
              <p:nvPr/>
            </p:nvSpPr>
            <p:spPr>
              <a:xfrm>
                <a:off x="2454406" y="4272236"/>
                <a:ext cx="185926" cy="184793"/>
              </a:xfrm>
              <a:prstGeom prst="rect">
                <a:avLst/>
              </a:prstGeom>
              <a:noFill/>
            </p:spPr>
            <p:txBody>
              <a:bodyPr wrap="none" rtlCol="0">
                <a:spAutoFit/>
              </a:bodyPr>
              <a:lstStyle/>
              <a:p>
                <a:r>
                  <a:rPr lang="en-US" sz="1100" dirty="0"/>
                  <a:t>4</a:t>
                </a:r>
              </a:p>
            </p:txBody>
          </p:sp>
          <p:sp>
            <p:nvSpPr>
              <p:cNvPr id="291" name="文本框 290"/>
              <p:cNvSpPr txBox="1"/>
              <p:nvPr/>
            </p:nvSpPr>
            <p:spPr>
              <a:xfrm>
                <a:off x="3281889" y="4272236"/>
                <a:ext cx="185926" cy="184793"/>
              </a:xfrm>
              <a:prstGeom prst="rect">
                <a:avLst/>
              </a:prstGeom>
              <a:noFill/>
            </p:spPr>
            <p:txBody>
              <a:bodyPr wrap="none" rtlCol="0">
                <a:spAutoFit/>
              </a:bodyPr>
              <a:lstStyle/>
              <a:p>
                <a:r>
                  <a:rPr lang="en-US" sz="1100" dirty="0"/>
                  <a:t>6</a:t>
                </a:r>
              </a:p>
            </p:txBody>
          </p:sp>
          <p:sp>
            <p:nvSpPr>
              <p:cNvPr id="292" name="文本框 291"/>
              <p:cNvSpPr txBox="1"/>
              <p:nvPr/>
            </p:nvSpPr>
            <p:spPr>
              <a:xfrm>
                <a:off x="4082167" y="4272236"/>
                <a:ext cx="185926" cy="184793"/>
              </a:xfrm>
              <a:prstGeom prst="rect">
                <a:avLst/>
              </a:prstGeom>
              <a:noFill/>
            </p:spPr>
            <p:txBody>
              <a:bodyPr wrap="none" rtlCol="0">
                <a:spAutoFit/>
              </a:bodyPr>
              <a:lstStyle/>
              <a:p>
                <a:r>
                  <a:rPr lang="en-US" sz="1100" dirty="0"/>
                  <a:t>8</a:t>
                </a:r>
              </a:p>
            </p:txBody>
          </p:sp>
          <p:sp>
            <p:nvSpPr>
              <p:cNvPr id="293" name="文本框 292"/>
              <p:cNvSpPr txBox="1"/>
              <p:nvPr/>
            </p:nvSpPr>
            <p:spPr>
              <a:xfrm>
                <a:off x="849639" y="4274841"/>
                <a:ext cx="185926" cy="184793"/>
              </a:xfrm>
              <a:prstGeom prst="rect">
                <a:avLst/>
              </a:prstGeom>
              <a:noFill/>
            </p:spPr>
            <p:txBody>
              <a:bodyPr wrap="none" rtlCol="0">
                <a:spAutoFit/>
              </a:bodyPr>
              <a:lstStyle/>
              <a:p>
                <a:r>
                  <a:rPr lang="en-US" sz="1100" dirty="0"/>
                  <a:t>0</a:t>
                </a:r>
              </a:p>
            </p:txBody>
          </p:sp>
          <p:cxnSp>
            <p:nvCxnSpPr>
              <p:cNvPr id="341" name="直接连接符 340"/>
              <p:cNvCxnSpPr/>
              <p:nvPr/>
            </p:nvCxnSpPr>
            <p:spPr>
              <a:xfrm>
                <a:off x="3078480" y="360881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5" name="文本框 344"/>
              <p:cNvSpPr txBox="1"/>
              <p:nvPr/>
            </p:nvSpPr>
            <p:spPr>
              <a:xfrm>
                <a:off x="2903169" y="3324126"/>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5.5</a:t>
                </a:r>
              </a:p>
            </p:txBody>
          </p:sp>
          <mc:AlternateContent xmlns:mc="http://schemas.openxmlformats.org/markup-compatibility/2006" xmlns:a14="http://schemas.microsoft.com/office/drawing/2010/main">
            <mc:Choice Requires="a14">
              <p:sp>
                <p:nvSpPr>
                  <p:cNvPr id="20481" name="矩形 20480"/>
                  <p:cNvSpPr/>
                  <p:nvPr/>
                </p:nvSpPr>
                <p:spPr>
                  <a:xfrm>
                    <a:off x="4787485" y="2380774"/>
                    <a:ext cx="1133580" cy="369332"/>
                  </a:xfrm>
                  <a:prstGeom prst="rect">
                    <a:avLst/>
                  </a:prstGeom>
                </p:spPr>
                <p:txBody>
                  <a:bodyPr wrap="none">
                    <a:spAutoFit/>
                  </a:bodyPr>
                  <a:lstStyle/>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2</m:t>
                            </m:r>
                          </m:sub>
                        </m:sSub>
                        <m:r>
                          <a:rPr lang="en-US" i="0">
                            <a:solidFill>
                              <a:schemeClr val="tx1"/>
                            </a:solidFill>
                            <a:latin typeface="Cambria Math" panose="02040503050406030204" pitchFamily="18" charset="0"/>
                          </a:rPr>
                          <m:t>=0.</m:t>
                        </m:r>
                      </m:oMath>
                    </a14:m>
                    <a:r>
                      <a:rPr lang="en-US" dirty="0">
                        <a:solidFill>
                          <a:schemeClr val="tx1"/>
                        </a:solidFill>
                      </a:rPr>
                      <a:t>51</a:t>
                    </a:r>
                  </a:p>
                </p:txBody>
              </p:sp>
            </mc:Choice>
            <mc:Fallback xmlns="">
              <p:sp>
                <p:nvSpPr>
                  <p:cNvPr id="20481" name="矩形 20480"/>
                  <p:cNvSpPr>
                    <a:spLocks noRot="1" noChangeAspect="1" noMove="1" noResize="1" noEditPoints="1" noAdjustHandles="1" noChangeArrowheads="1" noChangeShapeType="1" noTextEdit="1"/>
                  </p:cNvSpPr>
                  <p:nvPr/>
                </p:nvSpPr>
                <p:spPr>
                  <a:xfrm>
                    <a:off x="4787485" y="2380774"/>
                    <a:ext cx="1133580" cy="369332"/>
                  </a:xfrm>
                  <a:prstGeom prst="rect">
                    <a:avLst/>
                  </a:prstGeom>
                  <a:blipFill>
                    <a:blip r:embed="rId6" cstate="print"/>
                    <a:stretch>
                      <a:fillRect t="-10000" r="-376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4" name="矩形 20483"/>
                  <p:cNvSpPr/>
                  <p:nvPr/>
                </p:nvSpPr>
                <p:spPr>
                  <a:xfrm>
                    <a:off x="4787485" y="4086501"/>
                    <a:ext cx="11977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2</m:t>
                              </m:r>
                            </m:sub>
                          </m:sSub>
                          <m:r>
                            <a:rPr lang="en-US" i="0">
                              <a:latin typeface="Cambria Math" panose="02040503050406030204" pitchFamily="18" charset="0"/>
                            </a:rPr>
                            <m:t>=0.</m:t>
                          </m:r>
                          <m:r>
                            <a:rPr lang="en-US" b="0" i="0" smtClean="0">
                              <a:latin typeface="Cambria Math" panose="02040503050406030204" pitchFamily="18" charset="0"/>
                            </a:rPr>
                            <m:t>28</m:t>
                          </m:r>
                        </m:oMath>
                      </m:oMathPara>
                    </a14:m>
                    <a:endParaRPr lang="en-US" dirty="0"/>
                  </a:p>
                </p:txBody>
              </p:sp>
            </mc:Choice>
            <mc:Fallback xmlns="">
              <p:sp>
                <p:nvSpPr>
                  <p:cNvPr id="20484" name="矩形 20483"/>
                  <p:cNvSpPr>
                    <a:spLocks noRot="1" noChangeAspect="1" noMove="1" noResize="1" noEditPoints="1" noAdjustHandles="1" noChangeArrowheads="1" noChangeShapeType="1" noTextEdit="1"/>
                  </p:cNvSpPr>
                  <p:nvPr/>
                </p:nvSpPr>
                <p:spPr>
                  <a:xfrm>
                    <a:off x="4787485" y="4086501"/>
                    <a:ext cx="1197700" cy="369332"/>
                  </a:xfrm>
                  <a:prstGeom prst="rect">
                    <a:avLst/>
                  </a:prstGeom>
                  <a:blipFill>
                    <a:blip r:embed="rId7" cstate="print"/>
                    <a:stretch>
                      <a:fillRect/>
                    </a:stretch>
                  </a:blipFill>
                </p:spPr>
                <p:txBody>
                  <a:bodyPr/>
                  <a:lstStyle/>
                  <a:p>
                    <a:r>
                      <a:rPr lang="en-US">
                        <a:noFill/>
                      </a:rPr>
                      <a:t> </a:t>
                    </a:r>
                  </a:p>
                </p:txBody>
              </p:sp>
            </mc:Fallback>
          </mc:AlternateContent>
          <p:sp>
            <p:nvSpPr>
              <p:cNvPr id="154" name="椭圆 153"/>
              <p:cNvSpPr/>
              <p:nvPr/>
            </p:nvSpPr>
            <p:spPr>
              <a:xfrm>
                <a:off x="3180220" y="3816538"/>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5" name="椭圆 154"/>
              <p:cNvSpPr/>
              <p:nvPr/>
            </p:nvSpPr>
            <p:spPr>
              <a:xfrm>
                <a:off x="3584153" y="3817449"/>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6" name="椭圆 155"/>
              <p:cNvSpPr/>
              <p:nvPr/>
            </p:nvSpPr>
            <p:spPr>
              <a:xfrm>
                <a:off x="3992167" y="3816538"/>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55" name="组合 54"/>
          <p:cNvGrpSpPr/>
          <p:nvPr/>
        </p:nvGrpSpPr>
        <p:grpSpPr>
          <a:xfrm>
            <a:off x="484319" y="5014423"/>
            <a:ext cx="5500865" cy="1691177"/>
            <a:chOff x="484319" y="5014423"/>
            <a:chExt cx="5500865" cy="1691177"/>
          </a:xfrm>
        </p:grpSpPr>
        <p:cxnSp>
          <p:nvCxnSpPr>
            <p:cNvPr id="294" name="直接连接符 293"/>
            <p:cNvCxnSpPr/>
            <p:nvPr/>
          </p:nvCxnSpPr>
          <p:spPr>
            <a:xfrm>
              <a:off x="4287370" y="533660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5" name="矩形 294"/>
            <p:cNvSpPr/>
            <p:nvPr/>
          </p:nvSpPr>
          <p:spPr>
            <a:xfrm>
              <a:off x="866104" y="5324505"/>
              <a:ext cx="3413646"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6" name="矩形 295"/>
            <p:cNvSpPr/>
            <p:nvPr/>
          </p:nvSpPr>
          <p:spPr>
            <a:xfrm>
              <a:off x="4305003" y="6020968"/>
              <a:ext cx="40938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97" name="直接连接符 296"/>
            <p:cNvCxnSpPr/>
            <p:nvPr/>
          </p:nvCxnSpPr>
          <p:spPr>
            <a:xfrm>
              <a:off x="868536" y="602188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flipV="1">
              <a:off x="868536" y="532450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flipV="1">
              <a:off x="127044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68534" y="561908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flipV="1">
              <a:off x="167235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flipV="1">
              <a:off x="207426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flipV="1">
              <a:off x="247617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flipV="1">
              <a:off x="287808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flipV="1">
              <a:off x="327999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flipV="1">
              <a:off x="368190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flipV="1">
              <a:off x="408381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flipV="1">
              <a:off x="4486666"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948552" y="561908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0" name="椭圆 309"/>
            <p:cNvSpPr/>
            <p:nvPr/>
          </p:nvSpPr>
          <p:spPr>
            <a:xfrm>
              <a:off x="821716"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11" name="直接连接符 310"/>
            <p:cNvCxnSpPr/>
            <p:nvPr/>
          </p:nvCxnSpPr>
          <p:spPr>
            <a:xfrm>
              <a:off x="127044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866104" y="642467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a:off x="868534" y="642467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167235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07426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47212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288108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327999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368190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408381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448666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2" name="文本框 321"/>
            <p:cNvSpPr txBox="1"/>
            <p:nvPr/>
          </p:nvSpPr>
          <p:spPr>
            <a:xfrm>
              <a:off x="504602" y="6280122"/>
              <a:ext cx="323850" cy="261610"/>
            </a:xfrm>
            <a:prstGeom prst="rect">
              <a:avLst/>
            </a:prstGeom>
            <a:noFill/>
          </p:spPr>
          <p:txBody>
            <a:bodyPr wrap="square" rtlCol="0">
              <a:spAutoFit/>
            </a:bodyPr>
            <a:lstStyle/>
            <a:p>
              <a:r>
                <a:rPr lang="en-US" sz="1100" dirty="0"/>
                <a:t>-1</a:t>
              </a:r>
            </a:p>
          </p:txBody>
        </p:sp>
        <p:sp>
          <p:nvSpPr>
            <p:cNvPr id="323" name="文本框 322"/>
            <p:cNvSpPr txBox="1"/>
            <p:nvPr/>
          </p:nvSpPr>
          <p:spPr>
            <a:xfrm>
              <a:off x="484319" y="5528905"/>
              <a:ext cx="366979" cy="261610"/>
            </a:xfrm>
            <a:prstGeom prst="rect">
              <a:avLst/>
            </a:prstGeom>
            <a:noFill/>
          </p:spPr>
          <p:txBody>
            <a:bodyPr wrap="square" rtlCol="0">
              <a:spAutoFit/>
            </a:bodyPr>
            <a:lstStyle/>
            <a:p>
              <a:r>
                <a:rPr lang="en-US" sz="1100" dirty="0"/>
                <a:t>+1</a:t>
              </a:r>
            </a:p>
          </p:txBody>
        </p:sp>
        <p:sp>
          <p:nvSpPr>
            <p:cNvPr id="324" name="椭圆 323"/>
            <p:cNvSpPr/>
            <p:nvPr/>
          </p:nvSpPr>
          <p:spPr>
            <a:xfrm>
              <a:off x="1225648" y="557737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5" name="椭圆 324"/>
            <p:cNvSpPr/>
            <p:nvPr/>
          </p:nvSpPr>
          <p:spPr>
            <a:xfrm>
              <a:off x="1633662"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6" name="椭圆 325"/>
            <p:cNvSpPr/>
            <p:nvPr/>
          </p:nvSpPr>
          <p:spPr>
            <a:xfrm>
              <a:off x="2023802"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7" name="椭圆 326"/>
            <p:cNvSpPr/>
            <p:nvPr/>
          </p:nvSpPr>
          <p:spPr>
            <a:xfrm>
              <a:off x="2427734" y="6384356"/>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8" name="椭圆 327"/>
            <p:cNvSpPr/>
            <p:nvPr/>
          </p:nvSpPr>
          <p:spPr>
            <a:xfrm>
              <a:off x="2835748"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2" name="椭圆 331"/>
            <p:cNvSpPr/>
            <p:nvPr/>
          </p:nvSpPr>
          <p:spPr>
            <a:xfrm>
              <a:off x="4443971"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33" name="直接连接符 332"/>
            <p:cNvCxnSpPr/>
            <p:nvPr/>
          </p:nvCxnSpPr>
          <p:spPr>
            <a:xfrm>
              <a:off x="862940" y="532450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862940" y="670560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4714387" y="532450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336" name="文本框 335"/>
            <p:cNvSpPr txBox="1"/>
            <p:nvPr/>
          </p:nvSpPr>
          <p:spPr>
            <a:xfrm>
              <a:off x="1652189" y="5984786"/>
              <a:ext cx="185926" cy="184793"/>
            </a:xfrm>
            <a:prstGeom prst="rect">
              <a:avLst/>
            </a:prstGeom>
            <a:noFill/>
          </p:spPr>
          <p:txBody>
            <a:bodyPr wrap="none" rtlCol="0">
              <a:spAutoFit/>
            </a:bodyPr>
            <a:lstStyle/>
            <a:p>
              <a:r>
                <a:rPr lang="en-US" sz="1100"/>
                <a:t>2</a:t>
              </a:r>
            </a:p>
          </p:txBody>
        </p:sp>
        <p:sp>
          <p:nvSpPr>
            <p:cNvPr id="337" name="文本框 336"/>
            <p:cNvSpPr txBox="1"/>
            <p:nvPr/>
          </p:nvSpPr>
          <p:spPr>
            <a:xfrm>
              <a:off x="2456050" y="5984786"/>
              <a:ext cx="185926" cy="184793"/>
            </a:xfrm>
            <a:prstGeom prst="rect">
              <a:avLst/>
            </a:prstGeom>
            <a:noFill/>
          </p:spPr>
          <p:txBody>
            <a:bodyPr wrap="none" rtlCol="0">
              <a:spAutoFit/>
            </a:bodyPr>
            <a:lstStyle/>
            <a:p>
              <a:r>
                <a:rPr lang="en-US" sz="1100" dirty="0"/>
                <a:t>4</a:t>
              </a:r>
            </a:p>
          </p:txBody>
        </p:sp>
        <p:sp>
          <p:nvSpPr>
            <p:cNvPr id="338" name="文本框 337"/>
            <p:cNvSpPr txBox="1"/>
            <p:nvPr/>
          </p:nvSpPr>
          <p:spPr>
            <a:xfrm>
              <a:off x="3283533" y="5984786"/>
              <a:ext cx="185926" cy="184793"/>
            </a:xfrm>
            <a:prstGeom prst="rect">
              <a:avLst/>
            </a:prstGeom>
            <a:noFill/>
          </p:spPr>
          <p:txBody>
            <a:bodyPr wrap="none" rtlCol="0">
              <a:spAutoFit/>
            </a:bodyPr>
            <a:lstStyle/>
            <a:p>
              <a:r>
                <a:rPr lang="en-US" sz="1100" dirty="0"/>
                <a:t>6</a:t>
              </a:r>
            </a:p>
          </p:txBody>
        </p:sp>
        <p:sp>
          <p:nvSpPr>
            <p:cNvPr id="339" name="文本框 338"/>
            <p:cNvSpPr txBox="1"/>
            <p:nvPr/>
          </p:nvSpPr>
          <p:spPr>
            <a:xfrm>
              <a:off x="4083811" y="5984786"/>
              <a:ext cx="185926" cy="184793"/>
            </a:xfrm>
            <a:prstGeom prst="rect">
              <a:avLst/>
            </a:prstGeom>
            <a:noFill/>
          </p:spPr>
          <p:txBody>
            <a:bodyPr wrap="none" rtlCol="0">
              <a:spAutoFit/>
            </a:bodyPr>
            <a:lstStyle/>
            <a:p>
              <a:r>
                <a:rPr lang="en-US" sz="1100" dirty="0"/>
                <a:t>8</a:t>
              </a:r>
            </a:p>
          </p:txBody>
        </p:sp>
        <p:sp>
          <p:nvSpPr>
            <p:cNvPr id="340" name="文本框 339"/>
            <p:cNvSpPr txBox="1"/>
            <p:nvPr/>
          </p:nvSpPr>
          <p:spPr>
            <a:xfrm>
              <a:off x="851283" y="5987391"/>
              <a:ext cx="185926" cy="184793"/>
            </a:xfrm>
            <a:prstGeom prst="rect">
              <a:avLst/>
            </a:prstGeom>
            <a:noFill/>
          </p:spPr>
          <p:txBody>
            <a:bodyPr wrap="none" rtlCol="0">
              <a:spAutoFit/>
            </a:bodyPr>
            <a:lstStyle/>
            <a:p>
              <a:r>
                <a:rPr lang="en-US" sz="1100" dirty="0"/>
                <a:t>0</a:t>
              </a:r>
            </a:p>
          </p:txBody>
        </p:sp>
        <p:sp>
          <p:nvSpPr>
            <p:cNvPr id="346" name="文本框 345"/>
            <p:cNvSpPr txBox="1"/>
            <p:nvPr/>
          </p:nvSpPr>
          <p:spPr>
            <a:xfrm>
              <a:off x="4093859" y="5014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8.5</a:t>
              </a:r>
            </a:p>
          </p:txBody>
        </p:sp>
        <mc:AlternateContent xmlns:mc="http://schemas.openxmlformats.org/markup-compatibility/2006" xmlns:a14="http://schemas.microsoft.com/office/drawing/2010/main">
          <mc:Choice Requires="a14">
            <p:sp>
              <p:nvSpPr>
                <p:cNvPr id="349" name="矩形 348"/>
                <p:cNvSpPr/>
                <p:nvPr/>
              </p:nvSpPr>
              <p:spPr>
                <a:xfrm>
                  <a:off x="4787485" y="5830386"/>
                  <a:ext cx="11976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𝜖</m:t>
                            </m:r>
                          </m:e>
                          <m:sub>
                            <m:r>
                              <a:rPr lang="en-US" b="0" i="1" smtClean="0">
                                <a:solidFill>
                                  <a:srgbClr val="FF0000"/>
                                </a:solidFill>
                                <a:latin typeface="Cambria Math" panose="02040503050406030204" pitchFamily="18" charset="0"/>
                              </a:rPr>
                              <m:t>2</m:t>
                            </m:r>
                          </m:sub>
                        </m:sSub>
                        <m:r>
                          <a:rPr lang="en-US" i="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0.21</m:t>
                        </m:r>
                      </m:oMath>
                    </m:oMathPara>
                  </a14:m>
                  <a:endParaRPr lang="en-US" dirty="0">
                    <a:solidFill>
                      <a:srgbClr val="FF0000"/>
                    </a:solidFill>
                  </a:endParaRPr>
                </a:p>
              </p:txBody>
            </p:sp>
          </mc:Choice>
          <mc:Fallback xmlns="">
            <p:sp>
              <p:nvSpPr>
                <p:cNvPr id="349" name="矩形 348"/>
                <p:cNvSpPr>
                  <a:spLocks noRot="1" noChangeAspect="1" noMove="1" noResize="1" noEditPoints="1" noAdjustHandles="1" noChangeArrowheads="1" noChangeShapeType="1" noTextEdit="1"/>
                </p:cNvSpPr>
                <p:nvPr/>
              </p:nvSpPr>
              <p:spPr>
                <a:xfrm>
                  <a:off x="4787485" y="5830386"/>
                  <a:ext cx="1197699" cy="369332"/>
                </a:xfrm>
                <a:prstGeom prst="rect">
                  <a:avLst/>
                </a:prstGeom>
                <a:blipFill>
                  <a:blip r:embed="rId8" cstate="print"/>
                  <a:stretch>
                    <a:fillRect/>
                  </a:stretch>
                </a:blipFill>
              </p:spPr>
              <p:txBody>
                <a:bodyPr/>
                <a:lstStyle/>
                <a:p>
                  <a:r>
                    <a:rPr lang="en-US">
                      <a:noFill/>
                    </a:rPr>
                    <a:t> </a:t>
                  </a:r>
                </a:p>
              </p:txBody>
            </p:sp>
          </mc:Fallback>
        </mc:AlternateContent>
        <p:sp>
          <p:nvSpPr>
            <p:cNvPr id="160" name="椭圆 159"/>
            <p:cNvSpPr/>
            <p:nvPr/>
          </p:nvSpPr>
          <p:spPr>
            <a:xfrm>
              <a:off x="3180220" y="5536712"/>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椭圆 160"/>
            <p:cNvSpPr/>
            <p:nvPr/>
          </p:nvSpPr>
          <p:spPr>
            <a:xfrm>
              <a:off x="3584153" y="5537623"/>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2" name="椭圆 161"/>
            <p:cNvSpPr/>
            <p:nvPr/>
          </p:nvSpPr>
          <p:spPr>
            <a:xfrm>
              <a:off x="3992167" y="5536712"/>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mc:AlternateContent xmlns:mc="http://schemas.openxmlformats.org/markup-compatibility/2006" xmlns:a14="http://schemas.microsoft.com/office/drawing/2010/main">
        <mc:Choice Requires="a14">
          <p:sp>
            <p:nvSpPr>
              <p:cNvPr id="3" name="矩形 2"/>
              <p:cNvSpPr/>
              <p:nvPr/>
            </p:nvSpPr>
            <p:spPr>
              <a:xfrm>
                <a:off x="2981299" y="3572742"/>
                <a:ext cx="587953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3</m:t>
                              </m:r>
                            </m:sub>
                          </m:sSub>
                          <m:r>
                            <a:rPr lang="en-US" i="0">
                              <a:latin typeface="Cambria Math" panose="02040503050406030204" pitchFamily="18" charset="0"/>
                            </a:rPr>
                            <m:t>={0.05,0.05,0.05,</m:t>
                          </m:r>
                          <m:r>
                            <a:rPr lang="en-US" i="0" smtClean="0">
                              <a:solidFill>
                                <a:srgbClr val="FF0000"/>
                              </a:solidFill>
                              <a:latin typeface="Cambria Math" panose="02040503050406030204" pitchFamily="18" charset="0"/>
                            </a:rPr>
                            <m:t>0.17,0.17,0.17</m:t>
                          </m:r>
                          <m:r>
                            <a:rPr lang="en-US" i="0">
                              <a:latin typeface="Cambria Math" panose="02040503050406030204" pitchFamily="18" charset="0"/>
                            </a:rPr>
                            <m:t>,0.11,0.11,0.11,0.05</m:t>
                          </m:r>
                        </m:e>
                      </m:d>
                    </m:oMath>
                  </m:oMathPara>
                </a14:m>
                <a:endParaRPr lang="en-US" dirty="0"/>
              </a:p>
            </p:txBody>
          </p:sp>
        </mc:Choice>
        <mc:Fallback xmlns="">
          <p:sp>
            <p:nvSpPr>
              <p:cNvPr id="3" name="矩形 2"/>
              <p:cNvSpPr>
                <a:spLocks noRot="1" noChangeAspect="1" noMove="1" noResize="1" noEditPoints="1" noAdjustHandles="1" noChangeArrowheads="1" noChangeShapeType="1" noTextEdit="1"/>
              </p:cNvSpPr>
              <p:nvPr/>
            </p:nvSpPr>
            <p:spPr>
              <a:xfrm>
                <a:off x="2981299" y="3572742"/>
                <a:ext cx="5879532" cy="369332"/>
              </a:xfrm>
              <a:prstGeom prst="rect">
                <a:avLst/>
              </a:prstGeom>
              <a:blipFill>
                <a:blip r:embed="rId9" cstate="print"/>
                <a:stretch>
                  <a:fillRect t="-124590" r="-7358" b="-190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2829825" y="4240500"/>
                <a:ext cx="601454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=0.42</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+0.65</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m:t>
                              </m:r>
                            </m:sub>
                          </m:sSub>
                          <m:r>
                            <a:rPr lang="en-US" i="0">
                              <a:latin typeface="Cambria Math" panose="02040503050406030204" pitchFamily="18" charset="0"/>
                            </a:rPr>
                            <m:t>(</m:t>
                          </m:r>
                          <m:r>
                            <a:rPr lang="en-US" i="1">
                              <a:latin typeface="Cambria Math" panose="02040503050406030204" pitchFamily="18" charset="0"/>
                            </a:rPr>
                            <m:t>𝑥</m:t>
                          </m:r>
                        </m:e>
                      </m:d>
                    </m:oMath>
                  </m:oMathPara>
                </a14:m>
                <a:endParaRPr lang="en-US" dirty="0"/>
              </a:p>
            </p:txBody>
          </p:sp>
        </mc:Choice>
        <mc:Fallback xmlns="">
          <p:sp>
            <p:nvSpPr>
              <p:cNvPr id="54" name="矩形 53"/>
              <p:cNvSpPr>
                <a:spLocks noRot="1" noChangeAspect="1" noMove="1" noResize="1" noEditPoints="1" noAdjustHandles="1" noChangeArrowheads="1" noChangeShapeType="1" noTextEdit="1"/>
              </p:cNvSpPr>
              <p:nvPr/>
            </p:nvSpPr>
            <p:spPr>
              <a:xfrm>
                <a:off x="2829825" y="4240500"/>
                <a:ext cx="6014541" cy="369332"/>
              </a:xfrm>
              <a:prstGeom prst="rect">
                <a:avLst/>
              </a:prstGeom>
              <a:blipFill>
                <a:blip r:embed="rId10" cstate="print"/>
                <a:stretch>
                  <a:fillRect t="-120000" r="-8308" b="-190000"/>
                </a:stretch>
              </a:blipFill>
            </p:spPr>
            <p:txBody>
              <a:bodyPr/>
              <a:lstStyle/>
              <a:p>
                <a:r>
                  <a:rPr lang="en-US">
                    <a:noFill/>
                  </a:rPr>
                  <a:t> </a:t>
                </a:r>
              </a:p>
            </p:txBody>
          </p:sp>
        </mc:Fallback>
      </mc:AlternateContent>
    </p:spTree>
    <p:extLst>
      <p:ext uri="{BB962C8B-B14F-4D97-AF65-F5344CB8AC3E}">
        <p14:creationId xmlns:p14="http://schemas.microsoft.com/office/powerpoint/2010/main" val="17889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P spid="3"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19200"/>
            <a:ext cx="9144000" cy="563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2"/>
          <p:cNvSpPr txBox="1">
            <a:spLocks noRot="1" noChangeArrowheads="1"/>
          </p:cNvSpPr>
          <p:nvPr/>
        </p:nvSpPr>
        <p:spPr bwMode="auto">
          <a:xfrm>
            <a:off x="3352800" y="152400"/>
            <a:ext cx="5181600" cy="9144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b="1" dirty="0"/>
              <a:t>第三轮迭代</a:t>
            </a:r>
            <a:endParaRPr lang="en-US" b="1" dirty="0"/>
          </a:p>
        </p:txBody>
      </p:sp>
      <mc:AlternateContent xmlns:mc="http://schemas.openxmlformats.org/markup-compatibility/2006" xmlns:a14="http://schemas.microsoft.com/office/drawing/2010/main">
        <mc:Choice Requires="a14">
          <p:sp>
            <p:nvSpPr>
              <p:cNvPr id="20486" name="矩形 20485"/>
              <p:cNvSpPr/>
              <p:nvPr/>
            </p:nvSpPr>
            <p:spPr>
              <a:xfrm>
                <a:off x="609600" y="1181220"/>
                <a:ext cx="7010400" cy="369332"/>
              </a:xfrm>
              <a:prstGeom prst="rect">
                <a:avLst/>
              </a:prstGeom>
            </p:spPr>
            <p:txBody>
              <a:bodyPr wrap="square">
                <a:spAutoFit/>
              </a:bodyPr>
              <a:lstStyle/>
              <a:p>
                <a:r>
                  <a:rPr lang="zh-CN" altLang="en-US" dirty="0"/>
                  <a:t>权重</a:t>
                </a:r>
                <a14:m>
                  <m:oMath xmlns:m="http://schemas.openxmlformats.org/officeDocument/2006/math">
                    <m:d>
                      <m:dPr>
                        <m:begChr m:val=""/>
                        <m:endChr m:val="}"/>
                        <m:ctrlPr>
                          <a:rPr lang="en-US" i="1">
                            <a:latin typeface="Cambria Math" panose="02040503050406030204" pitchFamily="18" charset="0"/>
                          </a:rPr>
                        </m:ctrlPr>
                      </m:dPr>
                      <m:e>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3</m:t>
                            </m:r>
                          </m:sub>
                        </m:sSub>
                        <m:r>
                          <a:rPr lang="en-US" i="0">
                            <a:latin typeface="Cambria Math" panose="02040503050406030204" pitchFamily="18" charset="0"/>
                          </a:rPr>
                          <m:t>={</m:t>
                        </m:r>
                        <m:r>
                          <a:rPr lang="en-US">
                            <a:latin typeface="Cambria Math" panose="02040503050406030204" pitchFamily="18" charset="0"/>
                          </a:rPr>
                          <m:t>0.05,0.05,0.05,</m:t>
                        </m:r>
                        <m:r>
                          <a:rPr lang="en-US" smtClean="0">
                            <a:solidFill>
                              <a:srgbClr val="FF0000"/>
                            </a:solidFill>
                            <a:latin typeface="Cambria Math" panose="02040503050406030204" pitchFamily="18" charset="0"/>
                          </a:rPr>
                          <m:t>0.17,0.17,0.17</m:t>
                        </m:r>
                        <m:r>
                          <a:rPr lang="en-US">
                            <a:latin typeface="Cambria Math" panose="02040503050406030204" pitchFamily="18" charset="0"/>
                          </a:rPr>
                          <m:t>,0.11,0.11,0.11,0.05</m:t>
                        </m:r>
                      </m:e>
                    </m:d>
                  </m:oMath>
                </a14:m>
                <a:endParaRPr lang="en-US" dirty="0"/>
              </a:p>
            </p:txBody>
          </p:sp>
        </mc:Choice>
        <mc:Fallback xmlns="">
          <p:sp>
            <p:nvSpPr>
              <p:cNvPr id="20486" name="矩形 20485"/>
              <p:cNvSpPr>
                <a:spLocks noRot="1" noChangeAspect="1" noMove="1" noResize="1" noEditPoints="1" noAdjustHandles="1" noChangeArrowheads="1" noChangeShapeType="1" noTextEdit="1"/>
              </p:cNvSpPr>
              <p:nvPr/>
            </p:nvSpPr>
            <p:spPr>
              <a:xfrm>
                <a:off x="609600" y="1181220"/>
                <a:ext cx="7010400" cy="369332"/>
              </a:xfrm>
              <a:prstGeom prst="rect">
                <a:avLst/>
              </a:prstGeom>
              <a:blipFill>
                <a:blip r:embed="rId3" cstate="print"/>
                <a:stretch>
                  <a:fillRect l="-696" t="-125000" b="-196667"/>
                </a:stretch>
              </a:blipFill>
            </p:spPr>
            <p:txBody>
              <a:bodyPr/>
              <a:lstStyle/>
              <a:p>
                <a:r>
                  <a:rPr lang="en-US">
                    <a:noFill/>
                  </a:rPr>
                  <a:t> </a:t>
                </a:r>
              </a:p>
            </p:txBody>
          </p:sp>
        </mc:Fallback>
      </mc:AlternateContent>
      <p:pic>
        <p:nvPicPr>
          <p:cNvPr id="43010" name="Picture 2" descr="https://oss-emcsprod-public.modb.pro/wechatSpider/modb_20220810_5913567c-1882-11ed-a956-fa163eb4f6be.png"/>
          <p:cNvPicPr>
            <a:picLocks noChangeAspect="1" noChangeArrowheads="1"/>
          </p:cNvPicPr>
          <p:nvPr/>
        </p:nvPicPr>
        <p:blipFill>
          <a:blip r:embed="rId4" cstate="print"/>
          <a:srcRect/>
          <a:stretch>
            <a:fillRect/>
          </a:stretch>
        </p:blipFill>
        <p:spPr bwMode="auto">
          <a:xfrm>
            <a:off x="914400" y="1676400"/>
            <a:ext cx="6308403" cy="5029200"/>
          </a:xfrm>
          <a:prstGeom prst="rect">
            <a:avLst/>
          </a:prstGeom>
          <a:noFill/>
        </p:spPr>
      </p:pic>
    </p:spTree>
    <p:extLst>
      <p:ext uri="{BB962C8B-B14F-4D97-AF65-F5344CB8AC3E}">
        <p14:creationId xmlns:p14="http://schemas.microsoft.com/office/powerpoint/2010/main" val="82837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19200"/>
            <a:ext cx="9144000" cy="563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2"/>
          <p:cNvSpPr txBox="1">
            <a:spLocks noRot="1" noChangeArrowheads="1"/>
          </p:cNvSpPr>
          <p:nvPr/>
        </p:nvSpPr>
        <p:spPr bwMode="auto">
          <a:xfrm>
            <a:off x="3352800" y="152400"/>
            <a:ext cx="5181600" cy="9144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b="1" dirty="0"/>
              <a:t>第三轮迭代</a:t>
            </a:r>
            <a:endParaRPr lang="en-US" b="1" dirty="0"/>
          </a:p>
        </p:txBody>
      </p:sp>
      <p:grpSp>
        <p:nvGrpSpPr>
          <p:cNvPr id="3" name="组合 53"/>
          <p:cNvGrpSpPr/>
          <p:nvPr/>
        </p:nvGrpSpPr>
        <p:grpSpPr>
          <a:xfrm>
            <a:off x="494332" y="1585423"/>
            <a:ext cx="5490853" cy="1676615"/>
            <a:chOff x="494332" y="1585423"/>
            <a:chExt cx="5490853" cy="1676615"/>
          </a:xfrm>
        </p:grpSpPr>
        <p:sp>
          <p:nvSpPr>
            <p:cNvPr id="49" name="矩形 48"/>
            <p:cNvSpPr/>
            <p:nvPr/>
          </p:nvSpPr>
          <p:spPr>
            <a:xfrm>
              <a:off x="876117" y="1880943"/>
              <a:ext cx="1038461"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矩形 49"/>
            <p:cNvSpPr/>
            <p:nvPr/>
          </p:nvSpPr>
          <p:spPr>
            <a:xfrm>
              <a:off x="1918516" y="2577406"/>
              <a:ext cx="2805884"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5" name="直接连接符 4"/>
            <p:cNvCxnSpPr/>
            <p:nvPr/>
          </p:nvCxnSpPr>
          <p:spPr>
            <a:xfrm>
              <a:off x="878549" y="2578318"/>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78549" y="1880944"/>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28045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78547" y="2175526"/>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68236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08427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48618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88809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29000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69191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09382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496679"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58565" y="2175526"/>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31729"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9" name="直接连接符 18"/>
            <p:cNvCxnSpPr/>
            <p:nvPr/>
          </p:nvCxnSpPr>
          <p:spPr>
            <a:xfrm>
              <a:off x="128045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76117" y="2981109"/>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78547" y="2981109"/>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68236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8427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48213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89109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9000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9191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09382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9667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14615" y="2836560"/>
              <a:ext cx="323850" cy="261610"/>
            </a:xfrm>
            <a:prstGeom prst="rect">
              <a:avLst/>
            </a:prstGeom>
            <a:noFill/>
          </p:spPr>
          <p:txBody>
            <a:bodyPr wrap="square" rtlCol="0">
              <a:spAutoFit/>
            </a:bodyPr>
            <a:lstStyle/>
            <a:p>
              <a:r>
                <a:rPr lang="en-US" sz="1100" dirty="0"/>
                <a:t>-1</a:t>
              </a:r>
            </a:p>
          </p:txBody>
        </p:sp>
        <p:sp>
          <p:nvSpPr>
            <p:cNvPr id="31" name="文本框 30"/>
            <p:cNvSpPr txBox="1"/>
            <p:nvPr/>
          </p:nvSpPr>
          <p:spPr>
            <a:xfrm>
              <a:off x="494332" y="2085343"/>
              <a:ext cx="366979" cy="261610"/>
            </a:xfrm>
            <a:prstGeom prst="rect">
              <a:avLst/>
            </a:prstGeom>
            <a:noFill/>
          </p:spPr>
          <p:txBody>
            <a:bodyPr wrap="square" rtlCol="0">
              <a:spAutoFit/>
            </a:bodyPr>
            <a:lstStyle/>
            <a:p>
              <a:r>
                <a:rPr lang="en-US" sz="1100" dirty="0"/>
                <a:t>+1</a:t>
              </a:r>
            </a:p>
          </p:txBody>
        </p:sp>
        <p:sp>
          <p:nvSpPr>
            <p:cNvPr id="32" name="椭圆 31"/>
            <p:cNvSpPr/>
            <p:nvPr/>
          </p:nvSpPr>
          <p:spPr>
            <a:xfrm>
              <a:off x="1235661" y="2133808"/>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 name="椭圆 32"/>
            <p:cNvSpPr/>
            <p:nvPr/>
          </p:nvSpPr>
          <p:spPr>
            <a:xfrm>
              <a:off x="1643675"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椭圆 33"/>
            <p:cNvSpPr/>
            <p:nvPr/>
          </p:nvSpPr>
          <p:spPr>
            <a:xfrm>
              <a:off x="1989026" y="2866350"/>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 name="椭圆 34"/>
            <p:cNvSpPr/>
            <p:nvPr/>
          </p:nvSpPr>
          <p:spPr>
            <a:xfrm>
              <a:off x="2392958" y="2867261"/>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6" name="椭圆 35"/>
            <p:cNvSpPr/>
            <p:nvPr/>
          </p:nvSpPr>
          <p:spPr>
            <a:xfrm>
              <a:off x="2800972" y="2866350"/>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7" name="椭圆 36"/>
            <p:cNvSpPr/>
            <p:nvPr/>
          </p:nvSpPr>
          <p:spPr>
            <a:xfrm>
              <a:off x="3240653"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8" name="椭圆 37"/>
            <p:cNvSpPr/>
            <p:nvPr/>
          </p:nvSpPr>
          <p:spPr>
            <a:xfrm>
              <a:off x="3644586" y="2133808"/>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椭圆 38"/>
            <p:cNvSpPr/>
            <p:nvPr/>
          </p:nvSpPr>
          <p:spPr>
            <a:xfrm>
              <a:off x="4052600"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椭圆 39"/>
            <p:cNvSpPr/>
            <p:nvPr/>
          </p:nvSpPr>
          <p:spPr>
            <a:xfrm>
              <a:off x="4453984"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41" name="直接连接符 40"/>
            <p:cNvCxnSpPr/>
            <p:nvPr/>
          </p:nvCxnSpPr>
          <p:spPr>
            <a:xfrm>
              <a:off x="872953" y="1880943"/>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72953" y="3262038"/>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724400" y="1880943"/>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662202" y="2541224"/>
              <a:ext cx="185926" cy="184793"/>
            </a:xfrm>
            <a:prstGeom prst="rect">
              <a:avLst/>
            </a:prstGeom>
            <a:noFill/>
          </p:spPr>
          <p:txBody>
            <a:bodyPr wrap="none" rtlCol="0">
              <a:spAutoFit/>
            </a:bodyPr>
            <a:lstStyle/>
            <a:p>
              <a:r>
                <a:rPr lang="en-US" sz="1100" dirty="0"/>
                <a:t>2</a:t>
              </a:r>
            </a:p>
          </p:txBody>
        </p:sp>
        <p:sp>
          <p:nvSpPr>
            <p:cNvPr id="45" name="文本框 44"/>
            <p:cNvSpPr txBox="1"/>
            <p:nvPr/>
          </p:nvSpPr>
          <p:spPr>
            <a:xfrm>
              <a:off x="2466063" y="2541224"/>
              <a:ext cx="185926" cy="184793"/>
            </a:xfrm>
            <a:prstGeom prst="rect">
              <a:avLst/>
            </a:prstGeom>
            <a:noFill/>
          </p:spPr>
          <p:txBody>
            <a:bodyPr wrap="none" rtlCol="0">
              <a:spAutoFit/>
            </a:bodyPr>
            <a:lstStyle/>
            <a:p>
              <a:r>
                <a:rPr lang="en-US" sz="1100" dirty="0"/>
                <a:t>4</a:t>
              </a:r>
            </a:p>
          </p:txBody>
        </p:sp>
        <p:sp>
          <p:nvSpPr>
            <p:cNvPr id="46" name="文本框 45"/>
            <p:cNvSpPr txBox="1"/>
            <p:nvPr/>
          </p:nvSpPr>
          <p:spPr>
            <a:xfrm>
              <a:off x="3293546" y="2541224"/>
              <a:ext cx="185926" cy="184793"/>
            </a:xfrm>
            <a:prstGeom prst="rect">
              <a:avLst/>
            </a:prstGeom>
            <a:noFill/>
          </p:spPr>
          <p:txBody>
            <a:bodyPr wrap="none" rtlCol="0">
              <a:spAutoFit/>
            </a:bodyPr>
            <a:lstStyle/>
            <a:p>
              <a:r>
                <a:rPr lang="en-US" sz="1100" dirty="0"/>
                <a:t>6</a:t>
              </a:r>
            </a:p>
          </p:txBody>
        </p:sp>
        <p:sp>
          <p:nvSpPr>
            <p:cNvPr id="47" name="文本框 46"/>
            <p:cNvSpPr txBox="1"/>
            <p:nvPr/>
          </p:nvSpPr>
          <p:spPr>
            <a:xfrm>
              <a:off x="4093824" y="2541224"/>
              <a:ext cx="185926" cy="184793"/>
            </a:xfrm>
            <a:prstGeom prst="rect">
              <a:avLst/>
            </a:prstGeom>
            <a:noFill/>
          </p:spPr>
          <p:txBody>
            <a:bodyPr wrap="none" rtlCol="0">
              <a:spAutoFit/>
            </a:bodyPr>
            <a:lstStyle/>
            <a:p>
              <a:r>
                <a:rPr lang="en-US" sz="1100" dirty="0"/>
                <a:t>8</a:t>
              </a:r>
            </a:p>
          </p:txBody>
        </p:sp>
        <p:sp>
          <p:nvSpPr>
            <p:cNvPr id="48" name="文本框 47"/>
            <p:cNvSpPr txBox="1"/>
            <p:nvPr/>
          </p:nvSpPr>
          <p:spPr>
            <a:xfrm>
              <a:off x="861296" y="2543829"/>
              <a:ext cx="185926" cy="184793"/>
            </a:xfrm>
            <a:prstGeom prst="rect">
              <a:avLst/>
            </a:prstGeom>
            <a:noFill/>
          </p:spPr>
          <p:txBody>
            <a:bodyPr wrap="none" rtlCol="0">
              <a:spAutoFit/>
            </a:bodyPr>
            <a:lstStyle/>
            <a:p>
              <a:r>
                <a:rPr lang="en-US" sz="1100" dirty="0"/>
                <a:t>0</a:t>
              </a:r>
            </a:p>
          </p:txBody>
        </p:sp>
        <p:cxnSp>
          <p:nvCxnSpPr>
            <p:cNvPr id="51" name="直接连接符 50"/>
            <p:cNvCxnSpPr/>
            <p:nvPr/>
          </p:nvCxnSpPr>
          <p:spPr>
            <a:xfrm>
              <a:off x="1914578" y="1880943"/>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480" name="文本框 20479"/>
            <p:cNvSpPr txBox="1"/>
            <p:nvPr/>
          </p:nvSpPr>
          <p:spPr>
            <a:xfrm>
              <a:off x="1714467" y="1585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2.5</a:t>
              </a:r>
            </a:p>
          </p:txBody>
        </p:sp>
        <mc:AlternateContent xmlns:mc="http://schemas.openxmlformats.org/markup-compatibility/2006" xmlns:a14="http://schemas.microsoft.com/office/drawing/2010/main">
          <mc:Choice Requires="a14">
            <p:sp>
              <p:nvSpPr>
                <p:cNvPr id="20481" name="矩形 20480"/>
                <p:cNvSpPr/>
                <p:nvPr/>
              </p:nvSpPr>
              <p:spPr>
                <a:xfrm>
                  <a:off x="4787485" y="2380774"/>
                  <a:ext cx="11977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3</m:t>
                            </m:r>
                          </m:sub>
                        </m:sSub>
                        <m:r>
                          <a:rPr lang="en-US" i="0">
                            <a:solidFill>
                              <a:schemeClr val="tx1"/>
                            </a:solidFill>
                            <a:latin typeface="Cambria Math" panose="02040503050406030204" pitchFamily="18" charset="0"/>
                          </a:rPr>
                          <m:t>=0.</m:t>
                        </m:r>
                        <m:r>
                          <a:rPr lang="en-US" b="0" i="0" smtClean="0">
                            <a:solidFill>
                              <a:schemeClr val="tx1"/>
                            </a:solidFill>
                            <a:latin typeface="Cambria Math" panose="02040503050406030204" pitchFamily="18" charset="0"/>
                          </a:rPr>
                          <m:t>33</m:t>
                        </m:r>
                      </m:oMath>
                    </m:oMathPara>
                  </a14:m>
                  <a:endParaRPr lang="en-US" dirty="0">
                    <a:solidFill>
                      <a:schemeClr val="tx1"/>
                    </a:solidFill>
                  </a:endParaRPr>
                </a:p>
              </p:txBody>
            </p:sp>
          </mc:Choice>
          <mc:Fallback xmlns="">
            <p:sp>
              <p:nvSpPr>
                <p:cNvPr id="20481" name="矩形 20480"/>
                <p:cNvSpPr>
                  <a:spLocks noRot="1" noChangeAspect="1" noMove="1" noResize="1" noEditPoints="1" noAdjustHandles="1" noChangeArrowheads="1" noChangeShapeType="1" noTextEdit="1"/>
                </p:cNvSpPr>
                <p:nvPr/>
              </p:nvSpPr>
              <p:spPr>
                <a:xfrm>
                  <a:off x="4787485" y="2380774"/>
                  <a:ext cx="1197700" cy="369332"/>
                </a:xfrm>
                <a:prstGeom prst="rect">
                  <a:avLst/>
                </a:prstGeom>
                <a:blipFill>
                  <a:blip r:embed="rId3" cstate="print"/>
                  <a:stretch>
                    <a:fillRect b="-1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485" name="矩形 20484"/>
              <p:cNvSpPr/>
              <p:nvPr/>
            </p:nvSpPr>
            <p:spPr>
              <a:xfrm>
                <a:off x="5985185" y="3505200"/>
                <a:ext cx="2422330"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0" smtClean="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m:t>
                              </m:r>
                              <m:r>
                                <a:rPr lang="en-US" b="0" i="0" smtClean="0">
                                  <a:latin typeface="Cambria Math" panose="02040503050406030204" pitchFamily="18" charset="0"/>
                                </a:rPr>
                                <m:t>−</m:t>
                              </m:r>
                              <m:r>
                                <a:rPr lang="en-US" i="0">
                                  <a:latin typeface="Cambria Math" panose="02040503050406030204" pitchFamily="18" charset="0"/>
                                </a:rPr>
                                <m:t>1,</m:t>
                              </m:r>
                              <m:r>
                                <a:rPr lang="en-US" i="1">
                                  <a:latin typeface="Cambria Math" panose="02040503050406030204" pitchFamily="18" charset="0"/>
                                </a:rPr>
                                <m:t>𝑥</m:t>
                              </m:r>
                              <m:r>
                                <a:rPr lang="en-US" i="0">
                                  <a:latin typeface="Cambria Math" panose="02040503050406030204" pitchFamily="18" charset="0"/>
                                </a:rPr>
                                <m:t>&lt;</m:t>
                              </m:r>
                              <m:r>
                                <a:rPr lang="en-US" b="0" i="0" smtClean="0">
                                  <a:latin typeface="Cambria Math" panose="02040503050406030204" pitchFamily="18" charset="0"/>
                                </a:rPr>
                                <m:t>5</m:t>
                              </m:r>
                              <m:r>
                                <a:rPr lang="en-US" i="0">
                                  <a:latin typeface="Cambria Math" panose="02040503050406030204" pitchFamily="18" charset="0"/>
                                </a:rPr>
                                <m:t>.5</m:t>
                              </m:r>
                            </m:e>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&gt;</m:t>
                              </m:r>
                              <m:r>
                                <a:rPr lang="en-US" b="0" i="0" smtClean="0">
                                  <a:latin typeface="Cambria Math" panose="02040503050406030204" pitchFamily="18" charset="0"/>
                                </a:rPr>
                                <m:t>5</m:t>
                              </m:r>
                              <m:r>
                                <a:rPr lang="en-US" i="0">
                                  <a:latin typeface="Cambria Math" panose="02040503050406030204" pitchFamily="18" charset="0"/>
                                </a:rPr>
                                <m:t>.5</m:t>
                              </m:r>
                            </m:e>
                          </m:eqArr>
                        </m:e>
                      </m:d>
                    </m:oMath>
                  </m:oMathPara>
                </a14:m>
                <a:endParaRPr lang="en-US" dirty="0"/>
              </a:p>
            </p:txBody>
          </p:sp>
        </mc:Choice>
        <mc:Fallback xmlns="">
          <p:sp>
            <p:nvSpPr>
              <p:cNvPr id="20485" name="矩形 20484"/>
              <p:cNvSpPr>
                <a:spLocks noRot="1" noChangeAspect="1" noMove="1" noResize="1" noEditPoints="1" noAdjustHandles="1" noChangeArrowheads="1" noChangeShapeType="1" noTextEdit="1"/>
              </p:cNvSpPr>
              <p:nvPr/>
            </p:nvSpPr>
            <p:spPr>
              <a:xfrm>
                <a:off x="5985185" y="3505200"/>
                <a:ext cx="2422330" cy="710194"/>
              </a:xfrm>
              <a:prstGeom prst="rect">
                <a:avLst/>
              </a:prstGeom>
              <a:blipFill>
                <a:blip r:embed="rId4"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6" name="矩形 20485"/>
              <p:cNvSpPr/>
              <p:nvPr/>
            </p:nvSpPr>
            <p:spPr>
              <a:xfrm>
                <a:off x="609600" y="1181220"/>
                <a:ext cx="7010400" cy="369332"/>
              </a:xfrm>
              <a:prstGeom prst="rect">
                <a:avLst/>
              </a:prstGeom>
            </p:spPr>
            <p:txBody>
              <a:bodyPr wrap="square">
                <a:spAutoFit/>
              </a:bodyPr>
              <a:lstStyle/>
              <a:p>
                <a:r>
                  <a:rPr lang="zh-CN" altLang="en-US" dirty="0"/>
                  <a:t>权重</a:t>
                </a:r>
                <a14:m>
                  <m:oMath xmlns:m="http://schemas.openxmlformats.org/officeDocument/2006/math">
                    <m:d>
                      <m:dPr>
                        <m:begChr m:val=""/>
                        <m:endChr m:val="}"/>
                        <m:ctrlPr>
                          <a:rPr lang="en-US" i="1">
                            <a:latin typeface="Cambria Math" panose="02040503050406030204" pitchFamily="18" charset="0"/>
                          </a:rPr>
                        </m:ctrlPr>
                      </m:dPr>
                      <m:e>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3</m:t>
                            </m:r>
                          </m:sub>
                        </m:sSub>
                        <m:r>
                          <a:rPr lang="en-US" i="0">
                            <a:latin typeface="Cambria Math" panose="02040503050406030204" pitchFamily="18" charset="0"/>
                          </a:rPr>
                          <m:t>={</m:t>
                        </m:r>
                        <m:r>
                          <a:rPr lang="en-US">
                            <a:latin typeface="Cambria Math" panose="02040503050406030204" pitchFamily="18" charset="0"/>
                          </a:rPr>
                          <m:t>0.05,0.05,0.05,</m:t>
                        </m:r>
                        <m:r>
                          <a:rPr lang="en-US" smtClean="0">
                            <a:solidFill>
                              <a:srgbClr val="FF0000"/>
                            </a:solidFill>
                            <a:latin typeface="Cambria Math" panose="02040503050406030204" pitchFamily="18" charset="0"/>
                          </a:rPr>
                          <m:t>0.17,0.17,0.17</m:t>
                        </m:r>
                        <m:r>
                          <a:rPr lang="en-US">
                            <a:latin typeface="Cambria Math" panose="02040503050406030204" pitchFamily="18" charset="0"/>
                          </a:rPr>
                          <m:t>,0.11,0.11,0.11,0.05</m:t>
                        </m:r>
                      </m:e>
                    </m:d>
                  </m:oMath>
                </a14:m>
                <a:endParaRPr lang="en-US" dirty="0"/>
              </a:p>
            </p:txBody>
          </p:sp>
        </mc:Choice>
        <mc:Fallback xmlns="">
          <p:sp>
            <p:nvSpPr>
              <p:cNvPr id="20486" name="矩形 20485"/>
              <p:cNvSpPr>
                <a:spLocks noRot="1" noChangeAspect="1" noMove="1" noResize="1" noEditPoints="1" noAdjustHandles="1" noChangeArrowheads="1" noChangeShapeType="1" noTextEdit="1"/>
              </p:cNvSpPr>
              <p:nvPr/>
            </p:nvSpPr>
            <p:spPr>
              <a:xfrm>
                <a:off x="609600" y="1181220"/>
                <a:ext cx="7010400" cy="369332"/>
              </a:xfrm>
              <a:prstGeom prst="rect">
                <a:avLst/>
              </a:prstGeom>
              <a:blipFill>
                <a:blip r:embed="rId5" cstate="print"/>
                <a:stretch>
                  <a:fillRect l="-696" t="-125000" b="-19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7" name="矩形 20486"/>
              <p:cNvSpPr/>
              <p:nvPr/>
            </p:nvSpPr>
            <p:spPr>
              <a:xfrm>
                <a:off x="6049894" y="4253212"/>
                <a:ext cx="2531334" cy="65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b="0" i="0" smtClean="0">
                              <a:latin typeface="Cambria Math" panose="02040503050406030204" pitchFamily="18" charset="0"/>
                            </a:rPr>
                            <m:t>3</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func>
                        <m:funcPr>
                          <m:ctrlPr>
                            <a:rPr lang="en-US" i="1">
                              <a:latin typeface="Cambria Math" panose="02040503050406030204" pitchFamily="18" charset="0"/>
                            </a:rPr>
                          </m:ctrlPr>
                        </m:funcPr>
                        <m:fName>
                          <m:r>
                            <m:rPr>
                              <m:sty m:val="p"/>
                            </m:rPr>
                            <a:rPr lang="en-US" i="0">
                              <a:latin typeface="Cambria Math" panose="02040503050406030204" pitchFamily="18" charset="0"/>
                            </a:rPr>
                            <m:t>ln</m:t>
                          </m:r>
                        </m:fName>
                        <m:e>
                          <m:f>
                            <m:fPr>
                              <m:ctrlPr>
                                <a:rPr lang="en-US" i="1">
                                  <a:latin typeface="Cambria Math" panose="02040503050406030204" pitchFamily="18" charset="0"/>
                                </a:rPr>
                              </m:ctrlPr>
                            </m:fPr>
                            <m:num>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3</m:t>
                                  </m:r>
                                </m:sub>
                              </m:sSub>
                            </m:num>
                            <m:den>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3</m:t>
                                  </m:r>
                                </m:sub>
                              </m:sSub>
                            </m:den>
                          </m:f>
                        </m:e>
                      </m:func>
                      <m:r>
                        <a:rPr lang="en-US" i="0">
                          <a:latin typeface="Cambria Math" panose="02040503050406030204" pitchFamily="18" charset="0"/>
                        </a:rPr>
                        <m:t>≈</m:t>
                      </m:r>
                      <m:r>
                        <a:rPr lang="en-US" b="0" i="0" smtClean="0">
                          <a:latin typeface="Cambria Math" panose="02040503050406030204" pitchFamily="18" charset="0"/>
                        </a:rPr>
                        <m:t>0.69</m:t>
                      </m:r>
                    </m:oMath>
                  </m:oMathPara>
                </a14:m>
                <a:endParaRPr lang="en-US" dirty="0"/>
              </a:p>
            </p:txBody>
          </p:sp>
        </mc:Choice>
        <mc:Fallback xmlns="">
          <p:sp>
            <p:nvSpPr>
              <p:cNvPr id="20487" name="矩形 20486"/>
              <p:cNvSpPr>
                <a:spLocks noRot="1" noChangeAspect="1" noMove="1" noResize="1" noEditPoints="1" noAdjustHandles="1" noChangeArrowheads="1" noChangeShapeType="1" noTextEdit="1"/>
              </p:cNvSpPr>
              <p:nvPr/>
            </p:nvSpPr>
            <p:spPr>
              <a:xfrm>
                <a:off x="6049894" y="4253212"/>
                <a:ext cx="2531334" cy="659476"/>
              </a:xfrm>
              <a:prstGeom prst="rect">
                <a:avLst/>
              </a:prstGeom>
              <a:blipFill>
                <a:blip r:embed="rId6" cstate="print"/>
                <a:stretch>
                  <a:fillRect/>
                </a:stretch>
              </a:blipFill>
            </p:spPr>
            <p:txBody>
              <a:bodyPr/>
              <a:lstStyle/>
              <a:p>
                <a:r>
                  <a:rPr lang="en-US">
                    <a:noFill/>
                  </a:rPr>
                  <a:t> </a:t>
                </a:r>
              </a:p>
            </p:txBody>
          </p:sp>
        </mc:Fallback>
      </mc:AlternateContent>
      <p:grpSp>
        <p:nvGrpSpPr>
          <p:cNvPr id="4" name="组合 55"/>
          <p:cNvGrpSpPr/>
          <p:nvPr/>
        </p:nvGrpSpPr>
        <p:grpSpPr>
          <a:xfrm>
            <a:off x="482675" y="3324126"/>
            <a:ext cx="5374270" cy="1684679"/>
            <a:chOff x="482675" y="3324126"/>
            <a:chExt cx="5374270" cy="1684679"/>
          </a:xfrm>
        </p:grpSpPr>
        <p:sp>
          <p:nvSpPr>
            <p:cNvPr id="248" name="矩形 247"/>
            <p:cNvSpPr/>
            <p:nvPr/>
          </p:nvSpPr>
          <p:spPr>
            <a:xfrm>
              <a:off x="877748" y="4312342"/>
              <a:ext cx="2204985"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9" name="矩形 248"/>
            <p:cNvSpPr/>
            <p:nvPr/>
          </p:nvSpPr>
          <p:spPr>
            <a:xfrm>
              <a:off x="3087137" y="3617078"/>
              <a:ext cx="163726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50" name="直接连接符 249"/>
            <p:cNvCxnSpPr/>
            <p:nvPr/>
          </p:nvCxnSpPr>
          <p:spPr>
            <a:xfrm>
              <a:off x="866892" y="430933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V="1">
              <a:off x="866892" y="361195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flipV="1">
              <a:off x="126880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66890" y="390653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V="1">
              <a:off x="167070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207262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V="1">
              <a:off x="247452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V="1">
              <a:off x="287643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flipV="1">
              <a:off x="327834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flipV="1">
              <a:off x="368025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408216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V="1">
              <a:off x="4485022"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946908" y="390653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3" name="椭圆 262"/>
            <p:cNvSpPr/>
            <p:nvPr/>
          </p:nvSpPr>
          <p:spPr>
            <a:xfrm>
              <a:off x="820072"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64" name="直接连接符 263"/>
            <p:cNvCxnSpPr/>
            <p:nvPr/>
          </p:nvCxnSpPr>
          <p:spPr>
            <a:xfrm>
              <a:off x="126880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64460" y="471212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66890" y="471212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167070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07262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247048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87943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327834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368025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408216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448502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502958" y="4567572"/>
              <a:ext cx="323850" cy="261610"/>
            </a:xfrm>
            <a:prstGeom prst="rect">
              <a:avLst/>
            </a:prstGeom>
            <a:noFill/>
          </p:spPr>
          <p:txBody>
            <a:bodyPr wrap="square" rtlCol="0">
              <a:spAutoFit/>
            </a:bodyPr>
            <a:lstStyle/>
            <a:p>
              <a:r>
                <a:rPr lang="en-US" sz="1100" dirty="0"/>
                <a:t>-1</a:t>
              </a:r>
            </a:p>
          </p:txBody>
        </p:sp>
        <p:sp>
          <p:nvSpPr>
            <p:cNvPr id="276" name="文本框 275"/>
            <p:cNvSpPr txBox="1"/>
            <p:nvPr/>
          </p:nvSpPr>
          <p:spPr>
            <a:xfrm>
              <a:off x="482675" y="3816355"/>
              <a:ext cx="366979" cy="261610"/>
            </a:xfrm>
            <a:prstGeom prst="rect">
              <a:avLst/>
            </a:prstGeom>
            <a:noFill/>
          </p:spPr>
          <p:txBody>
            <a:bodyPr wrap="square" rtlCol="0">
              <a:spAutoFit/>
            </a:bodyPr>
            <a:lstStyle/>
            <a:p>
              <a:r>
                <a:rPr lang="en-US" sz="1100" dirty="0"/>
                <a:t>+1</a:t>
              </a:r>
            </a:p>
          </p:txBody>
        </p:sp>
        <p:sp>
          <p:nvSpPr>
            <p:cNvPr id="277" name="椭圆 276"/>
            <p:cNvSpPr/>
            <p:nvPr/>
          </p:nvSpPr>
          <p:spPr>
            <a:xfrm>
              <a:off x="1224004" y="38648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8" name="椭圆 277"/>
            <p:cNvSpPr/>
            <p:nvPr/>
          </p:nvSpPr>
          <p:spPr>
            <a:xfrm>
              <a:off x="1632018"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2" name="椭圆 281"/>
            <p:cNvSpPr/>
            <p:nvPr/>
          </p:nvSpPr>
          <p:spPr>
            <a:xfrm>
              <a:off x="3228996"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3" name="椭圆 282"/>
            <p:cNvSpPr/>
            <p:nvPr/>
          </p:nvSpPr>
          <p:spPr>
            <a:xfrm>
              <a:off x="3632929" y="38648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4" name="椭圆 283"/>
            <p:cNvSpPr/>
            <p:nvPr/>
          </p:nvSpPr>
          <p:spPr>
            <a:xfrm>
              <a:off x="4040943"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5" name="椭圆 284"/>
            <p:cNvSpPr/>
            <p:nvPr/>
          </p:nvSpPr>
          <p:spPr>
            <a:xfrm>
              <a:off x="4442327"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86" name="直接连接符 285"/>
            <p:cNvCxnSpPr/>
            <p:nvPr/>
          </p:nvCxnSpPr>
          <p:spPr>
            <a:xfrm>
              <a:off x="861296" y="361195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61296" y="499305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4712743" y="361195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文本框 288"/>
            <p:cNvSpPr txBox="1"/>
            <p:nvPr/>
          </p:nvSpPr>
          <p:spPr>
            <a:xfrm>
              <a:off x="1650545" y="4272236"/>
              <a:ext cx="185926" cy="184793"/>
            </a:xfrm>
            <a:prstGeom prst="rect">
              <a:avLst/>
            </a:prstGeom>
            <a:noFill/>
          </p:spPr>
          <p:txBody>
            <a:bodyPr wrap="none" rtlCol="0">
              <a:spAutoFit/>
            </a:bodyPr>
            <a:lstStyle/>
            <a:p>
              <a:r>
                <a:rPr lang="en-US" sz="1100"/>
                <a:t>2</a:t>
              </a:r>
            </a:p>
          </p:txBody>
        </p:sp>
        <p:sp>
          <p:nvSpPr>
            <p:cNvPr id="290" name="文本框 289"/>
            <p:cNvSpPr txBox="1"/>
            <p:nvPr/>
          </p:nvSpPr>
          <p:spPr>
            <a:xfrm>
              <a:off x="2454406" y="4272236"/>
              <a:ext cx="185926" cy="184793"/>
            </a:xfrm>
            <a:prstGeom prst="rect">
              <a:avLst/>
            </a:prstGeom>
            <a:noFill/>
          </p:spPr>
          <p:txBody>
            <a:bodyPr wrap="none" rtlCol="0">
              <a:spAutoFit/>
            </a:bodyPr>
            <a:lstStyle/>
            <a:p>
              <a:r>
                <a:rPr lang="en-US" sz="1100" dirty="0"/>
                <a:t>4</a:t>
              </a:r>
            </a:p>
          </p:txBody>
        </p:sp>
        <p:sp>
          <p:nvSpPr>
            <p:cNvPr id="291" name="文本框 290"/>
            <p:cNvSpPr txBox="1"/>
            <p:nvPr/>
          </p:nvSpPr>
          <p:spPr>
            <a:xfrm>
              <a:off x="3281889" y="4272236"/>
              <a:ext cx="185926" cy="184793"/>
            </a:xfrm>
            <a:prstGeom prst="rect">
              <a:avLst/>
            </a:prstGeom>
            <a:noFill/>
          </p:spPr>
          <p:txBody>
            <a:bodyPr wrap="none" rtlCol="0">
              <a:spAutoFit/>
            </a:bodyPr>
            <a:lstStyle/>
            <a:p>
              <a:r>
                <a:rPr lang="en-US" sz="1100" dirty="0"/>
                <a:t>6</a:t>
              </a:r>
            </a:p>
          </p:txBody>
        </p:sp>
        <p:sp>
          <p:nvSpPr>
            <p:cNvPr id="292" name="文本框 291"/>
            <p:cNvSpPr txBox="1"/>
            <p:nvPr/>
          </p:nvSpPr>
          <p:spPr>
            <a:xfrm>
              <a:off x="4082167" y="4272236"/>
              <a:ext cx="185926" cy="184793"/>
            </a:xfrm>
            <a:prstGeom prst="rect">
              <a:avLst/>
            </a:prstGeom>
            <a:noFill/>
          </p:spPr>
          <p:txBody>
            <a:bodyPr wrap="none" rtlCol="0">
              <a:spAutoFit/>
            </a:bodyPr>
            <a:lstStyle/>
            <a:p>
              <a:r>
                <a:rPr lang="en-US" sz="1100" dirty="0"/>
                <a:t>8</a:t>
              </a:r>
            </a:p>
          </p:txBody>
        </p:sp>
        <p:sp>
          <p:nvSpPr>
            <p:cNvPr id="293" name="文本框 292"/>
            <p:cNvSpPr txBox="1"/>
            <p:nvPr/>
          </p:nvSpPr>
          <p:spPr>
            <a:xfrm>
              <a:off x="849639" y="4274841"/>
              <a:ext cx="185926" cy="184793"/>
            </a:xfrm>
            <a:prstGeom prst="rect">
              <a:avLst/>
            </a:prstGeom>
            <a:noFill/>
          </p:spPr>
          <p:txBody>
            <a:bodyPr wrap="none" rtlCol="0">
              <a:spAutoFit/>
            </a:bodyPr>
            <a:lstStyle/>
            <a:p>
              <a:r>
                <a:rPr lang="en-US" sz="1100" dirty="0"/>
                <a:t>0</a:t>
              </a:r>
            </a:p>
          </p:txBody>
        </p:sp>
        <p:cxnSp>
          <p:nvCxnSpPr>
            <p:cNvPr id="341" name="直接连接符 340"/>
            <p:cNvCxnSpPr/>
            <p:nvPr/>
          </p:nvCxnSpPr>
          <p:spPr>
            <a:xfrm>
              <a:off x="3078480" y="360881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5" name="文本框 344"/>
            <p:cNvSpPr txBox="1"/>
            <p:nvPr/>
          </p:nvSpPr>
          <p:spPr>
            <a:xfrm>
              <a:off x="2903169" y="3324126"/>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5.5</a:t>
              </a:r>
            </a:p>
          </p:txBody>
        </p:sp>
        <mc:AlternateContent xmlns:mc="http://schemas.openxmlformats.org/markup-compatibility/2006" xmlns:a14="http://schemas.microsoft.com/office/drawing/2010/main">
          <mc:Choice Requires="a14">
            <p:sp>
              <p:nvSpPr>
                <p:cNvPr id="20484" name="矩形 20483"/>
                <p:cNvSpPr/>
                <p:nvPr/>
              </p:nvSpPr>
              <p:spPr>
                <a:xfrm>
                  <a:off x="4787485" y="4086501"/>
                  <a:ext cx="10694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𝜖</m:t>
                            </m:r>
                          </m:e>
                          <m:sub>
                            <m:r>
                              <a:rPr lang="en-US" b="0" i="1" smtClean="0">
                                <a:solidFill>
                                  <a:srgbClr val="FF0000"/>
                                </a:solidFill>
                                <a:latin typeface="Cambria Math" panose="02040503050406030204" pitchFamily="18" charset="0"/>
                              </a:rPr>
                              <m:t>3</m:t>
                            </m:r>
                          </m:sub>
                        </m:sSub>
                        <m:r>
                          <a:rPr lang="en-US" i="0">
                            <a:solidFill>
                              <a:srgbClr val="FF0000"/>
                            </a:solidFill>
                            <a:latin typeface="Cambria Math" panose="02040503050406030204" pitchFamily="18" charset="0"/>
                          </a:rPr>
                          <m:t>=0.</m:t>
                        </m:r>
                        <m:r>
                          <a:rPr lang="en-US" b="0" i="0" smtClean="0">
                            <a:solidFill>
                              <a:srgbClr val="FF0000"/>
                            </a:solidFill>
                            <a:latin typeface="Cambria Math" panose="02040503050406030204" pitchFamily="18" charset="0"/>
                          </a:rPr>
                          <m:t>2</m:t>
                        </m:r>
                      </m:oMath>
                    </m:oMathPara>
                  </a14:m>
                  <a:endParaRPr lang="en-US" dirty="0">
                    <a:solidFill>
                      <a:srgbClr val="FF0000"/>
                    </a:solidFill>
                  </a:endParaRPr>
                </a:p>
              </p:txBody>
            </p:sp>
          </mc:Choice>
          <mc:Fallback xmlns="">
            <p:sp>
              <p:nvSpPr>
                <p:cNvPr id="20484" name="矩形 20483"/>
                <p:cNvSpPr>
                  <a:spLocks noRot="1" noChangeAspect="1" noMove="1" noResize="1" noEditPoints="1" noAdjustHandles="1" noChangeArrowheads="1" noChangeShapeType="1" noTextEdit="1"/>
                </p:cNvSpPr>
                <p:nvPr/>
              </p:nvSpPr>
              <p:spPr>
                <a:xfrm>
                  <a:off x="4787485" y="4086501"/>
                  <a:ext cx="1069460" cy="369332"/>
                </a:xfrm>
                <a:prstGeom prst="rect">
                  <a:avLst/>
                </a:prstGeom>
                <a:blipFill>
                  <a:blip r:embed="rId7" cstate="print"/>
                  <a:stretch>
                    <a:fillRect/>
                  </a:stretch>
                </a:blipFill>
              </p:spPr>
              <p:txBody>
                <a:bodyPr/>
                <a:lstStyle/>
                <a:p>
                  <a:r>
                    <a:rPr lang="en-US">
                      <a:noFill/>
                    </a:rPr>
                    <a:t> </a:t>
                  </a:r>
                </a:p>
              </p:txBody>
            </p:sp>
          </mc:Fallback>
        </mc:AlternateContent>
        <p:sp>
          <p:nvSpPr>
            <p:cNvPr id="157" name="椭圆 156"/>
            <p:cNvSpPr/>
            <p:nvPr/>
          </p:nvSpPr>
          <p:spPr>
            <a:xfrm>
              <a:off x="1978308" y="4619516"/>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椭圆 157"/>
            <p:cNvSpPr/>
            <p:nvPr/>
          </p:nvSpPr>
          <p:spPr>
            <a:xfrm>
              <a:off x="2382240" y="4620427"/>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椭圆 158"/>
            <p:cNvSpPr/>
            <p:nvPr/>
          </p:nvSpPr>
          <p:spPr>
            <a:xfrm>
              <a:off x="2790254" y="4619516"/>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53" name="组合 54"/>
          <p:cNvGrpSpPr/>
          <p:nvPr/>
        </p:nvGrpSpPr>
        <p:grpSpPr>
          <a:xfrm>
            <a:off x="484319" y="5014423"/>
            <a:ext cx="5436746" cy="1691177"/>
            <a:chOff x="484319" y="5014423"/>
            <a:chExt cx="5436746" cy="1691177"/>
          </a:xfrm>
        </p:grpSpPr>
        <p:cxnSp>
          <p:nvCxnSpPr>
            <p:cNvPr id="294" name="直接连接符 293"/>
            <p:cNvCxnSpPr/>
            <p:nvPr/>
          </p:nvCxnSpPr>
          <p:spPr>
            <a:xfrm>
              <a:off x="4287370" y="533660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5" name="矩形 294"/>
            <p:cNvSpPr/>
            <p:nvPr/>
          </p:nvSpPr>
          <p:spPr>
            <a:xfrm>
              <a:off x="866104" y="5324505"/>
              <a:ext cx="3413646"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6" name="矩形 295"/>
            <p:cNvSpPr/>
            <p:nvPr/>
          </p:nvSpPr>
          <p:spPr>
            <a:xfrm>
              <a:off x="4305003" y="6020968"/>
              <a:ext cx="40938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97" name="直接连接符 296"/>
            <p:cNvCxnSpPr/>
            <p:nvPr/>
          </p:nvCxnSpPr>
          <p:spPr>
            <a:xfrm>
              <a:off x="868536" y="602188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flipV="1">
              <a:off x="868536" y="532450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flipV="1">
              <a:off x="127044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68534" y="561908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flipV="1">
              <a:off x="167235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flipV="1">
              <a:off x="207426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flipV="1">
              <a:off x="247617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flipV="1">
              <a:off x="287808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flipV="1">
              <a:off x="327999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flipV="1">
              <a:off x="368190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flipV="1">
              <a:off x="408381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flipV="1">
              <a:off x="4486666"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948552" y="561908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0" name="椭圆 309"/>
            <p:cNvSpPr/>
            <p:nvPr/>
          </p:nvSpPr>
          <p:spPr>
            <a:xfrm>
              <a:off x="821716"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11" name="直接连接符 310"/>
            <p:cNvCxnSpPr/>
            <p:nvPr/>
          </p:nvCxnSpPr>
          <p:spPr>
            <a:xfrm>
              <a:off x="127044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866104" y="642467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a:off x="868534" y="642467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167235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07426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47212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288108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327999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368190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408381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448666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2" name="文本框 321"/>
            <p:cNvSpPr txBox="1"/>
            <p:nvPr/>
          </p:nvSpPr>
          <p:spPr>
            <a:xfrm>
              <a:off x="504602" y="6280122"/>
              <a:ext cx="323850" cy="261610"/>
            </a:xfrm>
            <a:prstGeom prst="rect">
              <a:avLst/>
            </a:prstGeom>
            <a:noFill/>
          </p:spPr>
          <p:txBody>
            <a:bodyPr wrap="square" rtlCol="0">
              <a:spAutoFit/>
            </a:bodyPr>
            <a:lstStyle/>
            <a:p>
              <a:r>
                <a:rPr lang="en-US" sz="1100" dirty="0"/>
                <a:t>-1</a:t>
              </a:r>
            </a:p>
          </p:txBody>
        </p:sp>
        <p:sp>
          <p:nvSpPr>
            <p:cNvPr id="323" name="文本框 322"/>
            <p:cNvSpPr txBox="1"/>
            <p:nvPr/>
          </p:nvSpPr>
          <p:spPr>
            <a:xfrm>
              <a:off x="484319" y="5528905"/>
              <a:ext cx="366979" cy="261610"/>
            </a:xfrm>
            <a:prstGeom prst="rect">
              <a:avLst/>
            </a:prstGeom>
            <a:noFill/>
          </p:spPr>
          <p:txBody>
            <a:bodyPr wrap="square" rtlCol="0">
              <a:spAutoFit/>
            </a:bodyPr>
            <a:lstStyle/>
            <a:p>
              <a:r>
                <a:rPr lang="en-US" sz="1100" dirty="0"/>
                <a:t>+1</a:t>
              </a:r>
            </a:p>
          </p:txBody>
        </p:sp>
        <p:sp>
          <p:nvSpPr>
            <p:cNvPr id="324" name="椭圆 323"/>
            <p:cNvSpPr/>
            <p:nvPr/>
          </p:nvSpPr>
          <p:spPr>
            <a:xfrm>
              <a:off x="1225648" y="557737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5" name="椭圆 324"/>
            <p:cNvSpPr/>
            <p:nvPr/>
          </p:nvSpPr>
          <p:spPr>
            <a:xfrm>
              <a:off x="1633662"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9" name="椭圆 328"/>
            <p:cNvSpPr/>
            <p:nvPr/>
          </p:nvSpPr>
          <p:spPr>
            <a:xfrm>
              <a:off x="3230640"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0" name="椭圆 329"/>
            <p:cNvSpPr/>
            <p:nvPr/>
          </p:nvSpPr>
          <p:spPr>
            <a:xfrm>
              <a:off x="3634573" y="557737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1" name="椭圆 330"/>
            <p:cNvSpPr/>
            <p:nvPr/>
          </p:nvSpPr>
          <p:spPr>
            <a:xfrm>
              <a:off x="4042587"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2" name="椭圆 331"/>
            <p:cNvSpPr/>
            <p:nvPr/>
          </p:nvSpPr>
          <p:spPr>
            <a:xfrm>
              <a:off x="4443971"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33" name="直接连接符 332"/>
            <p:cNvCxnSpPr/>
            <p:nvPr/>
          </p:nvCxnSpPr>
          <p:spPr>
            <a:xfrm>
              <a:off x="862940" y="532450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862940" y="670560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4714387" y="532450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336" name="文本框 335"/>
            <p:cNvSpPr txBox="1"/>
            <p:nvPr/>
          </p:nvSpPr>
          <p:spPr>
            <a:xfrm>
              <a:off x="1652189" y="5984786"/>
              <a:ext cx="185926" cy="184793"/>
            </a:xfrm>
            <a:prstGeom prst="rect">
              <a:avLst/>
            </a:prstGeom>
            <a:noFill/>
          </p:spPr>
          <p:txBody>
            <a:bodyPr wrap="none" rtlCol="0">
              <a:spAutoFit/>
            </a:bodyPr>
            <a:lstStyle/>
            <a:p>
              <a:r>
                <a:rPr lang="en-US" sz="1100"/>
                <a:t>2</a:t>
              </a:r>
            </a:p>
          </p:txBody>
        </p:sp>
        <p:sp>
          <p:nvSpPr>
            <p:cNvPr id="337" name="文本框 336"/>
            <p:cNvSpPr txBox="1"/>
            <p:nvPr/>
          </p:nvSpPr>
          <p:spPr>
            <a:xfrm>
              <a:off x="2456050" y="5984786"/>
              <a:ext cx="185926" cy="184793"/>
            </a:xfrm>
            <a:prstGeom prst="rect">
              <a:avLst/>
            </a:prstGeom>
            <a:noFill/>
          </p:spPr>
          <p:txBody>
            <a:bodyPr wrap="none" rtlCol="0">
              <a:spAutoFit/>
            </a:bodyPr>
            <a:lstStyle/>
            <a:p>
              <a:r>
                <a:rPr lang="en-US" sz="1100" dirty="0"/>
                <a:t>4</a:t>
              </a:r>
            </a:p>
          </p:txBody>
        </p:sp>
        <p:sp>
          <p:nvSpPr>
            <p:cNvPr id="338" name="文本框 337"/>
            <p:cNvSpPr txBox="1"/>
            <p:nvPr/>
          </p:nvSpPr>
          <p:spPr>
            <a:xfrm>
              <a:off x="3283533" y="5984786"/>
              <a:ext cx="185926" cy="184793"/>
            </a:xfrm>
            <a:prstGeom prst="rect">
              <a:avLst/>
            </a:prstGeom>
            <a:noFill/>
          </p:spPr>
          <p:txBody>
            <a:bodyPr wrap="none" rtlCol="0">
              <a:spAutoFit/>
            </a:bodyPr>
            <a:lstStyle/>
            <a:p>
              <a:r>
                <a:rPr lang="en-US" sz="1100" dirty="0"/>
                <a:t>6</a:t>
              </a:r>
            </a:p>
          </p:txBody>
        </p:sp>
        <p:sp>
          <p:nvSpPr>
            <p:cNvPr id="339" name="文本框 338"/>
            <p:cNvSpPr txBox="1"/>
            <p:nvPr/>
          </p:nvSpPr>
          <p:spPr>
            <a:xfrm>
              <a:off x="4083811" y="5984786"/>
              <a:ext cx="185926" cy="184793"/>
            </a:xfrm>
            <a:prstGeom prst="rect">
              <a:avLst/>
            </a:prstGeom>
            <a:noFill/>
          </p:spPr>
          <p:txBody>
            <a:bodyPr wrap="none" rtlCol="0">
              <a:spAutoFit/>
            </a:bodyPr>
            <a:lstStyle/>
            <a:p>
              <a:r>
                <a:rPr lang="en-US" sz="1100" dirty="0"/>
                <a:t>8</a:t>
              </a:r>
            </a:p>
          </p:txBody>
        </p:sp>
        <p:sp>
          <p:nvSpPr>
            <p:cNvPr id="340" name="文本框 339"/>
            <p:cNvSpPr txBox="1"/>
            <p:nvPr/>
          </p:nvSpPr>
          <p:spPr>
            <a:xfrm>
              <a:off x="851283" y="5987391"/>
              <a:ext cx="185926" cy="184793"/>
            </a:xfrm>
            <a:prstGeom prst="rect">
              <a:avLst/>
            </a:prstGeom>
            <a:noFill/>
          </p:spPr>
          <p:txBody>
            <a:bodyPr wrap="none" rtlCol="0">
              <a:spAutoFit/>
            </a:bodyPr>
            <a:lstStyle/>
            <a:p>
              <a:r>
                <a:rPr lang="en-US" sz="1100" dirty="0"/>
                <a:t>0</a:t>
              </a:r>
            </a:p>
          </p:txBody>
        </p:sp>
        <p:sp>
          <p:nvSpPr>
            <p:cNvPr id="346" name="文本框 345"/>
            <p:cNvSpPr txBox="1"/>
            <p:nvPr/>
          </p:nvSpPr>
          <p:spPr>
            <a:xfrm>
              <a:off x="4093859" y="5014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8.5</a:t>
              </a:r>
            </a:p>
          </p:txBody>
        </p:sp>
        <mc:AlternateContent xmlns:mc="http://schemas.openxmlformats.org/markup-compatibility/2006" xmlns:a14="http://schemas.microsoft.com/office/drawing/2010/main">
          <mc:Choice Requires="a14">
            <p:sp>
              <p:nvSpPr>
                <p:cNvPr id="349" name="矩形 348"/>
                <p:cNvSpPr/>
                <p:nvPr/>
              </p:nvSpPr>
              <p:spPr>
                <a:xfrm>
                  <a:off x="4787485" y="5830386"/>
                  <a:ext cx="1133580" cy="36933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𝜖</m:t>
                          </m:r>
                        </m:e>
                        <m:sub>
                          <m:r>
                            <a:rPr lang="en-US" b="0" i="0" smtClean="0">
                              <a:latin typeface="Cambria Math" panose="02040503050406030204" pitchFamily="18" charset="0"/>
                            </a:rPr>
                            <m:t>3</m:t>
                          </m:r>
                        </m:sub>
                      </m:sSub>
                      <m:r>
                        <a:rPr lang="en-US" i="0">
                          <a:latin typeface="Cambria Math" panose="02040503050406030204" pitchFamily="18" charset="0"/>
                        </a:rPr>
                        <m:t>=</m:t>
                      </m:r>
                      <m:r>
                        <a:rPr lang="en-US" b="0" i="0" smtClean="0">
                          <a:latin typeface="Cambria Math" panose="02040503050406030204" pitchFamily="18" charset="0"/>
                        </a:rPr>
                        <m:t>0.</m:t>
                      </m:r>
                    </m:oMath>
                  </a14:m>
                  <a:r>
                    <a:rPr lang="en-US" dirty="0"/>
                    <a:t>51</a:t>
                  </a:r>
                </a:p>
              </p:txBody>
            </p:sp>
          </mc:Choice>
          <mc:Fallback xmlns="">
            <p:sp>
              <p:nvSpPr>
                <p:cNvPr id="349" name="矩形 348"/>
                <p:cNvSpPr>
                  <a:spLocks noRot="1" noChangeAspect="1" noMove="1" noResize="1" noEditPoints="1" noAdjustHandles="1" noChangeArrowheads="1" noChangeShapeType="1" noTextEdit="1"/>
                </p:cNvSpPr>
                <p:nvPr/>
              </p:nvSpPr>
              <p:spPr>
                <a:xfrm>
                  <a:off x="4787485" y="5830386"/>
                  <a:ext cx="1133580" cy="369332"/>
                </a:xfrm>
                <a:prstGeom prst="rect">
                  <a:avLst/>
                </a:prstGeom>
                <a:blipFill>
                  <a:blip r:embed="rId8" cstate="print"/>
                  <a:stretch>
                    <a:fillRect t="-8197" r="-3763" b="-24590"/>
                  </a:stretch>
                </a:blipFill>
              </p:spPr>
              <p:txBody>
                <a:bodyPr/>
                <a:lstStyle/>
                <a:p>
                  <a:r>
                    <a:rPr lang="en-US">
                      <a:noFill/>
                    </a:rPr>
                    <a:t> </a:t>
                  </a:r>
                </a:p>
              </p:txBody>
            </p:sp>
          </mc:Fallback>
        </mc:AlternateContent>
        <p:sp>
          <p:nvSpPr>
            <p:cNvPr id="160" name="椭圆 159"/>
            <p:cNvSpPr/>
            <p:nvPr/>
          </p:nvSpPr>
          <p:spPr>
            <a:xfrm>
              <a:off x="1969364" y="6345147"/>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椭圆 160"/>
            <p:cNvSpPr/>
            <p:nvPr/>
          </p:nvSpPr>
          <p:spPr>
            <a:xfrm>
              <a:off x="2373296" y="6346058"/>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2" name="椭圆 161"/>
            <p:cNvSpPr/>
            <p:nvPr/>
          </p:nvSpPr>
          <p:spPr>
            <a:xfrm>
              <a:off x="2781310" y="6345147"/>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mc:AlternateContent xmlns:mc="http://schemas.openxmlformats.org/markup-compatibility/2006" xmlns:a14="http://schemas.microsoft.com/office/drawing/2010/main">
        <mc:Choice Requires="a14">
          <p:sp>
            <p:nvSpPr>
              <p:cNvPr id="57" name="矩形 56"/>
              <p:cNvSpPr/>
              <p:nvPr/>
            </p:nvSpPr>
            <p:spPr>
              <a:xfrm>
                <a:off x="2903169" y="5030017"/>
                <a:ext cx="619168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4</m:t>
                              </m:r>
                            </m:sub>
                          </m:sSub>
                          <m:r>
                            <a:rPr lang="en-US" i="0">
                              <a:latin typeface="Cambria Math" panose="02040503050406030204" pitchFamily="18" charset="0"/>
                            </a:rPr>
                            <m:t>={0.13, 0.13, 0.13, 0.1, 0.1, 0.1, 0.07, 0.07, 0.07, 0.13</m:t>
                          </m:r>
                        </m:e>
                      </m:d>
                    </m:oMath>
                  </m:oMathPara>
                </a14:m>
                <a:endParaRPr lang="en-US" dirty="0"/>
              </a:p>
            </p:txBody>
          </p:sp>
        </mc:Choice>
        <mc:Fallback xmlns="">
          <p:sp>
            <p:nvSpPr>
              <p:cNvPr id="57" name="矩形 56"/>
              <p:cNvSpPr>
                <a:spLocks noRot="1" noChangeAspect="1" noMove="1" noResize="1" noEditPoints="1" noAdjustHandles="1" noChangeArrowheads="1" noChangeShapeType="1" noTextEdit="1"/>
              </p:cNvSpPr>
              <p:nvPr/>
            </p:nvSpPr>
            <p:spPr>
              <a:xfrm>
                <a:off x="2903169" y="5030017"/>
                <a:ext cx="6191686" cy="369332"/>
              </a:xfrm>
              <a:prstGeom prst="rect">
                <a:avLst/>
              </a:prstGeom>
              <a:blipFill>
                <a:blip r:embed="rId9" cstate="print"/>
                <a:stretch>
                  <a:fillRect t="-124590" r="-4134" b="-190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189102" y="5653582"/>
                <a:ext cx="869466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=0.42</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+0.65</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+0.69</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3</m:t>
                              </m:r>
                            </m:sub>
                          </m:sSub>
                          <m:r>
                            <a:rPr lang="en-US" i="0">
                              <a:latin typeface="Cambria Math" panose="02040503050406030204" pitchFamily="18" charset="0"/>
                            </a:rPr>
                            <m:t>(</m:t>
                          </m:r>
                          <m:r>
                            <a:rPr lang="en-US" i="1">
                              <a:latin typeface="Cambria Math" panose="02040503050406030204" pitchFamily="18" charset="0"/>
                            </a:rPr>
                            <m:t>𝑥</m:t>
                          </m:r>
                        </m:e>
                      </m:d>
                    </m:oMath>
                  </m:oMathPara>
                </a14:m>
                <a:endParaRPr lang="en-US" dirty="0"/>
              </a:p>
            </p:txBody>
          </p:sp>
        </mc:Choice>
        <mc:Fallback xmlns="">
          <p:sp>
            <p:nvSpPr>
              <p:cNvPr id="58" name="矩形 57"/>
              <p:cNvSpPr>
                <a:spLocks noRot="1" noChangeAspect="1" noMove="1" noResize="1" noEditPoints="1" noAdjustHandles="1" noChangeArrowheads="1" noChangeShapeType="1" noTextEdit="1"/>
              </p:cNvSpPr>
              <p:nvPr/>
            </p:nvSpPr>
            <p:spPr>
              <a:xfrm>
                <a:off x="189102" y="5653582"/>
                <a:ext cx="8694662" cy="369332"/>
              </a:xfrm>
              <a:prstGeom prst="rect">
                <a:avLst/>
              </a:prstGeom>
              <a:blipFill>
                <a:blip r:embed="rId10" cstate="print"/>
                <a:stretch>
                  <a:fillRect t="-118033" r="-5330" b="-185246"/>
                </a:stretch>
              </a:blipFill>
            </p:spPr>
            <p:txBody>
              <a:bodyPr/>
              <a:lstStyle/>
              <a:p>
                <a:r>
                  <a:rPr lang="en-US">
                    <a:noFill/>
                  </a:rPr>
                  <a:t> </a:t>
                </a:r>
              </a:p>
            </p:txBody>
          </p:sp>
        </mc:Fallback>
      </mc:AlternateContent>
      <p:sp>
        <p:nvSpPr>
          <p:cNvPr id="59" name="矩形 58"/>
          <p:cNvSpPr/>
          <p:nvPr/>
        </p:nvSpPr>
        <p:spPr>
          <a:xfrm>
            <a:off x="541234" y="6181679"/>
            <a:ext cx="7907947" cy="507831"/>
          </a:xfrm>
          <a:prstGeom prst="rect">
            <a:avLst/>
          </a:prstGeom>
        </p:spPr>
        <p:txBody>
          <a:bodyPr wrap="square">
            <a:spAutoFit/>
          </a:bodyPr>
          <a:lstStyle/>
          <a:p>
            <a:pPr algn="ctr">
              <a:lnSpc>
                <a:spcPct val="150000"/>
              </a:lnSpc>
              <a:spcAft>
                <a:spcPts val="0"/>
              </a:spcAft>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这时得到的分类器在训练数据集上没有被错分的点，整个训练过程结束。</a:t>
            </a:r>
            <a:endParaRPr lang="en-US" sz="18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283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7" grpId="0" animBg="1"/>
      <p:bldP spid="57" grpId="0" animBg="1"/>
      <p:bldP spid="58" grpId="0" animBg="1"/>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19200"/>
            <a:ext cx="9144000" cy="563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2"/>
          <p:cNvSpPr txBox="1">
            <a:spLocks noRot="1" noChangeArrowheads="1"/>
          </p:cNvSpPr>
          <p:nvPr/>
        </p:nvSpPr>
        <p:spPr bwMode="auto">
          <a:xfrm>
            <a:off x="3352800" y="152400"/>
            <a:ext cx="5486400" cy="9144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b="1" dirty="0"/>
              <a:t>弱分类器的线性组合</a:t>
            </a:r>
            <a:endParaRPr lang="en-US" b="1" dirty="0"/>
          </a:p>
        </p:txBody>
      </p:sp>
      <mc:AlternateContent xmlns:mc="http://schemas.openxmlformats.org/markup-compatibility/2006" xmlns:a14="http://schemas.microsoft.com/office/drawing/2010/main">
        <mc:Choice Requires="a14">
          <p:sp>
            <p:nvSpPr>
              <p:cNvPr id="20485" name="矩形 20484"/>
              <p:cNvSpPr/>
              <p:nvPr/>
            </p:nvSpPr>
            <p:spPr>
              <a:xfrm>
                <a:off x="5926729" y="3448468"/>
                <a:ext cx="2422330"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0" smtClean="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m:t>
                              </m:r>
                              <m:r>
                                <a:rPr lang="en-US" b="0" i="0" smtClean="0">
                                  <a:latin typeface="Cambria Math" panose="02040503050406030204" pitchFamily="18" charset="0"/>
                                </a:rPr>
                                <m:t>−</m:t>
                              </m:r>
                              <m:r>
                                <a:rPr lang="en-US" i="0">
                                  <a:latin typeface="Cambria Math" panose="02040503050406030204" pitchFamily="18" charset="0"/>
                                </a:rPr>
                                <m:t>1,</m:t>
                              </m:r>
                              <m:r>
                                <a:rPr lang="en-US" i="1">
                                  <a:latin typeface="Cambria Math" panose="02040503050406030204" pitchFamily="18" charset="0"/>
                                </a:rPr>
                                <m:t>𝑥</m:t>
                              </m:r>
                              <m:r>
                                <a:rPr lang="en-US" i="0">
                                  <a:latin typeface="Cambria Math" panose="02040503050406030204" pitchFamily="18" charset="0"/>
                                </a:rPr>
                                <m:t>&lt;</m:t>
                              </m:r>
                              <m:r>
                                <a:rPr lang="en-US" b="0" i="0" smtClean="0">
                                  <a:latin typeface="Cambria Math" panose="02040503050406030204" pitchFamily="18" charset="0"/>
                                </a:rPr>
                                <m:t>5</m:t>
                              </m:r>
                              <m:r>
                                <a:rPr lang="en-US" i="0">
                                  <a:latin typeface="Cambria Math" panose="02040503050406030204" pitchFamily="18" charset="0"/>
                                </a:rPr>
                                <m:t>.5</m:t>
                              </m:r>
                            </m:e>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&gt;</m:t>
                              </m:r>
                              <m:r>
                                <a:rPr lang="en-US" b="0" i="0" smtClean="0">
                                  <a:latin typeface="Cambria Math" panose="02040503050406030204" pitchFamily="18" charset="0"/>
                                </a:rPr>
                                <m:t>5</m:t>
                              </m:r>
                              <m:r>
                                <a:rPr lang="en-US" i="0">
                                  <a:latin typeface="Cambria Math" panose="02040503050406030204" pitchFamily="18" charset="0"/>
                                </a:rPr>
                                <m:t>.5</m:t>
                              </m:r>
                            </m:e>
                          </m:eqArr>
                        </m:e>
                      </m:d>
                    </m:oMath>
                  </m:oMathPara>
                </a14:m>
                <a:endParaRPr lang="en-US" dirty="0"/>
              </a:p>
            </p:txBody>
          </p:sp>
        </mc:Choice>
        <mc:Fallback xmlns="">
          <p:sp>
            <p:nvSpPr>
              <p:cNvPr id="20485" name="矩形 20484"/>
              <p:cNvSpPr>
                <a:spLocks noRot="1" noChangeAspect="1" noMove="1" noResize="1" noEditPoints="1" noAdjustHandles="1" noChangeArrowheads="1" noChangeShapeType="1" noTextEdit="1"/>
              </p:cNvSpPr>
              <p:nvPr/>
            </p:nvSpPr>
            <p:spPr>
              <a:xfrm>
                <a:off x="5926729" y="3448468"/>
                <a:ext cx="2422330" cy="710194"/>
              </a:xfrm>
              <a:prstGeom prst="rect">
                <a:avLst/>
              </a:prstGeom>
              <a:blipFill>
                <a:blip r:embed="rId3" cstate="print"/>
                <a:stretch>
                  <a:fillRect/>
                </a:stretch>
              </a:blipFill>
            </p:spPr>
            <p:txBody>
              <a:bodyPr/>
              <a:lstStyle/>
              <a:p>
                <a:r>
                  <a:rPr lang="en-US">
                    <a:noFill/>
                  </a:rPr>
                  <a:t> </a:t>
                </a:r>
              </a:p>
            </p:txBody>
          </p:sp>
        </mc:Fallback>
      </mc:AlternateContent>
      <p:grpSp>
        <p:nvGrpSpPr>
          <p:cNvPr id="56" name="组合 55"/>
          <p:cNvGrpSpPr/>
          <p:nvPr/>
        </p:nvGrpSpPr>
        <p:grpSpPr>
          <a:xfrm>
            <a:off x="485978" y="2826236"/>
            <a:ext cx="5374270" cy="1684679"/>
            <a:chOff x="482675" y="3324126"/>
            <a:chExt cx="5374270" cy="1684679"/>
          </a:xfrm>
        </p:grpSpPr>
        <p:sp>
          <p:nvSpPr>
            <p:cNvPr id="248" name="矩形 247"/>
            <p:cNvSpPr/>
            <p:nvPr/>
          </p:nvSpPr>
          <p:spPr>
            <a:xfrm>
              <a:off x="877748" y="4312342"/>
              <a:ext cx="2204985"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9" name="矩形 248"/>
            <p:cNvSpPr/>
            <p:nvPr/>
          </p:nvSpPr>
          <p:spPr>
            <a:xfrm>
              <a:off x="3087137" y="3617078"/>
              <a:ext cx="163726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50" name="直接连接符 249"/>
            <p:cNvCxnSpPr/>
            <p:nvPr/>
          </p:nvCxnSpPr>
          <p:spPr>
            <a:xfrm>
              <a:off x="866892" y="430933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V="1">
              <a:off x="866892" y="361195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flipV="1">
              <a:off x="126880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66890" y="390653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V="1">
              <a:off x="167070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2072620"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V="1">
              <a:off x="247452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V="1">
              <a:off x="287643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flipV="1">
              <a:off x="327834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flipV="1">
              <a:off x="3680259"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4082168"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V="1">
              <a:off x="4485022" y="423300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946908" y="390653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3" name="椭圆 262"/>
            <p:cNvSpPr/>
            <p:nvPr/>
          </p:nvSpPr>
          <p:spPr>
            <a:xfrm>
              <a:off x="820072"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64" name="直接连接符 263"/>
            <p:cNvCxnSpPr/>
            <p:nvPr/>
          </p:nvCxnSpPr>
          <p:spPr>
            <a:xfrm>
              <a:off x="126880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64460" y="471212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66890" y="471212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167070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072620"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247048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87943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327834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3680259"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4082168"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4485022" y="362405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502958" y="4567572"/>
              <a:ext cx="323850" cy="261610"/>
            </a:xfrm>
            <a:prstGeom prst="rect">
              <a:avLst/>
            </a:prstGeom>
            <a:noFill/>
          </p:spPr>
          <p:txBody>
            <a:bodyPr wrap="square" rtlCol="0">
              <a:spAutoFit/>
            </a:bodyPr>
            <a:lstStyle/>
            <a:p>
              <a:r>
                <a:rPr lang="en-US" sz="1100" dirty="0"/>
                <a:t>-1</a:t>
              </a:r>
            </a:p>
          </p:txBody>
        </p:sp>
        <p:sp>
          <p:nvSpPr>
            <p:cNvPr id="276" name="文本框 275"/>
            <p:cNvSpPr txBox="1"/>
            <p:nvPr/>
          </p:nvSpPr>
          <p:spPr>
            <a:xfrm>
              <a:off x="482675" y="3816355"/>
              <a:ext cx="366979" cy="261610"/>
            </a:xfrm>
            <a:prstGeom prst="rect">
              <a:avLst/>
            </a:prstGeom>
            <a:noFill/>
          </p:spPr>
          <p:txBody>
            <a:bodyPr wrap="square" rtlCol="0">
              <a:spAutoFit/>
            </a:bodyPr>
            <a:lstStyle/>
            <a:p>
              <a:r>
                <a:rPr lang="en-US" sz="1100" dirty="0"/>
                <a:t>+1</a:t>
              </a:r>
            </a:p>
          </p:txBody>
        </p:sp>
        <p:sp>
          <p:nvSpPr>
            <p:cNvPr id="277" name="椭圆 276"/>
            <p:cNvSpPr/>
            <p:nvPr/>
          </p:nvSpPr>
          <p:spPr>
            <a:xfrm>
              <a:off x="1224004" y="38648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8" name="椭圆 277"/>
            <p:cNvSpPr/>
            <p:nvPr/>
          </p:nvSpPr>
          <p:spPr>
            <a:xfrm>
              <a:off x="1632018"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2" name="椭圆 281"/>
            <p:cNvSpPr/>
            <p:nvPr/>
          </p:nvSpPr>
          <p:spPr>
            <a:xfrm>
              <a:off x="3228996"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3" name="椭圆 282"/>
            <p:cNvSpPr/>
            <p:nvPr/>
          </p:nvSpPr>
          <p:spPr>
            <a:xfrm>
              <a:off x="3632929" y="386482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4" name="椭圆 283"/>
            <p:cNvSpPr/>
            <p:nvPr/>
          </p:nvSpPr>
          <p:spPr>
            <a:xfrm>
              <a:off x="4040943" y="386390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5" name="椭圆 284"/>
            <p:cNvSpPr/>
            <p:nvPr/>
          </p:nvSpPr>
          <p:spPr>
            <a:xfrm>
              <a:off x="4442327" y="467089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86" name="直接连接符 285"/>
            <p:cNvCxnSpPr/>
            <p:nvPr/>
          </p:nvCxnSpPr>
          <p:spPr>
            <a:xfrm>
              <a:off x="861296" y="361195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61296" y="499305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4712743" y="361195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文本框 288"/>
            <p:cNvSpPr txBox="1"/>
            <p:nvPr/>
          </p:nvSpPr>
          <p:spPr>
            <a:xfrm>
              <a:off x="1650545" y="4272236"/>
              <a:ext cx="185926" cy="184793"/>
            </a:xfrm>
            <a:prstGeom prst="rect">
              <a:avLst/>
            </a:prstGeom>
            <a:noFill/>
          </p:spPr>
          <p:txBody>
            <a:bodyPr wrap="none" rtlCol="0">
              <a:spAutoFit/>
            </a:bodyPr>
            <a:lstStyle/>
            <a:p>
              <a:r>
                <a:rPr lang="en-US" sz="1100"/>
                <a:t>2</a:t>
              </a:r>
            </a:p>
          </p:txBody>
        </p:sp>
        <p:sp>
          <p:nvSpPr>
            <p:cNvPr id="290" name="文本框 289"/>
            <p:cNvSpPr txBox="1"/>
            <p:nvPr/>
          </p:nvSpPr>
          <p:spPr>
            <a:xfrm>
              <a:off x="2454406" y="4272236"/>
              <a:ext cx="185926" cy="184793"/>
            </a:xfrm>
            <a:prstGeom prst="rect">
              <a:avLst/>
            </a:prstGeom>
            <a:noFill/>
          </p:spPr>
          <p:txBody>
            <a:bodyPr wrap="none" rtlCol="0">
              <a:spAutoFit/>
            </a:bodyPr>
            <a:lstStyle/>
            <a:p>
              <a:r>
                <a:rPr lang="en-US" sz="1100" dirty="0"/>
                <a:t>4</a:t>
              </a:r>
            </a:p>
          </p:txBody>
        </p:sp>
        <p:sp>
          <p:nvSpPr>
            <p:cNvPr id="291" name="文本框 290"/>
            <p:cNvSpPr txBox="1"/>
            <p:nvPr/>
          </p:nvSpPr>
          <p:spPr>
            <a:xfrm>
              <a:off x="3281889" y="4272236"/>
              <a:ext cx="185926" cy="184793"/>
            </a:xfrm>
            <a:prstGeom prst="rect">
              <a:avLst/>
            </a:prstGeom>
            <a:noFill/>
          </p:spPr>
          <p:txBody>
            <a:bodyPr wrap="none" rtlCol="0">
              <a:spAutoFit/>
            </a:bodyPr>
            <a:lstStyle/>
            <a:p>
              <a:r>
                <a:rPr lang="en-US" sz="1100" dirty="0"/>
                <a:t>6</a:t>
              </a:r>
            </a:p>
          </p:txBody>
        </p:sp>
        <p:sp>
          <p:nvSpPr>
            <p:cNvPr id="292" name="文本框 291"/>
            <p:cNvSpPr txBox="1"/>
            <p:nvPr/>
          </p:nvSpPr>
          <p:spPr>
            <a:xfrm>
              <a:off x="4082167" y="4272236"/>
              <a:ext cx="185926" cy="184793"/>
            </a:xfrm>
            <a:prstGeom prst="rect">
              <a:avLst/>
            </a:prstGeom>
            <a:noFill/>
          </p:spPr>
          <p:txBody>
            <a:bodyPr wrap="none" rtlCol="0">
              <a:spAutoFit/>
            </a:bodyPr>
            <a:lstStyle/>
            <a:p>
              <a:r>
                <a:rPr lang="en-US" sz="1100" dirty="0"/>
                <a:t>8</a:t>
              </a:r>
            </a:p>
          </p:txBody>
        </p:sp>
        <p:sp>
          <p:nvSpPr>
            <p:cNvPr id="293" name="文本框 292"/>
            <p:cNvSpPr txBox="1"/>
            <p:nvPr/>
          </p:nvSpPr>
          <p:spPr>
            <a:xfrm>
              <a:off x="849639" y="4274841"/>
              <a:ext cx="185926" cy="184793"/>
            </a:xfrm>
            <a:prstGeom prst="rect">
              <a:avLst/>
            </a:prstGeom>
            <a:noFill/>
          </p:spPr>
          <p:txBody>
            <a:bodyPr wrap="none" rtlCol="0">
              <a:spAutoFit/>
            </a:bodyPr>
            <a:lstStyle/>
            <a:p>
              <a:r>
                <a:rPr lang="en-US" sz="1100" dirty="0"/>
                <a:t>0</a:t>
              </a:r>
            </a:p>
          </p:txBody>
        </p:sp>
        <p:cxnSp>
          <p:nvCxnSpPr>
            <p:cNvPr id="341" name="直接连接符 340"/>
            <p:cNvCxnSpPr/>
            <p:nvPr/>
          </p:nvCxnSpPr>
          <p:spPr>
            <a:xfrm>
              <a:off x="3078480" y="360881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5" name="文本框 344"/>
            <p:cNvSpPr txBox="1"/>
            <p:nvPr/>
          </p:nvSpPr>
          <p:spPr>
            <a:xfrm>
              <a:off x="2903169" y="3324126"/>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5.5</a:t>
              </a:r>
            </a:p>
          </p:txBody>
        </p:sp>
        <mc:AlternateContent xmlns:mc="http://schemas.openxmlformats.org/markup-compatibility/2006" xmlns:a14="http://schemas.microsoft.com/office/drawing/2010/main">
          <mc:Choice Requires="a14">
            <p:sp>
              <p:nvSpPr>
                <p:cNvPr id="20484" name="矩形 20483"/>
                <p:cNvSpPr/>
                <p:nvPr/>
              </p:nvSpPr>
              <p:spPr>
                <a:xfrm>
                  <a:off x="4787485" y="4086501"/>
                  <a:ext cx="10694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𝜖</m:t>
                            </m:r>
                          </m:e>
                          <m:sub>
                            <m:r>
                              <a:rPr lang="en-US" b="0" i="1" smtClean="0">
                                <a:solidFill>
                                  <a:srgbClr val="FF0000"/>
                                </a:solidFill>
                                <a:latin typeface="Cambria Math" panose="02040503050406030204" pitchFamily="18" charset="0"/>
                              </a:rPr>
                              <m:t>3</m:t>
                            </m:r>
                          </m:sub>
                        </m:sSub>
                        <m:r>
                          <a:rPr lang="en-US" i="0">
                            <a:solidFill>
                              <a:srgbClr val="FF0000"/>
                            </a:solidFill>
                            <a:latin typeface="Cambria Math" panose="02040503050406030204" pitchFamily="18" charset="0"/>
                          </a:rPr>
                          <m:t>=0.</m:t>
                        </m:r>
                        <m:r>
                          <a:rPr lang="en-US" b="0" i="0" smtClean="0">
                            <a:solidFill>
                              <a:srgbClr val="FF0000"/>
                            </a:solidFill>
                            <a:latin typeface="Cambria Math" panose="02040503050406030204" pitchFamily="18" charset="0"/>
                          </a:rPr>
                          <m:t>2</m:t>
                        </m:r>
                      </m:oMath>
                    </m:oMathPara>
                  </a14:m>
                  <a:endParaRPr lang="en-US" dirty="0">
                    <a:solidFill>
                      <a:srgbClr val="FF0000"/>
                    </a:solidFill>
                  </a:endParaRPr>
                </a:p>
              </p:txBody>
            </p:sp>
          </mc:Choice>
          <mc:Fallback xmlns="">
            <p:sp>
              <p:nvSpPr>
                <p:cNvPr id="20484" name="矩形 20483"/>
                <p:cNvSpPr>
                  <a:spLocks noRot="1" noChangeAspect="1" noMove="1" noResize="1" noEditPoints="1" noAdjustHandles="1" noChangeArrowheads="1" noChangeShapeType="1" noTextEdit="1"/>
                </p:cNvSpPr>
                <p:nvPr/>
              </p:nvSpPr>
              <p:spPr>
                <a:xfrm>
                  <a:off x="4787485" y="4086501"/>
                  <a:ext cx="1069460" cy="369332"/>
                </a:xfrm>
                <a:prstGeom prst="rect">
                  <a:avLst/>
                </a:prstGeom>
                <a:blipFill>
                  <a:blip r:embed="rId4" cstate="print"/>
                  <a:stretch>
                    <a:fillRect b="-1667"/>
                  </a:stretch>
                </a:blipFill>
              </p:spPr>
              <p:txBody>
                <a:bodyPr/>
                <a:lstStyle/>
                <a:p>
                  <a:r>
                    <a:rPr lang="en-US">
                      <a:noFill/>
                    </a:rPr>
                    <a:t> </a:t>
                  </a:r>
                </a:p>
              </p:txBody>
            </p:sp>
          </mc:Fallback>
        </mc:AlternateContent>
        <p:sp>
          <p:nvSpPr>
            <p:cNvPr id="157" name="椭圆 156"/>
            <p:cNvSpPr/>
            <p:nvPr/>
          </p:nvSpPr>
          <p:spPr>
            <a:xfrm>
              <a:off x="1978308" y="4619516"/>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椭圆 157"/>
            <p:cNvSpPr/>
            <p:nvPr/>
          </p:nvSpPr>
          <p:spPr>
            <a:xfrm>
              <a:off x="2382240" y="4620427"/>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椭圆 158"/>
            <p:cNvSpPr/>
            <p:nvPr/>
          </p:nvSpPr>
          <p:spPr>
            <a:xfrm>
              <a:off x="2790254" y="4619516"/>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mc:AlternateContent xmlns:mc="http://schemas.openxmlformats.org/markup-compatibility/2006" xmlns:a14="http://schemas.microsoft.com/office/drawing/2010/main">
        <mc:Choice Requires="a14">
          <p:sp>
            <p:nvSpPr>
              <p:cNvPr id="58" name="矩形 57"/>
              <p:cNvSpPr/>
              <p:nvPr/>
            </p:nvSpPr>
            <p:spPr>
              <a:xfrm>
                <a:off x="224669" y="6437744"/>
                <a:ext cx="869466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=0.42</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+0.65</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+0.69</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3</m:t>
                              </m:r>
                            </m:sub>
                          </m:sSub>
                          <m:r>
                            <a:rPr lang="en-US" i="0">
                              <a:latin typeface="Cambria Math" panose="02040503050406030204" pitchFamily="18" charset="0"/>
                            </a:rPr>
                            <m:t>(</m:t>
                          </m:r>
                          <m:r>
                            <a:rPr lang="en-US" i="1">
                              <a:latin typeface="Cambria Math" panose="02040503050406030204" pitchFamily="18" charset="0"/>
                            </a:rPr>
                            <m:t>𝑥</m:t>
                          </m:r>
                        </m:e>
                      </m:d>
                    </m:oMath>
                  </m:oMathPara>
                </a14:m>
                <a:endParaRPr lang="en-US" dirty="0"/>
              </a:p>
            </p:txBody>
          </p:sp>
        </mc:Choice>
        <mc:Fallback xmlns="">
          <p:sp>
            <p:nvSpPr>
              <p:cNvPr id="58" name="矩形 57"/>
              <p:cNvSpPr>
                <a:spLocks noRot="1" noChangeAspect="1" noMove="1" noResize="1" noEditPoints="1" noAdjustHandles="1" noChangeArrowheads="1" noChangeShapeType="1" noTextEdit="1"/>
              </p:cNvSpPr>
              <p:nvPr/>
            </p:nvSpPr>
            <p:spPr>
              <a:xfrm>
                <a:off x="224669" y="6437744"/>
                <a:ext cx="8694662" cy="369332"/>
              </a:xfrm>
              <a:prstGeom prst="rect">
                <a:avLst/>
              </a:prstGeom>
              <a:blipFill>
                <a:blip r:embed="rId5" cstate="print"/>
                <a:stretch>
                  <a:fillRect t="-118033" r="-5259" b="-185246"/>
                </a:stretch>
              </a:blipFill>
            </p:spPr>
            <p:txBody>
              <a:bodyPr/>
              <a:lstStyle/>
              <a:p>
                <a:r>
                  <a:rPr lang="en-US">
                    <a:noFill/>
                  </a:rPr>
                  <a:t> </a:t>
                </a:r>
              </a:p>
            </p:txBody>
          </p:sp>
        </mc:Fallback>
      </mc:AlternateContent>
      <p:grpSp>
        <p:nvGrpSpPr>
          <p:cNvPr id="163" name="组合 162"/>
          <p:cNvGrpSpPr/>
          <p:nvPr/>
        </p:nvGrpSpPr>
        <p:grpSpPr>
          <a:xfrm>
            <a:off x="502958" y="1180926"/>
            <a:ext cx="5357290" cy="1676615"/>
            <a:chOff x="494332" y="1585423"/>
            <a:chExt cx="5357290" cy="1676615"/>
          </a:xfrm>
        </p:grpSpPr>
        <p:sp>
          <p:nvSpPr>
            <p:cNvPr id="164" name="矩形 163"/>
            <p:cNvSpPr/>
            <p:nvPr/>
          </p:nvSpPr>
          <p:spPr>
            <a:xfrm>
              <a:off x="876117" y="1880943"/>
              <a:ext cx="1038461"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5" name="矩形 164"/>
            <p:cNvSpPr/>
            <p:nvPr/>
          </p:nvSpPr>
          <p:spPr>
            <a:xfrm>
              <a:off x="1918516" y="2577406"/>
              <a:ext cx="2805884"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66" name="直接连接符 165"/>
            <p:cNvCxnSpPr/>
            <p:nvPr/>
          </p:nvCxnSpPr>
          <p:spPr>
            <a:xfrm>
              <a:off x="878549" y="2578318"/>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878549" y="1880944"/>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V="1">
              <a:off x="128045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878547" y="2175526"/>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168236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2084277"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248618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288809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329000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3691916"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V="1">
              <a:off x="4093825"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4496679" y="2501993"/>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958565" y="2175526"/>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831729"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80" name="直接连接符 179"/>
            <p:cNvCxnSpPr/>
            <p:nvPr/>
          </p:nvCxnSpPr>
          <p:spPr>
            <a:xfrm>
              <a:off x="128045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76117" y="2981109"/>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878547" y="2981109"/>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168236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2084277"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248213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89109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329000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3691916"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4093825"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4496679" y="1893044"/>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1" name="文本框 190"/>
            <p:cNvSpPr txBox="1"/>
            <p:nvPr/>
          </p:nvSpPr>
          <p:spPr>
            <a:xfrm>
              <a:off x="514615" y="2836560"/>
              <a:ext cx="323850" cy="261610"/>
            </a:xfrm>
            <a:prstGeom prst="rect">
              <a:avLst/>
            </a:prstGeom>
            <a:noFill/>
          </p:spPr>
          <p:txBody>
            <a:bodyPr wrap="square" rtlCol="0">
              <a:spAutoFit/>
            </a:bodyPr>
            <a:lstStyle/>
            <a:p>
              <a:r>
                <a:rPr lang="en-US" sz="1100" dirty="0"/>
                <a:t>-1</a:t>
              </a:r>
            </a:p>
          </p:txBody>
        </p:sp>
        <p:sp>
          <p:nvSpPr>
            <p:cNvPr id="192" name="文本框 191"/>
            <p:cNvSpPr txBox="1"/>
            <p:nvPr/>
          </p:nvSpPr>
          <p:spPr>
            <a:xfrm>
              <a:off x="494332" y="2085343"/>
              <a:ext cx="366979" cy="261610"/>
            </a:xfrm>
            <a:prstGeom prst="rect">
              <a:avLst/>
            </a:prstGeom>
            <a:noFill/>
          </p:spPr>
          <p:txBody>
            <a:bodyPr wrap="square" rtlCol="0">
              <a:spAutoFit/>
            </a:bodyPr>
            <a:lstStyle/>
            <a:p>
              <a:r>
                <a:rPr lang="en-US" sz="1100" dirty="0"/>
                <a:t>+1</a:t>
              </a:r>
            </a:p>
          </p:txBody>
        </p:sp>
        <p:sp>
          <p:nvSpPr>
            <p:cNvPr id="193" name="椭圆 192"/>
            <p:cNvSpPr/>
            <p:nvPr/>
          </p:nvSpPr>
          <p:spPr>
            <a:xfrm>
              <a:off x="1235661" y="2133808"/>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4" name="椭圆 193"/>
            <p:cNvSpPr/>
            <p:nvPr/>
          </p:nvSpPr>
          <p:spPr>
            <a:xfrm>
              <a:off x="1643675"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5" name="椭圆 194"/>
            <p:cNvSpPr/>
            <p:nvPr/>
          </p:nvSpPr>
          <p:spPr>
            <a:xfrm>
              <a:off x="2033815"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6" name="椭圆 195"/>
            <p:cNvSpPr/>
            <p:nvPr/>
          </p:nvSpPr>
          <p:spPr>
            <a:xfrm>
              <a:off x="2437747" y="2940794"/>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7" name="椭圆 196"/>
            <p:cNvSpPr/>
            <p:nvPr/>
          </p:nvSpPr>
          <p:spPr>
            <a:xfrm>
              <a:off x="2845761"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8" name="椭圆 197"/>
            <p:cNvSpPr/>
            <p:nvPr/>
          </p:nvSpPr>
          <p:spPr>
            <a:xfrm>
              <a:off x="3240653"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9" name="椭圆 198"/>
            <p:cNvSpPr/>
            <p:nvPr/>
          </p:nvSpPr>
          <p:spPr>
            <a:xfrm>
              <a:off x="3644586" y="2133808"/>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0" name="椭圆 199"/>
            <p:cNvSpPr/>
            <p:nvPr/>
          </p:nvSpPr>
          <p:spPr>
            <a:xfrm>
              <a:off x="4052600" y="2132897"/>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1" name="椭圆 200"/>
            <p:cNvSpPr/>
            <p:nvPr/>
          </p:nvSpPr>
          <p:spPr>
            <a:xfrm>
              <a:off x="4453984" y="2939883"/>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02" name="直接连接符 201"/>
            <p:cNvCxnSpPr/>
            <p:nvPr/>
          </p:nvCxnSpPr>
          <p:spPr>
            <a:xfrm>
              <a:off x="872953" y="1880943"/>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872953" y="3262038"/>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4724400" y="1880943"/>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662202" y="2541224"/>
              <a:ext cx="185926" cy="184793"/>
            </a:xfrm>
            <a:prstGeom prst="rect">
              <a:avLst/>
            </a:prstGeom>
            <a:noFill/>
          </p:spPr>
          <p:txBody>
            <a:bodyPr wrap="none" rtlCol="0">
              <a:spAutoFit/>
            </a:bodyPr>
            <a:lstStyle/>
            <a:p>
              <a:r>
                <a:rPr lang="en-US" sz="1100" dirty="0"/>
                <a:t>2</a:t>
              </a:r>
            </a:p>
          </p:txBody>
        </p:sp>
        <p:sp>
          <p:nvSpPr>
            <p:cNvPr id="206" name="文本框 205"/>
            <p:cNvSpPr txBox="1"/>
            <p:nvPr/>
          </p:nvSpPr>
          <p:spPr>
            <a:xfrm>
              <a:off x="2466063" y="2541224"/>
              <a:ext cx="185926" cy="184793"/>
            </a:xfrm>
            <a:prstGeom prst="rect">
              <a:avLst/>
            </a:prstGeom>
            <a:noFill/>
          </p:spPr>
          <p:txBody>
            <a:bodyPr wrap="none" rtlCol="0">
              <a:spAutoFit/>
            </a:bodyPr>
            <a:lstStyle/>
            <a:p>
              <a:r>
                <a:rPr lang="en-US" sz="1100" dirty="0"/>
                <a:t>4</a:t>
              </a:r>
            </a:p>
          </p:txBody>
        </p:sp>
        <p:sp>
          <p:nvSpPr>
            <p:cNvPr id="207" name="文本框 206"/>
            <p:cNvSpPr txBox="1"/>
            <p:nvPr/>
          </p:nvSpPr>
          <p:spPr>
            <a:xfrm>
              <a:off x="3293546" y="2541224"/>
              <a:ext cx="185926" cy="184793"/>
            </a:xfrm>
            <a:prstGeom prst="rect">
              <a:avLst/>
            </a:prstGeom>
            <a:noFill/>
          </p:spPr>
          <p:txBody>
            <a:bodyPr wrap="none" rtlCol="0">
              <a:spAutoFit/>
            </a:bodyPr>
            <a:lstStyle/>
            <a:p>
              <a:r>
                <a:rPr lang="en-US" sz="1100" dirty="0"/>
                <a:t>6</a:t>
              </a:r>
            </a:p>
          </p:txBody>
        </p:sp>
        <p:sp>
          <p:nvSpPr>
            <p:cNvPr id="208" name="文本框 207"/>
            <p:cNvSpPr txBox="1"/>
            <p:nvPr/>
          </p:nvSpPr>
          <p:spPr>
            <a:xfrm>
              <a:off x="4093824" y="2541224"/>
              <a:ext cx="185926" cy="184793"/>
            </a:xfrm>
            <a:prstGeom prst="rect">
              <a:avLst/>
            </a:prstGeom>
            <a:noFill/>
          </p:spPr>
          <p:txBody>
            <a:bodyPr wrap="none" rtlCol="0">
              <a:spAutoFit/>
            </a:bodyPr>
            <a:lstStyle/>
            <a:p>
              <a:r>
                <a:rPr lang="en-US" sz="1100" dirty="0"/>
                <a:t>8</a:t>
              </a:r>
            </a:p>
          </p:txBody>
        </p:sp>
        <p:sp>
          <p:nvSpPr>
            <p:cNvPr id="209" name="文本框 208"/>
            <p:cNvSpPr txBox="1"/>
            <p:nvPr/>
          </p:nvSpPr>
          <p:spPr>
            <a:xfrm>
              <a:off x="861296" y="2543829"/>
              <a:ext cx="185926" cy="184793"/>
            </a:xfrm>
            <a:prstGeom prst="rect">
              <a:avLst/>
            </a:prstGeom>
            <a:noFill/>
          </p:spPr>
          <p:txBody>
            <a:bodyPr wrap="none" rtlCol="0">
              <a:spAutoFit/>
            </a:bodyPr>
            <a:lstStyle/>
            <a:p>
              <a:r>
                <a:rPr lang="en-US" sz="1100" dirty="0"/>
                <a:t>0</a:t>
              </a:r>
            </a:p>
          </p:txBody>
        </p:sp>
        <p:cxnSp>
          <p:nvCxnSpPr>
            <p:cNvPr id="210" name="直接连接符 209"/>
            <p:cNvCxnSpPr/>
            <p:nvPr/>
          </p:nvCxnSpPr>
          <p:spPr>
            <a:xfrm>
              <a:off x="1914578" y="1880943"/>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1" name="文本框 210"/>
            <p:cNvSpPr txBox="1"/>
            <p:nvPr/>
          </p:nvSpPr>
          <p:spPr>
            <a:xfrm>
              <a:off x="1714467" y="1585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2.5</a:t>
              </a:r>
            </a:p>
          </p:txBody>
        </p:sp>
        <mc:AlternateContent xmlns:mc="http://schemas.openxmlformats.org/markup-compatibility/2006" xmlns:a14="http://schemas.microsoft.com/office/drawing/2010/main">
          <mc:Choice Requires="a14">
            <p:sp>
              <p:nvSpPr>
                <p:cNvPr id="212" name="矩形 211"/>
                <p:cNvSpPr/>
                <p:nvPr/>
              </p:nvSpPr>
              <p:spPr>
                <a:xfrm>
                  <a:off x="4787485" y="2380774"/>
                  <a:ext cx="10641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𝜖</m:t>
                            </m:r>
                          </m:e>
                          <m:sub>
                            <m:r>
                              <a:rPr lang="en-US" b="0" i="1" smtClean="0">
                                <a:solidFill>
                                  <a:srgbClr val="FF0000"/>
                                </a:solidFill>
                                <a:latin typeface="Cambria Math" panose="02040503050406030204" pitchFamily="18" charset="0"/>
                              </a:rPr>
                              <m:t>1</m:t>
                            </m:r>
                          </m:sub>
                        </m:sSub>
                        <m:r>
                          <a:rPr lang="en-US" i="0">
                            <a:solidFill>
                              <a:srgbClr val="FF0000"/>
                            </a:solidFill>
                            <a:latin typeface="Cambria Math" panose="02040503050406030204" pitchFamily="18" charset="0"/>
                          </a:rPr>
                          <m:t>=0.</m:t>
                        </m:r>
                        <m:r>
                          <a:rPr lang="en-US" b="0" i="0" smtClean="0">
                            <a:solidFill>
                              <a:srgbClr val="FF0000"/>
                            </a:solidFill>
                            <a:latin typeface="Cambria Math" panose="02040503050406030204" pitchFamily="18" charset="0"/>
                          </a:rPr>
                          <m:t>3</m:t>
                        </m:r>
                      </m:oMath>
                    </m:oMathPara>
                  </a14:m>
                  <a:endParaRPr lang="en-US" dirty="0">
                    <a:solidFill>
                      <a:srgbClr val="FF0000"/>
                    </a:solidFill>
                  </a:endParaRPr>
                </a:p>
              </p:txBody>
            </p:sp>
          </mc:Choice>
          <mc:Fallback xmlns="">
            <p:sp>
              <p:nvSpPr>
                <p:cNvPr id="212" name="矩形 211"/>
                <p:cNvSpPr>
                  <a:spLocks noRot="1" noChangeAspect="1" noMove="1" noResize="1" noEditPoints="1" noAdjustHandles="1" noChangeArrowheads="1" noChangeShapeType="1" noTextEdit="1"/>
                </p:cNvSpPr>
                <p:nvPr/>
              </p:nvSpPr>
              <p:spPr>
                <a:xfrm>
                  <a:off x="4787485" y="2380774"/>
                  <a:ext cx="1064137" cy="369332"/>
                </a:xfrm>
                <a:prstGeom prst="rect">
                  <a:avLst/>
                </a:prstGeom>
                <a:blipFill>
                  <a:blip r:embed="rId6" cstate="print"/>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6" name="矩形 215"/>
              <p:cNvSpPr/>
              <p:nvPr/>
            </p:nvSpPr>
            <p:spPr>
              <a:xfrm>
                <a:off x="5926729" y="1816148"/>
                <a:ext cx="2352567"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&lt;2.5</m:t>
                              </m:r>
                            </m:e>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&gt;2.5</m:t>
                              </m:r>
                            </m:e>
                          </m:eqArr>
                        </m:e>
                      </m:d>
                    </m:oMath>
                  </m:oMathPara>
                </a14:m>
                <a:endParaRPr lang="en-US" dirty="0"/>
              </a:p>
            </p:txBody>
          </p:sp>
        </mc:Choice>
        <mc:Fallback xmlns="">
          <p:sp>
            <p:nvSpPr>
              <p:cNvPr id="216" name="矩形 215"/>
              <p:cNvSpPr>
                <a:spLocks noRot="1" noChangeAspect="1" noMove="1" noResize="1" noEditPoints="1" noAdjustHandles="1" noChangeArrowheads="1" noChangeShapeType="1" noTextEdit="1"/>
              </p:cNvSpPr>
              <p:nvPr/>
            </p:nvSpPr>
            <p:spPr>
              <a:xfrm>
                <a:off x="5926729" y="1816148"/>
                <a:ext cx="2352567" cy="710194"/>
              </a:xfrm>
              <a:prstGeom prst="rect">
                <a:avLst/>
              </a:prstGeom>
              <a:blipFill>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7" name="矩形 216"/>
              <p:cNvSpPr/>
              <p:nvPr/>
            </p:nvSpPr>
            <p:spPr>
              <a:xfrm>
                <a:off x="5926729" y="5179266"/>
                <a:ext cx="2422330"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&lt;</m:t>
                              </m:r>
                              <m:r>
                                <a:rPr lang="en-US" b="0" i="0" smtClean="0">
                                  <a:latin typeface="Cambria Math" panose="02040503050406030204" pitchFamily="18" charset="0"/>
                                </a:rPr>
                                <m:t>8</m:t>
                              </m:r>
                              <m:r>
                                <a:rPr lang="en-US" i="0">
                                  <a:latin typeface="Cambria Math" panose="02040503050406030204" pitchFamily="18" charset="0"/>
                                </a:rPr>
                                <m:t>.5</m:t>
                              </m:r>
                            </m:e>
                            <m:e>
                              <m:r>
                                <a:rPr lang="en-US" i="0">
                                  <a:latin typeface="Cambria Math" panose="02040503050406030204" pitchFamily="18" charset="0"/>
                                </a:rPr>
                                <m:t>&amp;−1,</m:t>
                              </m:r>
                              <m:r>
                                <a:rPr lang="en-US" i="1">
                                  <a:latin typeface="Cambria Math" panose="02040503050406030204" pitchFamily="18" charset="0"/>
                                </a:rPr>
                                <m:t>𝑥</m:t>
                              </m:r>
                              <m:r>
                                <a:rPr lang="en-US" i="0">
                                  <a:latin typeface="Cambria Math" panose="02040503050406030204" pitchFamily="18" charset="0"/>
                                </a:rPr>
                                <m:t>&gt;</m:t>
                              </m:r>
                              <m:r>
                                <a:rPr lang="en-US" b="0" i="0" smtClean="0">
                                  <a:latin typeface="Cambria Math" panose="02040503050406030204" pitchFamily="18" charset="0"/>
                                </a:rPr>
                                <m:t>8</m:t>
                              </m:r>
                              <m:r>
                                <a:rPr lang="en-US" i="0">
                                  <a:latin typeface="Cambria Math" panose="02040503050406030204" pitchFamily="18" charset="0"/>
                                </a:rPr>
                                <m:t>.5</m:t>
                              </m:r>
                            </m:e>
                          </m:eqArr>
                        </m:e>
                      </m:d>
                    </m:oMath>
                  </m:oMathPara>
                </a14:m>
                <a:endParaRPr lang="en-US" dirty="0"/>
              </a:p>
            </p:txBody>
          </p:sp>
        </mc:Choice>
        <mc:Fallback xmlns="">
          <p:sp>
            <p:nvSpPr>
              <p:cNvPr id="217" name="矩形 216"/>
              <p:cNvSpPr>
                <a:spLocks noRot="1" noChangeAspect="1" noMove="1" noResize="1" noEditPoints="1" noAdjustHandles="1" noChangeArrowheads="1" noChangeShapeType="1" noTextEdit="1"/>
              </p:cNvSpPr>
              <p:nvPr/>
            </p:nvSpPr>
            <p:spPr>
              <a:xfrm>
                <a:off x="5926729" y="5179266"/>
                <a:ext cx="2422330" cy="710194"/>
              </a:xfrm>
              <a:prstGeom prst="rect">
                <a:avLst/>
              </a:prstGeom>
              <a:blipFill>
                <a:blip r:embed="rId8" cstate="print"/>
                <a:stretch>
                  <a:fillRect/>
                </a:stretch>
              </a:blipFill>
            </p:spPr>
            <p:txBody>
              <a:bodyPr/>
              <a:lstStyle/>
              <a:p>
                <a:r>
                  <a:rPr lang="en-US">
                    <a:noFill/>
                  </a:rPr>
                  <a:t> </a:t>
                </a:r>
              </a:p>
            </p:txBody>
          </p:sp>
        </mc:Fallback>
      </mc:AlternateContent>
      <p:grpSp>
        <p:nvGrpSpPr>
          <p:cNvPr id="218" name="组合 217"/>
          <p:cNvGrpSpPr/>
          <p:nvPr/>
        </p:nvGrpSpPr>
        <p:grpSpPr>
          <a:xfrm>
            <a:off x="485978" y="4536276"/>
            <a:ext cx="5500865" cy="1691177"/>
            <a:chOff x="484319" y="5014423"/>
            <a:chExt cx="5500865" cy="1691177"/>
          </a:xfrm>
        </p:grpSpPr>
        <p:cxnSp>
          <p:nvCxnSpPr>
            <p:cNvPr id="219" name="直接连接符 218"/>
            <p:cNvCxnSpPr/>
            <p:nvPr/>
          </p:nvCxnSpPr>
          <p:spPr>
            <a:xfrm>
              <a:off x="4287370" y="5336606"/>
              <a:ext cx="0" cy="1368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0" name="矩形 219"/>
            <p:cNvSpPr/>
            <p:nvPr/>
          </p:nvSpPr>
          <p:spPr>
            <a:xfrm>
              <a:off x="866104" y="5324505"/>
              <a:ext cx="3413646" cy="696463"/>
            </a:xfrm>
            <a:prstGeom prst="rect">
              <a:avLst/>
            </a:prstGeom>
            <a:solidFill>
              <a:schemeClr val="accent3">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1" name="矩形 220"/>
            <p:cNvSpPr/>
            <p:nvPr/>
          </p:nvSpPr>
          <p:spPr>
            <a:xfrm>
              <a:off x="4305003" y="6020968"/>
              <a:ext cx="409383" cy="684632"/>
            </a:xfrm>
            <a:prstGeom prst="rect">
              <a:avLst/>
            </a:prstGeom>
            <a:solidFill>
              <a:schemeClr val="accent6">
                <a:lumMod val="20000"/>
                <a:lumOff val="8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22" name="直接连接符 221"/>
            <p:cNvCxnSpPr/>
            <p:nvPr/>
          </p:nvCxnSpPr>
          <p:spPr>
            <a:xfrm>
              <a:off x="868536" y="6021880"/>
              <a:ext cx="3845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flipV="1">
              <a:off x="868536" y="5324506"/>
              <a:ext cx="0" cy="13810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flipV="1">
              <a:off x="127044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868534" y="5619088"/>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flipV="1">
              <a:off x="167235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flipV="1">
              <a:off x="2074264"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flipV="1">
              <a:off x="247617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flipV="1">
              <a:off x="287808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flipV="1">
              <a:off x="327999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V="1">
              <a:off x="3681903"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flipV="1">
              <a:off x="4083812"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flipV="1">
              <a:off x="4486666" y="5945555"/>
              <a:ext cx="0" cy="763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948552" y="5619088"/>
              <a:ext cx="376583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5" name="椭圆 234"/>
            <p:cNvSpPr/>
            <p:nvPr/>
          </p:nvSpPr>
          <p:spPr>
            <a:xfrm>
              <a:off x="821716"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36" name="直接连接符 235"/>
            <p:cNvCxnSpPr/>
            <p:nvPr/>
          </p:nvCxnSpPr>
          <p:spPr>
            <a:xfrm>
              <a:off x="127044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866104" y="6424671"/>
              <a:ext cx="38482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868534" y="6424671"/>
              <a:ext cx="800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167235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074264"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247212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288108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327999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3681903"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4083812"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4486666" y="5336606"/>
              <a:ext cx="0" cy="13689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7" name="文本框 246"/>
            <p:cNvSpPr txBox="1"/>
            <p:nvPr/>
          </p:nvSpPr>
          <p:spPr>
            <a:xfrm>
              <a:off x="504602" y="6280122"/>
              <a:ext cx="323850" cy="261610"/>
            </a:xfrm>
            <a:prstGeom prst="rect">
              <a:avLst/>
            </a:prstGeom>
            <a:noFill/>
          </p:spPr>
          <p:txBody>
            <a:bodyPr wrap="square" rtlCol="0">
              <a:spAutoFit/>
            </a:bodyPr>
            <a:lstStyle/>
            <a:p>
              <a:r>
                <a:rPr lang="en-US" sz="1100" dirty="0"/>
                <a:t>-1</a:t>
              </a:r>
            </a:p>
          </p:txBody>
        </p:sp>
        <p:sp>
          <p:nvSpPr>
            <p:cNvPr id="279" name="文本框 278"/>
            <p:cNvSpPr txBox="1"/>
            <p:nvPr/>
          </p:nvSpPr>
          <p:spPr>
            <a:xfrm>
              <a:off x="484319" y="5528905"/>
              <a:ext cx="366979" cy="261610"/>
            </a:xfrm>
            <a:prstGeom prst="rect">
              <a:avLst/>
            </a:prstGeom>
            <a:noFill/>
          </p:spPr>
          <p:txBody>
            <a:bodyPr wrap="square" rtlCol="0">
              <a:spAutoFit/>
            </a:bodyPr>
            <a:lstStyle/>
            <a:p>
              <a:r>
                <a:rPr lang="en-US" sz="1100" dirty="0"/>
                <a:t>+1</a:t>
              </a:r>
            </a:p>
          </p:txBody>
        </p:sp>
        <p:sp>
          <p:nvSpPr>
            <p:cNvPr id="280" name="椭圆 279"/>
            <p:cNvSpPr/>
            <p:nvPr/>
          </p:nvSpPr>
          <p:spPr>
            <a:xfrm>
              <a:off x="1225648" y="5577370"/>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1" name="椭圆 280"/>
            <p:cNvSpPr/>
            <p:nvPr/>
          </p:nvSpPr>
          <p:spPr>
            <a:xfrm>
              <a:off x="1633662" y="5576459"/>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6" name="椭圆 325"/>
            <p:cNvSpPr/>
            <p:nvPr/>
          </p:nvSpPr>
          <p:spPr>
            <a:xfrm>
              <a:off x="2023802"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7" name="椭圆 326"/>
            <p:cNvSpPr/>
            <p:nvPr/>
          </p:nvSpPr>
          <p:spPr>
            <a:xfrm>
              <a:off x="2427734" y="6384356"/>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8" name="椭圆 327"/>
            <p:cNvSpPr/>
            <p:nvPr/>
          </p:nvSpPr>
          <p:spPr>
            <a:xfrm>
              <a:off x="2835748"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2" name="椭圆 341"/>
            <p:cNvSpPr/>
            <p:nvPr/>
          </p:nvSpPr>
          <p:spPr>
            <a:xfrm>
              <a:off x="4443971" y="6383445"/>
              <a:ext cx="82449" cy="82449"/>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43" name="直接连接符 342"/>
            <p:cNvCxnSpPr/>
            <p:nvPr/>
          </p:nvCxnSpPr>
          <p:spPr>
            <a:xfrm>
              <a:off x="862940" y="5324505"/>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直接连接符 343"/>
            <p:cNvCxnSpPr/>
            <p:nvPr/>
          </p:nvCxnSpPr>
          <p:spPr>
            <a:xfrm>
              <a:off x="862940" y="6705600"/>
              <a:ext cx="385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a:off x="4714387" y="5324505"/>
              <a:ext cx="0" cy="1381095"/>
            </a:xfrm>
            <a:prstGeom prst="line">
              <a:avLst/>
            </a:prstGeom>
          </p:spPr>
          <p:style>
            <a:lnRef idx="1">
              <a:schemeClr val="accent1"/>
            </a:lnRef>
            <a:fillRef idx="0">
              <a:schemeClr val="accent1"/>
            </a:fillRef>
            <a:effectRef idx="0">
              <a:schemeClr val="accent1"/>
            </a:effectRef>
            <a:fontRef idx="minor">
              <a:schemeClr val="tx1"/>
            </a:fontRef>
          </p:style>
        </p:cxnSp>
        <p:sp>
          <p:nvSpPr>
            <p:cNvPr id="348" name="文本框 347"/>
            <p:cNvSpPr txBox="1"/>
            <p:nvPr/>
          </p:nvSpPr>
          <p:spPr>
            <a:xfrm>
              <a:off x="1652189" y="5984786"/>
              <a:ext cx="185926" cy="184793"/>
            </a:xfrm>
            <a:prstGeom prst="rect">
              <a:avLst/>
            </a:prstGeom>
            <a:noFill/>
          </p:spPr>
          <p:txBody>
            <a:bodyPr wrap="none" rtlCol="0">
              <a:spAutoFit/>
            </a:bodyPr>
            <a:lstStyle/>
            <a:p>
              <a:r>
                <a:rPr lang="en-US" sz="1100"/>
                <a:t>2</a:t>
              </a:r>
            </a:p>
          </p:txBody>
        </p:sp>
        <p:sp>
          <p:nvSpPr>
            <p:cNvPr id="350" name="文本框 349"/>
            <p:cNvSpPr txBox="1"/>
            <p:nvPr/>
          </p:nvSpPr>
          <p:spPr>
            <a:xfrm>
              <a:off x="2456050" y="5984786"/>
              <a:ext cx="185926" cy="184793"/>
            </a:xfrm>
            <a:prstGeom prst="rect">
              <a:avLst/>
            </a:prstGeom>
            <a:noFill/>
          </p:spPr>
          <p:txBody>
            <a:bodyPr wrap="none" rtlCol="0">
              <a:spAutoFit/>
            </a:bodyPr>
            <a:lstStyle/>
            <a:p>
              <a:r>
                <a:rPr lang="en-US" sz="1100" dirty="0"/>
                <a:t>4</a:t>
              </a:r>
            </a:p>
          </p:txBody>
        </p:sp>
        <p:sp>
          <p:nvSpPr>
            <p:cNvPr id="351" name="文本框 350"/>
            <p:cNvSpPr txBox="1"/>
            <p:nvPr/>
          </p:nvSpPr>
          <p:spPr>
            <a:xfrm>
              <a:off x="3283533" y="5984786"/>
              <a:ext cx="185926" cy="184793"/>
            </a:xfrm>
            <a:prstGeom prst="rect">
              <a:avLst/>
            </a:prstGeom>
            <a:noFill/>
          </p:spPr>
          <p:txBody>
            <a:bodyPr wrap="none" rtlCol="0">
              <a:spAutoFit/>
            </a:bodyPr>
            <a:lstStyle/>
            <a:p>
              <a:r>
                <a:rPr lang="en-US" sz="1100" dirty="0"/>
                <a:t>6</a:t>
              </a:r>
            </a:p>
          </p:txBody>
        </p:sp>
        <p:sp>
          <p:nvSpPr>
            <p:cNvPr id="352" name="文本框 351"/>
            <p:cNvSpPr txBox="1"/>
            <p:nvPr/>
          </p:nvSpPr>
          <p:spPr>
            <a:xfrm>
              <a:off x="4083811" y="5984786"/>
              <a:ext cx="185926" cy="184793"/>
            </a:xfrm>
            <a:prstGeom prst="rect">
              <a:avLst/>
            </a:prstGeom>
            <a:noFill/>
          </p:spPr>
          <p:txBody>
            <a:bodyPr wrap="none" rtlCol="0">
              <a:spAutoFit/>
            </a:bodyPr>
            <a:lstStyle/>
            <a:p>
              <a:r>
                <a:rPr lang="en-US" sz="1100" dirty="0"/>
                <a:t>8</a:t>
              </a:r>
            </a:p>
          </p:txBody>
        </p:sp>
        <p:sp>
          <p:nvSpPr>
            <p:cNvPr id="353" name="文本框 352"/>
            <p:cNvSpPr txBox="1"/>
            <p:nvPr/>
          </p:nvSpPr>
          <p:spPr>
            <a:xfrm>
              <a:off x="851283" y="5987391"/>
              <a:ext cx="185926" cy="184793"/>
            </a:xfrm>
            <a:prstGeom prst="rect">
              <a:avLst/>
            </a:prstGeom>
            <a:noFill/>
          </p:spPr>
          <p:txBody>
            <a:bodyPr wrap="none" rtlCol="0">
              <a:spAutoFit/>
            </a:bodyPr>
            <a:lstStyle/>
            <a:p>
              <a:r>
                <a:rPr lang="en-US" sz="1100" dirty="0"/>
                <a:t>0</a:t>
              </a:r>
            </a:p>
          </p:txBody>
        </p:sp>
        <p:sp>
          <p:nvSpPr>
            <p:cNvPr id="354" name="文本框 353"/>
            <p:cNvSpPr txBox="1"/>
            <p:nvPr/>
          </p:nvSpPr>
          <p:spPr>
            <a:xfrm>
              <a:off x="4093859" y="5014423"/>
              <a:ext cx="533400"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8.5</a:t>
              </a:r>
            </a:p>
          </p:txBody>
        </p:sp>
        <mc:AlternateContent xmlns:mc="http://schemas.openxmlformats.org/markup-compatibility/2006" xmlns:a14="http://schemas.microsoft.com/office/drawing/2010/main">
          <mc:Choice Requires="a14">
            <p:sp>
              <p:nvSpPr>
                <p:cNvPr id="355" name="矩形 354"/>
                <p:cNvSpPr/>
                <p:nvPr/>
              </p:nvSpPr>
              <p:spPr>
                <a:xfrm>
                  <a:off x="4787485" y="5830386"/>
                  <a:ext cx="11976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𝜖</m:t>
                            </m:r>
                          </m:e>
                          <m:sub>
                            <m:r>
                              <a:rPr lang="en-US" b="0" i="1" smtClean="0">
                                <a:solidFill>
                                  <a:srgbClr val="FF0000"/>
                                </a:solidFill>
                                <a:latin typeface="Cambria Math" panose="02040503050406030204" pitchFamily="18" charset="0"/>
                              </a:rPr>
                              <m:t>2</m:t>
                            </m:r>
                          </m:sub>
                        </m:sSub>
                        <m:r>
                          <a:rPr lang="en-US" i="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0.21</m:t>
                        </m:r>
                      </m:oMath>
                    </m:oMathPara>
                  </a14:m>
                  <a:endParaRPr lang="en-US" dirty="0">
                    <a:solidFill>
                      <a:srgbClr val="FF0000"/>
                    </a:solidFill>
                  </a:endParaRPr>
                </a:p>
              </p:txBody>
            </p:sp>
          </mc:Choice>
          <mc:Fallback xmlns="">
            <p:sp>
              <p:nvSpPr>
                <p:cNvPr id="355" name="矩形 354"/>
                <p:cNvSpPr>
                  <a:spLocks noRot="1" noChangeAspect="1" noMove="1" noResize="1" noEditPoints="1" noAdjustHandles="1" noChangeArrowheads="1" noChangeShapeType="1" noTextEdit="1"/>
                </p:cNvSpPr>
                <p:nvPr/>
              </p:nvSpPr>
              <p:spPr>
                <a:xfrm>
                  <a:off x="4787485" y="5830386"/>
                  <a:ext cx="1197699" cy="369332"/>
                </a:xfrm>
                <a:prstGeom prst="rect">
                  <a:avLst/>
                </a:prstGeom>
                <a:blipFill>
                  <a:blip r:embed="rId9" cstate="print"/>
                  <a:stretch>
                    <a:fillRect/>
                  </a:stretch>
                </a:blipFill>
              </p:spPr>
              <p:txBody>
                <a:bodyPr/>
                <a:lstStyle/>
                <a:p>
                  <a:r>
                    <a:rPr lang="en-US">
                      <a:noFill/>
                    </a:rPr>
                    <a:t> </a:t>
                  </a:r>
                </a:p>
              </p:txBody>
            </p:sp>
          </mc:Fallback>
        </mc:AlternateContent>
        <p:sp>
          <p:nvSpPr>
            <p:cNvPr id="356" name="椭圆 355"/>
            <p:cNvSpPr/>
            <p:nvPr/>
          </p:nvSpPr>
          <p:spPr>
            <a:xfrm>
              <a:off x="3180220" y="5536712"/>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7" name="椭圆 356"/>
            <p:cNvSpPr/>
            <p:nvPr/>
          </p:nvSpPr>
          <p:spPr>
            <a:xfrm>
              <a:off x="3584153" y="5537623"/>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8" name="椭圆 357"/>
            <p:cNvSpPr/>
            <p:nvPr/>
          </p:nvSpPr>
          <p:spPr>
            <a:xfrm>
              <a:off x="3992167" y="5536712"/>
              <a:ext cx="180000" cy="180000"/>
            </a:xfrm>
            <a:prstGeom prst="ellipse">
              <a:avLst/>
            </a:prstGeom>
            <a:solidFill>
              <a:srgbClr val="C00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Tree>
    <p:extLst>
      <p:ext uri="{BB962C8B-B14F-4D97-AF65-F5344CB8AC3E}">
        <p14:creationId xmlns:p14="http://schemas.microsoft.com/office/powerpoint/2010/main" val="1545270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AdaBoost</a:t>
            </a:r>
            <a:endParaRPr lang="zh-CN" altLang="en-US" b="1" dirty="0">
              <a:solidFill>
                <a:srgbClr val="002060"/>
              </a:solidFill>
              <a:latin typeface="Calibri" pitchFamily="34" charset="0"/>
              <a:ea typeface="宋体" charset="-122"/>
              <a:cs typeface="+mn-cs"/>
            </a:endParaRPr>
          </a:p>
        </p:txBody>
      </p:sp>
      <mc:AlternateContent xmlns:mc="http://schemas.openxmlformats.org/markup-compatibility/2006" xmlns:a14="http://schemas.microsoft.com/office/drawing/2010/main">
        <mc:Choice Requires="a14">
          <p:sp>
            <p:nvSpPr>
              <p:cNvPr id="2" name="矩形 1"/>
              <p:cNvSpPr/>
              <p:nvPr/>
            </p:nvSpPr>
            <p:spPr>
              <a:xfrm>
                <a:off x="838200" y="5181600"/>
                <a:ext cx="6324600" cy="9260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𝐺</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0">
                          <a:solidFill>
                            <a:srgbClr val="FF0000"/>
                          </a:solidFill>
                          <a:latin typeface="Cambria Math" panose="02040503050406030204" pitchFamily="18" charset="0"/>
                        </a:rPr>
                        <m:t>=</m:t>
                      </m:r>
                      <m:r>
                        <m:rPr>
                          <m:sty m:val="p"/>
                        </m:rPr>
                        <a:rPr lang="en-US" sz="2400" i="0">
                          <a:solidFill>
                            <a:srgbClr val="FF0000"/>
                          </a:solidFill>
                          <a:latin typeface="Cambria Math" panose="02040503050406030204" pitchFamily="18" charset="0"/>
                        </a:rPr>
                        <m:t>sign</m:t>
                      </m:r>
                      <m:d>
                        <m:dPr>
                          <m:ctrlPr>
                            <a:rPr lang="en-US" sz="2400" i="1">
                              <a:solidFill>
                                <a:srgbClr val="FF0000"/>
                              </a:solidFill>
                              <a:latin typeface="Cambria Math" panose="02040503050406030204" pitchFamily="18" charset="0"/>
                            </a:rPr>
                          </m:ctrlPr>
                        </m:dPr>
                        <m:e>
                          <m:d>
                            <m:dPr>
                              <m:begChr m:val=""/>
                              <m:ctrlPr>
                                <a:rPr lang="en-US" sz="2400" i="1">
                                  <a:solidFill>
                                    <a:srgbClr val="FF0000"/>
                                  </a:solidFill>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𝑓</m:t>
                                  </m:r>
                                </m:e>
                                <m:sub>
                                  <m:r>
                                    <a:rPr lang="en-US" sz="2400" i="0">
                                      <a:solidFill>
                                        <a:srgbClr val="FF0000"/>
                                      </a:solidFill>
                                      <a:latin typeface="Cambria Math" panose="02040503050406030204" pitchFamily="18" charset="0"/>
                                    </a:rPr>
                                    <m:t>3</m:t>
                                  </m:r>
                                </m:sub>
                              </m:sSub>
                              <m:r>
                                <a:rPr lang="en-US" sz="2400" i="0">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𝑥</m:t>
                              </m:r>
                            </m:e>
                          </m:d>
                        </m:e>
                      </m:d>
                      <m:r>
                        <a:rPr lang="en-US" sz="2400" i="0">
                          <a:solidFill>
                            <a:srgbClr val="FF0000"/>
                          </a:solidFill>
                          <a:latin typeface="Cambria Math" panose="02040503050406030204" pitchFamily="18" charset="0"/>
                        </a:rPr>
                        <m:t>=</m:t>
                      </m:r>
                      <m:r>
                        <m:rPr>
                          <m:sty m:val="p"/>
                        </m:rPr>
                        <a:rPr lang="en-US" sz="2400" i="0">
                          <a:solidFill>
                            <a:srgbClr val="FF0000"/>
                          </a:solidFill>
                          <a:latin typeface="Cambria Math" panose="02040503050406030204" pitchFamily="18" charset="0"/>
                        </a:rPr>
                        <m:t>sign</m:t>
                      </m:r>
                      <m:d>
                        <m:dPr>
                          <m:ctrlPr>
                            <a:rPr lang="en-US" sz="2400" i="1">
                              <a:solidFill>
                                <a:srgbClr val="FF0000"/>
                              </a:solidFill>
                              <a:latin typeface="Cambria Math" panose="02040503050406030204" pitchFamily="18" charset="0"/>
                            </a:rPr>
                          </m:ctrlPr>
                        </m:dPr>
                        <m:e>
                          <m:d>
                            <m:dPr>
                              <m:begChr m:val=""/>
                              <m:ctrlPr>
                                <a:rPr lang="en-US" sz="2400" i="1">
                                  <a:solidFill>
                                    <a:srgbClr val="FF0000"/>
                                  </a:solidFill>
                                  <a:latin typeface="Cambria Math" panose="02040503050406030204" pitchFamily="18" charset="0"/>
                                </a:rPr>
                              </m:ctrlPr>
                            </m:dPr>
                            <m:e>
                              <m:r>
                                <a:rPr lang="en-US" sz="2400" i="0">
                                  <a:solidFill>
                                    <a:srgbClr val="FF0000"/>
                                  </a:solidFill>
                                  <a:latin typeface="Cambria Math" panose="02040503050406030204" pitchFamily="18" charset="0"/>
                                </a:rPr>
                                <m:t>0.42</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𝐺</m:t>
                                  </m:r>
                                </m:e>
                                <m:sub>
                                  <m:r>
                                    <a:rPr lang="en-US" sz="2400" i="0">
                                      <a:solidFill>
                                        <a:srgbClr val="FF0000"/>
                                      </a:solidFill>
                                      <a:latin typeface="Cambria Math" panose="02040503050406030204" pitchFamily="18" charset="0"/>
                                    </a:rPr>
                                    <m:t>1</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0">
                                  <a:solidFill>
                                    <a:srgbClr val="FF0000"/>
                                  </a:solidFill>
                                  <a:latin typeface="Cambria Math" panose="02040503050406030204" pitchFamily="18" charset="0"/>
                                </a:rPr>
                                <m:t>+0.65</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𝐺</m:t>
                                  </m:r>
                                </m:e>
                                <m:sub>
                                  <m:r>
                                    <a:rPr lang="en-US" sz="2400" i="0">
                                      <a:solidFill>
                                        <a:srgbClr val="FF0000"/>
                                      </a:solidFill>
                                      <a:latin typeface="Cambria Math" panose="02040503050406030204" pitchFamily="18" charset="0"/>
                                    </a:rPr>
                                    <m:t>2</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0">
                                  <a:solidFill>
                                    <a:srgbClr val="FF0000"/>
                                  </a:solidFill>
                                  <a:latin typeface="Cambria Math" panose="02040503050406030204" pitchFamily="18" charset="0"/>
                                </a:rPr>
                                <m:t>+0.69</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𝐺</m:t>
                                  </m:r>
                                </m:e>
                                <m:sub>
                                  <m:r>
                                    <a:rPr lang="en-US" sz="2400" i="0">
                                      <a:solidFill>
                                        <a:srgbClr val="FF0000"/>
                                      </a:solidFill>
                                      <a:latin typeface="Cambria Math" panose="02040503050406030204" pitchFamily="18" charset="0"/>
                                    </a:rPr>
                                    <m:t>3</m:t>
                                  </m:r>
                                </m:sub>
                              </m:sSub>
                              <m:r>
                                <a:rPr lang="en-US" sz="2400" i="0">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𝑥</m:t>
                              </m:r>
                            </m:e>
                          </m:d>
                        </m:e>
                      </m:d>
                    </m:oMath>
                  </m:oMathPara>
                </a14:m>
                <a:endParaRPr lang="en-US" sz="24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838200" y="5181600"/>
                <a:ext cx="6324600" cy="926023"/>
              </a:xfrm>
              <a:prstGeom prst="rect">
                <a:avLst/>
              </a:prstGeom>
              <a:blipFill>
                <a:blip r:embed="rId2" cstate="print"/>
                <a:stretch>
                  <a:fillRect/>
                </a:stretch>
              </a:blipFill>
            </p:spPr>
            <p:txBody>
              <a:bodyPr/>
              <a:lstStyle/>
              <a:p>
                <a:r>
                  <a:rPr lang="en-US">
                    <a:noFill/>
                  </a:rPr>
                  <a:t> </a:t>
                </a:r>
              </a:p>
            </p:txBody>
          </p:sp>
        </mc:Fallback>
      </mc:AlternateContent>
      <p:pic>
        <p:nvPicPr>
          <p:cNvPr id="41986" name="Picture 2" descr="preview"/>
          <p:cNvPicPr>
            <a:picLocks noChangeAspect="1" noChangeArrowheads="1"/>
          </p:cNvPicPr>
          <p:nvPr/>
        </p:nvPicPr>
        <p:blipFill>
          <a:blip r:embed="rId3" cstate="print"/>
          <a:srcRect/>
          <a:stretch>
            <a:fillRect/>
          </a:stretch>
        </p:blipFill>
        <p:spPr bwMode="auto">
          <a:xfrm>
            <a:off x="533400" y="1447800"/>
            <a:ext cx="8255570" cy="3124200"/>
          </a:xfrm>
          <a:prstGeom prst="rect">
            <a:avLst/>
          </a:prstGeom>
          <a:noFill/>
        </p:spPr>
      </p:pic>
    </p:spTree>
    <p:extLst>
      <p:ext uri="{BB962C8B-B14F-4D97-AF65-F5344CB8AC3E}">
        <p14:creationId xmlns:p14="http://schemas.microsoft.com/office/powerpoint/2010/main" val="924334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AdaBoost</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从上述三轮迭代可以看出，如果某个样本被错分，那么它们在下一轮迭代中的权值将被增大，从而被凸显出来；</a:t>
            </a:r>
            <a:r>
              <a:rPr lang="zh-CN" altLang="en-US" sz="2800" dirty="0">
                <a:solidFill>
                  <a:srgbClr val="FF0000"/>
                </a:solidFill>
                <a:latin typeface="微软雅黑" panose="020B0503020204020204" pitchFamily="34" charset="-122"/>
                <a:ea typeface="微软雅黑" panose="020B0503020204020204" pitchFamily="34" charset="-122"/>
              </a:rPr>
              <a:t>（凸显错分样本）</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同时，分类正确的样本的权值在下一轮将被降低。</a:t>
            </a:r>
            <a:r>
              <a:rPr lang="zh-CN" altLang="en-US" sz="2800" dirty="0">
                <a:solidFill>
                  <a:srgbClr val="FF0000"/>
                </a:solidFill>
                <a:latin typeface="微软雅黑" panose="020B0503020204020204" pitchFamily="34" charset="-122"/>
                <a:ea typeface="微软雅黑" panose="020B0503020204020204" pitchFamily="34" charset="-122"/>
              </a:rPr>
              <a:t>（弱化正确分类的样本）</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通过这样的方式，误差率</a:t>
            </a:r>
            <a:r>
              <a:rPr lang="en-US" altLang="zh-CN" sz="2800" dirty="0">
                <a:latin typeface="微软雅黑" panose="020B0503020204020204" pitchFamily="34" charset="-122"/>
                <a:ea typeface="微软雅黑" panose="020B0503020204020204" pitchFamily="34" charset="-122"/>
              </a:rPr>
              <a:t>ϵ</a:t>
            </a:r>
            <a:r>
              <a:rPr lang="zh-CN" altLang="en-US" sz="2800" dirty="0">
                <a:latin typeface="微软雅黑" panose="020B0503020204020204" pitchFamily="34" charset="-122"/>
                <a:ea typeface="微软雅黑" panose="020B0503020204020204" pitchFamily="34" charset="-122"/>
              </a:rPr>
              <a:t>不断降低。</a:t>
            </a:r>
            <a:endParaRPr lang="en-US"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838200" y="5181600"/>
                <a:ext cx="6324600" cy="9260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𝐺</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0">
                          <a:solidFill>
                            <a:srgbClr val="FF0000"/>
                          </a:solidFill>
                          <a:latin typeface="Cambria Math" panose="02040503050406030204" pitchFamily="18" charset="0"/>
                        </a:rPr>
                        <m:t>=</m:t>
                      </m:r>
                      <m:r>
                        <m:rPr>
                          <m:sty m:val="p"/>
                        </m:rPr>
                        <a:rPr lang="en-US" sz="2400" i="0">
                          <a:solidFill>
                            <a:srgbClr val="FF0000"/>
                          </a:solidFill>
                          <a:latin typeface="Cambria Math" panose="02040503050406030204" pitchFamily="18" charset="0"/>
                        </a:rPr>
                        <m:t>sign</m:t>
                      </m:r>
                      <m:d>
                        <m:dPr>
                          <m:ctrlPr>
                            <a:rPr lang="en-US" sz="2400" i="1">
                              <a:solidFill>
                                <a:srgbClr val="FF0000"/>
                              </a:solidFill>
                              <a:latin typeface="Cambria Math" panose="02040503050406030204" pitchFamily="18" charset="0"/>
                            </a:rPr>
                          </m:ctrlPr>
                        </m:dPr>
                        <m:e>
                          <m:d>
                            <m:dPr>
                              <m:begChr m:val=""/>
                              <m:ctrlPr>
                                <a:rPr lang="en-US" sz="2400" i="1">
                                  <a:solidFill>
                                    <a:srgbClr val="FF0000"/>
                                  </a:solidFill>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𝑓</m:t>
                                  </m:r>
                                </m:e>
                                <m:sub>
                                  <m:r>
                                    <a:rPr lang="en-US" sz="2400" i="0">
                                      <a:solidFill>
                                        <a:srgbClr val="FF0000"/>
                                      </a:solidFill>
                                      <a:latin typeface="Cambria Math" panose="02040503050406030204" pitchFamily="18" charset="0"/>
                                    </a:rPr>
                                    <m:t>3</m:t>
                                  </m:r>
                                </m:sub>
                              </m:sSub>
                              <m:r>
                                <a:rPr lang="en-US" sz="2400" i="0">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𝑥</m:t>
                              </m:r>
                            </m:e>
                          </m:d>
                        </m:e>
                      </m:d>
                      <m:r>
                        <a:rPr lang="en-US" sz="2400" i="0">
                          <a:solidFill>
                            <a:srgbClr val="FF0000"/>
                          </a:solidFill>
                          <a:latin typeface="Cambria Math" panose="02040503050406030204" pitchFamily="18" charset="0"/>
                        </a:rPr>
                        <m:t>=</m:t>
                      </m:r>
                      <m:r>
                        <m:rPr>
                          <m:sty m:val="p"/>
                        </m:rPr>
                        <a:rPr lang="en-US" sz="2400" i="0">
                          <a:solidFill>
                            <a:srgbClr val="FF0000"/>
                          </a:solidFill>
                          <a:latin typeface="Cambria Math" panose="02040503050406030204" pitchFamily="18" charset="0"/>
                        </a:rPr>
                        <m:t>sign</m:t>
                      </m:r>
                      <m:d>
                        <m:dPr>
                          <m:ctrlPr>
                            <a:rPr lang="en-US" sz="2400" i="1">
                              <a:solidFill>
                                <a:srgbClr val="FF0000"/>
                              </a:solidFill>
                              <a:latin typeface="Cambria Math" panose="02040503050406030204" pitchFamily="18" charset="0"/>
                            </a:rPr>
                          </m:ctrlPr>
                        </m:dPr>
                        <m:e>
                          <m:d>
                            <m:dPr>
                              <m:begChr m:val=""/>
                              <m:ctrlPr>
                                <a:rPr lang="en-US" sz="2400" i="1">
                                  <a:solidFill>
                                    <a:srgbClr val="FF0000"/>
                                  </a:solidFill>
                                  <a:latin typeface="Cambria Math" panose="02040503050406030204" pitchFamily="18" charset="0"/>
                                </a:rPr>
                              </m:ctrlPr>
                            </m:dPr>
                            <m:e>
                              <m:r>
                                <a:rPr lang="en-US" sz="2400" i="0">
                                  <a:solidFill>
                                    <a:srgbClr val="FF0000"/>
                                  </a:solidFill>
                                  <a:latin typeface="Cambria Math" panose="02040503050406030204" pitchFamily="18" charset="0"/>
                                </a:rPr>
                                <m:t>0.42</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𝐺</m:t>
                                  </m:r>
                                </m:e>
                                <m:sub>
                                  <m:r>
                                    <a:rPr lang="en-US" sz="2400" i="0">
                                      <a:solidFill>
                                        <a:srgbClr val="FF0000"/>
                                      </a:solidFill>
                                      <a:latin typeface="Cambria Math" panose="02040503050406030204" pitchFamily="18" charset="0"/>
                                    </a:rPr>
                                    <m:t>1</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0">
                                  <a:solidFill>
                                    <a:srgbClr val="FF0000"/>
                                  </a:solidFill>
                                  <a:latin typeface="Cambria Math" panose="02040503050406030204" pitchFamily="18" charset="0"/>
                                </a:rPr>
                                <m:t>+0.65</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𝐺</m:t>
                                  </m:r>
                                </m:e>
                                <m:sub>
                                  <m:r>
                                    <a:rPr lang="en-US" sz="2400" i="0">
                                      <a:solidFill>
                                        <a:srgbClr val="FF0000"/>
                                      </a:solidFill>
                                      <a:latin typeface="Cambria Math" panose="02040503050406030204" pitchFamily="18" charset="0"/>
                                    </a:rPr>
                                    <m:t>2</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0">
                                  <a:solidFill>
                                    <a:srgbClr val="FF0000"/>
                                  </a:solidFill>
                                  <a:latin typeface="Cambria Math" panose="02040503050406030204" pitchFamily="18" charset="0"/>
                                </a:rPr>
                                <m:t>+0.69</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𝐺</m:t>
                                  </m:r>
                                </m:e>
                                <m:sub>
                                  <m:r>
                                    <a:rPr lang="en-US" sz="2400" i="0">
                                      <a:solidFill>
                                        <a:srgbClr val="FF0000"/>
                                      </a:solidFill>
                                      <a:latin typeface="Cambria Math" panose="02040503050406030204" pitchFamily="18" charset="0"/>
                                    </a:rPr>
                                    <m:t>3</m:t>
                                  </m:r>
                                </m:sub>
                              </m:sSub>
                              <m:r>
                                <a:rPr lang="en-US" sz="2400" i="0">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𝑥</m:t>
                              </m:r>
                            </m:e>
                          </m:d>
                        </m:e>
                      </m:d>
                    </m:oMath>
                  </m:oMathPara>
                </a14:m>
                <a:endParaRPr lang="en-US" sz="24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838200" y="5181600"/>
                <a:ext cx="6324600" cy="926023"/>
              </a:xfrm>
              <a:prstGeom prst="rect">
                <a:avLst/>
              </a:prstGeom>
              <a:blipFill>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4334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err="1">
                <a:solidFill>
                  <a:srgbClr val="002060"/>
                </a:solidFill>
                <a:latin typeface="Calibri" pitchFamily="34" charset="0"/>
                <a:ea typeface="宋体" charset="-122"/>
              </a:rPr>
              <a:t>AdaBoost</a:t>
            </a:r>
            <a:r>
              <a:rPr lang="zh-CN" altLang="en-US" b="1" dirty="0">
                <a:solidFill>
                  <a:srgbClr val="002060"/>
                </a:solidFill>
                <a:latin typeface="Calibri" pitchFamily="34" charset="0"/>
                <a:ea typeface="宋体" charset="-122"/>
              </a:rPr>
              <a:t>算例</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914400" y="1295400"/>
            <a:ext cx="7391400" cy="984885"/>
          </a:xfrm>
          <a:prstGeom prst="rect">
            <a:avLst/>
          </a:prstGeom>
        </p:spPr>
        <p:txBody>
          <a:bodyPr wrap="square">
            <a:spAutoFit/>
          </a:bodyPr>
          <a:lstStyle/>
          <a:p>
            <a:pPr>
              <a:spcBef>
                <a:spcPts val="1200"/>
              </a:spcBef>
            </a:pPr>
            <a:r>
              <a:rPr lang="zh-CN" altLang="en-US" sz="2400" dirty="0"/>
              <a:t>图中“</a:t>
            </a:r>
            <a:r>
              <a:rPr lang="en-US" altLang="zh-CN" sz="2400" dirty="0"/>
              <a:t>+”</a:t>
            </a:r>
            <a:r>
              <a:rPr lang="zh-CN" altLang="en-US" sz="2400" dirty="0"/>
              <a:t>和“</a:t>
            </a:r>
            <a:r>
              <a:rPr lang="en-US" altLang="zh-CN" sz="2400" dirty="0"/>
              <a:t>-”</a:t>
            </a:r>
            <a:r>
              <a:rPr lang="zh-CN" altLang="en-US" sz="2400" dirty="0"/>
              <a:t>表示两种类别</a:t>
            </a:r>
            <a:endParaRPr lang="en-US" altLang="zh-CN" sz="2400" dirty="0"/>
          </a:p>
          <a:p>
            <a:pPr>
              <a:spcBef>
                <a:spcPts val="1200"/>
              </a:spcBef>
            </a:pPr>
            <a:r>
              <a:rPr lang="zh-CN" altLang="en-US" sz="2400" dirty="0"/>
              <a:t>共</a:t>
            </a:r>
            <a:r>
              <a:rPr lang="en-US" altLang="zh-CN" sz="2400" dirty="0"/>
              <a:t>10</a:t>
            </a:r>
            <a:r>
              <a:rPr lang="zh-CN" altLang="en-US" sz="2400" dirty="0"/>
              <a:t>个样本，故每个样本权值为</a:t>
            </a:r>
            <a:r>
              <a:rPr lang="en-US" altLang="zh-CN" sz="2400" dirty="0"/>
              <a:t>0.1</a:t>
            </a:r>
            <a:endParaRPr lang="zh-CN" altLang="en-US" sz="2400" dirty="0"/>
          </a:p>
        </p:txBody>
      </p:sp>
      <p:pic>
        <p:nvPicPr>
          <p:cNvPr id="40962" name="Picture 2" descr="https://upload-images.jianshu.io/upload_images/1667471-7ca8020ec0b5f054.png"/>
          <p:cNvPicPr>
            <a:picLocks noChangeAspect="1" noChangeArrowheads="1"/>
          </p:cNvPicPr>
          <p:nvPr/>
        </p:nvPicPr>
        <p:blipFill>
          <a:blip r:embed="rId2" cstate="print"/>
          <a:srcRect/>
          <a:stretch>
            <a:fillRect/>
          </a:stretch>
        </p:blipFill>
        <p:spPr bwMode="auto">
          <a:xfrm>
            <a:off x="2133600" y="2819400"/>
            <a:ext cx="4648199" cy="3259776"/>
          </a:xfrm>
          <a:prstGeom prst="rect">
            <a:avLst/>
          </a:prstGeom>
          <a:noFill/>
        </p:spPr>
      </p:pic>
    </p:spTree>
    <p:extLst>
      <p:ext uri="{BB962C8B-B14F-4D97-AF65-F5344CB8AC3E}">
        <p14:creationId xmlns:p14="http://schemas.microsoft.com/office/powerpoint/2010/main" val="177103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3795713"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cs typeface="+mn-cs"/>
              </a:rPr>
              <a:t>内容概述</a:t>
            </a:r>
          </a:p>
        </p:txBody>
      </p:sp>
      <p:pic>
        <p:nvPicPr>
          <p:cNvPr id="3" name="内容占位符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219200"/>
            <a:ext cx="8771189" cy="5257800"/>
          </a:xfrm>
        </p:spPr>
      </p:pic>
      <p:sp>
        <p:nvSpPr>
          <p:cNvPr id="2" name="圆角矩形 1"/>
          <p:cNvSpPr/>
          <p:nvPr/>
        </p:nvSpPr>
        <p:spPr>
          <a:xfrm>
            <a:off x="4114800" y="3276600"/>
            <a:ext cx="4343400" cy="1447800"/>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118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https://upload-images.jianshu.io/upload_images/1667471-fe87ebbd497bbfed.png"/>
          <p:cNvPicPr>
            <a:picLocks noChangeAspect="1" noChangeArrowheads="1"/>
          </p:cNvPicPr>
          <p:nvPr/>
        </p:nvPicPr>
        <p:blipFill>
          <a:blip r:embed="rId2" cstate="print"/>
          <a:srcRect/>
          <a:stretch>
            <a:fillRect/>
          </a:stretch>
        </p:blipFill>
        <p:spPr bwMode="auto">
          <a:xfrm>
            <a:off x="4724400" y="1676401"/>
            <a:ext cx="3026465" cy="2209800"/>
          </a:xfrm>
          <a:prstGeom prst="rect">
            <a:avLst/>
          </a:prstGeom>
          <a:noFill/>
        </p:spPr>
      </p:pic>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err="1">
                <a:solidFill>
                  <a:srgbClr val="002060"/>
                </a:solidFill>
                <a:latin typeface="Calibri" pitchFamily="34" charset="0"/>
                <a:ea typeface="宋体" charset="-122"/>
              </a:rPr>
              <a:t>AdaBoost</a:t>
            </a:r>
            <a:r>
              <a:rPr lang="zh-CN" altLang="en-US" b="1" dirty="0">
                <a:solidFill>
                  <a:srgbClr val="002060"/>
                </a:solidFill>
                <a:latin typeface="Calibri" pitchFamily="34" charset="0"/>
                <a:ea typeface="宋体" charset="-122"/>
              </a:rPr>
              <a:t>算例</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914400" y="1295400"/>
            <a:ext cx="2895600" cy="523220"/>
          </a:xfrm>
          <a:prstGeom prst="rect">
            <a:avLst/>
          </a:prstGeom>
        </p:spPr>
        <p:txBody>
          <a:bodyPr wrap="square">
            <a:spAutoFit/>
          </a:bodyPr>
          <a:lstStyle/>
          <a:p>
            <a:pPr>
              <a:spcBef>
                <a:spcPts val="1200"/>
              </a:spcBef>
            </a:pPr>
            <a:r>
              <a:rPr lang="zh-CN" altLang="en-US" sz="2800" dirty="0"/>
              <a:t>第一次划分 </a:t>
            </a:r>
            <a:r>
              <a:rPr lang="en-US" altLang="zh-CN" sz="2800" dirty="0"/>
              <a:t>G</a:t>
            </a:r>
            <a:r>
              <a:rPr lang="en-US" altLang="zh-CN" sz="2800" baseline="-25000" dirty="0"/>
              <a:t>1</a:t>
            </a:r>
            <a:r>
              <a:rPr lang="en-US" altLang="zh-CN" sz="2800" dirty="0"/>
              <a:t>(x)</a:t>
            </a:r>
            <a:endParaRPr lang="zh-CN" altLang="en-US" sz="2800" dirty="0"/>
          </a:p>
        </p:txBody>
      </p:sp>
      <p:cxnSp>
        <p:nvCxnSpPr>
          <p:cNvPr id="7" name="直接箭头连接符 6"/>
          <p:cNvCxnSpPr/>
          <p:nvPr/>
        </p:nvCxnSpPr>
        <p:spPr>
          <a:xfrm>
            <a:off x="3886200" y="1600200"/>
            <a:ext cx="12192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57200" y="4114800"/>
            <a:ext cx="6553200" cy="1661993"/>
          </a:xfrm>
          <a:prstGeom prst="rect">
            <a:avLst/>
          </a:prstGeom>
        </p:spPr>
        <p:txBody>
          <a:bodyPr wrap="square">
            <a:spAutoFit/>
          </a:bodyPr>
          <a:lstStyle/>
          <a:p>
            <a:pPr>
              <a:spcBef>
                <a:spcPts val="1200"/>
              </a:spcBef>
            </a:pPr>
            <a:r>
              <a:rPr lang="zh-CN" altLang="en-US" sz="2400" dirty="0"/>
              <a:t>有</a:t>
            </a:r>
            <a:r>
              <a:rPr lang="en-US" altLang="zh-CN" sz="2400" dirty="0"/>
              <a:t>3</a:t>
            </a:r>
            <a:r>
              <a:rPr lang="zh-CN" altLang="en-US" sz="2400" dirty="0"/>
              <a:t>个点划分错误</a:t>
            </a:r>
            <a:endParaRPr lang="en-US" altLang="zh-CN" sz="2400" dirty="0"/>
          </a:p>
          <a:p>
            <a:pPr>
              <a:spcBef>
                <a:spcPts val="1200"/>
              </a:spcBef>
            </a:pPr>
            <a:r>
              <a:rPr lang="zh-CN" altLang="en-US" sz="2400" dirty="0"/>
              <a:t>得到误差：</a:t>
            </a:r>
            <a:r>
              <a:rPr lang="en-US" altLang="zh-CN" sz="2400" dirty="0"/>
              <a:t>e1=</a:t>
            </a:r>
            <a:r>
              <a:rPr lang="zh-CN" altLang="en-US" sz="2400" dirty="0"/>
              <a:t>（</a:t>
            </a:r>
            <a:r>
              <a:rPr lang="en-US" altLang="zh-CN" sz="2400" dirty="0"/>
              <a:t>0.1+0.1+0.1) /1.0 = 0.30</a:t>
            </a:r>
          </a:p>
          <a:p>
            <a:pPr>
              <a:spcBef>
                <a:spcPts val="2400"/>
              </a:spcBef>
            </a:pPr>
            <a:r>
              <a:rPr lang="zh-CN" altLang="en-US" sz="2400" dirty="0"/>
              <a:t>分类器权重：</a:t>
            </a:r>
          </a:p>
        </p:txBody>
      </p:sp>
      <p:pic>
        <p:nvPicPr>
          <p:cNvPr id="88072" name="Picture 8" descr="https://upload-images.jianshu.io/upload_images/1667471-304c3880ca51145f.png"/>
          <p:cNvPicPr>
            <a:picLocks noChangeAspect="1" noChangeArrowheads="1"/>
          </p:cNvPicPr>
          <p:nvPr/>
        </p:nvPicPr>
        <p:blipFill>
          <a:blip r:embed="rId3" cstate="print"/>
          <a:srcRect/>
          <a:stretch>
            <a:fillRect/>
          </a:stretch>
        </p:blipFill>
        <p:spPr bwMode="auto">
          <a:xfrm>
            <a:off x="2438400" y="5181600"/>
            <a:ext cx="4616745" cy="838200"/>
          </a:xfrm>
          <a:prstGeom prst="rect">
            <a:avLst/>
          </a:prstGeom>
          <a:noFill/>
        </p:spPr>
      </p:pic>
    </p:spTree>
    <p:extLst>
      <p:ext uri="{BB962C8B-B14F-4D97-AF65-F5344CB8AC3E}">
        <p14:creationId xmlns:p14="http://schemas.microsoft.com/office/powerpoint/2010/main" val="1771030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err="1">
                <a:solidFill>
                  <a:srgbClr val="002060"/>
                </a:solidFill>
                <a:latin typeface="Calibri" pitchFamily="34" charset="0"/>
                <a:ea typeface="宋体" charset="-122"/>
              </a:rPr>
              <a:t>AdaBoost</a:t>
            </a:r>
            <a:r>
              <a:rPr lang="zh-CN" altLang="en-US" b="1" dirty="0">
                <a:solidFill>
                  <a:srgbClr val="002060"/>
                </a:solidFill>
                <a:latin typeface="Calibri" pitchFamily="34" charset="0"/>
                <a:ea typeface="宋体" charset="-122"/>
              </a:rPr>
              <a:t>算例</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1143000" y="2286000"/>
            <a:ext cx="2895600" cy="523220"/>
          </a:xfrm>
          <a:prstGeom prst="rect">
            <a:avLst/>
          </a:prstGeom>
        </p:spPr>
        <p:txBody>
          <a:bodyPr wrap="square">
            <a:spAutoFit/>
          </a:bodyPr>
          <a:lstStyle/>
          <a:p>
            <a:pPr>
              <a:spcBef>
                <a:spcPts val="1200"/>
              </a:spcBef>
            </a:pPr>
            <a:r>
              <a:rPr lang="zh-CN" altLang="en-US" sz="2800" dirty="0"/>
              <a:t>第二次划分 </a:t>
            </a:r>
            <a:r>
              <a:rPr lang="en-US" altLang="zh-CN" sz="2800" dirty="0"/>
              <a:t>G</a:t>
            </a:r>
            <a:r>
              <a:rPr lang="en-US" altLang="zh-CN" sz="2800" baseline="-25000" dirty="0"/>
              <a:t>2</a:t>
            </a:r>
            <a:r>
              <a:rPr lang="en-US" altLang="zh-CN" sz="2800" dirty="0"/>
              <a:t>(x)</a:t>
            </a:r>
            <a:endParaRPr lang="zh-CN" altLang="en-US" sz="2800" dirty="0"/>
          </a:p>
        </p:txBody>
      </p:sp>
      <p:sp>
        <p:nvSpPr>
          <p:cNvPr id="89089" name="Rectangle 1"/>
          <p:cNvSpPr>
            <a:spLocks noChangeArrowheads="1"/>
          </p:cNvSpPr>
          <p:nvPr/>
        </p:nvSpPr>
        <p:spPr bwMode="auto">
          <a:xfrm>
            <a:off x="228600" y="1296888"/>
            <a:ext cx="8610600" cy="707886"/>
          </a:xfrm>
          <a:prstGeom prst="rect">
            <a:avLst/>
          </a:prstGeom>
          <a:solidFill>
            <a:srgbClr val="F2F2F2"/>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404040"/>
                </a:solidFill>
                <a:effectLst/>
                <a:latin typeface="Arial" pitchFamily="34" charset="0"/>
                <a:ea typeface="-apple-system"/>
                <a:cs typeface="宋体" pitchFamily="2" charset="-122"/>
              </a:rPr>
              <a:t>根据算法，对于正确分类的</a:t>
            </a:r>
            <a:r>
              <a:rPr kumimoji="0" lang="zh-CN" altLang="zh-CN" sz="2000" b="0" i="0" u="none" strike="noStrike" cap="none" normalizeH="0" baseline="0" dirty="0">
                <a:ln>
                  <a:noFill/>
                </a:ln>
                <a:solidFill>
                  <a:srgbClr val="404040"/>
                </a:solidFill>
                <a:effectLst/>
                <a:latin typeface="Arial" pitchFamily="34" charset="0"/>
                <a:ea typeface="-apple-system"/>
                <a:cs typeface="宋体" pitchFamily="2" charset="-122"/>
              </a:rPr>
              <a:t>7</a:t>
            </a:r>
            <a:r>
              <a:rPr kumimoji="0" lang="zh-CN" sz="2000" b="0" i="0" u="none" strike="noStrike" cap="none" normalizeH="0" baseline="0" dirty="0">
                <a:ln>
                  <a:noFill/>
                </a:ln>
                <a:solidFill>
                  <a:srgbClr val="404040"/>
                </a:solidFill>
                <a:effectLst/>
                <a:latin typeface="Arial" pitchFamily="34" charset="0"/>
                <a:ea typeface="-apple-system"/>
                <a:cs typeface="宋体" pitchFamily="2" charset="-122"/>
              </a:rPr>
              <a:t>个点权值不变仍为</a:t>
            </a:r>
            <a:r>
              <a:rPr kumimoji="0" lang="zh-CN" altLang="zh-CN" sz="2000" b="0" i="0" u="none" strike="noStrike" cap="none" normalizeH="0" baseline="0" dirty="0">
                <a:ln>
                  <a:noFill/>
                </a:ln>
                <a:solidFill>
                  <a:srgbClr val="404040"/>
                </a:solidFill>
                <a:effectLst/>
                <a:latin typeface="Arial" pitchFamily="34" charset="0"/>
                <a:ea typeface="-apple-system"/>
                <a:cs typeface="宋体" pitchFamily="2" charset="-122"/>
              </a:rPr>
              <a:t>0.1, </a:t>
            </a:r>
            <a:r>
              <a:rPr kumimoji="0" lang="zh-CN" sz="2000" b="0" i="0" u="none" strike="noStrike" cap="none" normalizeH="0" baseline="0" dirty="0">
                <a:ln>
                  <a:noFill/>
                </a:ln>
                <a:solidFill>
                  <a:srgbClr val="404040"/>
                </a:solidFill>
                <a:effectLst/>
                <a:latin typeface="Arial" pitchFamily="34" charset="0"/>
                <a:ea typeface="-apple-system"/>
                <a:cs typeface="宋体" pitchFamily="2" charset="-122"/>
              </a:rPr>
              <a:t>对于错分的</a:t>
            </a:r>
            <a:r>
              <a:rPr kumimoji="0" lang="zh-CN" altLang="zh-CN" sz="2000" b="0" i="0" u="none" strike="noStrike" cap="none" normalizeH="0" baseline="0" dirty="0">
                <a:ln>
                  <a:noFill/>
                </a:ln>
                <a:solidFill>
                  <a:srgbClr val="404040"/>
                </a:solidFill>
                <a:effectLst/>
                <a:latin typeface="Arial" pitchFamily="34" charset="0"/>
                <a:ea typeface="-apple-system"/>
                <a:cs typeface="宋体" pitchFamily="2" charset="-122"/>
              </a:rPr>
              <a:t>3</a:t>
            </a:r>
            <a:r>
              <a:rPr kumimoji="0" lang="zh-CN" sz="2000" b="0" i="0" u="none" strike="noStrike" cap="none" normalizeH="0" baseline="0" dirty="0">
                <a:ln>
                  <a:noFill/>
                </a:ln>
                <a:solidFill>
                  <a:srgbClr val="404040"/>
                </a:solidFill>
                <a:effectLst/>
                <a:latin typeface="Arial" pitchFamily="34" charset="0"/>
                <a:ea typeface="-apple-system"/>
                <a:cs typeface="宋体" pitchFamily="2" charset="-122"/>
              </a:rPr>
              <a:t>个点权值为：</a:t>
            </a:r>
            <a:br>
              <a:rPr kumimoji="0" lang="zh-CN" sz="2000" b="0" i="0" u="none" strike="noStrike" cap="none" normalizeH="0" baseline="0" dirty="0">
                <a:ln>
                  <a:noFill/>
                </a:ln>
                <a:solidFill>
                  <a:schemeClr val="tx1"/>
                </a:solidFill>
                <a:effectLst/>
                <a:latin typeface="Arial" pitchFamily="34" charset="0"/>
                <a:ea typeface="宋体" pitchFamily="2" charset="-122"/>
                <a:cs typeface="宋体" pitchFamily="2" charset="-122"/>
              </a:rPr>
            </a:br>
            <a:r>
              <a:rPr kumimoji="0" lang="zh-CN" altLang="zh-CN" sz="2000" b="0" i="0" u="none" strike="noStrike" cap="none" normalizeH="0" baseline="0" dirty="0">
                <a:ln>
                  <a:noFill/>
                </a:ln>
                <a:solidFill>
                  <a:srgbClr val="C7254E"/>
                </a:solidFill>
                <a:effectLst/>
                <a:latin typeface="Consolas" pitchFamily="49" charset="0"/>
                <a:ea typeface="宋体" pitchFamily="2" charset="-122"/>
                <a:cs typeface="Consolas" pitchFamily="49" charset="0"/>
              </a:rPr>
              <a:t>D1=D0*(1-e1)/e1=0.1*(1-0.3)/0.3=0.2333</a:t>
            </a:r>
            <a:r>
              <a:rPr kumimoji="0" lang="zh-CN"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rPr>
              <a:t> </a:t>
            </a:r>
          </a:p>
        </p:txBody>
      </p:sp>
      <p:pic>
        <p:nvPicPr>
          <p:cNvPr id="89091" name="Picture 3" descr="https://upload-images.jianshu.io/upload_images/1667471-f331edc57822a649.png"/>
          <p:cNvPicPr>
            <a:picLocks noChangeAspect="1" noChangeArrowheads="1"/>
          </p:cNvPicPr>
          <p:nvPr/>
        </p:nvPicPr>
        <p:blipFill>
          <a:blip r:embed="rId2" cstate="print"/>
          <a:srcRect/>
          <a:stretch>
            <a:fillRect/>
          </a:stretch>
        </p:blipFill>
        <p:spPr bwMode="auto">
          <a:xfrm>
            <a:off x="5562600" y="3429000"/>
            <a:ext cx="3210392" cy="2286000"/>
          </a:xfrm>
          <a:prstGeom prst="rect">
            <a:avLst/>
          </a:prstGeom>
          <a:noFill/>
        </p:spPr>
      </p:pic>
      <p:cxnSp>
        <p:nvCxnSpPr>
          <p:cNvPr id="7" name="直接箭头连接符 6"/>
          <p:cNvCxnSpPr/>
          <p:nvPr/>
        </p:nvCxnSpPr>
        <p:spPr>
          <a:xfrm>
            <a:off x="4038600" y="2590800"/>
            <a:ext cx="3124200" cy="990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81000" y="3581400"/>
            <a:ext cx="4572000" cy="2400657"/>
          </a:xfrm>
          <a:prstGeom prst="rect">
            <a:avLst/>
          </a:prstGeom>
        </p:spPr>
        <p:txBody>
          <a:bodyPr>
            <a:spAutoFit/>
          </a:bodyPr>
          <a:lstStyle/>
          <a:p>
            <a:pPr>
              <a:spcBef>
                <a:spcPts val="1200"/>
              </a:spcBef>
            </a:pPr>
            <a:r>
              <a:rPr lang="zh-CN" altLang="en-US" sz="2000" dirty="0"/>
              <a:t>第二次分类，有</a:t>
            </a:r>
            <a:r>
              <a:rPr lang="en-US" altLang="zh-CN" sz="2000" dirty="0"/>
              <a:t>3</a:t>
            </a:r>
            <a:r>
              <a:rPr lang="zh-CN" altLang="en-US" sz="2000" dirty="0"/>
              <a:t>个 </a:t>
            </a:r>
            <a:r>
              <a:rPr lang="en-US" altLang="zh-CN" sz="2000" dirty="0"/>
              <a:t>"-" </a:t>
            </a:r>
            <a:r>
              <a:rPr lang="zh-CN" altLang="en-US" sz="2000" dirty="0"/>
              <a:t>分类错误，按照算法计算：</a:t>
            </a:r>
          </a:p>
          <a:p>
            <a:pPr>
              <a:spcBef>
                <a:spcPts val="1200"/>
              </a:spcBef>
            </a:pPr>
            <a:r>
              <a:rPr lang="zh-CN" altLang="en-US" sz="2000" dirty="0"/>
              <a:t>分类误差：</a:t>
            </a:r>
            <a:r>
              <a:rPr lang="en-US" altLang="zh-CN" sz="2000" dirty="0"/>
              <a:t>e2=0.1*3/1.3990=0.2144</a:t>
            </a:r>
          </a:p>
          <a:p>
            <a:pPr>
              <a:spcBef>
                <a:spcPts val="1200"/>
              </a:spcBef>
            </a:pPr>
            <a:r>
              <a:rPr lang="zh-CN" altLang="en-US" sz="2000" dirty="0"/>
              <a:t>分类器权重：</a:t>
            </a:r>
            <a:r>
              <a:rPr lang="en-US" altLang="zh-CN" sz="2000" dirty="0"/>
              <a:t>a2=0.6493</a:t>
            </a:r>
          </a:p>
          <a:p>
            <a:pPr>
              <a:spcBef>
                <a:spcPts val="1200"/>
              </a:spcBef>
            </a:pPr>
            <a:r>
              <a:rPr lang="zh-CN" altLang="en-US" sz="2000" dirty="0"/>
              <a:t>错分的</a:t>
            </a:r>
            <a:r>
              <a:rPr lang="en-US" altLang="zh-CN" sz="2000" dirty="0"/>
              <a:t>3</a:t>
            </a:r>
            <a:r>
              <a:rPr lang="zh-CN" altLang="en-US" sz="2000" dirty="0"/>
              <a:t>个点权值更新为为：</a:t>
            </a:r>
            <a:r>
              <a:rPr lang="en-US" altLang="zh-CN" sz="2000" dirty="0"/>
              <a:t>D2=0.1*</a:t>
            </a:r>
            <a:r>
              <a:rPr lang="zh-CN" altLang="en-US" sz="2000" dirty="0"/>
              <a:t>（</a:t>
            </a:r>
            <a:r>
              <a:rPr lang="en-US" altLang="zh-CN" sz="2000" dirty="0"/>
              <a:t>1-0.2144</a:t>
            </a:r>
            <a:r>
              <a:rPr lang="zh-CN" altLang="en-US" sz="2000" dirty="0"/>
              <a:t>）</a:t>
            </a:r>
            <a:r>
              <a:rPr lang="en-US" altLang="zh-CN" sz="2000" dirty="0"/>
              <a:t>/0.2144=0.3664</a:t>
            </a:r>
            <a:endParaRPr lang="zh-CN" altLang="en-US" sz="2000" dirty="0"/>
          </a:p>
        </p:txBody>
      </p:sp>
    </p:spTree>
    <p:extLst>
      <p:ext uri="{BB962C8B-B14F-4D97-AF65-F5344CB8AC3E}">
        <p14:creationId xmlns:p14="http://schemas.microsoft.com/office/powerpoint/2010/main" val="1771030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err="1">
                <a:solidFill>
                  <a:srgbClr val="002060"/>
                </a:solidFill>
                <a:latin typeface="Calibri" pitchFamily="34" charset="0"/>
                <a:ea typeface="宋体" charset="-122"/>
              </a:rPr>
              <a:t>AdaBoost</a:t>
            </a:r>
            <a:r>
              <a:rPr lang="zh-CN" altLang="en-US" b="1" dirty="0">
                <a:solidFill>
                  <a:srgbClr val="002060"/>
                </a:solidFill>
                <a:latin typeface="Calibri" pitchFamily="34" charset="0"/>
                <a:ea typeface="宋体" charset="-122"/>
              </a:rPr>
              <a:t>算例</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609600" y="1524000"/>
            <a:ext cx="2895600" cy="523220"/>
          </a:xfrm>
          <a:prstGeom prst="rect">
            <a:avLst/>
          </a:prstGeom>
        </p:spPr>
        <p:txBody>
          <a:bodyPr wrap="square">
            <a:spAutoFit/>
          </a:bodyPr>
          <a:lstStyle/>
          <a:p>
            <a:pPr>
              <a:spcBef>
                <a:spcPts val="1200"/>
              </a:spcBef>
            </a:pPr>
            <a:r>
              <a:rPr lang="zh-CN" altLang="en-US" sz="2800" dirty="0"/>
              <a:t>第三次划分 </a:t>
            </a:r>
            <a:r>
              <a:rPr lang="en-US" altLang="zh-CN" sz="2800" dirty="0"/>
              <a:t>G</a:t>
            </a:r>
            <a:r>
              <a:rPr lang="en-US" altLang="zh-CN" sz="2800" baseline="-25000" dirty="0"/>
              <a:t>3</a:t>
            </a:r>
            <a:r>
              <a:rPr lang="en-US" altLang="zh-CN" sz="2800" dirty="0"/>
              <a:t>(x)</a:t>
            </a:r>
            <a:endParaRPr lang="zh-CN" altLang="en-US" sz="2800" dirty="0"/>
          </a:p>
        </p:txBody>
      </p:sp>
      <p:pic>
        <p:nvPicPr>
          <p:cNvPr id="90116" name="Picture 4" descr="https://upload-images.jianshu.io/upload_images/1667471-a96c996ca93a7396.png"/>
          <p:cNvPicPr>
            <a:picLocks noChangeAspect="1" noChangeArrowheads="1"/>
          </p:cNvPicPr>
          <p:nvPr/>
        </p:nvPicPr>
        <p:blipFill>
          <a:blip r:embed="rId2" cstate="print"/>
          <a:srcRect/>
          <a:stretch>
            <a:fillRect/>
          </a:stretch>
        </p:blipFill>
        <p:spPr bwMode="auto">
          <a:xfrm>
            <a:off x="2514600" y="2438400"/>
            <a:ext cx="6162739" cy="3962400"/>
          </a:xfrm>
          <a:prstGeom prst="rect">
            <a:avLst/>
          </a:prstGeom>
          <a:noFill/>
        </p:spPr>
      </p:pic>
      <p:cxnSp>
        <p:nvCxnSpPr>
          <p:cNvPr id="7" name="直接箭头连接符 6"/>
          <p:cNvCxnSpPr/>
          <p:nvPr/>
        </p:nvCxnSpPr>
        <p:spPr>
          <a:xfrm>
            <a:off x="2514600" y="1981200"/>
            <a:ext cx="1295400" cy="1981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030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err="1">
                <a:solidFill>
                  <a:srgbClr val="002060"/>
                </a:solidFill>
                <a:latin typeface="Calibri" pitchFamily="34" charset="0"/>
                <a:ea typeface="宋体" charset="-122"/>
              </a:rPr>
              <a:t>AdaBoost</a:t>
            </a:r>
            <a:r>
              <a:rPr lang="zh-CN" altLang="en-US" b="1" dirty="0">
                <a:solidFill>
                  <a:srgbClr val="002060"/>
                </a:solidFill>
                <a:latin typeface="Calibri" pitchFamily="34" charset="0"/>
                <a:ea typeface="宋体" charset="-122"/>
              </a:rPr>
              <a:t>算例</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457200" y="1524000"/>
            <a:ext cx="8229600" cy="461665"/>
          </a:xfrm>
          <a:prstGeom prst="rect">
            <a:avLst/>
          </a:prstGeom>
        </p:spPr>
        <p:txBody>
          <a:bodyPr wrap="square">
            <a:spAutoFit/>
          </a:bodyPr>
          <a:lstStyle/>
          <a:p>
            <a:pPr>
              <a:spcBef>
                <a:spcPts val="1200"/>
              </a:spcBef>
            </a:pPr>
            <a:r>
              <a:rPr lang="zh-CN" altLang="en-US" sz="2400" dirty="0"/>
              <a:t>最后将三次的分类器结合起来，得到如下的分类结果：</a:t>
            </a:r>
          </a:p>
        </p:txBody>
      </p:sp>
      <p:pic>
        <p:nvPicPr>
          <p:cNvPr id="91138" name="Picture 2" descr="https://upload-images.jianshu.io/upload_images/1667471-1378b5db950b62dc.png"/>
          <p:cNvPicPr>
            <a:picLocks noChangeAspect="1" noChangeArrowheads="1"/>
          </p:cNvPicPr>
          <p:nvPr/>
        </p:nvPicPr>
        <p:blipFill>
          <a:blip r:embed="rId2" cstate="print"/>
          <a:srcRect/>
          <a:stretch>
            <a:fillRect/>
          </a:stretch>
        </p:blipFill>
        <p:spPr bwMode="auto">
          <a:xfrm>
            <a:off x="1676400" y="2286000"/>
            <a:ext cx="5821409" cy="3886200"/>
          </a:xfrm>
          <a:prstGeom prst="rect">
            <a:avLst/>
          </a:prstGeom>
          <a:noFill/>
        </p:spPr>
      </p:pic>
    </p:spTree>
    <p:extLst>
      <p:ext uri="{BB962C8B-B14F-4D97-AF65-F5344CB8AC3E}">
        <p14:creationId xmlns:p14="http://schemas.microsoft.com/office/powerpoint/2010/main" val="1771030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AdaBoost</a:t>
            </a:r>
            <a:r>
              <a:rPr lang="zh-CN" altLang="en-US" b="1" dirty="0">
                <a:solidFill>
                  <a:srgbClr val="002060"/>
                </a:solidFill>
                <a:latin typeface="Calibri" pitchFamily="34" charset="0"/>
                <a:ea typeface="宋体" charset="-122"/>
              </a:rPr>
              <a:t>优点</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685800" y="1371600"/>
            <a:ext cx="8001000" cy="4343400"/>
          </a:xfrm>
        </p:spPr>
        <p:txBody>
          <a:bodyPr/>
          <a:lstStyle/>
          <a:p>
            <a:pPr eaLnBrk="1" hangingPunct="1">
              <a:lnSpc>
                <a:spcPts val="4200"/>
              </a:lnSpc>
              <a:spcBef>
                <a:spcPts val="1800"/>
              </a:spcBef>
              <a:spcAft>
                <a:spcPts val="0"/>
              </a:spcAft>
            </a:pPr>
            <a:r>
              <a:rPr lang="zh-CN" altLang="en-US" sz="2800" dirty="0">
                <a:latin typeface="黑体" pitchFamily="49" charset="-122"/>
                <a:ea typeface="黑体" pitchFamily="49" charset="-122"/>
              </a:rPr>
              <a:t>准确率得到大幅度提高。</a:t>
            </a:r>
          </a:p>
          <a:p>
            <a:pPr eaLnBrk="1" hangingPunct="1">
              <a:lnSpc>
                <a:spcPts val="4200"/>
              </a:lnSpc>
              <a:spcBef>
                <a:spcPts val="1800"/>
              </a:spcBef>
              <a:spcAft>
                <a:spcPts val="0"/>
              </a:spcAft>
            </a:pPr>
            <a:r>
              <a:rPr lang="zh-CN" altLang="en-US" sz="2800" dirty="0">
                <a:latin typeface="黑体" pitchFamily="49" charset="-122"/>
                <a:ea typeface="黑体" pitchFamily="49" charset="-122"/>
              </a:rPr>
              <a:t>分类速度快，且基本不用调参数。</a:t>
            </a:r>
          </a:p>
          <a:p>
            <a:pPr eaLnBrk="1" hangingPunct="1">
              <a:lnSpc>
                <a:spcPts val="4200"/>
              </a:lnSpc>
              <a:spcBef>
                <a:spcPts val="1800"/>
              </a:spcBef>
              <a:spcAft>
                <a:spcPts val="0"/>
              </a:spcAft>
            </a:pPr>
            <a:r>
              <a:rPr lang="zh-CN" altLang="en-US" sz="2800" dirty="0">
                <a:latin typeface="黑体" pitchFamily="49" charset="-122"/>
                <a:ea typeface="黑体" pitchFamily="49" charset="-122"/>
              </a:rPr>
              <a:t>过拟合的情况几乎不会出现。</a:t>
            </a:r>
          </a:p>
          <a:p>
            <a:pPr eaLnBrk="1" hangingPunct="1">
              <a:lnSpc>
                <a:spcPts val="4200"/>
              </a:lnSpc>
              <a:spcBef>
                <a:spcPts val="1800"/>
              </a:spcBef>
              <a:spcAft>
                <a:spcPts val="0"/>
              </a:spcAft>
            </a:pPr>
            <a:r>
              <a:rPr lang="zh-CN" altLang="en-US" sz="2800" dirty="0">
                <a:latin typeface="黑体" pitchFamily="49" charset="-122"/>
                <a:ea typeface="黑体" pitchFamily="49" charset="-122"/>
              </a:rPr>
              <a:t>在构建子分类器时有多种方法可以使用。</a:t>
            </a:r>
          </a:p>
          <a:p>
            <a:pPr eaLnBrk="1" hangingPunct="1">
              <a:lnSpc>
                <a:spcPts val="4200"/>
              </a:lnSpc>
              <a:spcBef>
                <a:spcPts val="1800"/>
              </a:spcBef>
              <a:spcAft>
                <a:spcPts val="0"/>
              </a:spcAft>
            </a:pPr>
            <a:r>
              <a:rPr lang="zh-CN" altLang="en-US" sz="2800" dirty="0">
                <a:latin typeface="黑体" pitchFamily="49" charset="-122"/>
                <a:ea typeface="黑体" pitchFamily="49" charset="-122"/>
              </a:rPr>
              <a:t>方法简单，容易理解和掌握且不用做特征分类。</a:t>
            </a:r>
          </a:p>
          <a:p>
            <a:pPr eaLnBrk="1" hangingPunct="1">
              <a:lnSpc>
                <a:spcPts val="4200"/>
              </a:lnSpc>
              <a:spcBef>
                <a:spcPts val="1800"/>
              </a:spcBef>
              <a:spcAft>
                <a:spcPts val="0"/>
              </a:spcAft>
            </a:pP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1771030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6.3 </a:t>
            </a:r>
            <a:r>
              <a:rPr lang="zh-CN" altLang="en-US" b="1" dirty="0">
                <a:solidFill>
                  <a:srgbClr val="002060"/>
                </a:solidFill>
                <a:latin typeface="Calibri" pitchFamily="34" charset="0"/>
                <a:ea typeface="宋体" charset="-122"/>
              </a:rPr>
              <a:t>支持向量机</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381000" y="1143000"/>
            <a:ext cx="8382000" cy="1371600"/>
          </a:xfrm>
        </p:spPr>
        <p:txBody>
          <a:bodyPr/>
          <a:lstStyle/>
          <a:p>
            <a:pPr marL="0" indent="0" eaLnBrk="1" hangingPunct="1">
              <a:spcBef>
                <a:spcPts val="1800"/>
              </a:spcBef>
              <a:spcAft>
                <a:spcPts val="0"/>
              </a:spcAft>
              <a:buNone/>
            </a:pPr>
            <a:r>
              <a:rPr lang="zh-CN" altLang="en-US" sz="2400" dirty="0">
                <a:latin typeface="黑体" pitchFamily="49" charset="-122"/>
                <a:ea typeface="黑体" pitchFamily="49" charset="-122"/>
              </a:rPr>
              <a:t>    支持向量机（</a:t>
            </a:r>
            <a:r>
              <a:rPr lang="en-US" altLang="zh-CN" sz="2400" dirty="0">
                <a:latin typeface="黑体" pitchFamily="49" charset="-122"/>
                <a:ea typeface="黑体" pitchFamily="49" charset="-122"/>
              </a:rPr>
              <a:t>Support Vector Machine, SVM</a:t>
            </a:r>
            <a:r>
              <a:rPr lang="zh-CN" altLang="en-US" sz="2400" dirty="0">
                <a:latin typeface="黑体" pitchFamily="49" charset="-122"/>
                <a:ea typeface="黑体" pitchFamily="49" charset="-122"/>
              </a:rPr>
              <a:t>）是一类按监督学习（</a:t>
            </a:r>
            <a:r>
              <a:rPr lang="en-US" altLang="zh-CN" sz="2400" dirty="0">
                <a:latin typeface="黑体" pitchFamily="49" charset="-122"/>
                <a:ea typeface="黑体" pitchFamily="49" charset="-122"/>
              </a:rPr>
              <a:t>supervised learning</a:t>
            </a:r>
            <a:r>
              <a:rPr lang="zh-CN" altLang="en-US" sz="2400" dirty="0">
                <a:latin typeface="黑体" pitchFamily="49" charset="-122"/>
                <a:ea typeface="黑体" pitchFamily="49" charset="-122"/>
              </a:rPr>
              <a:t>）方式对数据进行二元分类的广义线性分类器（</a:t>
            </a:r>
            <a:r>
              <a:rPr lang="en-US" altLang="zh-CN" sz="2400" dirty="0">
                <a:latin typeface="黑体" pitchFamily="49" charset="-122"/>
                <a:ea typeface="黑体" pitchFamily="49" charset="-122"/>
              </a:rPr>
              <a:t>generalized linear classifier</a:t>
            </a:r>
            <a:r>
              <a:rPr lang="zh-CN" altLang="en-US" sz="2400" dirty="0">
                <a:latin typeface="黑体" pitchFamily="49" charset="-122"/>
                <a:ea typeface="黑体" pitchFamily="49" charset="-122"/>
              </a:rPr>
              <a:t>）。</a:t>
            </a:r>
            <a:endParaRPr lang="en-US" altLang="zh-CN" sz="2400" dirty="0">
              <a:latin typeface="黑体" pitchFamily="49" charset="-122"/>
              <a:ea typeface="黑体" pitchFamily="49" charset="-122"/>
            </a:endParaRPr>
          </a:p>
          <a:p>
            <a:pPr marL="0" indent="0" eaLnBrk="1" hangingPunct="1">
              <a:spcBef>
                <a:spcPts val="1800"/>
              </a:spcBef>
              <a:spcAft>
                <a:spcPts val="0"/>
              </a:spcAft>
              <a:buNone/>
            </a:pPr>
            <a:endParaRPr lang="en-US" altLang="zh-CN" sz="2400" dirty="0">
              <a:latin typeface="黑体" pitchFamily="49" charset="-122"/>
              <a:ea typeface="黑体" pitchFamily="49" charset="-122"/>
            </a:endParaRPr>
          </a:p>
        </p:txBody>
      </p:sp>
      <p:pic>
        <p:nvPicPr>
          <p:cNvPr id="34820" name="Picture 4" descr="ãæºå¨å­¦ä¹ ãæ¯æåéæº SVMï¼éå¸¸è¯¦ç»ï¼"/>
          <p:cNvPicPr>
            <a:picLocks noChangeAspect="1" noChangeArrowheads="1"/>
          </p:cNvPicPr>
          <p:nvPr/>
        </p:nvPicPr>
        <p:blipFill>
          <a:blip r:embed="rId2" cstate="print"/>
          <a:srcRect/>
          <a:stretch>
            <a:fillRect/>
          </a:stretch>
        </p:blipFill>
        <p:spPr bwMode="auto">
          <a:xfrm>
            <a:off x="2667000" y="2362200"/>
            <a:ext cx="3733800" cy="4378950"/>
          </a:xfrm>
          <a:prstGeom prst="rect">
            <a:avLst/>
          </a:prstGeom>
          <a:noFill/>
        </p:spPr>
      </p:pic>
    </p:spTree>
    <p:extLst>
      <p:ext uri="{BB962C8B-B14F-4D97-AF65-F5344CB8AC3E}">
        <p14:creationId xmlns:p14="http://schemas.microsoft.com/office/powerpoint/2010/main" val="519804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228600"/>
            <a:ext cx="5486400" cy="838200"/>
          </a:xfrm>
          <a:prstGeom prst="rect">
            <a:avLst/>
          </a:prstGeom>
          <a:noFill/>
          <a:ln>
            <a:miter lim="800000"/>
            <a:headEnd/>
            <a:tailEnd/>
          </a:ln>
        </p:spPr>
        <p:txBody>
          <a:bodyPr/>
          <a:lstStyle/>
          <a:p>
            <a:pPr algn="l" eaLnBrk="1" hangingPunct="1"/>
            <a:r>
              <a:rPr lang="zh-CN" altLang="en-US" sz="4000" b="1" dirty="0">
                <a:solidFill>
                  <a:srgbClr val="002060"/>
                </a:solidFill>
                <a:latin typeface="Calibri" pitchFamily="34" charset="0"/>
                <a:ea typeface="宋体" charset="-122"/>
                <a:cs typeface="+mn-cs"/>
              </a:rPr>
              <a:t>监督学习与无监督学习</a:t>
            </a:r>
          </a:p>
        </p:txBody>
      </p:sp>
      <p:sp>
        <p:nvSpPr>
          <p:cNvPr id="20483" name="Rectangle 3"/>
          <p:cNvSpPr>
            <a:spLocks noGrp="1" noRot="1" noChangeArrowheads="1"/>
          </p:cNvSpPr>
          <p:nvPr>
            <p:ph type="body" idx="1"/>
          </p:nvPr>
        </p:nvSpPr>
        <p:spPr>
          <a:xfrm>
            <a:off x="304800" y="1066800"/>
            <a:ext cx="8686800" cy="1371600"/>
          </a:xfrm>
        </p:spPr>
        <p:txBody>
          <a:bodyPr/>
          <a:lstStyle/>
          <a:p>
            <a:pPr marL="0" indent="0" eaLnBrk="1" hangingPunct="1">
              <a:spcBef>
                <a:spcPts val="1800"/>
              </a:spcBef>
              <a:spcAft>
                <a:spcPts val="0"/>
              </a:spcAft>
              <a:buNone/>
            </a:pPr>
            <a:r>
              <a:rPr lang="zh-CN" altLang="en-US" sz="2400" dirty="0">
                <a:latin typeface="黑体" pitchFamily="49" charset="-122"/>
                <a:ea typeface="黑体" pitchFamily="49" charset="-122"/>
              </a:rPr>
              <a:t>   </a:t>
            </a:r>
            <a:r>
              <a:rPr lang="zh-CN" altLang="en-US" sz="2800" dirty="0">
                <a:solidFill>
                  <a:srgbClr val="FF0000"/>
                </a:solidFill>
                <a:latin typeface="黑体" pitchFamily="49" charset="-122"/>
                <a:ea typeface="黑体" pitchFamily="49" charset="-122"/>
              </a:rPr>
              <a:t>监督学习</a:t>
            </a:r>
            <a:r>
              <a:rPr lang="zh-CN" altLang="en-US" sz="2400" dirty="0">
                <a:latin typeface="黑体" pitchFamily="49" charset="-122"/>
                <a:ea typeface="黑体" pitchFamily="49" charset="-122"/>
              </a:rPr>
              <a:t>是机器学习的类型，其中机器使用“标记好”</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标签</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的训练数据进行训练，并基于该数据，机器预测输出。标记的数据意味着一些输入数据已经用正确的输出标记。</a:t>
            </a:r>
            <a:endParaRPr lang="en-US" altLang="zh-CN" sz="2400" dirty="0">
              <a:latin typeface="黑体" pitchFamily="49" charset="-122"/>
              <a:ea typeface="黑体" pitchFamily="49" charset="-122"/>
            </a:endParaRPr>
          </a:p>
          <a:p>
            <a:pPr marL="0" indent="0" eaLnBrk="1" hangingPunct="1">
              <a:spcBef>
                <a:spcPts val="1800"/>
              </a:spcBef>
              <a:spcAft>
                <a:spcPts val="0"/>
              </a:spcAft>
              <a:buNone/>
            </a:pPr>
            <a:endParaRPr lang="en-US" altLang="zh-CN" sz="2400" dirty="0">
              <a:latin typeface="黑体" pitchFamily="49" charset="-122"/>
              <a:ea typeface="黑体" pitchFamily="49" charset="-122"/>
            </a:endParaRPr>
          </a:p>
        </p:txBody>
      </p:sp>
      <p:pic>
        <p:nvPicPr>
          <p:cNvPr id="1026" name="Picture 2" descr="https://pic1.zhimg.com/v2-2785d8679205c3bf888806e58c728ea0_r.jpg"/>
          <p:cNvPicPr>
            <a:picLocks noChangeAspect="1" noChangeArrowheads="1"/>
          </p:cNvPicPr>
          <p:nvPr/>
        </p:nvPicPr>
        <p:blipFill>
          <a:blip r:embed="rId2" cstate="print"/>
          <a:srcRect/>
          <a:stretch>
            <a:fillRect/>
          </a:stretch>
        </p:blipFill>
        <p:spPr bwMode="auto">
          <a:xfrm>
            <a:off x="533400" y="2743200"/>
            <a:ext cx="8220075" cy="3629025"/>
          </a:xfrm>
          <a:prstGeom prst="rect">
            <a:avLst/>
          </a:prstGeom>
          <a:noFill/>
        </p:spPr>
      </p:pic>
    </p:spTree>
    <p:extLst>
      <p:ext uri="{BB962C8B-B14F-4D97-AF65-F5344CB8AC3E}">
        <p14:creationId xmlns:p14="http://schemas.microsoft.com/office/powerpoint/2010/main" val="519804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228600"/>
            <a:ext cx="5486400" cy="838200"/>
          </a:xfrm>
          <a:prstGeom prst="rect">
            <a:avLst/>
          </a:prstGeom>
          <a:noFill/>
          <a:ln>
            <a:miter lim="800000"/>
            <a:headEnd/>
            <a:tailEnd/>
          </a:ln>
        </p:spPr>
        <p:txBody>
          <a:bodyPr/>
          <a:lstStyle/>
          <a:p>
            <a:pPr algn="l" eaLnBrk="1" hangingPunct="1"/>
            <a:r>
              <a:rPr lang="zh-CN" altLang="en-US" sz="4000" b="1" dirty="0">
                <a:solidFill>
                  <a:srgbClr val="002060"/>
                </a:solidFill>
                <a:latin typeface="Calibri" pitchFamily="34" charset="0"/>
                <a:ea typeface="宋体" charset="-122"/>
                <a:cs typeface="+mn-cs"/>
              </a:rPr>
              <a:t>监督学习与无监督学习</a:t>
            </a:r>
          </a:p>
        </p:txBody>
      </p:sp>
      <p:sp>
        <p:nvSpPr>
          <p:cNvPr id="20483" name="Rectangle 3"/>
          <p:cNvSpPr>
            <a:spLocks noGrp="1" noRot="1" noChangeArrowheads="1"/>
          </p:cNvSpPr>
          <p:nvPr>
            <p:ph type="body" idx="1"/>
          </p:nvPr>
        </p:nvSpPr>
        <p:spPr>
          <a:xfrm>
            <a:off x="304800" y="1066800"/>
            <a:ext cx="8686800" cy="1371600"/>
          </a:xfrm>
        </p:spPr>
        <p:txBody>
          <a:bodyPr/>
          <a:lstStyle/>
          <a:p>
            <a:pPr marL="0" indent="0" eaLnBrk="1" hangingPunct="1">
              <a:spcBef>
                <a:spcPts val="1800"/>
              </a:spcBef>
              <a:spcAft>
                <a:spcPts val="0"/>
              </a:spcAft>
              <a:buNone/>
            </a:pPr>
            <a:r>
              <a:rPr lang="zh-CN" altLang="en-US" sz="2400" dirty="0">
                <a:latin typeface="黑体" pitchFamily="49" charset="-122"/>
                <a:ea typeface="黑体" pitchFamily="49" charset="-122"/>
              </a:rPr>
              <a:t>   </a:t>
            </a:r>
            <a:r>
              <a:rPr lang="zh-CN" altLang="en-US" sz="2800" dirty="0">
                <a:solidFill>
                  <a:srgbClr val="FF0000"/>
                </a:solidFill>
                <a:latin typeface="黑体" pitchFamily="49" charset="-122"/>
                <a:ea typeface="黑体" pitchFamily="49" charset="-122"/>
              </a:rPr>
              <a:t>无监督学习</a:t>
            </a:r>
            <a:r>
              <a:rPr lang="zh-CN" altLang="en-US" sz="2400" dirty="0">
                <a:latin typeface="黑体" pitchFamily="49" charset="-122"/>
                <a:ea typeface="黑体" pitchFamily="49" charset="-122"/>
              </a:rPr>
              <a:t>是机器学习的一种类型，模型使用未标记的数据集进行训练，允许在没有任何监督的情况下对数据进行操作，目标是找到数据集的底层结构，根据相似性对数据进行分组。</a:t>
            </a:r>
            <a:endParaRPr lang="en-US" altLang="zh-CN" sz="2400" dirty="0">
              <a:latin typeface="黑体" pitchFamily="49" charset="-122"/>
              <a:ea typeface="黑体" pitchFamily="49" charset="-122"/>
            </a:endParaRPr>
          </a:p>
          <a:p>
            <a:pPr marL="0" indent="0" eaLnBrk="1" hangingPunct="1">
              <a:spcBef>
                <a:spcPts val="1800"/>
              </a:spcBef>
              <a:spcAft>
                <a:spcPts val="0"/>
              </a:spcAft>
              <a:buNone/>
            </a:pPr>
            <a:endParaRPr lang="en-US" altLang="zh-CN" sz="2400" dirty="0">
              <a:latin typeface="黑体" pitchFamily="49" charset="-122"/>
              <a:ea typeface="黑体" pitchFamily="49" charset="-122"/>
            </a:endParaRPr>
          </a:p>
        </p:txBody>
      </p:sp>
      <p:pic>
        <p:nvPicPr>
          <p:cNvPr id="105474" name="Picture 2" descr="https://pic4.zhimg.com/v2-85e744dfbafdfab6d93f460bb51dc14f_r.jpg"/>
          <p:cNvPicPr>
            <a:picLocks noChangeAspect="1" noChangeArrowheads="1"/>
          </p:cNvPicPr>
          <p:nvPr/>
        </p:nvPicPr>
        <p:blipFill>
          <a:blip r:embed="rId2" cstate="print"/>
          <a:srcRect/>
          <a:stretch>
            <a:fillRect/>
          </a:stretch>
        </p:blipFill>
        <p:spPr bwMode="auto">
          <a:xfrm>
            <a:off x="457200" y="2590800"/>
            <a:ext cx="8229600" cy="3886200"/>
          </a:xfrm>
          <a:prstGeom prst="rect">
            <a:avLst/>
          </a:prstGeom>
          <a:noFill/>
        </p:spPr>
      </p:pic>
    </p:spTree>
    <p:extLst>
      <p:ext uri="{BB962C8B-B14F-4D97-AF65-F5344CB8AC3E}">
        <p14:creationId xmlns:p14="http://schemas.microsoft.com/office/powerpoint/2010/main" val="519804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228600"/>
            <a:ext cx="5486400" cy="838200"/>
          </a:xfrm>
          <a:prstGeom prst="rect">
            <a:avLst/>
          </a:prstGeom>
          <a:noFill/>
          <a:ln>
            <a:miter lim="800000"/>
            <a:headEnd/>
            <a:tailEnd/>
          </a:ln>
        </p:spPr>
        <p:txBody>
          <a:bodyPr/>
          <a:lstStyle/>
          <a:p>
            <a:pPr algn="l" eaLnBrk="1" hangingPunct="1"/>
            <a:r>
              <a:rPr lang="zh-CN" altLang="en-US" sz="4000" b="1" dirty="0">
                <a:solidFill>
                  <a:srgbClr val="002060"/>
                </a:solidFill>
                <a:latin typeface="Calibri" pitchFamily="34" charset="0"/>
                <a:ea typeface="宋体" charset="-122"/>
                <a:cs typeface="+mn-cs"/>
              </a:rPr>
              <a:t>监督学习与无监督学习</a:t>
            </a:r>
          </a:p>
        </p:txBody>
      </p:sp>
      <p:pic>
        <p:nvPicPr>
          <p:cNvPr id="106498" name="Picture 2" descr="https://pic3.zhimg.com/v2-5af776553f086aa74d3c8c0cb3a20372_r.jpg"/>
          <p:cNvPicPr>
            <a:picLocks noChangeAspect="1" noChangeArrowheads="1"/>
          </p:cNvPicPr>
          <p:nvPr/>
        </p:nvPicPr>
        <p:blipFill>
          <a:blip r:embed="rId2" cstate="print"/>
          <a:srcRect/>
          <a:stretch>
            <a:fillRect/>
          </a:stretch>
        </p:blipFill>
        <p:spPr bwMode="auto">
          <a:xfrm>
            <a:off x="152400" y="1371600"/>
            <a:ext cx="8763000" cy="5257800"/>
          </a:xfrm>
          <a:prstGeom prst="rect">
            <a:avLst/>
          </a:prstGeom>
          <a:noFill/>
        </p:spPr>
      </p:pic>
    </p:spTree>
    <p:extLst>
      <p:ext uri="{BB962C8B-B14F-4D97-AF65-F5344CB8AC3E}">
        <p14:creationId xmlns:p14="http://schemas.microsoft.com/office/powerpoint/2010/main" val="51980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6.3 </a:t>
            </a:r>
            <a:r>
              <a:rPr lang="zh-CN" altLang="en-US" b="1" dirty="0">
                <a:solidFill>
                  <a:srgbClr val="002060"/>
                </a:solidFill>
                <a:latin typeface="Calibri" pitchFamily="34" charset="0"/>
                <a:ea typeface="宋体" charset="-122"/>
              </a:rPr>
              <a:t>支持向量机</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381000" y="1219200"/>
            <a:ext cx="8610600" cy="2438400"/>
          </a:xfrm>
        </p:spPr>
        <p:txBody>
          <a:bodyPr/>
          <a:lstStyle/>
          <a:p>
            <a:pPr marL="0" indent="0" eaLnBrk="1" hangingPunct="1">
              <a:spcBef>
                <a:spcPts val="1800"/>
              </a:spcBef>
              <a:spcAft>
                <a:spcPts val="0"/>
              </a:spcAft>
              <a:buNone/>
            </a:pPr>
            <a:r>
              <a:rPr lang="zh-CN" altLang="en-US" sz="2400" b="1" dirty="0"/>
              <a:t>线性可分性：</a:t>
            </a:r>
            <a:r>
              <a:rPr lang="zh-CN" altLang="en-US" sz="2400" dirty="0">
                <a:latin typeface="宋体" pitchFamily="2" charset="-122"/>
                <a:ea typeface="宋体" pitchFamily="2" charset="-122"/>
              </a:rPr>
              <a:t>对于二维空间，如果我们可以找到一条线，将两个不同类别的样本划分开来，我们就说这个样本集是线性可分的。</a:t>
            </a:r>
            <a:r>
              <a:rPr lang="zh-CN" altLang="en-US" sz="2400" dirty="0"/>
              <a:t>数学定义是：</a:t>
            </a:r>
          </a:p>
          <a:p>
            <a:pPr marL="0" indent="0">
              <a:buNone/>
            </a:pPr>
            <a:r>
              <a:rPr lang="en-US" altLang="zh-CN" sz="2400" dirty="0"/>
              <a:t>      D0 </a:t>
            </a:r>
            <a:r>
              <a:rPr lang="zh-CN" altLang="en-US" sz="2400" dirty="0"/>
              <a:t>和 </a:t>
            </a:r>
            <a:r>
              <a:rPr lang="en-US" altLang="zh-CN" sz="2400" dirty="0"/>
              <a:t>D1 </a:t>
            </a:r>
            <a:r>
              <a:rPr lang="zh-CN" altLang="en-US" sz="2400" dirty="0"/>
              <a:t>是</a:t>
            </a:r>
            <a:r>
              <a:rPr lang="en-US" altLang="zh-CN" sz="2400" dirty="0"/>
              <a:t>n</a:t>
            </a:r>
            <a:r>
              <a:rPr lang="zh-CN" altLang="en-US" sz="2400" dirty="0"/>
              <a:t>维欧氏空间中的两个点集。如果存在</a:t>
            </a:r>
            <a:r>
              <a:rPr lang="en-US" altLang="zh-CN" sz="2400" dirty="0"/>
              <a:t>n</a:t>
            </a:r>
            <a:r>
              <a:rPr lang="zh-CN" altLang="en-US" sz="2400" dirty="0"/>
              <a:t>维向量</a:t>
            </a:r>
            <a:r>
              <a:rPr lang="en-US" altLang="zh-CN" sz="2400" dirty="0"/>
              <a:t>w </a:t>
            </a:r>
            <a:r>
              <a:rPr lang="zh-CN" altLang="en-US" sz="2400" dirty="0"/>
              <a:t>和实数 </a:t>
            </a:r>
            <a:r>
              <a:rPr lang="en-US" altLang="zh-CN" sz="2400" dirty="0"/>
              <a:t>b</a:t>
            </a:r>
            <a:r>
              <a:rPr lang="zh-CN" altLang="en-US" sz="2400" dirty="0"/>
              <a:t>，使得所有属于</a:t>
            </a:r>
            <a:r>
              <a:rPr lang="en-US" altLang="zh-CN" sz="2400" dirty="0"/>
              <a:t>D0</a:t>
            </a:r>
            <a:r>
              <a:rPr lang="zh-CN" altLang="en-US" sz="2400" dirty="0"/>
              <a:t>的点 </a:t>
            </a:r>
            <a:r>
              <a:rPr lang="en-US" altLang="zh-CN" sz="2400" dirty="0"/>
              <a:t>x</a:t>
            </a:r>
            <a:r>
              <a:rPr lang="en-US" altLang="zh-CN" sz="2400" baseline="-25000" dirty="0"/>
              <a:t>i</a:t>
            </a:r>
            <a:r>
              <a:rPr lang="en-US" altLang="zh-CN" sz="2400" dirty="0"/>
              <a:t> </a:t>
            </a:r>
            <a:r>
              <a:rPr lang="zh-CN" altLang="en-US" sz="2400" dirty="0"/>
              <a:t>都有 </a:t>
            </a:r>
            <a:r>
              <a:rPr lang="en-US" altLang="zh-CN" sz="2400" dirty="0" err="1"/>
              <a:t>wx</a:t>
            </a:r>
            <a:r>
              <a:rPr lang="en-US" altLang="zh-CN" sz="2400" baseline="-25000" dirty="0" err="1"/>
              <a:t>i</a:t>
            </a:r>
            <a:r>
              <a:rPr lang="en-US" altLang="zh-CN" sz="2400" dirty="0"/>
              <a:t> + b &gt; 0 </a:t>
            </a:r>
            <a:r>
              <a:rPr lang="zh-CN" altLang="en-US" sz="2400" dirty="0"/>
              <a:t>，而对于所有属于 </a:t>
            </a:r>
            <a:r>
              <a:rPr lang="en-US" altLang="zh-CN" sz="2400" dirty="0"/>
              <a:t>D1 </a:t>
            </a:r>
            <a:r>
              <a:rPr lang="zh-CN" altLang="en-US" sz="2400" dirty="0"/>
              <a:t>的点 </a:t>
            </a:r>
            <a:r>
              <a:rPr lang="en-US" altLang="zh-CN" sz="2400" dirty="0" err="1"/>
              <a:t>x</a:t>
            </a:r>
            <a:r>
              <a:rPr lang="en-US" altLang="zh-CN" sz="2400" baseline="-25000" dirty="0" err="1"/>
              <a:t>j</a:t>
            </a:r>
            <a:r>
              <a:rPr lang="en-US" altLang="zh-CN" sz="2400" dirty="0"/>
              <a:t> </a:t>
            </a:r>
            <a:r>
              <a:rPr lang="zh-CN" altLang="en-US" sz="2400" dirty="0"/>
              <a:t>则有 </a:t>
            </a:r>
            <a:r>
              <a:rPr lang="en-US" altLang="zh-CN" sz="2400" dirty="0" err="1"/>
              <a:t>wx</a:t>
            </a:r>
            <a:r>
              <a:rPr lang="en-US" altLang="zh-CN" sz="2400" baseline="-25000" dirty="0" err="1"/>
              <a:t>j</a:t>
            </a:r>
            <a:r>
              <a:rPr lang="en-US" altLang="zh-CN" sz="2400" dirty="0"/>
              <a:t> + b &lt; 0 </a:t>
            </a:r>
            <a:r>
              <a:rPr lang="zh-CN" altLang="en-US" sz="2400" dirty="0"/>
              <a:t>，则称 </a:t>
            </a:r>
            <a:r>
              <a:rPr lang="en-US" altLang="zh-CN" sz="2400" dirty="0"/>
              <a:t>D0 </a:t>
            </a:r>
            <a:r>
              <a:rPr lang="zh-CN" altLang="en-US" sz="2400" dirty="0"/>
              <a:t>和 </a:t>
            </a:r>
            <a:r>
              <a:rPr lang="en-US" altLang="zh-CN" sz="2400" dirty="0"/>
              <a:t>D1 </a:t>
            </a:r>
            <a:r>
              <a:rPr lang="zh-CN" altLang="en-US" sz="2400" dirty="0"/>
              <a:t>线性可分。</a:t>
            </a:r>
          </a:p>
          <a:p>
            <a:pPr marL="0" indent="0" eaLnBrk="1" hangingPunct="1">
              <a:spcBef>
                <a:spcPts val="1800"/>
              </a:spcBef>
              <a:spcAft>
                <a:spcPts val="0"/>
              </a:spcAft>
              <a:buNone/>
            </a:pPr>
            <a:endParaRPr lang="en-US" altLang="zh-CN" sz="2400" dirty="0">
              <a:latin typeface="黑体" pitchFamily="49" charset="-122"/>
              <a:ea typeface="黑体" pitchFamily="49" charset="-122"/>
            </a:endParaRPr>
          </a:p>
          <a:p>
            <a:pPr marL="0" indent="0" eaLnBrk="1" hangingPunct="1">
              <a:spcBef>
                <a:spcPts val="1800"/>
              </a:spcBef>
              <a:spcAft>
                <a:spcPts val="0"/>
              </a:spcAft>
              <a:buNone/>
            </a:pPr>
            <a:endParaRPr lang="en-US" altLang="zh-CN" sz="2400" dirty="0">
              <a:latin typeface="黑体" pitchFamily="49" charset="-122"/>
              <a:ea typeface="黑体" pitchFamily="49" charset="-122"/>
            </a:endParaRPr>
          </a:p>
        </p:txBody>
      </p:sp>
      <p:pic>
        <p:nvPicPr>
          <p:cNvPr id="34818" name="Picture 2" descr="https://img-blog.csdnimg.cn/d278c9e0fbba44aebcda03ec37d929fe.png?x-oss-process=image/watermark,type_d3F5LXplbmhlaQ,shadow_50,text_Q1NETiBAYnVnbWFrZXIu,size_20,color_FFFFFF,t_70,g_se,x_16"/>
          <p:cNvPicPr>
            <a:picLocks noChangeAspect="1" noChangeArrowheads="1"/>
          </p:cNvPicPr>
          <p:nvPr/>
        </p:nvPicPr>
        <p:blipFill>
          <a:blip r:embed="rId2" cstate="print"/>
          <a:srcRect/>
          <a:stretch>
            <a:fillRect/>
          </a:stretch>
        </p:blipFill>
        <p:spPr bwMode="auto">
          <a:xfrm>
            <a:off x="304800" y="3962400"/>
            <a:ext cx="2774089" cy="2362200"/>
          </a:xfrm>
          <a:prstGeom prst="rect">
            <a:avLst/>
          </a:prstGeom>
          <a:noFill/>
        </p:spPr>
      </p:pic>
      <p:pic>
        <p:nvPicPr>
          <p:cNvPr id="96258" name="Picture 2" descr="https://img-blog.csdnimg.cn/be9ecb2461f54e5c80628e1781dceecf.png"/>
          <p:cNvPicPr>
            <a:picLocks noChangeAspect="1" noChangeArrowheads="1"/>
          </p:cNvPicPr>
          <p:nvPr/>
        </p:nvPicPr>
        <p:blipFill>
          <a:blip r:embed="rId3" cstate="print"/>
          <a:srcRect/>
          <a:stretch>
            <a:fillRect/>
          </a:stretch>
        </p:blipFill>
        <p:spPr bwMode="auto">
          <a:xfrm>
            <a:off x="3200400" y="4302046"/>
            <a:ext cx="5768851" cy="1565354"/>
          </a:xfrm>
          <a:prstGeom prst="rect">
            <a:avLst/>
          </a:prstGeom>
          <a:noFill/>
        </p:spPr>
      </p:pic>
    </p:spTree>
    <p:extLst>
      <p:ext uri="{BB962C8B-B14F-4D97-AF65-F5344CB8AC3E}">
        <p14:creationId xmlns:p14="http://schemas.microsoft.com/office/powerpoint/2010/main" val="51980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第</a:t>
            </a:r>
            <a:r>
              <a:rPr lang="en-US" altLang="zh-CN" b="1" dirty="0">
                <a:solidFill>
                  <a:srgbClr val="002060"/>
                </a:solidFill>
                <a:latin typeface="Calibri" pitchFamily="34" charset="0"/>
                <a:ea typeface="宋体" charset="-122"/>
              </a:rPr>
              <a:t>5</a:t>
            </a:r>
            <a:r>
              <a:rPr lang="zh-CN" altLang="en-US" b="1" dirty="0">
                <a:solidFill>
                  <a:srgbClr val="002060"/>
                </a:solidFill>
                <a:latin typeface="Calibri" pitchFamily="34" charset="0"/>
                <a:ea typeface="宋体" charset="-122"/>
              </a:rPr>
              <a:t>讲 分类与聚类</a:t>
            </a:r>
            <a:endParaRPr lang="zh-CN" altLang="en-US" b="1" dirty="0">
              <a:solidFill>
                <a:srgbClr val="002060"/>
              </a:solidFill>
              <a:latin typeface="Calibri" pitchFamily="34" charset="0"/>
              <a:ea typeface="宋体" charset="-122"/>
              <a:cs typeface="+mn-cs"/>
            </a:endParaRPr>
          </a:p>
        </p:txBody>
      </p:sp>
      <p:sp>
        <p:nvSpPr>
          <p:cNvPr id="2" name="内容占位符 1"/>
          <p:cNvSpPr>
            <a:spLocks noGrp="1"/>
          </p:cNvSpPr>
          <p:nvPr>
            <p:ph idx="1"/>
          </p:nvPr>
        </p:nvSpPr>
        <p:spPr/>
        <p:txBody>
          <a:bodyPr/>
          <a:lstStyle/>
          <a:p>
            <a:pPr>
              <a:spcBef>
                <a:spcPts val="1200"/>
              </a:spcBef>
            </a:pPr>
            <a:r>
              <a:rPr lang="zh-CN" altLang="en-US" sz="2800" dirty="0">
                <a:latin typeface="微软雅黑" panose="020B0503020204020204" pitchFamily="34" charset="-122"/>
                <a:ea typeface="微软雅黑" panose="020B0503020204020204" pitchFamily="34" charset="-122"/>
              </a:rPr>
              <a:t>模式分类问题在大数据分析中得到广泛的应用</a:t>
            </a:r>
            <a:endParaRPr lang="en-US" altLang="zh-CN" sz="2800" dirty="0">
              <a:latin typeface="微软雅黑" panose="020B0503020204020204" pitchFamily="34" charset="-122"/>
              <a:ea typeface="微软雅黑" panose="020B0503020204020204" pitchFamily="34" charset="-122"/>
            </a:endParaRPr>
          </a:p>
          <a:p>
            <a:pPr lvl="1">
              <a:spcBef>
                <a:spcPts val="1200"/>
              </a:spcBef>
            </a:pPr>
            <a:r>
              <a:rPr lang="zh-CN" altLang="en-US" sz="2400" dirty="0">
                <a:latin typeface="微软雅黑" panose="020B0503020204020204" pitchFamily="34" charset="-122"/>
                <a:ea typeface="微软雅黑" panose="020B0503020204020204" pitchFamily="34" charset="-122"/>
              </a:rPr>
              <a:t>它是数据的最基本处理方式之一</a:t>
            </a:r>
            <a:endParaRPr lang="en-US" altLang="zh-CN" sz="2400" dirty="0">
              <a:latin typeface="微软雅黑" panose="020B0503020204020204" pitchFamily="34" charset="-122"/>
              <a:ea typeface="微软雅黑" panose="020B0503020204020204" pitchFamily="34" charset="-122"/>
            </a:endParaRPr>
          </a:p>
          <a:p>
            <a:pPr>
              <a:spcBef>
                <a:spcPts val="2400"/>
              </a:spcBef>
            </a:pPr>
            <a:r>
              <a:rPr lang="zh-CN" altLang="en-US" sz="2800" dirty="0">
                <a:latin typeface="微软雅黑" panose="020B0503020204020204" pitchFamily="34" charset="-122"/>
                <a:ea typeface="微软雅黑" panose="020B0503020204020204" pitchFamily="34" charset="-122"/>
              </a:rPr>
              <a:t>在很多业务场景中都需要用到数据分类</a:t>
            </a:r>
            <a:endParaRPr lang="en-US" altLang="zh-CN" sz="2800" dirty="0">
              <a:latin typeface="微软雅黑" panose="020B0503020204020204" pitchFamily="34" charset="-122"/>
              <a:ea typeface="微软雅黑" panose="020B0503020204020204" pitchFamily="34" charset="-122"/>
            </a:endParaRPr>
          </a:p>
          <a:p>
            <a:pPr lvl="1">
              <a:spcBef>
                <a:spcPts val="1200"/>
              </a:spcBef>
            </a:pPr>
            <a:r>
              <a:rPr lang="zh-CN" altLang="en-US" sz="2400" dirty="0">
                <a:latin typeface="微软雅黑" panose="020B0503020204020204" pitchFamily="34" charset="-122"/>
                <a:ea typeface="微软雅黑" panose="020B0503020204020204" pitchFamily="34" charset="-122"/>
              </a:rPr>
              <a:t>对年收人人群的划分、事物的区分</a:t>
            </a:r>
            <a:endParaRPr lang="en-US" altLang="zh-CN" sz="2400" dirty="0">
              <a:latin typeface="微软雅黑" panose="020B0503020204020204" pitchFamily="34" charset="-122"/>
              <a:ea typeface="微软雅黑" panose="020B0503020204020204" pitchFamily="34" charset="-122"/>
            </a:endParaRPr>
          </a:p>
          <a:p>
            <a:pPr lvl="1">
              <a:spcBef>
                <a:spcPts val="1200"/>
              </a:spcBef>
            </a:pPr>
            <a:endParaRPr lang="en-US" altLang="zh-CN" sz="2400" dirty="0">
              <a:latin typeface="微软雅黑" panose="020B0503020204020204" pitchFamily="34" charset="-122"/>
              <a:ea typeface="微软雅黑" panose="020B0503020204020204" pitchFamily="34" charset="-122"/>
            </a:endParaRPr>
          </a:p>
          <a:p>
            <a:pPr>
              <a:spcBef>
                <a:spcPts val="1200"/>
              </a:spcBef>
            </a:pPr>
            <a:r>
              <a:rPr lang="zh-CN" altLang="en-US" sz="2800" dirty="0">
                <a:latin typeface="微软雅黑" panose="020B0503020204020204" pitchFamily="34" charset="-122"/>
                <a:ea typeface="微软雅黑" panose="020B0503020204020204" pitchFamily="34" charset="-122"/>
              </a:rPr>
              <a:t>监督学习：</a:t>
            </a:r>
            <a:r>
              <a:rPr lang="zh-CN" altLang="en-US" sz="2800" dirty="0">
                <a:solidFill>
                  <a:srgbClr val="FF0000"/>
                </a:solidFill>
                <a:latin typeface="微软雅黑" panose="020B0503020204020204" pitchFamily="34" charset="-122"/>
                <a:ea typeface="微软雅黑" panose="020B0503020204020204" pitchFamily="34" charset="-122"/>
              </a:rPr>
              <a:t>分类</a:t>
            </a:r>
            <a:endParaRPr lang="en-US" altLang="zh-CN" sz="2800" dirty="0">
              <a:solidFill>
                <a:srgbClr val="FF0000"/>
              </a:solidFill>
              <a:latin typeface="微软雅黑" panose="020B0503020204020204" pitchFamily="34" charset="-122"/>
              <a:ea typeface="微软雅黑" panose="020B0503020204020204" pitchFamily="34" charset="-122"/>
            </a:endParaRPr>
          </a:p>
          <a:p>
            <a:pPr>
              <a:spcBef>
                <a:spcPts val="1200"/>
              </a:spcBef>
            </a:pPr>
            <a:r>
              <a:rPr lang="zh-CN" altLang="en-US" sz="2800" dirty="0">
                <a:latin typeface="微软雅黑" panose="020B0503020204020204" pitchFamily="34" charset="-122"/>
                <a:ea typeface="微软雅黑" panose="020B0503020204020204" pitchFamily="34" charset="-122"/>
              </a:rPr>
              <a:t>非监督学习：</a:t>
            </a:r>
            <a:r>
              <a:rPr lang="zh-CN" altLang="en-US" sz="2800" dirty="0">
                <a:solidFill>
                  <a:srgbClr val="FF0000"/>
                </a:solidFill>
                <a:latin typeface="微软雅黑" panose="020B0503020204020204" pitchFamily="34" charset="-122"/>
                <a:ea typeface="微软雅黑" panose="020B0503020204020204" pitchFamily="34" charset="-122"/>
              </a:rPr>
              <a:t>聚类</a:t>
            </a:r>
            <a:endParaRPr 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4215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6.3 </a:t>
            </a:r>
            <a:r>
              <a:rPr lang="zh-CN" altLang="en-US" b="1" dirty="0">
                <a:solidFill>
                  <a:srgbClr val="002060"/>
                </a:solidFill>
                <a:latin typeface="Calibri" pitchFamily="34" charset="0"/>
                <a:ea typeface="宋体" charset="-122"/>
              </a:rPr>
              <a:t>支持向量机</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381000" y="1295400"/>
            <a:ext cx="8534400" cy="990600"/>
          </a:xfrm>
        </p:spPr>
        <p:txBody>
          <a:bodyPr/>
          <a:lstStyle/>
          <a:p>
            <a:pPr marL="0" indent="0" eaLnBrk="1" hangingPunct="1">
              <a:spcBef>
                <a:spcPts val="1800"/>
              </a:spcBef>
              <a:spcAft>
                <a:spcPts val="0"/>
              </a:spcAft>
              <a:buNone/>
            </a:pPr>
            <a:r>
              <a:rPr lang="zh-CN" altLang="en-US" sz="2400" dirty="0">
                <a:latin typeface="黑体" pitchFamily="49" charset="-122"/>
                <a:ea typeface="黑体" pitchFamily="49" charset="-122"/>
              </a:rPr>
              <a:t>   在三维空间中我们可以找一个面将不同类别的样本划分开来。超过三维的曲面则称为超平面，超平面的公式为：</a:t>
            </a:r>
            <a:endParaRPr lang="en-US" altLang="zh-CN" sz="2400" dirty="0">
              <a:latin typeface="黑体" pitchFamily="49" charset="-122"/>
              <a:ea typeface="黑体" pitchFamily="49" charset="-122"/>
            </a:endParaRPr>
          </a:p>
        </p:txBody>
      </p:sp>
      <p:pic>
        <p:nvPicPr>
          <p:cNvPr id="94210" name="Picture 2" descr="https://img-blog.csdnimg.cn/dde44c02ac084128b7bcc0352b6a12fa.png"/>
          <p:cNvPicPr>
            <a:picLocks noChangeAspect="1" noChangeArrowheads="1"/>
          </p:cNvPicPr>
          <p:nvPr/>
        </p:nvPicPr>
        <p:blipFill>
          <a:blip r:embed="rId2" cstate="print"/>
          <a:srcRect/>
          <a:stretch>
            <a:fillRect/>
          </a:stretch>
        </p:blipFill>
        <p:spPr bwMode="auto">
          <a:xfrm>
            <a:off x="1295400" y="2286000"/>
            <a:ext cx="6276975" cy="1255395"/>
          </a:xfrm>
          <a:prstGeom prst="rect">
            <a:avLst/>
          </a:prstGeom>
          <a:noFill/>
        </p:spPr>
      </p:pic>
      <p:sp>
        <p:nvSpPr>
          <p:cNvPr id="6" name="Rectangle 3"/>
          <p:cNvSpPr txBox="1">
            <a:spLocks noRot="1" noChangeArrowheads="1"/>
          </p:cNvSpPr>
          <p:nvPr/>
        </p:nvSpPr>
        <p:spPr>
          <a:xfrm>
            <a:off x="381000" y="3962400"/>
            <a:ext cx="8077200" cy="533400"/>
          </a:xfrm>
          <a:prstGeom prst="rect">
            <a:avLst/>
          </a:prstGeom>
        </p:spPr>
        <p:txBody>
          <a:bodyPr/>
          <a:lstStyle/>
          <a:p>
            <a:pPr marL="0" marR="0" lvl="0" indent="0" algn="l" defTabSz="914400" rtl="0" eaLnBrk="1" fontAlgn="base" latinLnBrk="0" hangingPunct="1">
              <a:lnSpc>
                <a:spcPct val="100000"/>
              </a:lnSpc>
              <a:spcBef>
                <a:spcPts val="1800"/>
              </a:spcBef>
              <a:spcAft>
                <a:spcPts val="0"/>
              </a:spcAft>
              <a:buClrTx/>
              <a:buSzTx/>
              <a:buFont typeface="Arial" charset="0"/>
              <a:buNone/>
              <a:tabLst/>
              <a:defRPr/>
            </a:pPr>
            <a:r>
              <a:rPr kumimoji="0" lang="zh-CN" altLang="en-US" sz="2400" b="0" i="0" u="none" strike="noStrike" kern="1200" cap="none" spc="0" normalizeH="0" baseline="0" noProof="0" dirty="0">
                <a:ln>
                  <a:noFill/>
                </a:ln>
                <a:solidFill>
                  <a:schemeClr val="tx1"/>
                </a:solidFill>
                <a:effectLst/>
                <a:uLnTx/>
                <a:uFillTx/>
                <a:latin typeface="黑体" pitchFamily="49" charset="-122"/>
                <a:ea typeface="黑体" pitchFamily="49" charset="-122"/>
                <a:cs typeface="+mn-cs"/>
              </a:rPr>
              <a:t>   多维空间的线性可分性可以表述为：</a:t>
            </a:r>
            <a:endParaRPr kumimoji="0" lang="en-US" altLang="zh-CN" sz="2400" b="0" i="0" u="none" strike="noStrike" kern="1200" cap="none" spc="0" normalizeH="0" baseline="0" noProof="0" dirty="0">
              <a:ln>
                <a:noFill/>
              </a:ln>
              <a:solidFill>
                <a:schemeClr val="tx1"/>
              </a:solidFill>
              <a:effectLst/>
              <a:uLnTx/>
              <a:uFillTx/>
              <a:latin typeface="黑体" pitchFamily="49" charset="-122"/>
              <a:ea typeface="黑体" pitchFamily="49" charset="-122"/>
              <a:cs typeface="+mn-cs"/>
            </a:endParaRPr>
          </a:p>
        </p:txBody>
      </p:sp>
      <p:pic>
        <p:nvPicPr>
          <p:cNvPr id="94212" name="Picture 4" descr="https://img-blog.csdnimg.cn/122cb102821849d0832be62e28796070.png"/>
          <p:cNvPicPr>
            <a:picLocks noChangeAspect="1" noChangeArrowheads="1"/>
          </p:cNvPicPr>
          <p:nvPr/>
        </p:nvPicPr>
        <p:blipFill>
          <a:blip r:embed="rId3" cstate="print"/>
          <a:srcRect/>
          <a:stretch>
            <a:fillRect/>
          </a:stretch>
        </p:blipFill>
        <p:spPr bwMode="auto">
          <a:xfrm>
            <a:off x="1295399" y="4572000"/>
            <a:ext cx="6248401" cy="1828800"/>
          </a:xfrm>
          <a:prstGeom prst="rect">
            <a:avLst/>
          </a:prstGeom>
          <a:noFill/>
        </p:spPr>
      </p:pic>
    </p:spTree>
    <p:extLst>
      <p:ext uri="{BB962C8B-B14F-4D97-AF65-F5344CB8AC3E}">
        <p14:creationId xmlns:p14="http://schemas.microsoft.com/office/powerpoint/2010/main" val="519804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6.3 </a:t>
            </a:r>
            <a:r>
              <a:rPr lang="zh-CN" altLang="en-US" b="1" dirty="0">
                <a:solidFill>
                  <a:srgbClr val="002060"/>
                </a:solidFill>
                <a:latin typeface="Calibri" pitchFamily="34" charset="0"/>
                <a:ea typeface="宋体" charset="-122"/>
              </a:rPr>
              <a:t>支持向量机</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609600" y="1143000"/>
            <a:ext cx="7696200" cy="1295400"/>
          </a:xfrm>
        </p:spPr>
        <p:txBody>
          <a:bodyPr/>
          <a:lstStyle/>
          <a:p>
            <a:pPr marL="0" indent="0">
              <a:spcBef>
                <a:spcPts val="1200"/>
              </a:spcBef>
              <a:buNone/>
            </a:pPr>
            <a:r>
              <a:rPr lang="zh-CN" altLang="en-US" sz="2400" dirty="0">
                <a:latin typeface="黑体" pitchFamily="49" charset="-122"/>
                <a:ea typeface="黑体" pitchFamily="49" charset="-122"/>
              </a:rPr>
              <a:t>最佳超平面</a:t>
            </a:r>
            <a:r>
              <a:rPr lang="zh-CN" altLang="en-US" sz="2000" dirty="0"/>
              <a:t>：以最大间隔把两类样本分开的超平面</a:t>
            </a:r>
          </a:p>
          <a:p>
            <a:pPr lvl="1">
              <a:spcBef>
                <a:spcPts val="1200"/>
              </a:spcBef>
              <a:buFont typeface="Wingdings" pitchFamily="2" charset="2"/>
              <a:buChar char="l"/>
            </a:pPr>
            <a:r>
              <a:rPr lang="zh-CN" altLang="en-US" sz="2000" dirty="0"/>
              <a:t>两类样本分别分割在该超平面的两侧</a:t>
            </a:r>
            <a:endParaRPr lang="en-US" altLang="zh-CN" sz="2000" dirty="0"/>
          </a:p>
          <a:p>
            <a:pPr lvl="1">
              <a:spcBef>
                <a:spcPts val="1200"/>
              </a:spcBef>
              <a:buFont typeface="Wingdings" pitchFamily="2" charset="2"/>
              <a:buChar char="l"/>
            </a:pPr>
            <a:r>
              <a:rPr lang="zh-CN" altLang="en-US" sz="2000" dirty="0"/>
              <a:t>两侧距离超平面最近的样本点到超平面的距离最大化</a:t>
            </a:r>
          </a:p>
          <a:p>
            <a:pPr>
              <a:spcBef>
                <a:spcPts val="1200"/>
              </a:spcBef>
              <a:buNone/>
            </a:pPr>
            <a:br>
              <a:rPr lang="zh-CN" altLang="en-US" sz="2000" dirty="0"/>
            </a:br>
            <a:endParaRPr lang="en-US" altLang="zh-CN" sz="2000" dirty="0">
              <a:latin typeface="黑体" pitchFamily="49" charset="-122"/>
              <a:ea typeface="黑体" pitchFamily="49" charset="-122"/>
            </a:endParaRPr>
          </a:p>
        </p:txBody>
      </p:sp>
      <p:pic>
        <p:nvPicPr>
          <p:cNvPr id="95234" name="Picture 2" descr="preview"/>
          <p:cNvPicPr>
            <a:picLocks noChangeAspect="1" noChangeArrowheads="1"/>
          </p:cNvPicPr>
          <p:nvPr/>
        </p:nvPicPr>
        <p:blipFill>
          <a:blip r:embed="rId2" cstate="print"/>
          <a:srcRect/>
          <a:stretch>
            <a:fillRect/>
          </a:stretch>
        </p:blipFill>
        <p:spPr bwMode="auto">
          <a:xfrm>
            <a:off x="838200" y="2971800"/>
            <a:ext cx="7983902" cy="3657600"/>
          </a:xfrm>
          <a:prstGeom prst="rect">
            <a:avLst/>
          </a:prstGeom>
          <a:noFill/>
        </p:spPr>
      </p:pic>
      <p:sp>
        <p:nvSpPr>
          <p:cNvPr id="8" name="TextBox 7"/>
          <p:cNvSpPr txBox="1"/>
          <p:nvPr/>
        </p:nvSpPr>
        <p:spPr>
          <a:xfrm>
            <a:off x="152400" y="2667000"/>
            <a:ext cx="1447800" cy="369332"/>
          </a:xfrm>
          <a:prstGeom prst="rect">
            <a:avLst/>
          </a:prstGeom>
          <a:noFill/>
        </p:spPr>
        <p:txBody>
          <a:bodyPr wrap="square" rtlCol="0">
            <a:spAutoFit/>
          </a:bodyPr>
          <a:lstStyle/>
          <a:p>
            <a:r>
              <a:rPr lang="en-US" altLang="zh-CN" dirty="0"/>
              <a:t>Y = </a:t>
            </a:r>
            <a:r>
              <a:rPr lang="en-US" altLang="zh-CN" dirty="0" err="1"/>
              <a:t>wX</a:t>
            </a:r>
            <a:r>
              <a:rPr lang="en-US" altLang="zh-CN" dirty="0"/>
              <a:t> + b</a:t>
            </a:r>
            <a:endParaRPr lang="zh-CN" altLang="en-US" dirty="0"/>
          </a:p>
        </p:txBody>
      </p:sp>
      <p:cxnSp>
        <p:nvCxnSpPr>
          <p:cNvPr id="10" name="直接箭头连接符 9"/>
          <p:cNvCxnSpPr/>
          <p:nvPr/>
        </p:nvCxnSpPr>
        <p:spPr>
          <a:xfrm>
            <a:off x="533400" y="2971800"/>
            <a:ext cx="1066800" cy="38100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804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6.3 </a:t>
            </a:r>
            <a:r>
              <a:rPr lang="zh-CN" altLang="en-US" b="1" dirty="0">
                <a:solidFill>
                  <a:srgbClr val="002060"/>
                </a:solidFill>
                <a:latin typeface="Calibri" pitchFamily="34" charset="0"/>
                <a:ea typeface="宋体" charset="-122"/>
              </a:rPr>
              <a:t>支持向量机</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143000"/>
            <a:ext cx="8229600" cy="3124200"/>
          </a:xfrm>
        </p:spPr>
        <p:txBody>
          <a:bodyPr/>
          <a:lstStyle/>
          <a:p>
            <a:pPr marL="0" indent="0">
              <a:spcBef>
                <a:spcPts val="1200"/>
              </a:spcBef>
              <a:buNone/>
            </a:pPr>
            <a:r>
              <a:rPr lang="en-US" altLang="zh-CN" sz="2400" dirty="0">
                <a:latin typeface="黑体" pitchFamily="49" charset="-122"/>
                <a:ea typeface="黑体" pitchFamily="49" charset="-122"/>
              </a:rPr>
              <a:t>SVM</a:t>
            </a:r>
            <a:r>
              <a:rPr lang="zh-CN" altLang="en-US" sz="2400" dirty="0">
                <a:latin typeface="黑体" pitchFamily="49" charset="-122"/>
                <a:ea typeface="黑体" pitchFamily="49" charset="-122"/>
              </a:rPr>
              <a:t>算法</a:t>
            </a:r>
            <a:r>
              <a:rPr lang="zh-CN" altLang="en-US" sz="2000" dirty="0"/>
              <a:t>：求解出能够划分训练数据集并且几何间隔最大的分离超平面</a:t>
            </a:r>
          </a:p>
          <a:p>
            <a:pPr lvl="1">
              <a:spcBef>
                <a:spcPts val="1200"/>
              </a:spcBef>
              <a:buFont typeface="Wingdings" pitchFamily="2" charset="2"/>
              <a:buChar char="l"/>
            </a:pPr>
            <a:r>
              <a:rPr lang="zh-CN" altLang="en-US" sz="2000" dirty="0"/>
              <a:t>对于线性可分的数据集来说，分离超平面有无穷多个</a:t>
            </a:r>
            <a:r>
              <a:rPr lang="en-US" altLang="zh-CN" sz="2000" dirty="0"/>
              <a:t>(</a:t>
            </a:r>
            <a:r>
              <a:rPr lang="zh-CN" altLang="en-US" sz="2000" dirty="0"/>
              <a:t>即感知机</a:t>
            </a:r>
            <a:r>
              <a:rPr lang="en-US" altLang="zh-CN" sz="2000" dirty="0"/>
              <a:t>)</a:t>
            </a:r>
            <a:r>
              <a:rPr lang="zh-CN" altLang="en-US" sz="2000" dirty="0"/>
              <a:t>，但是几何间隔最大的分离超平面却是唯一的</a:t>
            </a:r>
            <a:endParaRPr lang="en-US" altLang="zh-CN" sz="2000" dirty="0"/>
          </a:p>
          <a:p>
            <a:pPr lvl="1">
              <a:spcBef>
                <a:spcPts val="1200"/>
              </a:spcBef>
              <a:buFont typeface="Wingdings" pitchFamily="2" charset="2"/>
              <a:buChar char="l"/>
            </a:pPr>
            <a:r>
              <a:rPr lang="zh-CN" altLang="en-US" sz="2000" dirty="0"/>
              <a:t>软间隔松弛变量</a:t>
            </a:r>
            <a:endParaRPr lang="en-US" altLang="zh-CN" sz="2000" dirty="0"/>
          </a:p>
          <a:p>
            <a:pPr lvl="1">
              <a:spcBef>
                <a:spcPts val="1200"/>
              </a:spcBef>
              <a:buFont typeface="Wingdings" pitchFamily="2" charset="2"/>
              <a:buChar char="l"/>
            </a:pPr>
            <a:r>
              <a:rPr lang="zh-CN" altLang="en-US" sz="2000" dirty="0"/>
              <a:t>核函数：非线性类型数据通常是二维平面不可分，需要通过一个函数将低维数据映射到高维空间，从而使得数据在高维空间能够区分，达到数据分类或回归的目的，实现这一目标的函数称为核函数。</a:t>
            </a:r>
          </a:p>
          <a:p>
            <a:pPr>
              <a:spcBef>
                <a:spcPts val="1200"/>
              </a:spcBef>
              <a:buNone/>
            </a:pPr>
            <a:br>
              <a:rPr lang="zh-CN" altLang="en-US" sz="2000" dirty="0"/>
            </a:br>
            <a:endParaRPr lang="en-US" altLang="zh-CN" sz="2000" dirty="0">
              <a:latin typeface="黑体" pitchFamily="49" charset="-122"/>
              <a:ea typeface="黑体" pitchFamily="49" charset="-122"/>
            </a:endParaRPr>
          </a:p>
        </p:txBody>
      </p:sp>
      <p:pic>
        <p:nvPicPr>
          <p:cNvPr id="97284" name="Picture 4" descr="https://img-blog.csdnimg.cn/2c2a0b56655b441f884a2a5808f61f8c.png"/>
          <p:cNvPicPr>
            <a:picLocks noChangeAspect="1" noChangeArrowheads="1"/>
          </p:cNvPicPr>
          <p:nvPr/>
        </p:nvPicPr>
        <p:blipFill>
          <a:blip r:embed="rId2" cstate="print"/>
          <a:srcRect/>
          <a:stretch>
            <a:fillRect/>
          </a:stretch>
        </p:blipFill>
        <p:spPr bwMode="auto">
          <a:xfrm>
            <a:off x="2133600" y="4038600"/>
            <a:ext cx="6360391" cy="2667000"/>
          </a:xfrm>
          <a:prstGeom prst="rect">
            <a:avLst/>
          </a:prstGeom>
          <a:noFill/>
        </p:spPr>
      </p:pic>
    </p:spTree>
    <p:extLst>
      <p:ext uri="{BB962C8B-B14F-4D97-AF65-F5344CB8AC3E}">
        <p14:creationId xmlns:p14="http://schemas.microsoft.com/office/powerpoint/2010/main" val="519804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6.3 </a:t>
            </a:r>
            <a:r>
              <a:rPr lang="zh-CN" altLang="en-US" b="1" dirty="0">
                <a:solidFill>
                  <a:srgbClr val="002060"/>
                </a:solidFill>
                <a:latin typeface="Calibri" pitchFamily="34" charset="0"/>
                <a:ea typeface="宋体" charset="-122"/>
              </a:rPr>
              <a:t>支持向量机</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228600" y="1295400"/>
            <a:ext cx="8686800" cy="1447800"/>
          </a:xfrm>
        </p:spPr>
        <p:txBody>
          <a:bodyPr/>
          <a:lstStyle/>
          <a:p>
            <a:pPr eaLnBrk="1" hangingPunct="1">
              <a:spcBef>
                <a:spcPts val="1800"/>
              </a:spcBef>
              <a:spcAft>
                <a:spcPts val="0"/>
              </a:spcAft>
            </a:pPr>
            <a:r>
              <a:rPr lang="zh-CN" altLang="en-US" sz="2800" dirty="0">
                <a:latin typeface="黑体" pitchFamily="49" charset="-122"/>
                <a:ea typeface="黑体" pitchFamily="49" charset="-122"/>
              </a:rPr>
              <a:t>适用于</a:t>
            </a:r>
            <a:r>
              <a:rPr lang="zh-CN" altLang="en-US" sz="2800" dirty="0">
                <a:solidFill>
                  <a:srgbClr val="FF0000"/>
                </a:solidFill>
                <a:latin typeface="黑体" pitchFamily="49" charset="-122"/>
                <a:ea typeface="黑体" pitchFamily="49" charset="-122"/>
              </a:rPr>
              <a:t>小样本</a:t>
            </a:r>
            <a:r>
              <a:rPr lang="zh-CN" altLang="en-US" sz="2800" dirty="0">
                <a:latin typeface="黑体" pitchFamily="49" charset="-122"/>
                <a:ea typeface="黑体" pitchFamily="49" charset="-122"/>
              </a:rPr>
              <a:t>、高维模式的识别</a:t>
            </a:r>
            <a:endParaRPr lang="en-US" altLang="zh-CN" sz="2800" dirty="0">
              <a:latin typeface="黑体" pitchFamily="49" charset="-122"/>
              <a:ea typeface="黑体" pitchFamily="49" charset="-122"/>
            </a:endParaRPr>
          </a:p>
          <a:p>
            <a:pPr eaLnBrk="1" hangingPunct="1">
              <a:spcBef>
                <a:spcPts val="1200"/>
              </a:spcBef>
              <a:spcAft>
                <a:spcPts val="0"/>
              </a:spcAft>
            </a:pPr>
            <a:r>
              <a:rPr lang="zh-CN" altLang="en-US" sz="2800" dirty="0">
                <a:latin typeface="黑体" pitchFamily="49" charset="-122"/>
                <a:ea typeface="黑体" pitchFamily="49" charset="-122"/>
              </a:rPr>
              <a:t>基于</a:t>
            </a:r>
            <a:r>
              <a:rPr lang="zh-CN" altLang="en-US" sz="2800" dirty="0">
                <a:solidFill>
                  <a:srgbClr val="FF0000"/>
                </a:solidFill>
                <a:latin typeface="黑体" pitchFamily="49" charset="-122"/>
                <a:ea typeface="黑体" pitchFamily="49" charset="-122"/>
              </a:rPr>
              <a:t>结构风险最小化</a:t>
            </a:r>
            <a:r>
              <a:rPr lang="zh-CN" altLang="en-US" sz="2800" dirty="0">
                <a:latin typeface="黑体" pitchFamily="49" charset="-122"/>
                <a:ea typeface="黑体" pitchFamily="49" charset="-122"/>
              </a:rPr>
              <a:t>：经验风险和置信区间的折衷</a:t>
            </a:r>
            <a:endParaRPr lang="en-US" altLang="zh-CN" sz="2800" dirty="0">
              <a:latin typeface="黑体" pitchFamily="49" charset="-122"/>
              <a:ea typeface="黑体" pitchFamily="49" charset="-122"/>
            </a:endParaRPr>
          </a:p>
          <a:p>
            <a:pPr eaLnBrk="1" hangingPunct="1">
              <a:spcBef>
                <a:spcPts val="1800"/>
              </a:spcBef>
              <a:spcAft>
                <a:spcPts val="0"/>
              </a:spcAft>
            </a:pPr>
            <a:endParaRPr lang="en-US" altLang="zh-CN" sz="2800" dirty="0">
              <a:latin typeface="黑体" pitchFamily="49" charset="-122"/>
              <a:ea typeface="黑体" pitchFamily="49" charset="-122"/>
            </a:endParaRPr>
          </a:p>
        </p:txBody>
      </p:sp>
      <p:grpSp>
        <p:nvGrpSpPr>
          <p:cNvPr id="4" name="组合 4"/>
          <p:cNvGrpSpPr/>
          <p:nvPr/>
        </p:nvGrpSpPr>
        <p:grpSpPr>
          <a:xfrm>
            <a:off x="228600" y="2971800"/>
            <a:ext cx="5038335" cy="3388271"/>
            <a:chOff x="997042" y="1037862"/>
            <a:chExt cx="5038335" cy="3388271"/>
          </a:xfrm>
        </p:grpSpPr>
        <p:sp>
          <p:nvSpPr>
            <p:cNvPr id="6" name="Rectangle 6"/>
            <p:cNvSpPr>
              <a:spLocks noChangeArrowheads="1"/>
            </p:cNvSpPr>
            <p:nvPr/>
          </p:nvSpPr>
          <p:spPr bwMode="auto">
            <a:xfrm>
              <a:off x="997042" y="1037862"/>
              <a:ext cx="5038335" cy="3388271"/>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p:nvSpPr>
          <p:spPr bwMode="auto">
            <a:xfrm>
              <a:off x="1430429" y="1944325"/>
              <a:ext cx="1752600" cy="2109788"/>
            </a:xfrm>
            <a:custGeom>
              <a:avLst/>
              <a:gdLst>
                <a:gd name="T0" fmla="*/ 35 w 1104"/>
                <a:gd name="T1" fmla="*/ 43 h 1329"/>
                <a:gd name="T2" fmla="*/ 0 w 1104"/>
                <a:gd name="T3" fmla="*/ 1 h 1329"/>
                <a:gd name="T4" fmla="*/ 88 w 1104"/>
                <a:gd name="T5" fmla="*/ 100 h 1329"/>
                <a:gd name="T6" fmla="*/ 84 w 1104"/>
                <a:gd name="T7" fmla="*/ 105 h 1329"/>
                <a:gd name="T8" fmla="*/ 54 w 1104"/>
                <a:gd name="T9" fmla="*/ 62 h 1329"/>
                <a:gd name="T10" fmla="*/ 141 w 1104"/>
                <a:gd name="T11" fmla="*/ 165 h 1329"/>
                <a:gd name="T12" fmla="*/ 105 w 1104"/>
                <a:gd name="T13" fmla="*/ 130 h 1329"/>
                <a:gd name="T14" fmla="*/ 109 w 1104"/>
                <a:gd name="T15" fmla="*/ 125 h 1329"/>
                <a:gd name="T16" fmla="*/ 192 w 1104"/>
                <a:gd name="T17" fmla="*/ 230 h 1329"/>
                <a:gd name="T18" fmla="*/ 156 w 1104"/>
                <a:gd name="T19" fmla="*/ 190 h 1329"/>
                <a:gd name="T20" fmla="*/ 214 w 1104"/>
                <a:gd name="T21" fmla="*/ 251 h 1329"/>
                <a:gd name="T22" fmla="*/ 241 w 1104"/>
                <a:gd name="T23" fmla="*/ 294 h 1329"/>
                <a:gd name="T24" fmla="*/ 209 w 1104"/>
                <a:gd name="T25" fmla="*/ 251 h 1329"/>
                <a:gd name="T26" fmla="*/ 297 w 1104"/>
                <a:gd name="T27" fmla="*/ 352 h 1329"/>
                <a:gd name="T28" fmla="*/ 291 w 1104"/>
                <a:gd name="T29" fmla="*/ 355 h 1329"/>
                <a:gd name="T30" fmla="*/ 264 w 1104"/>
                <a:gd name="T31" fmla="*/ 313 h 1329"/>
                <a:gd name="T32" fmla="*/ 349 w 1104"/>
                <a:gd name="T33" fmla="*/ 417 h 1329"/>
                <a:gd name="T34" fmla="*/ 312 w 1104"/>
                <a:gd name="T35" fmla="*/ 380 h 1329"/>
                <a:gd name="T36" fmla="*/ 318 w 1104"/>
                <a:gd name="T37" fmla="*/ 377 h 1329"/>
                <a:gd name="T38" fmla="*/ 399 w 1104"/>
                <a:gd name="T39" fmla="*/ 482 h 1329"/>
                <a:gd name="T40" fmla="*/ 364 w 1104"/>
                <a:gd name="T41" fmla="*/ 440 h 1329"/>
                <a:gd name="T42" fmla="*/ 453 w 1104"/>
                <a:gd name="T43" fmla="*/ 539 h 1329"/>
                <a:gd name="T44" fmla="*/ 448 w 1104"/>
                <a:gd name="T45" fmla="*/ 544 h 1329"/>
                <a:gd name="T46" fmla="*/ 418 w 1104"/>
                <a:gd name="T47" fmla="*/ 501 h 1329"/>
                <a:gd name="T48" fmla="*/ 506 w 1104"/>
                <a:gd name="T49" fmla="*/ 604 h 1329"/>
                <a:gd name="T50" fmla="*/ 469 w 1104"/>
                <a:gd name="T51" fmla="*/ 570 h 1329"/>
                <a:gd name="T52" fmla="*/ 473 w 1104"/>
                <a:gd name="T53" fmla="*/ 564 h 1329"/>
                <a:gd name="T54" fmla="*/ 556 w 1104"/>
                <a:gd name="T55" fmla="*/ 669 h 1329"/>
                <a:gd name="T56" fmla="*/ 520 w 1104"/>
                <a:gd name="T57" fmla="*/ 629 h 1329"/>
                <a:gd name="T58" fmla="*/ 579 w 1104"/>
                <a:gd name="T59" fmla="*/ 690 h 1329"/>
                <a:gd name="T60" fmla="*/ 605 w 1104"/>
                <a:gd name="T61" fmla="*/ 733 h 1329"/>
                <a:gd name="T62" fmla="*/ 573 w 1104"/>
                <a:gd name="T63" fmla="*/ 690 h 1329"/>
                <a:gd name="T64" fmla="*/ 661 w 1104"/>
                <a:gd name="T65" fmla="*/ 791 h 1329"/>
                <a:gd name="T66" fmla="*/ 656 w 1104"/>
                <a:gd name="T67" fmla="*/ 794 h 1329"/>
                <a:gd name="T68" fmla="*/ 628 w 1104"/>
                <a:gd name="T69" fmla="*/ 752 h 1329"/>
                <a:gd name="T70" fmla="*/ 713 w 1104"/>
                <a:gd name="T71" fmla="*/ 856 h 1329"/>
                <a:gd name="T72" fmla="*/ 676 w 1104"/>
                <a:gd name="T73" fmla="*/ 819 h 1329"/>
                <a:gd name="T74" fmla="*/ 683 w 1104"/>
                <a:gd name="T75" fmla="*/ 816 h 1329"/>
                <a:gd name="T76" fmla="*/ 763 w 1104"/>
                <a:gd name="T77" fmla="*/ 921 h 1329"/>
                <a:gd name="T78" fmla="*/ 729 w 1104"/>
                <a:gd name="T79" fmla="*/ 879 h 1329"/>
                <a:gd name="T80" fmla="*/ 816 w 1104"/>
                <a:gd name="T81" fmla="*/ 978 h 1329"/>
                <a:gd name="T82" fmla="*/ 813 w 1104"/>
                <a:gd name="T83" fmla="*/ 983 h 1329"/>
                <a:gd name="T84" fmla="*/ 782 w 1104"/>
                <a:gd name="T85" fmla="*/ 941 h 1329"/>
                <a:gd name="T86" fmla="*/ 869 w 1104"/>
                <a:gd name="T87" fmla="*/ 1043 h 1329"/>
                <a:gd name="T88" fmla="*/ 833 w 1104"/>
                <a:gd name="T89" fmla="*/ 1009 h 1329"/>
                <a:gd name="T90" fmla="*/ 838 w 1104"/>
                <a:gd name="T91" fmla="*/ 1004 h 1329"/>
                <a:gd name="T92" fmla="*/ 920 w 1104"/>
                <a:gd name="T93" fmla="*/ 1108 h 1329"/>
                <a:gd name="T94" fmla="*/ 884 w 1104"/>
                <a:gd name="T95" fmla="*/ 1069 h 1329"/>
                <a:gd name="T96" fmla="*/ 942 w 1104"/>
                <a:gd name="T97" fmla="*/ 1129 h 1329"/>
                <a:gd name="T98" fmla="*/ 970 w 1104"/>
                <a:gd name="T99" fmla="*/ 1172 h 1329"/>
                <a:gd name="T100" fmla="*/ 937 w 1104"/>
                <a:gd name="T101" fmla="*/ 1129 h 1329"/>
                <a:gd name="T102" fmla="*/ 1025 w 1104"/>
                <a:gd name="T103" fmla="*/ 1230 h 1329"/>
                <a:gd name="T104" fmla="*/ 1019 w 1104"/>
                <a:gd name="T105" fmla="*/ 1233 h 1329"/>
                <a:gd name="T106" fmla="*/ 992 w 1104"/>
                <a:gd name="T107" fmla="*/ 1191 h 1329"/>
                <a:gd name="T108" fmla="*/ 1077 w 1104"/>
                <a:gd name="T109" fmla="*/ 1296 h 1329"/>
                <a:gd name="T110" fmla="*/ 1041 w 1104"/>
                <a:gd name="T111" fmla="*/ 1258 h 1329"/>
                <a:gd name="T112" fmla="*/ 1046 w 1104"/>
                <a:gd name="T113" fmla="*/ 1256 h 1329"/>
                <a:gd name="T114" fmla="*/ 1101 w 1104"/>
                <a:gd name="T115" fmla="*/ 1328 h 1329"/>
                <a:gd name="T116" fmla="*/ 1093 w 1104"/>
                <a:gd name="T117" fmla="*/ 1318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04" h="1329">
                  <a:moveTo>
                    <a:pt x="5" y="1"/>
                  </a:moveTo>
                  <a:lnTo>
                    <a:pt x="36" y="37"/>
                  </a:lnTo>
                  <a:lnTo>
                    <a:pt x="37" y="39"/>
                  </a:lnTo>
                  <a:lnTo>
                    <a:pt x="37" y="40"/>
                  </a:lnTo>
                  <a:lnTo>
                    <a:pt x="37" y="41"/>
                  </a:lnTo>
                  <a:lnTo>
                    <a:pt x="36" y="42"/>
                  </a:lnTo>
                  <a:lnTo>
                    <a:pt x="35" y="43"/>
                  </a:lnTo>
                  <a:lnTo>
                    <a:pt x="33" y="43"/>
                  </a:lnTo>
                  <a:lnTo>
                    <a:pt x="32" y="43"/>
                  </a:lnTo>
                  <a:lnTo>
                    <a:pt x="31" y="41"/>
                  </a:lnTo>
                  <a:lnTo>
                    <a:pt x="1" y="5"/>
                  </a:lnTo>
                  <a:lnTo>
                    <a:pt x="0" y="4"/>
                  </a:lnTo>
                  <a:lnTo>
                    <a:pt x="0" y="2"/>
                  </a:lnTo>
                  <a:lnTo>
                    <a:pt x="0" y="1"/>
                  </a:lnTo>
                  <a:lnTo>
                    <a:pt x="1" y="0"/>
                  </a:lnTo>
                  <a:lnTo>
                    <a:pt x="2" y="0"/>
                  </a:lnTo>
                  <a:lnTo>
                    <a:pt x="4" y="0"/>
                  </a:lnTo>
                  <a:lnTo>
                    <a:pt x="5" y="0"/>
                  </a:lnTo>
                  <a:lnTo>
                    <a:pt x="5" y="1"/>
                  </a:lnTo>
                  <a:close/>
                  <a:moveTo>
                    <a:pt x="58" y="63"/>
                  </a:moveTo>
                  <a:lnTo>
                    <a:pt x="88" y="100"/>
                  </a:lnTo>
                  <a:lnTo>
                    <a:pt x="89" y="101"/>
                  </a:lnTo>
                  <a:lnTo>
                    <a:pt x="89" y="102"/>
                  </a:lnTo>
                  <a:lnTo>
                    <a:pt x="89" y="104"/>
                  </a:lnTo>
                  <a:lnTo>
                    <a:pt x="88" y="105"/>
                  </a:lnTo>
                  <a:lnTo>
                    <a:pt x="86" y="106"/>
                  </a:lnTo>
                  <a:lnTo>
                    <a:pt x="85" y="106"/>
                  </a:lnTo>
                  <a:lnTo>
                    <a:pt x="84" y="105"/>
                  </a:lnTo>
                  <a:lnTo>
                    <a:pt x="83" y="104"/>
                  </a:lnTo>
                  <a:lnTo>
                    <a:pt x="52" y="67"/>
                  </a:lnTo>
                  <a:lnTo>
                    <a:pt x="52" y="67"/>
                  </a:lnTo>
                  <a:lnTo>
                    <a:pt x="52" y="65"/>
                  </a:lnTo>
                  <a:lnTo>
                    <a:pt x="52" y="64"/>
                  </a:lnTo>
                  <a:lnTo>
                    <a:pt x="53" y="63"/>
                  </a:lnTo>
                  <a:lnTo>
                    <a:pt x="54" y="62"/>
                  </a:lnTo>
                  <a:lnTo>
                    <a:pt x="55" y="62"/>
                  </a:lnTo>
                  <a:lnTo>
                    <a:pt x="57" y="62"/>
                  </a:lnTo>
                  <a:lnTo>
                    <a:pt x="58" y="63"/>
                  </a:lnTo>
                  <a:close/>
                  <a:moveTo>
                    <a:pt x="110" y="126"/>
                  </a:moveTo>
                  <a:lnTo>
                    <a:pt x="140" y="163"/>
                  </a:lnTo>
                  <a:lnTo>
                    <a:pt x="141" y="164"/>
                  </a:lnTo>
                  <a:lnTo>
                    <a:pt x="141" y="165"/>
                  </a:lnTo>
                  <a:lnTo>
                    <a:pt x="141" y="166"/>
                  </a:lnTo>
                  <a:lnTo>
                    <a:pt x="140" y="167"/>
                  </a:lnTo>
                  <a:lnTo>
                    <a:pt x="139" y="168"/>
                  </a:lnTo>
                  <a:lnTo>
                    <a:pt x="137" y="168"/>
                  </a:lnTo>
                  <a:lnTo>
                    <a:pt x="136" y="168"/>
                  </a:lnTo>
                  <a:lnTo>
                    <a:pt x="135" y="167"/>
                  </a:lnTo>
                  <a:lnTo>
                    <a:pt x="105" y="130"/>
                  </a:lnTo>
                  <a:lnTo>
                    <a:pt x="104" y="129"/>
                  </a:lnTo>
                  <a:lnTo>
                    <a:pt x="104" y="128"/>
                  </a:lnTo>
                  <a:lnTo>
                    <a:pt x="104" y="127"/>
                  </a:lnTo>
                  <a:lnTo>
                    <a:pt x="105" y="125"/>
                  </a:lnTo>
                  <a:lnTo>
                    <a:pt x="106" y="125"/>
                  </a:lnTo>
                  <a:lnTo>
                    <a:pt x="108" y="125"/>
                  </a:lnTo>
                  <a:lnTo>
                    <a:pt x="109" y="125"/>
                  </a:lnTo>
                  <a:lnTo>
                    <a:pt x="110" y="126"/>
                  </a:lnTo>
                  <a:close/>
                  <a:moveTo>
                    <a:pt x="162" y="189"/>
                  </a:moveTo>
                  <a:lnTo>
                    <a:pt x="192" y="225"/>
                  </a:lnTo>
                  <a:lnTo>
                    <a:pt x="193" y="227"/>
                  </a:lnTo>
                  <a:lnTo>
                    <a:pt x="193" y="228"/>
                  </a:lnTo>
                  <a:lnTo>
                    <a:pt x="193" y="229"/>
                  </a:lnTo>
                  <a:lnTo>
                    <a:pt x="192" y="230"/>
                  </a:lnTo>
                  <a:lnTo>
                    <a:pt x="190" y="231"/>
                  </a:lnTo>
                  <a:lnTo>
                    <a:pt x="189" y="231"/>
                  </a:lnTo>
                  <a:lnTo>
                    <a:pt x="188" y="231"/>
                  </a:lnTo>
                  <a:lnTo>
                    <a:pt x="187" y="230"/>
                  </a:lnTo>
                  <a:lnTo>
                    <a:pt x="156" y="193"/>
                  </a:lnTo>
                  <a:lnTo>
                    <a:pt x="156" y="192"/>
                  </a:lnTo>
                  <a:lnTo>
                    <a:pt x="156" y="190"/>
                  </a:lnTo>
                  <a:lnTo>
                    <a:pt x="156" y="189"/>
                  </a:lnTo>
                  <a:lnTo>
                    <a:pt x="157" y="188"/>
                  </a:lnTo>
                  <a:lnTo>
                    <a:pt x="158" y="188"/>
                  </a:lnTo>
                  <a:lnTo>
                    <a:pt x="160" y="188"/>
                  </a:lnTo>
                  <a:lnTo>
                    <a:pt x="161" y="188"/>
                  </a:lnTo>
                  <a:lnTo>
                    <a:pt x="162" y="189"/>
                  </a:lnTo>
                  <a:close/>
                  <a:moveTo>
                    <a:pt x="214" y="251"/>
                  </a:moveTo>
                  <a:lnTo>
                    <a:pt x="244" y="288"/>
                  </a:lnTo>
                  <a:lnTo>
                    <a:pt x="245" y="290"/>
                  </a:lnTo>
                  <a:lnTo>
                    <a:pt x="245" y="291"/>
                  </a:lnTo>
                  <a:lnTo>
                    <a:pt x="245" y="292"/>
                  </a:lnTo>
                  <a:lnTo>
                    <a:pt x="244" y="293"/>
                  </a:lnTo>
                  <a:lnTo>
                    <a:pt x="243" y="294"/>
                  </a:lnTo>
                  <a:lnTo>
                    <a:pt x="241" y="294"/>
                  </a:lnTo>
                  <a:lnTo>
                    <a:pt x="240" y="293"/>
                  </a:lnTo>
                  <a:lnTo>
                    <a:pt x="239" y="292"/>
                  </a:lnTo>
                  <a:lnTo>
                    <a:pt x="209" y="255"/>
                  </a:lnTo>
                  <a:lnTo>
                    <a:pt x="208" y="255"/>
                  </a:lnTo>
                  <a:lnTo>
                    <a:pt x="208" y="253"/>
                  </a:lnTo>
                  <a:lnTo>
                    <a:pt x="208" y="252"/>
                  </a:lnTo>
                  <a:lnTo>
                    <a:pt x="209" y="251"/>
                  </a:lnTo>
                  <a:lnTo>
                    <a:pt x="210" y="251"/>
                  </a:lnTo>
                  <a:lnTo>
                    <a:pt x="212" y="251"/>
                  </a:lnTo>
                  <a:lnTo>
                    <a:pt x="213" y="251"/>
                  </a:lnTo>
                  <a:lnTo>
                    <a:pt x="214" y="251"/>
                  </a:lnTo>
                  <a:close/>
                  <a:moveTo>
                    <a:pt x="266" y="314"/>
                  </a:moveTo>
                  <a:lnTo>
                    <a:pt x="296" y="351"/>
                  </a:lnTo>
                  <a:lnTo>
                    <a:pt x="297" y="352"/>
                  </a:lnTo>
                  <a:lnTo>
                    <a:pt x="297" y="353"/>
                  </a:lnTo>
                  <a:lnTo>
                    <a:pt x="297" y="355"/>
                  </a:lnTo>
                  <a:lnTo>
                    <a:pt x="296" y="356"/>
                  </a:lnTo>
                  <a:lnTo>
                    <a:pt x="295" y="356"/>
                  </a:lnTo>
                  <a:lnTo>
                    <a:pt x="293" y="357"/>
                  </a:lnTo>
                  <a:lnTo>
                    <a:pt x="292" y="356"/>
                  </a:lnTo>
                  <a:lnTo>
                    <a:pt x="291" y="355"/>
                  </a:lnTo>
                  <a:lnTo>
                    <a:pt x="260" y="318"/>
                  </a:lnTo>
                  <a:lnTo>
                    <a:pt x="260" y="317"/>
                  </a:lnTo>
                  <a:lnTo>
                    <a:pt x="260" y="316"/>
                  </a:lnTo>
                  <a:lnTo>
                    <a:pt x="260" y="315"/>
                  </a:lnTo>
                  <a:lnTo>
                    <a:pt x="261" y="313"/>
                  </a:lnTo>
                  <a:lnTo>
                    <a:pt x="262" y="313"/>
                  </a:lnTo>
                  <a:lnTo>
                    <a:pt x="264" y="313"/>
                  </a:lnTo>
                  <a:lnTo>
                    <a:pt x="265" y="313"/>
                  </a:lnTo>
                  <a:lnTo>
                    <a:pt x="266" y="314"/>
                  </a:lnTo>
                  <a:close/>
                  <a:moveTo>
                    <a:pt x="318" y="377"/>
                  </a:moveTo>
                  <a:lnTo>
                    <a:pt x="349" y="414"/>
                  </a:lnTo>
                  <a:lnTo>
                    <a:pt x="349" y="415"/>
                  </a:lnTo>
                  <a:lnTo>
                    <a:pt x="349" y="416"/>
                  </a:lnTo>
                  <a:lnTo>
                    <a:pt x="349" y="417"/>
                  </a:lnTo>
                  <a:lnTo>
                    <a:pt x="348" y="418"/>
                  </a:lnTo>
                  <a:lnTo>
                    <a:pt x="347" y="419"/>
                  </a:lnTo>
                  <a:lnTo>
                    <a:pt x="345" y="419"/>
                  </a:lnTo>
                  <a:lnTo>
                    <a:pt x="344" y="419"/>
                  </a:lnTo>
                  <a:lnTo>
                    <a:pt x="343" y="418"/>
                  </a:lnTo>
                  <a:lnTo>
                    <a:pt x="313" y="382"/>
                  </a:lnTo>
                  <a:lnTo>
                    <a:pt x="312" y="380"/>
                  </a:lnTo>
                  <a:lnTo>
                    <a:pt x="312" y="378"/>
                  </a:lnTo>
                  <a:lnTo>
                    <a:pt x="312" y="378"/>
                  </a:lnTo>
                  <a:lnTo>
                    <a:pt x="313" y="376"/>
                  </a:lnTo>
                  <a:lnTo>
                    <a:pt x="314" y="376"/>
                  </a:lnTo>
                  <a:lnTo>
                    <a:pt x="316" y="376"/>
                  </a:lnTo>
                  <a:lnTo>
                    <a:pt x="317" y="376"/>
                  </a:lnTo>
                  <a:lnTo>
                    <a:pt x="318" y="377"/>
                  </a:lnTo>
                  <a:close/>
                  <a:moveTo>
                    <a:pt x="370" y="440"/>
                  </a:moveTo>
                  <a:lnTo>
                    <a:pt x="400" y="476"/>
                  </a:lnTo>
                  <a:lnTo>
                    <a:pt x="401" y="478"/>
                  </a:lnTo>
                  <a:lnTo>
                    <a:pt x="402" y="479"/>
                  </a:lnTo>
                  <a:lnTo>
                    <a:pt x="401" y="480"/>
                  </a:lnTo>
                  <a:lnTo>
                    <a:pt x="400" y="481"/>
                  </a:lnTo>
                  <a:lnTo>
                    <a:pt x="399" y="482"/>
                  </a:lnTo>
                  <a:lnTo>
                    <a:pt x="397" y="482"/>
                  </a:lnTo>
                  <a:lnTo>
                    <a:pt x="396" y="481"/>
                  </a:lnTo>
                  <a:lnTo>
                    <a:pt x="395" y="480"/>
                  </a:lnTo>
                  <a:lnTo>
                    <a:pt x="364" y="444"/>
                  </a:lnTo>
                  <a:lnTo>
                    <a:pt x="364" y="443"/>
                  </a:lnTo>
                  <a:lnTo>
                    <a:pt x="364" y="441"/>
                  </a:lnTo>
                  <a:lnTo>
                    <a:pt x="364" y="440"/>
                  </a:lnTo>
                  <a:lnTo>
                    <a:pt x="365" y="440"/>
                  </a:lnTo>
                  <a:lnTo>
                    <a:pt x="366" y="439"/>
                  </a:lnTo>
                  <a:lnTo>
                    <a:pt x="368" y="439"/>
                  </a:lnTo>
                  <a:lnTo>
                    <a:pt x="369" y="439"/>
                  </a:lnTo>
                  <a:lnTo>
                    <a:pt x="370" y="440"/>
                  </a:lnTo>
                  <a:close/>
                  <a:moveTo>
                    <a:pt x="422" y="502"/>
                  </a:moveTo>
                  <a:lnTo>
                    <a:pt x="453" y="539"/>
                  </a:lnTo>
                  <a:lnTo>
                    <a:pt x="453" y="540"/>
                  </a:lnTo>
                  <a:lnTo>
                    <a:pt x="453" y="541"/>
                  </a:lnTo>
                  <a:lnTo>
                    <a:pt x="453" y="543"/>
                  </a:lnTo>
                  <a:lnTo>
                    <a:pt x="452" y="544"/>
                  </a:lnTo>
                  <a:lnTo>
                    <a:pt x="451" y="545"/>
                  </a:lnTo>
                  <a:lnTo>
                    <a:pt x="449" y="545"/>
                  </a:lnTo>
                  <a:lnTo>
                    <a:pt x="448" y="544"/>
                  </a:lnTo>
                  <a:lnTo>
                    <a:pt x="448" y="544"/>
                  </a:lnTo>
                  <a:lnTo>
                    <a:pt x="417" y="506"/>
                  </a:lnTo>
                  <a:lnTo>
                    <a:pt x="416" y="506"/>
                  </a:lnTo>
                  <a:lnTo>
                    <a:pt x="416" y="505"/>
                  </a:lnTo>
                  <a:lnTo>
                    <a:pt x="416" y="503"/>
                  </a:lnTo>
                  <a:lnTo>
                    <a:pt x="417" y="502"/>
                  </a:lnTo>
                  <a:lnTo>
                    <a:pt x="418" y="501"/>
                  </a:lnTo>
                  <a:lnTo>
                    <a:pt x="420" y="501"/>
                  </a:lnTo>
                  <a:lnTo>
                    <a:pt x="421" y="501"/>
                  </a:lnTo>
                  <a:lnTo>
                    <a:pt x="422" y="502"/>
                  </a:lnTo>
                  <a:close/>
                  <a:moveTo>
                    <a:pt x="474" y="565"/>
                  </a:moveTo>
                  <a:lnTo>
                    <a:pt x="504" y="602"/>
                  </a:lnTo>
                  <a:lnTo>
                    <a:pt x="505" y="603"/>
                  </a:lnTo>
                  <a:lnTo>
                    <a:pt x="506" y="604"/>
                  </a:lnTo>
                  <a:lnTo>
                    <a:pt x="505" y="605"/>
                  </a:lnTo>
                  <a:lnTo>
                    <a:pt x="504" y="606"/>
                  </a:lnTo>
                  <a:lnTo>
                    <a:pt x="503" y="607"/>
                  </a:lnTo>
                  <a:lnTo>
                    <a:pt x="501" y="607"/>
                  </a:lnTo>
                  <a:lnTo>
                    <a:pt x="501" y="607"/>
                  </a:lnTo>
                  <a:lnTo>
                    <a:pt x="499" y="606"/>
                  </a:lnTo>
                  <a:lnTo>
                    <a:pt x="469" y="570"/>
                  </a:lnTo>
                  <a:lnTo>
                    <a:pt x="468" y="568"/>
                  </a:lnTo>
                  <a:lnTo>
                    <a:pt x="468" y="567"/>
                  </a:lnTo>
                  <a:lnTo>
                    <a:pt x="469" y="566"/>
                  </a:lnTo>
                  <a:lnTo>
                    <a:pt x="469" y="564"/>
                  </a:lnTo>
                  <a:lnTo>
                    <a:pt x="470" y="564"/>
                  </a:lnTo>
                  <a:lnTo>
                    <a:pt x="472" y="564"/>
                  </a:lnTo>
                  <a:lnTo>
                    <a:pt x="473" y="564"/>
                  </a:lnTo>
                  <a:lnTo>
                    <a:pt x="474" y="565"/>
                  </a:lnTo>
                  <a:close/>
                  <a:moveTo>
                    <a:pt x="526" y="628"/>
                  </a:moveTo>
                  <a:lnTo>
                    <a:pt x="557" y="664"/>
                  </a:lnTo>
                  <a:lnTo>
                    <a:pt x="557" y="666"/>
                  </a:lnTo>
                  <a:lnTo>
                    <a:pt x="557" y="667"/>
                  </a:lnTo>
                  <a:lnTo>
                    <a:pt x="557" y="668"/>
                  </a:lnTo>
                  <a:lnTo>
                    <a:pt x="556" y="669"/>
                  </a:lnTo>
                  <a:lnTo>
                    <a:pt x="555" y="670"/>
                  </a:lnTo>
                  <a:lnTo>
                    <a:pt x="554" y="670"/>
                  </a:lnTo>
                  <a:lnTo>
                    <a:pt x="552" y="670"/>
                  </a:lnTo>
                  <a:lnTo>
                    <a:pt x="552" y="668"/>
                  </a:lnTo>
                  <a:lnTo>
                    <a:pt x="521" y="632"/>
                  </a:lnTo>
                  <a:lnTo>
                    <a:pt x="520" y="631"/>
                  </a:lnTo>
                  <a:lnTo>
                    <a:pt x="520" y="629"/>
                  </a:lnTo>
                  <a:lnTo>
                    <a:pt x="520" y="628"/>
                  </a:lnTo>
                  <a:lnTo>
                    <a:pt x="521" y="628"/>
                  </a:lnTo>
                  <a:lnTo>
                    <a:pt x="522" y="627"/>
                  </a:lnTo>
                  <a:lnTo>
                    <a:pt x="524" y="627"/>
                  </a:lnTo>
                  <a:lnTo>
                    <a:pt x="526" y="627"/>
                  </a:lnTo>
                  <a:lnTo>
                    <a:pt x="526" y="628"/>
                  </a:lnTo>
                  <a:close/>
                  <a:moveTo>
                    <a:pt x="579" y="690"/>
                  </a:moveTo>
                  <a:lnTo>
                    <a:pt x="608" y="727"/>
                  </a:lnTo>
                  <a:lnTo>
                    <a:pt x="609" y="728"/>
                  </a:lnTo>
                  <a:lnTo>
                    <a:pt x="610" y="729"/>
                  </a:lnTo>
                  <a:lnTo>
                    <a:pt x="609" y="731"/>
                  </a:lnTo>
                  <a:lnTo>
                    <a:pt x="608" y="732"/>
                  </a:lnTo>
                  <a:lnTo>
                    <a:pt x="607" y="733"/>
                  </a:lnTo>
                  <a:lnTo>
                    <a:pt x="605" y="733"/>
                  </a:lnTo>
                  <a:lnTo>
                    <a:pt x="605" y="732"/>
                  </a:lnTo>
                  <a:lnTo>
                    <a:pt x="603" y="732"/>
                  </a:lnTo>
                  <a:lnTo>
                    <a:pt x="573" y="694"/>
                  </a:lnTo>
                  <a:lnTo>
                    <a:pt x="572" y="694"/>
                  </a:lnTo>
                  <a:lnTo>
                    <a:pt x="572" y="693"/>
                  </a:lnTo>
                  <a:lnTo>
                    <a:pt x="573" y="691"/>
                  </a:lnTo>
                  <a:lnTo>
                    <a:pt x="573" y="690"/>
                  </a:lnTo>
                  <a:lnTo>
                    <a:pt x="574" y="690"/>
                  </a:lnTo>
                  <a:lnTo>
                    <a:pt x="576" y="690"/>
                  </a:lnTo>
                  <a:lnTo>
                    <a:pt x="577" y="690"/>
                  </a:lnTo>
                  <a:lnTo>
                    <a:pt x="579" y="690"/>
                  </a:lnTo>
                  <a:close/>
                  <a:moveTo>
                    <a:pt x="630" y="753"/>
                  </a:moveTo>
                  <a:lnTo>
                    <a:pt x="661" y="790"/>
                  </a:lnTo>
                  <a:lnTo>
                    <a:pt x="661" y="791"/>
                  </a:lnTo>
                  <a:lnTo>
                    <a:pt x="661" y="792"/>
                  </a:lnTo>
                  <a:lnTo>
                    <a:pt x="661" y="794"/>
                  </a:lnTo>
                  <a:lnTo>
                    <a:pt x="660" y="794"/>
                  </a:lnTo>
                  <a:lnTo>
                    <a:pt x="659" y="795"/>
                  </a:lnTo>
                  <a:lnTo>
                    <a:pt x="658" y="796"/>
                  </a:lnTo>
                  <a:lnTo>
                    <a:pt x="656" y="795"/>
                  </a:lnTo>
                  <a:lnTo>
                    <a:pt x="656" y="794"/>
                  </a:lnTo>
                  <a:lnTo>
                    <a:pt x="625" y="758"/>
                  </a:lnTo>
                  <a:lnTo>
                    <a:pt x="624" y="756"/>
                  </a:lnTo>
                  <a:lnTo>
                    <a:pt x="624" y="755"/>
                  </a:lnTo>
                  <a:lnTo>
                    <a:pt x="624" y="754"/>
                  </a:lnTo>
                  <a:lnTo>
                    <a:pt x="625" y="753"/>
                  </a:lnTo>
                  <a:lnTo>
                    <a:pt x="626" y="752"/>
                  </a:lnTo>
                  <a:lnTo>
                    <a:pt x="628" y="752"/>
                  </a:lnTo>
                  <a:lnTo>
                    <a:pt x="630" y="753"/>
                  </a:lnTo>
                  <a:lnTo>
                    <a:pt x="630" y="753"/>
                  </a:lnTo>
                  <a:close/>
                  <a:moveTo>
                    <a:pt x="683" y="816"/>
                  </a:moveTo>
                  <a:lnTo>
                    <a:pt x="712" y="852"/>
                  </a:lnTo>
                  <a:lnTo>
                    <a:pt x="713" y="854"/>
                  </a:lnTo>
                  <a:lnTo>
                    <a:pt x="714" y="855"/>
                  </a:lnTo>
                  <a:lnTo>
                    <a:pt x="713" y="856"/>
                  </a:lnTo>
                  <a:lnTo>
                    <a:pt x="712" y="857"/>
                  </a:lnTo>
                  <a:lnTo>
                    <a:pt x="711" y="858"/>
                  </a:lnTo>
                  <a:lnTo>
                    <a:pt x="709" y="858"/>
                  </a:lnTo>
                  <a:lnTo>
                    <a:pt x="709" y="858"/>
                  </a:lnTo>
                  <a:lnTo>
                    <a:pt x="707" y="857"/>
                  </a:lnTo>
                  <a:lnTo>
                    <a:pt x="677" y="821"/>
                  </a:lnTo>
                  <a:lnTo>
                    <a:pt x="676" y="819"/>
                  </a:lnTo>
                  <a:lnTo>
                    <a:pt x="676" y="818"/>
                  </a:lnTo>
                  <a:lnTo>
                    <a:pt x="677" y="817"/>
                  </a:lnTo>
                  <a:lnTo>
                    <a:pt x="677" y="816"/>
                  </a:lnTo>
                  <a:lnTo>
                    <a:pt x="678" y="815"/>
                  </a:lnTo>
                  <a:lnTo>
                    <a:pt x="680" y="815"/>
                  </a:lnTo>
                  <a:lnTo>
                    <a:pt x="681" y="815"/>
                  </a:lnTo>
                  <a:lnTo>
                    <a:pt x="683" y="816"/>
                  </a:lnTo>
                  <a:close/>
                  <a:moveTo>
                    <a:pt x="734" y="879"/>
                  </a:moveTo>
                  <a:lnTo>
                    <a:pt x="765" y="915"/>
                  </a:lnTo>
                  <a:lnTo>
                    <a:pt x="765" y="917"/>
                  </a:lnTo>
                  <a:lnTo>
                    <a:pt x="765" y="918"/>
                  </a:lnTo>
                  <a:lnTo>
                    <a:pt x="765" y="919"/>
                  </a:lnTo>
                  <a:lnTo>
                    <a:pt x="764" y="920"/>
                  </a:lnTo>
                  <a:lnTo>
                    <a:pt x="763" y="921"/>
                  </a:lnTo>
                  <a:lnTo>
                    <a:pt x="762" y="921"/>
                  </a:lnTo>
                  <a:lnTo>
                    <a:pt x="761" y="920"/>
                  </a:lnTo>
                  <a:lnTo>
                    <a:pt x="760" y="920"/>
                  </a:lnTo>
                  <a:lnTo>
                    <a:pt x="729" y="883"/>
                  </a:lnTo>
                  <a:lnTo>
                    <a:pt x="729" y="882"/>
                  </a:lnTo>
                  <a:lnTo>
                    <a:pt x="729" y="881"/>
                  </a:lnTo>
                  <a:lnTo>
                    <a:pt x="729" y="879"/>
                  </a:lnTo>
                  <a:lnTo>
                    <a:pt x="729" y="879"/>
                  </a:lnTo>
                  <a:lnTo>
                    <a:pt x="730" y="878"/>
                  </a:lnTo>
                  <a:lnTo>
                    <a:pt x="732" y="878"/>
                  </a:lnTo>
                  <a:lnTo>
                    <a:pt x="734" y="878"/>
                  </a:lnTo>
                  <a:lnTo>
                    <a:pt x="734" y="879"/>
                  </a:lnTo>
                  <a:close/>
                  <a:moveTo>
                    <a:pt x="787" y="941"/>
                  </a:moveTo>
                  <a:lnTo>
                    <a:pt x="816" y="978"/>
                  </a:lnTo>
                  <a:lnTo>
                    <a:pt x="817" y="979"/>
                  </a:lnTo>
                  <a:lnTo>
                    <a:pt x="818" y="980"/>
                  </a:lnTo>
                  <a:lnTo>
                    <a:pt x="817" y="982"/>
                  </a:lnTo>
                  <a:lnTo>
                    <a:pt x="816" y="983"/>
                  </a:lnTo>
                  <a:lnTo>
                    <a:pt x="815" y="983"/>
                  </a:lnTo>
                  <a:lnTo>
                    <a:pt x="814" y="984"/>
                  </a:lnTo>
                  <a:lnTo>
                    <a:pt x="813" y="983"/>
                  </a:lnTo>
                  <a:lnTo>
                    <a:pt x="811" y="983"/>
                  </a:lnTo>
                  <a:lnTo>
                    <a:pt x="781" y="946"/>
                  </a:lnTo>
                  <a:lnTo>
                    <a:pt x="780" y="944"/>
                  </a:lnTo>
                  <a:lnTo>
                    <a:pt x="780" y="944"/>
                  </a:lnTo>
                  <a:lnTo>
                    <a:pt x="781" y="942"/>
                  </a:lnTo>
                  <a:lnTo>
                    <a:pt x="782" y="941"/>
                  </a:lnTo>
                  <a:lnTo>
                    <a:pt x="782" y="941"/>
                  </a:lnTo>
                  <a:lnTo>
                    <a:pt x="784" y="940"/>
                  </a:lnTo>
                  <a:lnTo>
                    <a:pt x="785" y="941"/>
                  </a:lnTo>
                  <a:lnTo>
                    <a:pt x="787" y="941"/>
                  </a:lnTo>
                  <a:close/>
                  <a:moveTo>
                    <a:pt x="838" y="1004"/>
                  </a:moveTo>
                  <a:lnTo>
                    <a:pt x="869" y="1041"/>
                  </a:lnTo>
                  <a:lnTo>
                    <a:pt x="869" y="1042"/>
                  </a:lnTo>
                  <a:lnTo>
                    <a:pt x="869" y="1043"/>
                  </a:lnTo>
                  <a:lnTo>
                    <a:pt x="869" y="1044"/>
                  </a:lnTo>
                  <a:lnTo>
                    <a:pt x="868" y="1045"/>
                  </a:lnTo>
                  <a:lnTo>
                    <a:pt x="867" y="1046"/>
                  </a:lnTo>
                  <a:lnTo>
                    <a:pt x="866" y="1046"/>
                  </a:lnTo>
                  <a:lnTo>
                    <a:pt x="865" y="1046"/>
                  </a:lnTo>
                  <a:lnTo>
                    <a:pt x="864" y="1045"/>
                  </a:lnTo>
                  <a:lnTo>
                    <a:pt x="833" y="1009"/>
                  </a:lnTo>
                  <a:lnTo>
                    <a:pt x="833" y="1007"/>
                  </a:lnTo>
                  <a:lnTo>
                    <a:pt x="833" y="1006"/>
                  </a:lnTo>
                  <a:lnTo>
                    <a:pt x="833" y="1005"/>
                  </a:lnTo>
                  <a:lnTo>
                    <a:pt x="833" y="1004"/>
                  </a:lnTo>
                  <a:lnTo>
                    <a:pt x="835" y="1003"/>
                  </a:lnTo>
                  <a:lnTo>
                    <a:pt x="836" y="1003"/>
                  </a:lnTo>
                  <a:lnTo>
                    <a:pt x="838" y="1004"/>
                  </a:lnTo>
                  <a:lnTo>
                    <a:pt x="838" y="1004"/>
                  </a:lnTo>
                  <a:close/>
                  <a:moveTo>
                    <a:pt x="891" y="1067"/>
                  </a:moveTo>
                  <a:lnTo>
                    <a:pt x="920" y="1103"/>
                  </a:lnTo>
                  <a:lnTo>
                    <a:pt x="921" y="1105"/>
                  </a:lnTo>
                  <a:lnTo>
                    <a:pt x="922" y="1106"/>
                  </a:lnTo>
                  <a:lnTo>
                    <a:pt x="921" y="1108"/>
                  </a:lnTo>
                  <a:lnTo>
                    <a:pt x="920" y="1108"/>
                  </a:lnTo>
                  <a:lnTo>
                    <a:pt x="919" y="1109"/>
                  </a:lnTo>
                  <a:lnTo>
                    <a:pt x="918" y="1109"/>
                  </a:lnTo>
                  <a:lnTo>
                    <a:pt x="917" y="1109"/>
                  </a:lnTo>
                  <a:lnTo>
                    <a:pt x="915" y="1108"/>
                  </a:lnTo>
                  <a:lnTo>
                    <a:pt x="885" y="1071"/>
                  </a:lnTo>
                  <a:lnTo>
                    <a:pt x="884" y="1070"/>
                  </a:lnTo>
                  <a:lnTo>
                    <a:pt x="884" y="1069"/>
                  </a:lnTo>
                  <a:lnTo>
                    <a:pt x="885" y="1067"/>
                  </a:lnTo>
                  <a:lnTo>
                    <a:pt x="886" y="1067"/>
                  </a:lnTo>
                  <a:lnTo>
                    <a:pt x="886" y="1066"/>
                  </a:lnTo>
                  <a:lnTo>
                    <a:pt x="888" y="1066"/>
                  </a:lnTo>
                  <a:lnTo>
                    <a:pt x="889" y="1066"/>
                  </a:lnTo>
                  <a:lnTo>
                    <a:pt x="891" y="1067"/>
                  </a:lnTo>
                  <a:close/>
                  <a:moveTo>
                    <a:pt x="942" y="1129"/>
                  </a:moveTo>
                  <a:lnTo>
                    <a:pt x="973" y="1166"/>
                  </a:lnTo>
                  <a:lnTo>
                    <a:pt x="973" y="1167"/>
                  </a:lnTo>
                  <a:lnTo>
                    <a:pt x="973" y="1168"/>
                  </a:lnTo>
                  <a:lnTo>
                    <a:pt x="973" y="1170"/>
                  </a:lnTo>
                  <a:lnTo>
                    <a:pt x="972" y="1171"/>
                  </a:lnTo>
                  <a:lnTo>
                    <a:pt x="971" y="1172"/>
                  </a:lnTo>
                  <a:lnTo>
                    <a:pt x="970" y="1172"/>
                  </a:lnTo>
                  <a:lnTo>
                    <a:pt x="969" y="1171"/>
                  </a:lnTo>
                  <a:lnTo>
                    <a:pt x="968" y="1171"/>
                  </a:lnTo>
                  <a:lnTo>
                    <a:pt x="937" y="1134"/>
                  </a:lnTo>
                  <a:lnTo>
                    <a:pt x="937" y="1133"/>
                  </a:lnTo>
                  <a:lnTo>
                    <a:pt x="937" y="1132"/>
                  </a:lnTo>
                  <a:lnTo>
                    <a:pt x="937" y="1130"/>
                  </a:lnTo>
                  <a:lnTo>
                    <a:pt x="937" y="1129"/>
                  </a:lnTo>
                  <a:lnTo>
                    <a:pt x="939" y="1129"/>
                  </a:lnTo>
                  <a:lnTo>
                    <a:pt x="940" y="1128"/>
                  </a:lnTo>
                  <a:lnTo>
                    <a:pt x="942" y="1129"/>
                  </a:lnTo>
                  <a:lnTo>
                    <a:pt x="942" y="1129"/>
                  </a:lnTo>
                  <a:close/>
                  <a:moveTo>
                    <a:pt x="995" y="1192"/>
                  </a:moveTo>
                  <a:lnTo>
                    <a:pt x="1024" y="1229"/>
                  </a:lnTo>
                  <a:lnTo>
                    <a:pt x="1025" y="1230"/>
                  </a:lnTo>
                  <a:lnTo>
                    <a:pt x="1026" y="1231"/>
                  </a:lnTo>
                  <a:lnTo>
                    <a:pt x="1025" y="1233"/>
                  </a:lnTo>
                  <a:lnTo>
                    <a:pt x="1024" y="1233"/>
                  </a:lnTo>
                  <a:lnTo>
                    <a:pt x="1023" y="1234"/>
                  </a:lnTo>
                  <a:lnTo>
                    <a:pt x="1022" y="1234"/>
                  </a:lnTo>
                  <a:lnTo>
                    <a:pt x="1021" y="1234"/>
                  </a:lnTo>
                  <a:lnTo>
                    <a:pt x="1019" y="1233"/>
                  </a:lnTo>
                  <a:lnTo>
                    <a:pt x="989" y="1197"/>
                  </a:lnTo>
                  <a:lnTo>
                    <a:pt x="988" y="1195"/>
                  </a:lnTo>
                  <a:lnTo>
                    <a:pt x="988" y="1194"/>
                  </a:lnTo>
                  <a:lnTo>
                    <a:pt x="989" y="1193"/>
                  </a:lnTo>
                  <a:lnTo>
                    <a:pt x="990" y="1192"/>
                  </a:lnTo>
                  <a:lnTo>
                    <a:pt x="990" y="1191"/>
                  </a:lnTo>
                  <a:lnTo>
                    <a:pt x="992" y="1191"/>
                  </a:lnTo>
                  <a:lnTo>
                    <a:pt x="993" y="1192"/>
                  </a:lnTo>
                  <a:lnTo>
                    <a:pt x="995" y="1192"/>
                  </a:lnTo>
                  <a:close/>
                  <a:moveTo>
                    <a:pt x="1046" y="1256"/>
                  </a:moveTo>
                  <a:lnTo>
                    <a:pt x="1077" y="1291"/>
                  </a:lnTo>
                  <a:lnTo>
                    <a:pt x="1077" y="1293"/>
                  </a:lnTo>
                  <a:lnTo>
                    <a:pt x="1077" y="1294"/>
                  </a:lnTo>
                  <a:lnTo>
                    <a:pt x="1077" y="1296"/>
                  </a:lnTo>
                  <a:lnTo>
                    <a:pt x="1076" y="1296"/>
                  </a:lnTo>
                  <a:lnTo>
                    <a:pt x="1075" y="1297"/>
                  </a:lnTo>
                  <a:lnTo>
                    <a:pt x="1074" y="1297"/>
                  </a:lnTo>
                  <a:lnTo>
                    <a:pt x="1073" y="1297"/>
                  </a:lnTo>
                  <a:lnTo>
                    <a:pt x="1072" y="1296"/>
                  </a:lnTo>
                  <a:lnTo>
                    <a:pt x="1042" y="1260"/>
                  </a:lnTo>
                  <a:lnTo>
                    <a:pt x="1041" y="1258"/>
                  </a:lnTo>
                  <a:lnTo>
                    <a:pt x="1041" y="1257"/>
                  </a:lnTo>
                  <a:lnTo>
                    <a:pt x="1041" y="1256"/>
                  </a:lnTo>
                  <a:lnTo>
                    <a:pt x="1042" y="1255"/>
                  </a:lnTo>
                  <a:lnTo>
                    <a:pt x="1043" y="1254"/>
                  </a:lnTo>
                  <a:lnTo>
                    <a:pt x="1044" y="1254"/>
                  </a:lnTo>
                  <a:lnTo>
                    <a:pt x="1046" y="1254"/>
                  </a:lnTo>
                  <a:lnTo>
                    <a:pt x="1046" y="1256"/>
                  </a:lnTo>
                  <a:close/>
                  <a:moveTo>
                    <a:pt x="1099" y="1318"/>
                  </a:moveTo>
                  <a:lnTo>
                    <a:pt x="1103" y="1323"/>
                  </a:lnTo>
                  <a:lnTo>
                    <a:pt x="1104" y="1324"/>
                  </a:lnTo>
                  <a:lnTo>
                    <a:pt x="1104" y="1325"/>
                  </a:lnTo>
                  <a:lnTo>
                    <a:pt x="1103" y="1327"/>
                  </a:lnTo>
                  <a:lnTo>
                    <a:pt x="1102" y="1328"/>
                  </a:lnTo>
                  <a:lnTo>
                    <a:pt x="1101" y="1328"/>
                  </a:lnTo>
                  <a:lnTo>
                    <a:pt x="1100" y="1329"/>
                  </a:lnTo>
                  <a:lnTo>
                    <a:pt x="1099" y="1328"/>
                  </a:lnTo>
                  <a:lnTo>
                    <a:pt x="1097" y="1328"/>
                  </a:lnTo>
                  <a:lnTo>
                    <a:pt x="1093" y="1322"/>
                  </a:lnTo>
                  <a:lnTo>
                    <a:pt x="1093" y="1321"/>
                  </a:lnTo>
                  <a:lnTo>
                    <a:pt x="1093" y="1320"/>
                  </a:lnTo>
                  <a:lnTo>
                    <a:pt x="1093" y="1318"/>
                  </a:lnTo>
                  <a:lnTo>
                    <a:pt x="1094" y="1318"/>
                  </a:lnTo>
                  <a:lnTo>
                    <a:pt x="1095" y="1317"/>
                  </a:lnTo>
                  <a:lnTo>
                    <a:pt x="1096" y="1317"/>
                  </a:lnTo>
                  <a:lnTo>
                    <a:pt x="1097" y="1317"/>
                  </a:lnTo>
                  <a:lnTo>
                    <a:pt x="1099" y="13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1430429" y="1944325"/>
              <a:ext cx="58738" cy="68263"/>
            </a:xfrm>
            <a:custGeom>
              <a:avLst/>
              <a:gdLst>
                <a:gd name="T0" fmla="*/ 5 w 37"/>
                <a:gd name="T1" fmla="*/ 1 h 43"/>
                <a:gd name="T2" fmla="*/ 36 w 37"/>
                <a:gd name="T3" fmla="*/ 37 h 43"/>
                <a:gd name="T4" fmla="*/ 37 w 37"/>
                <a:gd name="T5" fmla="*/ 39 h 43"/>
                <a:gd name="T6" fmla="*/ 37 w 37"/>
                <a:gd name="T7" fmla="*/ 40 h 43"/>
                <a:gd name="T8" fmla="*/ 37 w 37"/>
                <a:gd name="T9" fmla="*/ 41 h 43"/>
                <a:gd name="T10" fmla="*/ 36 w 37"/>
                <a:gd name="T11" fmla="*/ 42 h 43"/>
                <a:gd name="T12" fmla="*/ 35 w 37"/>
                <a:gd name="T13" fmla="*/ 43 h 43"/>
                <a:gd name="T14" fmla="*/ 33 w 37"/>
                <a:gd name="T15" fmla="*/ 43 h 43"/>
                <a:gd name="T16" fmla="*/ 32 w 37"/>
                <a:gd name="T17" fmla="*/ 43 h 43"/>
                <a:gd name="T18" fmla="*/ 31 w 37"/>
                <a:gd name="T19" fmla="*/ 41 h 43"/>
                <a:gd name="T20" fmla="*/ 1 w 37"/>
                <a:gd name="T21" fmla="*/ 5 h 43"/>
                <a:gd name="T22" fmla="*/ 0 w 37"/>
                <a:gd name="T23" fmla="*/ 4 h 43"/>
                <a:gd name="T24" fmla="*/ 0 w 37"/>
                <a:gd name="T25" fmla="*/ 2 h 43"/>
                <a:gd name="T26" fmla="*/ 0 w 37"/>
                <a:gd name="T27" fmla="*/ 1 h 43"/>
                <a:gd name="T28" fmla="*/ 1 w 37"/>
                <a:gd name="T29" fmla="*/ 0 h 43"/>
                <a:gd name="T30" fmla="*/ 2 w 37"/>
                <a:gd name="T31" fmla="*/ 0 h 43"/>
                <a:gd name="T32" fmla="*/ 4 w 37"/>
                <a:gd name="T33" fmla="*/ 0 h 43"/>
                <a:gd name="T34" fmla="*/ 5 w 37"/>
                <a:gd name="T35" fmla="*/ 0 h 43"/>
                <a:gd name="T36" fmla="*/ 5 w 37"/>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5" y="1"/>
                  </a:moveTo>
                  <a:lnTo>
                    <a:pt x="36" y="37"/>
                  </a:lnTo>
                  <a:lnTo>
                    <a:pt x="37" y="39"/>
                  </a:lnTo>
                  <a:lnTo>
                    <a:pt x="37" y="40"/>
                  </a:lnTo>
                  <a:lnTo>
                    <a:pt x="37" y="41"/>
                  </a:lnTo>
                  <a:lnTo>
                    <a:pt x="36" y="42"/>
                  </a:lnTo>
                  <a:lnTo>
                    <a:pt x="35" y="43"/>
                  </a:lnTo>
                  <a:lnTo>
                    <a:pt x="33" y="43"/>
                  </a:lnTo>
                  <a:lnTo>
                    <a:pt x="32" y="43"/>
                  </a:lnTo>
                  <a:lnTo>
                    <a:pt x="31" y="41"/>
                  </a:lnTo>
                  <a:lnTo>
                    <a:pt x="1" y="5"/>
                  </a:lnTo>
                  <a:lnTo>
                    <a:pt x="0" y="4"/>
                  </a:lnTo>
                  <a:lnTo>
                    <a:pt x="0" y="2"/>
                  </a:lnTo>
                  <a:lnTo>
                    <a:pt x="0" y="1"/>
                  </a:lnTo>
                  <a:lnTo>
                    <a:pt x="1" y="0"/>
                  </a:lnTo>
                  <a:lnTo>
                    <a:pt x="2" y="0"/>
                  </a:lnTo>
                  <a:lnTo>
                    <a:pt x="4" y="0"/>
                  </a:lnTo>
                  <a:lnTo>
                    <a:pt x="5"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1512979" y="2042750"/>
              <a:ext cx="58738" cy="69850"/>
            </a:xfrm>
            <a:custGeom>
              <a:avLst/>
              <a:gdLst>
                <a:gd name="T0" fmla="*/ 6 w 37"/>
                <a:gd name="T1" fmla="*/ 1 h 44"/>
                <a:gd name="T2" fmla="*/ 36 w 37"/>
                <a:gd name="T3" fmla="*/ 38 h 44"/>
                <a:gd name="T4" fmla="*/ 37 w 37"/>
                <a:gd name="T5" fmla="*/ 39 h 44"/>
                <a:gd name="T6" fmla="*/ 37 w 37"/>
                <a:gd name="T7" fmla="*/ 40 h 44"/>
                <a:gd name="T8" fmla="*/ 37 w 37"/>
                <a:gd name="T9" fmla="*/ 42 h 44"/>
                <a:gd name="T10" fmla="*/ 36 w 37"/>
                <a:gd name="T11" fmla="*/ 43 h 44"/>
                <a:gd name="T12" fmla="*/ 34 w 37"/>
                <a:gd name="T13" fmla="*/ 44 h 44"/>
                <a:gd name="T14" fmla="*/ 33 w 37"/>
                <a:gd name="T15" fmla="*/ 44 h 44"/>
                <a:gd name="T16" fmla="*/ 32 w 37"/>
                <a:gd name="T17" fmla="*/ 43 h 44"/>
                <a:gd name="T18" fmla="*/ 31 w 37"/>
                <a:gd name="T19" fmla="*/ 42 h 44"/>
                <a:gd name="T20" fmla="*/ 0 w 37"/>
                <a:gd name="T21" fmla="*/ 5 h 44"/>
                <a:gd name="T22" fmla="*/ 0 w 37"/>
                <a:gd name="T23" fmla="*/ 5 h 44"/>
                <a:gd name="T24" fmla="*/ 0 w 37"/>
                <a:gd name="T25" fmla="*/ 3 h 44"/>
                <a:gd name="T26" fmla="*/ 0 w 37"/>
                <a:gd name="T27" fmla="*/ 2 h 44"/>
                <a:gd name="T28" fmla="*/ 1 w 37"/>
                <a:gd name="T29" fmla="*/ 1 h 44"/>
                <a:gd name="T30" fmla="*/ 2 w 37"/>
                <a:gd name="T31" fmla="*/ 0 h 44"/>
                <a:gd name="T32" fmla="*/ 3 w 37"/>
                <a:gd name="T33" fmla="*/ 0 h 44"/>
                <a:gd name="T34" fmla="*/ 5 w 37"/>
                <a:gd name="T35" fmla="*/ 0 h 44"/>
                <a:gd name="T36" fmla="*/ 6 w 37"/>
                <a:gd name="T3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4">
                  <a:moveTo>
                    <a:pt x="6" y="1"/>
                  </a:moveTo>
                  <a:lnTo>
                    <a:pt x="36" y="38"/>
                  </a:lnTo>
                  <a:lnTo>
                    <a:pt x="37" y="39"/>
                  </a:lnTo>
                  <a:lnTo>
                    <a:pt x="37" y="40"/>
                  </a:lnTo>
                  <a:lnTo>
                    <a:pt x="37" y="42"/>
                  </a:lnTo>
                  <a:lnTo>
                    <a:pt x="36" y="43"/>
                  </a:lnTo>
                  <a:lnTo>
                    <a:pt x="34" y="44"/>
                  </a:lnTo>
                  <a:lnTo>
                    <a:pt x="33" y="44"/>
                  </a:lnTo>
                  <a:lnTo>
                    <a:pt x="32" y="43"/>
                  </a:lnTo>
                  <a:lnTo>
                    <a:pt x="31" y="42"/>
                  </a:lnTo>
                  <a:lnTo>
                    <a:pt x="0" y="5"/>
                  </a:lnTo>
                  <a:lnTo>
                    <a:pt x="0" y="5"/>
                  </a:lnTo>
                  <a:lnTo>
                    <a:pt x="0" y="3"/>
                  </a:lnTo>
                  <a:lnTo>
                    <a:pt x="0" y="2"/>
                  </a:lnTo>
                  <a:lnTo>
                    <a:pt x="1" y="1"/>
                  </a:lnTo>
                  <a:lnTo>
                    <a:pt x="2" y="0"/>
                  </a:lnTo>
                  <a:lnTo>
                    <a:pt x="3"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1595529" y="2142763"/>
              <a:ext cx="58738" cy="68263"/>
            </a:xfrm>
            <a:custGeom>
              <a:avLst/>
              <a:gdLst>
                <a:gd name="T0" fmla="*/ 6 w 37"/>
                <a:gd name="T1" fmla="*/ 1 h 43"/>
                <a:gd name="T2" fmla="*/ 36 w 37"/>
                <a:gd name="T3" fmla="*/ 38 h 43"/>
                <a:gd name="T4" fmla="*/ 37 w 37"/>
                <a:gd name="T5" fmla="*/ 39 h 43"/>
                <a:gd name="T6" fmla="*/ 37 w 37"/>
                <a:gd name="T7" fmla="*/ 40 h 43"/>
                <a:gd name="T8" fmla="*/ 37 w 37"/>
                <a:gd name="T9" fmla="*/ 41 h 43"/>
                <a:gd name="T10" fmla="*/ 36 w 37"/>
                <a:gd name="T11" fmla="*/ 42 h 43"/>
                <a:gd name="T12" fmla="*/ 35 w 37"/>
                <a:gd name="T13" fmla="*/ 43 h 43"/>
                <a:gd name="T14" fmla="*/ 33 w 37"/>
                <a:gd name="T15" fmla="*/ 43 h 43"/>
                <a:gd name="T16" fmla="*/ 32 w 37"/>
                <a:gd name="T17" fmla="*/ 43 h 43"/>
                <a:gd name="T18" fmla="*/ 31 w 37"/>
                <a:gd name="T19" fmla="*/ 42 h 43"/>
                <a:gd name="T20" fmla="*/ 1 w 37"/>
                <a:gd name="T21" fmla="*/ 5 h 43"/>
                <a:gd name="T22" fmla="*/ 0 w 37"/>
                <a:gd name="T23" fmla="*/ 4 h 43"/>
                <a:gd name="T24" fmla="*/ 0 w 37"/>
                <a:gd name="T25" fmla="*/ 3 h 43"/>
                <a:gd name="T26" fmla="*/ 0 w 37"/>
                <a:gd name="T27" fmla="*/ 2 h 43"/>
                <a:gd name="T28" fmla="*/ 1 w 37"/>
                <a:gd name="T29" fmla="*/ 0 h 43"/>
                <a:gd name="T30" fmla="*/ 2 w 37"/>
                <a:gd name="T31" fmla="*/ 0 h 43"/>
                <a:gd name="T32" fmla="*/ 4 w 37"/>
                <a:gd name="T33" fmla="*/ 0 h 43"/>
                <a:gd name="T34" fmla="*/ 5 w 37"/>
                <a:gd name="T35" fmla="*/ 0 h 43"/>
                <a:gd name="T36" fmla="*/ 6 w 37"/>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6" y="1"/>
                  </a:moveTo>
                  <a:lnTo>
                    <a:pt x="36" y="38"/>
                  </a:lnTo>
                  <a:lnTo>
                    <a:pt x="37" y="39"/>
                  </a:lnTo>
                  <a:lnTo>
                    <a:pt x="37" y="40"/>
                  </a:lnTo>
                  <a:lnTo>
                    <a:pt x="37" y="41"/>
                  </a:lnTo>
                  <a:lnTo>
                    <a:pt x="36" y="42"/>
                  </a:lnTo>
                  <a:lnTo>
                    <a:pt x="35" y="43"/>
                  </a:lnTo>
                  <a:lnTo>
                    <a:pt x="33" y="43"/>
                  </a:lnTo>
                  <a:lnTo>
                    <a:pt x="32" y="43"/>
                  </a:lnTo>
                  <a:lnTo>
                    <a:pt x="31" y="42"/>
                  </a:lnTo>
                  <a:lnTo>
                    <a:pt x="1" y="5"/>
                  </a:lnTo>
                  <a:lnTo>
                    <a:pt x="0" y="4"/>
                  </a:lnTo>
                  <a:lnTo>
                    <a:pt x="0" y="3"/>
                  </a:lnTo>
                  <a:lnTo>
                    <a:pt x="0" y="2"/>
                  </a:lnTo>
                  <a:lnTo>
                    <a:pt x="1" y="0"/>
                  </a:lnTo>
                  <a:lnTo>
                    <a:pt x="2" y="0"/>
                  </a:lnTo>
                  <a:lnTo>
                    <a:pt x="4"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1678079" y="2242775"/>
              <a:ext cx="58738" cy="68263"/>
            </a:xfrm>
            <a:custGeom>
              <a:avLst/>
              <a:gdLst>
                <a:gd name="T0" fmla="*/ 6 w 37"/>
                <a:gd name="T1" fmla="*/ 1 h 43"/>
                <a:gd name="T2" fmla="*/ 36 w 37"/>
                <a:gd name="T3" fmla="*/ 37 h 43"/>
                <a:gd name="T4" fmla="*/ 37 w 37"/>
                <a:gd name="T5" fmla="*/ 39 h 43"/>
                <a:gd name="T6" fmla="*/ 37 w 37"/>
                <a:gd name="T7" fmla="*/ 40 h 43"/>
                <a:gd name="T8" fmla="*/ 37 w 37"/>
                <a:gd name="T9" fmla="*/ 41 h 43"/>
                <a:gd name="T10" fmla="*/ 36 w 37"/>
                <a:gd name="T11" fmla="*/ 42 h 43"/>
                <a:gd name="T12" fmla="*/ 34 w 37"/>
                <a:gd name="T13" fmla="*/ 43 h 43"/>
                <a:gd name="T14" fmla="*/ 33 w 37"/>
                <a:gd name="T15" fmla="*/ 43 h 43"/>
                <a:gd name="T16" fmla="*/ 32 w 37"/>
                <a:gd name="T17" fmla="*/ 43 h 43"/>
                <a:gd name="T18" fmla="*/ 31 w 37"/>
                <a:gd name="T19" fmla="*/ 42 h 43"/>
                <a:gd name="T20" fmla="*/ 0 w 37"/>
                <a:gd name="T21" fmla="*/ 5 h 43"/>
                <a:gd name="T22" fmla="*/ 0 w 37"/>
                <a:gd name="T23" fmla="*/ 4 h 43"/>
                <a:gd name="T24" fmla="*/ 0 w 37"/>
                <a:gd name="T25" fmla="*/ 2 h 43"/>
                <a:gd name="T26" fmla="*/ 0 w 37"/>
                <a:gd name="T27" fmla="*/ 1 h 43"/>
                <a:gd name="T28" fmla="*/ 1 w 37"/>
                <a:gd name="T29" fmla="*/ 0 h 43"/>
                <a:gd name="T30" fmla="*/ 2 w 37"/>
                <a:gd name="T31" fmla="*/ 0 h 43"/>
                <a:gd name="T32" fmla="*/ 4 w 37"/>
                <a:gd name="T33" fmla="*/ 0 h 43"/>
                <a:gd name="T34" fmla="*/ 5 w 37"/>
                <a:gd name="T35" fmla="*/ 0 h 43"/>
                <a:gd name="T36" fmla="*/ 6 w 37"/>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6" y="1"/>
                  </a:moveTo>
                  <a:lnTo>
                    <a:pt x="36" y="37"/>
                  </a:lnTo>
                  <a:lnTo>
                    <a:pt x="37" y="39"/>
                  </a:lnTo>
                  <a:lnTo>
                    <a:pt x="37" y="40"/>
                  </a:lnTo>
                  <a:lnTo>
                    <a:pt x="37" y="41"/>
                  </a:lnTo>
                  <a:lnTo>
                    <a:pt x="36" y="42"/>
                  </a:lnTo>
                  <a:lnTo>
                    <a:pt x="34" y="43"/>
                  </a:lnTo>
                  <a:lnTo>
                    <a:pt x="33" y="43"/>
                  </a:lnTo>
                  <a:lnTo>
                    <a:pt x="32" y="43"/>
                  </a:lnTo>
                  <a:lnTo>
                    <a:pt x="31" y="42"/>
                  </a:lnTo>
                  <a:lnTo>
                    <a:pt x="0" y="5"/>
                  </a:lnTo>
                  <a:lnTo>
                    <a:pt x="0" y="4"/>
                  </a:lnTo>
                  <a:lnTo>
                    <a:pt x="0" y="2"/>
                  </a:lnTo>
                  <a:lnTo>
                    <a:pt x="0" y="1"/>
                  </a:lnTo>
                  <a:lnTo>
                    <a:pt x="1" y="0"/>
                  </a:lnTo>
                  <a:lnTo>
                    <a:pt x="2" y="0"/>
                  </a:lnTo>
                  <a:lnTo>
                    <a:pt x="4"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1760629" y="2342788"/>
              <a:ext cx="58738" cy="68263"/>
            </a:xfrm>
            <a:custGeom>
              <a:avLst/>
              <a:gdLst>
                <a:gd name="T0" fmla="*/ 6 w 37"/>
                <a:gd name="T1" fmla="*/ 0 h 43"/>
                <a:gd name="T2" fmla="*/ 36 w 37"/>
                <a:gd name="T3" fmla="*/ 37 h 43"/>
                <a:gd name="T4" fmla="*/ 37 w 37"/>
                <a:gd name="T5" fmla="*/ 39 h 43"/>
                <a:gd name="T6" fmla="*/ 37 w 37"/>
                <a:gd name="T7" fmla="*/ 40 h 43"/>
                <a:gd name="T8" fmla="*/ 37 w 37"/>
                <a:gd name="T9" fmla="*/ 41 h 43"/>
                <a:gd name="T10" fmla="*/ 36 w 37"/>
                <a:gd name="T11" fmla="*/ 42 h 43"/>
                <a:gd name="T12" fmla="*/ 35 w 37"/>
                <a:gd name="T13" fmla="*/ 43 h 43"/>
                <a:gd name="T14" fmla="*/ 33 w 37"/>
                <a:gd name="T15" fmla="*/ 43 h 43"/>
                <a:gd name="T16" fmla="*/ 32 w 37"/>
                <a:gd name="T17" fmla="*/ 42 h 43"/>
                <a:gd name="T18" fmla="*/ 31 w 37"/>
                <a:gd name="T19" fmla="*/ 41 h 43"/>
                <a:gd name="T20" fmla="*/ 1 w 37"/>
                <a:gd name="T21" fmla="*/ 4 h 43"/>
                <a:gd name="T22" fmla="*/ 0 w 37"/>
                <a:gd name="T23" fmla="*/ 4 h 43"/>
                <a:gd name="T24" fmla="*/ 0 w 37"/>
                <a:gd name="T25" fmla="*/ 2 h 43"/>
                <a:gd name="T26" fmla="*/ 0 w 37"/>
                <a:gd name="T27" fmla="*/ 1 h 43"/>
                <a:gd name="T28" fmla="*/ 1 w 37"/>
                <a:gd name="T29" fmla="*/ 0 h 43"/>
                <a:gd name="T30" fmla="*/ 2 w 37"/>
                <a:gd name="T31" fmla="*/ 0 h 43"/>
                <a:gd name="T32" fmla="*/ 4 w 37"/>
                <a:gd name="T33" fmla="*/ 0 h 43"/>
                <a:gd name="T34" fmla="*/ 5 w 37"/>
                <a:gd name="T35" fmla="*/ 0 h 43"/>
                <a:gd name="T36" fmla="*/ 6 w 37"/>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6" y="0"/>
                  </a:moveTo>
                  <a:lnTo>
                    <a:pt x="36" y="37"/>
                  </a:lnTo>
                  <a:lnTo>
                    <a:pt x="37" y="39"/>
                  </a:lnTo>
                  <a:lnTo>
                    <a:pt x="37" y="40"/>
                  </a:lnTo>
                  <a:lnTo>
                    <a:pt x="37" y="41"/>
                  </a:lnTo>
                  <a:lnTo>
                    <a:pt x="36" y="42"/>
                  </a:lnTo>
                  <a:lnTo>
                    <a:pt x="35" y="43"/>
                  </a:lnTo>
                  <a:lnTo>
                    <a:pt x="33" y="43"/>
                  </a:lnTo>
                  <a:lnTo>
                    <a:pt x="32" y="42"/>
                  </a:lnTo>
                  <a:lnTo>
                    <a:pt x="31" y="41"/>
                  </a:lnTo>
                  <a:lnTo>
                    <a:pt x="1" y="4"/>
                  </a:lnTo>
                  <a:lnTo>
                    <a:pt x="0" y="4"/>
                  </a:lnTo>
                  <a:lnTo>
                    <a:pt x="0" y="2"/>
                  </a:lnTo>
                  <a:lnTo>
                    <a:pt x="0" y="1"/>
                  </a:lnTo>
                  <a:lnTo>
                    <a:pt x="1" y="0"/>
                  </a:lnTo>
                  <a:lnTo>
                    <a:pt x="2" y="0"/>
                  </a:lnTo>
                  <a:lnTo>
                    <a:pt x="4" y="0"/>
                  </a:lnTo>
                  <a:lnTo>
                    <a:pt x="5" y="0"/>
                  </a:lnTo>
                  <a:lnTo>
                    <a:pt x="6"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1843179" y="2441213"/>
              <a:ext cx="58738" cy="69850"/>
            </a:xfrm>
            <a:custGeom>
              <a:avLst/>
              <a:gdLst>
                <a:gd name="T0" fmla="*/ 6 w 37"/>
                <a:gd name="T1" fmla="*/ 1 h 44"/>
                <a:gd name="T2" fmla="*/ 36 w 37"/>
                <a:gd name="T3" fmla="*/ 38 h 44"/>
                <a:gd name="T4" fmla="*/ 37 w 37"/>
                <a:gd name="T5" fmla="*/ 39 h 44"/>
                <a:gd name="T6" fmla="*/ 37 w 37"/>
                <a:gd name="T7" fmla="*/ 40 h 44"/>
                <a:gd name="T8" fmla="*/ 37 w 37"/>
                <a:gd name="T9" fmla="*/ 42 h 44"/>
                <a:gd name="T10" fmla="*/ 36 w 37"/>
                <a:gd name="T11" fmla="*/ 43 h 44"/>
                <a:gd name="T12" fmla="*/ 35 w 37"/>
                <a:gd name="T13" fmla="*/ 43 h 44"/>
                <a:gd name="T14" fmla="*/ 33 w 37"/>
                <a:gd name="T15" fmla="*/ 44 h 44"/>
                <a:gd name="T16" fmla="*/ 32 w 37"/>
                <a:gd name="T17" fmla="*/ 43 h 44"/>
                <a:gd name="T18" fmla="*/ 31 w 37"/>
                <a:gd name="T19" fmla="*/ 42 h 44"/>
                <a:gd name="T20" fmla="*/ 0 w 37"/>
                <a:gd name="T21" fmla="*/ 5 h 44"/>
                <a:gd name="T22" fmla="*/ 0 w 37"/>
                <a:gd name="T23" fmla="*/ 4 h 44"/>
                <a:gd name="T24" fmla="*/ 0 w 37"/>
                <a:gd name="T25" fmla="*/ 3 h 44"/>
                <a:gd name="T26" fmla="*/ 0 w 37"/>
                <a:gd name="T27" fmla="*/ 2 h 44"/>
                <a:gd name="T28" fmla="*/ 1 w 37"/>
                <a:gd name="T29" fmla="*/ 0 h 44"/>
                <a:gd name="T30" fmla="*/ 2 w 37"/>
                <a:gd name="T31" fmla="*/ 0 h 44"/>
                <a:gd name="T32" fmla="*/ 4 w 37"/>
                <a:gd name="T33" fmla="*/ 0 h 44"/>
                <a:gd name="T34" fmla="*/ 5 w 37"/>
                <a:gd name="T35" fmla="*/ 0 h 44"/>
                <a:gd name="T36" fmla="*/ 6 w 37"/>
                <a:gd name="T3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4">
                  <a:moveTo>
                    <a:pt x="6" y="1"/>
                  </a:moveTo>
                  <a:lnTo>
                    <a:pt x="36" y="38"/>
                  </a:lnTo>
                  <a:lnTo>
                    <a:pt x="37" y="39"/>
                  </a:lnTo>
                  <a:lnTo>
                    <a:pt x="37" y="40"/>
                  </a:lnTo>
                  <a:lnTo>
                    <a:pt x="37" y="42"/>
                  </a:lnTo>
                  <a:lnTo>
                    <a:pt x="36" y="43"/>
                  </a:lnTo>
                  <a:lnTo>
                    <a:pt x="35" y="43"/>
                  </a:lnTo>
                  <a:lnTo>
                    <a:pt x="33" y="44"/>
                  </a:lnTo>
                  <a:lnTo>
                    <a:pt x="32" y="43"/>
                  </a:lnTo>
                  <a:lnTo>
                    <a:pt x="31" y="42"/>
                  </a:lnTo>
                  <a:lnTo>
                    <a:pt x="0" y="5"/>
                  </a:lnTo>
                  <a:lnTo>
                    <a:pt x="0" y="4"/>
                  </a:lnTo>
                  <a:lnTo>
                    <a:pt x="0" y="3"/>
                  </a:lnTo>
                  <a:lnTo>
                    <a:pt x="0" y="2"/>
                  </a:lnTo>
                  <a:lnTo>
                    <a:pt x="1" y="0"/>
                  </a:lnTo>
                  <a:lnTo>
                    <a:pt x="2" y="0"/>
                  </a:lnTo>
                  <a:lnTo>
                    <a:pt x="4"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1925729" y="2541225"/>
              <a:ext cx="58738" cy="68263"/>
            </a:xfrm>
            <a:custGeom>
              <a:avLst/>
              <a:gdLst>
                <a:gd name="T0" fmla="*/ 6 w 37"/>
                <a:gd name="T1" fmla="*/ 1 h 43"/>
                <a:gd name="T2" fmla="*/ 37 w 37"/>
                <a:gd name="T3" fmla="*/ 38 h 43"/>
                <a:gd name="T4" fmla="*/ 37 w 37"/>
                <a:gd name="T5" fmla="*/ 39 h 43"/>
                <a:gd name="T6" fmla="*/ 37 w 37"/>
                <a:gd name="T7" fmla="*/ 40 h 43"/>
                <a:gd name="T8" fmla="*/ 37 w 37"/>
                <a:gd name="T9" fmla="*/ 41 h 43"/>
                <a:gd name="T10" fmla="*/ 36 w 37"/>
                <a:gd name="T11" fmla="*/ 42 h 43"/>
                <a:gd name="T12" fmla="*/ 35 w 37"/>
                <a:gd name="T13" fmla="*/ 43 h 43"/>
                <a:gd name="T14" fmla="*/ 33 w 37"/>
                <a:gd name="T15" fmla="*/ 43 h 43"/>
                <a:gd name="T16" fmla="*/ 32 w 37"/>
                <a:gd name="T17" fmla="*/ 43 h 43"/>
                <a:gd name="T18" fmla="*/ 31 w 37"/>
                <a:gd name="T19" fmla="*/ 42 h 43"/>
                <a:gd name="T20" fmla="*/ 1 w 37"/>
                <a:gd name="T21" fmla="*/ 6 h 43"/>
                <a:gd name="T22" fmla="*/ 0 w 37"/>
                <a:gd name="T23" fmla="*/ 4 h 43"/>
                <a:gd name="T24" fmla="*/ 0 w 37"/>
                <a:gd name="T25" fmla="*/ 2 h 43"/>
                <a:gd name="T26" fmla="*/ 0 w 37"/>
                <a:gd name="T27" fmla="*/ 2 h 43"/>
                <a:gd name="T28" fmla="*/ 1 w 37"/>
                <a:gd name="T29" fmla="*/ 0 h 43"/>
                <a:gd name="T30" fmla="*/ 2 w 37"/>
                <a:gd name="T31" fmla="*/ 0 h 43"/>
                <a:gd name="T32" fmla="*/ 4 w 37"/>
                <a:gd name="T33" fmla="*/ 0 h 43"/>
                <a:gd name="T34" fmla="*/ 5 w 37"/>
                <a:gd name="T35" fmla="*/ 0 h 43"/>
                <a:gd name="T36" fmla="*/ 6 w 37"/>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6" y="1"/>
                  </a:moveTo>
                  <a:lnTo>
                    <a:pt x="37" y="38"/>
                  </a:lnTo>
                  <a:lnTo>
                    <a:pt x="37" y="39"/>
                  </a:lnTo>
                  <a:lnTo>
                    <a:pt x="37" y="40"/>
                  </a:lnTo>
                  <a:lnTo>
                    <a:pt x="37" y="41"/>
                  </a:lnTo>
                  <a:lnTo>
                    <a:pt x="36" y="42"/>
                  </a:lnTo>
                  <a:lnTo>
                    <a:pt x="35" y="43"/>
                  </a:lnTo>
                  <a:lnTo>
                    <a:pt x="33" y="43"/>
                  </a:lnTo>
                  <a:lnTo>
                    <a:pt x="32" y="43"/>
                  </a:lnTo>
                  <a:lnTo>
                    <a:pt x="31" y="42"/>
                  </a:lnTo>
                  <a:lnTo>
                    <a:pt x="1" y="6"/>
                  </a:lnTo>
                  <a:lnTo>
                    <a:pt x="0" y="4"/>
                  </a:lnTo>
                  <a:lnTo>
                    <a:pt x="0" y="2"/>
                  </a:lnTo>
                  <a:lnTo>
                    <a:pt x="0" y="2"/>
                  </a:lnTo>
                  <a:lnTo>
                    <a:pt x="1" y="0"/>
                  </a:lnTo>
                  <a:lnTo>
                    <a:pt x="2" y="0"/>
                  </a:lnTo>
                  <a:lnTo>
                    <a:pt x="4"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2008279" y="2641238"/>
              <a:ext cx="60325" cy="68263"/>
            </a:xfrm>
            <a:custGeom>
              <a:avLst/>
              <a:gdLst>
                <a:gd name="T0" fmla="*/ 6 w 38"/>
                <a:gd name="T1" fmla="*/ 1 h 43"/>
                <a:gd name="T2" fmla="*/ 36 w 38"/>
                <a:gd name="T3" fmla="*/ 37 h 43"/>
                <a:gd name="T4" fmla="*/ 37 w 38"/>
                <a:gd name="T5" fmla="*/ 39 h 43"/>
                <a:gd name="T6" fmla="*/ 38 w 38"/>
                <a:gd name="T7" fmla="*/ 40 h 43"/>
                <a:gd name="T8" fmla="*/ 37 w 38"/>
                <a:gd name="T9" fmla="*/ 41 h 43"/>
                <a:gd name="T10" fmla="*/ 36 w 38"/>
                <a:gd name="T11" fmla="*/ 42 h 43"/>
                <a:gd name="T12" fmla="*/ 35 w 38"/>
                <a:gd name="T13" fmla="*/ 43 h 43"/>
                <a:gd name="T14" fmla="*/ 33 w 38"/>
                <a:gd name="T15" fmla="*/ 43 h 43"/>
                <a:gd name="T16" fmla="*/ 32 w 38"/>
                <a:gd name="T17" fmla="*/ 42 h 43"/>
                <a:gd name="T18" fmla="*/ 31 w 38"/>
                <a:gd name="T19" fmla="*/ 41 h 43"/>
                <a:gd name="T20" fmla="*/ 0 w 38"/>
                <a:gd name="T21" fmla="*/ 5 h 43"/>
                <a:gd name="T22" fmla="*/ 0 w 38"/>
                <a:gd name="T23" fmla="*/ 4 h 43"/>
                <a:gd name="T24" fmla="*/ 0 w 38"/>
                <a:gd name="T25" fmla="*/ 2 h 43"/>
                <a:gd name="T26" fmla="*/ 0 w 38"/>
                <a:gd name="T27" fmla="*/ 1 h 43"/>
                <a:gd name="T28" fmla="*/ 1 w 38"/>
                <a:gd name="T29" fmla="*/ 1 h 43"/>
                <a:gd name="T30" fmla="*/ 2 w 38"/>
                <a:gd name="T31" fmla="*/ 0 h 43"/>
                <a:gd name="T32" fmla="*/ 4 w 38"/>
                <a:gd name="T33" fmla="*/ 0 h 43"/>
                <a:gd name="T34" fmla="*/ 5 w 38"/>
                <a:gd name="T35" fmla="*/ 0 h 43"/>
                <a:gd name="T36" fmla="*/ 6 w 38"/>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3">
                  <a:moveTo>
                    <a:pt x="6" y="1"/>
                  </a:moveTo>
                  <a:lnTo>
                    <a:pt x="36" y="37"/>
                  </a:lnTo>
                  <a:lnTo>
                    <a:pt x="37" y="39"/>
                  </a:lnTo>
                  <a:lnTo>
                    <a:pt x="38" y="40"/>
                  </a:lnTo>
                  <a:lnTo>
                    <a:pt x="37" y="41"/>
                  </a:lnTo>
                  <a:lnTo>
                    <a:pt x="36" y="42"/>
                  </a:lnTo>
                  <a:lnTo>
                    <a:pt x="35" y="43"/>
                  </a:lnTo>
                  <a:lnTo>
                    <a:pt x="33" y="43"/>
                  </a:lnTo>
                  <a:lnTo>
                    <a:pt x="32" y="42"/>
                  </a:lnTo>
                  <a:lnTo>
                    <a:pt x="31" y="41"/>
                  </a:lnTo>
                  <a:lnTo>
                    <a:pt x="0" y="5"/>
                  </a:lnTo>
                  <a:lnTo>
                    <a:pt x="0" y="4"/>
                  </a:lnTo>
                  <a:lnTo>
                    <a:pt x="0" y="2"/>
                  </a:lnTo>
                  <a:lnTo>
                    <a:pt x="0" y="1"/>
                  </a:lnTo>
                  <a:lnTo>
                    <a:pt x="1" y="1"/>
                  </a:lnTo>
                  <a:lnTo>
                    <a:pt x="2" y="0"/>
                  </a:lnTo>
                  <a:lnTo>
                    <a:pt x="4"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2090829" y="2739663"/>
              <a:ext cx="58738" cy="69850"/>
            </a:xfrm>
            <a:custGeom>
              <a:avLst/>
              <a:gdLst>
                <a:gd name="T0" fmla="*/ 6 w 37"/>
                <a:gd name="T1" fmla="*/ 1 h 44"/>
                <a:gd name="T2" fmla="*/ 37 w 37"/>
                <a:gd name="T3" fmla="*/ 38 h 44"/>
                <a:gd name="T4" fmla="*/ 37 w 37"/>
                <a:gd name="T5" fmla="*/ 39 h 44"/>
                <a:gd name="T6" fmla="*/ 37 w 37"/>
                <a:gd name="T7" fmla="*/ 40 h 44"/>
                <a:gd name="T8" fmla="*/ 37 w 37"/>
                <a:gd name="T9" fmla="*/ 42 h 44"/>
                <a:gd name="T10" fmla="*/ 36 w 37"/>
                <a:gd name="T11" fmla="*/ 43 h 44"/>
                <a:gd name="T12" fmla="*/ 35 w 37"/>
                <a:gd name="T13" fmla="*/ 44 h 44"/>
                <a:gd name="T14" fmla="*/ 33 w 37"/>
                <a:gd name="T15" fmla="*/ 44 h 44"/>
                <a:gd name="T16" fmla="*/ 32 w 37"/>
                <a:gd name="T17" fmla="*/ 43 h 44"/>
                <a:gd name="T18" fmla="*/ 32 w 37"/>
                <a:gd name="T19" fmla="*/ 43 h 44"/>
                <a:gd name="T20" fmla="*/ 1 w 37"/>
                <a:gd name="T21" fmla="*/ 5 h 44"/>
                <a:gd name="T22" fmla="*/ 0 w 37"/>
                <a:gd name="T23" fmla="*/ 5 h 44"/>
                <a:gd name="T24" fmla="*/ 0 w 37"/>
                <a:gd name="T25" fmla="*/ 4 h 44"/>
                <a:gd name="T26" fmla="*/ 0 w 37"/>
                <a:gd name="T27" fmla="*/ 2 h 44"/>
                <a:gd name="T28" fmla="*/ 1 w 37"/>
                <a:gd name="T29" fmla="*/ 1 h 44"/>
                <a:gd name="T30" fmla="*/ 2 w 37"/>
                <a:gd name="T31" fmla="*/ 0 h 44"/>
                <a:gd name="T32" fmla="*/ 4 w 37"/>
                <a:gd name="T33" fmla="*/ 0 h 44"/>
                <a:gd name="T34" fmla="*/ 5 w 37"/>
                <a:gd name="T35" fmla="*/ 0 h 44"/>
                <a:gd name="T36" fmla="*/ 6 w 37"/>
                <a:gd name="T3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4">
                  <a:moveTo>
                    <a:pt x="6" y="1"/>
                  </a:moveTo>
                  <a:lnTo>
                    <a:pt x="37" y="38"/>
                  </a:lnTo>
                  <a:lnTo>
                    <a:pt x="37" y="39"/>
                  </a:lnTo>
                  <a:lnTo>
                    <a:pt x="37" y="40"/>
                  </a:lnTo>
                  <a:lnTo>
                    <a:pt x="37" y="42"/>
                  </a:lnTo>
                  <a:lnTo>
                    <a:pt x="36" y="43"/>
                  </a:lnTo>
                  <a:lnTo>
                    <a:pt x="35" y="44"/>
                  </a:lnTo>
                  <a:lnTo>
                    <a:pt x="33" y="44"/>
                  </a:lnTo>
                  <a:lnTo>
                    <a:pt x="32" y="43"/>
                  </a:lnTo>
                  <a:lnTo>
                    <a:pt x="32" y="43"/>
                  </a:lnTo>
                  <a:lnTo>
                    <a:pt x="1" y="5"/>
                  </a:lnTo>
                  <a:lnTo>
                    <a:pt x="0" y="5"/>
                  </a:lnTo>
                  <a:lnTo>
                    <a:pt x="0" y="4"/>
                  </a:lnTo>
                  <a:lnTo>
                    <a:pt x="0" y="2"/>
                  </a:lnTo>
                  <a:lnTo>
                    <a:pt x="1" y="1"/>
                  </a:lnTo>
                  <a:lnTo>
                    <a:pt x="2" y="0"/>
                  </a:lnTo>
                  <a:lnTo>
                    <a:pt x="4"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2173379" y="2839675"/>
              <a:ext cx="60325" cy="68263"/>
            </a:xfrm>
            <a:custGeom>
              <a:avLst/>
              <a:gdLst>
                <a:gd name="T0" fmla="*/ 6 w 38"/>
                <a:gd name="T1" fmla="*/ 1 h 43"/>
                <a:gd name="T2" fmla="*/ 36 w 38"/>
                <a:gd name="T3" fmla="*/ 38 h 43"/>
                <a:gd name="T4" fmla="*/ 37 w 38"/>
                <a:gd name="T5" fmla="*/ 39 h 43"/>
                <a:gd name="T6" fmla="*/ 38 w 38"/>
                <a:gd name="T7" fmla="*/ 40 h 43"/>
                <a:gd name="T8" fmla="*/ 37 w 38"/>
                <a:gd name="T9" fmla="*/ 41 h 43"/>
                <a:gd name="T10" fmla="*/ 36 w 38"/>
                <a:gd name="T11" fmla="*/ 42 h 43"/>
                <a:gd name="T12" fmla="*/ 35 w 38"/>
                <a:gd name="T13" fmla="*/ 43 h 43"/>
                <a:gd name="T14" fmla="*/ 33 w 38"/>
                <a:gd name="T15" fmla="*/ 43 h 43"/>
                <a:gd name="T16" fmla="*/ 33 w 38"/>
                <a:gd name="T17" fmla="*/ 43 h 43"/>
                <a:gd name="T18" fmla="*/ 31 w 38"/>
                <a:gd name="T19" fmla="*/ 42 h 43"/>
                <a:gd name="T20" fmla="*/ 1 w 38"/>
                <a:gd name="T21" fmla="*/ 6 h 43"/>
                <a:gd name="T22" fmla="*/ 0 w 38"/>
                <a:gd name="T23" fmla="*/ 4 h 43"/>
                <a:gd name="T24" fmla="*/ 0 w 38"/>
                <a:gd name="T25" fmla="*/ 3 h 43"/>
                <a:gd name="T26" fmla="*/ 1 w 38"/>
                <a:gd name="T27" fmla="*/ 2 h 43"/>
                <a:gd name="T28" fmla="*/ 1 w 38"/>
                <a:gd name="T29" fmla="*/ 0 h 43"/>
                <a:gd name="T30" fmla="*/ 2 w 38"/>
                <a:gd name="T31" fmla="*/ 0 h 43"/>
                <a:gd name="T32" fmla="*/ 4 w 38"/>
                <a:gd name="T33" fmla="*/ 0 h 43"/>
                <a:gd name="T34" fmla="*/ 5 w 38"/>
                <a:gd name="T35" fmla="*/ 0 h 43"/>
                <a:gd name="T36" fmla="*/ 6 w 38"/>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3">
                  <a:moveTo>
                    <a:pt x="6" y="1"/>
                  </a:moveTo>
                  <a:lnTo>
                    <a:pt x="36" y="38"/>
                  </a:lnTo>
                  <a:lnTo>
                    <a:pt x="37" y="39"/>
                  </a:lnTo>
                  <a:lnTo>
                    <a:pt x="38" y="40"/>
                  </a:lnTo>
                  <a:lnTo>
                    <a:pt x="37" y="41"/>
                  </a:lnTo>
                  <a:lnTo>
                    <a:pt x="36" y="42"/>
                  </a:lnTo>
                  <a:lnTo>
                    <a:pt x="35" y="43"/>
                  </a:lnTo>
                  <a:lnTo>
                    <a:pt x="33" y="43"/>
                  </a:lnTo>
                  <a:lnTo>
                    <a:pt x="33" y="43"/>
                  </a:lnTo>
                  <a:lnTo>
                    <a:pt x="31" y="42"/>
                  </a:lnTo>
                  <a:lnTo>
                    <a:pt x="1" y="6"/>
                  </a:lnTo>
                  <a:lnTo>
                    <a:pt x="0" y="4"/>
                  </a:lnTo>
                  <a:lnTo>
                    <a:pt x="0" y="3"/>
                  </a:lnTo>
                  <a:lnTo>
                    <a:pt x="1" y="2"/>
                  </a:lnTo>
                  <a:lnTo>
                    <a:pt x="1" y="0"/>
                  </a:lnTo>
                  <a:lnTo>
                    <a:pt x="2" y="0"/>
                  </a:lnTo>
                  <a:lnTo>
                    <a:pt x="4" y="0"/>
                  </a:lnTo>
                  <a:lnTo>
                    <a:pt x="5"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2255929" y="2939688"/>
              <a:ext cx="58738" cy="68263"/>
            </a:xfrm>
            <a:custGeom>
              <a:avLst/>
              <a:gdLst>
                <a:gd name="T0" fmla="*/ 6 w 37"/>
                <a:gd name="T1" fmla="*/ 1 h 43"/>
                <a:gd name="T2" fmla="*/ 37 w 37"/>
                <a:gd name="T3" fmla="*/ 37 h 43"/>
                <a:gd name="T4" fmla="*/ 37 w 37"/>
                <a:gd name="T5" fmla="*/ 39 h 43"/>
                <a:gd name="T6" fmla="*/ 37 w 37"/>
                <a:gd name="T7" fmla="*/ 40 h 43"/>
                <a:gd name="T8" fmla="*/ 37 w 37"/>
                <a:gd name="T9" fmla="*/ 41 h 43"/>
                <a:gd name="T10" fmla="*/ 36 w 37"/>
                <a:gd name="T11" fmla="*/ 42 h 43"/>
                <a:gd name="T12" fmla="*/ 35 w 37"/>
                <a:gd name="T13" fmla="*/ 43 h 43"/>
                <a:gd name="T14" fmla="*/ 34 w 37"/>
                <a:gd name="T15" fmla="*/ 43 h 43"/>
                <a:gd name="T16" fmla="*/ 32 w 37"/>
                <a:gd name="T17" fmla="*/ 43 h 43"/>
                <a:gd name="T18" fmla="*/ 32 w 37"/>
                <a:gd name="T19" fmla="*/ 41 h 43"/>
                <a:gd name="T20" fmla="*/ 1 w 37"/>
                <a:gd name="T21" fmla="*/ 5 h 43"/>
                <a:gd name="T22" fmla="*/ 0 w 37"/>
                <a:gd name="T23" fmla="*/ 4 h 43"/>
                <a:gd name="T24" fmla="*/ 0 w 37"/>
                <a:gd name="T25" fmla="*/ 2 h 43"/>
                <a:gd name="T26" fmla="*/ 0 w 37"/>
                <a:gd name="T27" fmla="*/ 1 h 43"/>
                <a:gd name="T28" fmla="*/ 1 w 37"/>
                <a:gd name="T29" fmla="*/ 1 h 43"/>
                <a:gd name="T30" fmla="*/ 2 w 37"/>
                <a:gd name="T31" fmla="*/ 0 h 43"/>
                <a:gd name="T32" fmla="*/ 4 w 37"/>
                <a:gd name="T33" fmla="*/ 0 h 43"/>
                <a:gd name="T34" fmla="*/ 6 w 37"/>
                <a:gd name="T35" fmla="*/ 0 h 43"/>
                <a:gd name="T36" fmla="*/ 6 w 37"/>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3">
                  <a:moveTo>
                    <a:pt x="6" y="1"/>
                  </a:moveTo>
                  <a:lnTo>
                    <a:pt x="37" y="37"/>
                  </a:lnTo>
                  <a:lnTo>
                    <a:pt x="37" y="39"/>
                  </a:lnTo>
                  <a:lnTo>
                    <a:pt x="37" y="40"/>
                  </a:lnTo>
                  <a:lnTo>
                    <a:pt x="37" y="41"/>
                  </a:lnTo>
                  <a:lnTo>
                    <a:pt x="36" y="42"/>
                  </a:lnTo>
                  <a:lnTo>
                    <a:pt x="35" y="43"/>
                  </a:lnTo>
                  <a:lnTo>
                    <a:pt x="34" y="43"/>
                  </a:lnTo>
                  <a:lnTo>
                    <a:pt x="32" y="43"/>
                  </a:lnTo>
                  <a:lnTo>
                    <a:pt x="32" y="41"/>
                  </a:lnTo>
                  <a:lnTo>
                    <a:pt x="1" y="5"/>
                  </a:lnTo>
                  <a:lnTo>
                    <a:pt x="0" y="4"/>
                  </a:lnTo>
                  <a:lnTo>
                    <a:pt x="0" y="2"/>
                  </a:lnTo>
                  <a:lnTo>
                    <a:pt x="0" y="1"/>
                  </a:lnTo>
                  <a:lnTo>
                    <a:pt x="1" y="1"/>
                  </a:lnTo>
                  <a:lnTo>
                    <a:pt x="2" y="0"/>
                  </a:lnTo>
                  <a:lnTo>
                    <a:pt x="4" y="0"/>
                  </a:lnTo>
                  <a:lnTo>
                    <a:pt x="6"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2338479" y="3039700"/>
              <a:ext cx="60325" cy="68263"/>
            </a:xfrm>
            <a:custGeom>
              <a:avLst/>
              <a:gdLst>
                <a:gd name="T0" fmla="*/ 7 w 38"/>
                <a:gd name="T1" fmla="*/ 0 h 43"/>
                <a:gd name="T2" fmla="*/ 36 w 38"/>
                <a:gd name="T3" fmla="*/ 37 h 43"/>
                <a:gd name="T4" fmla="*/ 37 w 38"/>
                <a:gd name="T5" fmla="*/ 38 h 43"/>
                <a:gd name="T6" fmla="*/ 38 w 38"/>
                <a:gd name="T7" fmla="*/ 39 h 43"/>
                <a:gd name="T8" fmla="*/ 37 w 38"/>
                <a:gd name="T9" fmla="*/ 41 h 43"/>
                <a:gd name="T10" fmla="*/ 36 w 38"/>
                <a:gd name="T11" fmla="*/ 42 h 43"/>
                <a:gd name="T12" fmla="*/ 35 w 38"/>
                <a:gd name="T13" fmla="*/ 43 h 43"/>
                <a:gd name="T14" fmla="*/ 33 w 38"/>
                <a:gd name="T15" fmla="*/ 43 h 43"/>
                <a:gd name="T16" fmla="*/ 33 w 38"/>
                <a:gd name="T17" fmla="*/ 42 h 43"/>
                <a:gd name="T18" fmla="*/ 31 w 38"/>
                <a:gd name="T19" fmla="*/ 42 h 43"/>
                <a:gd name="T20" fmla="*/ 1 w 38"/>
                <a:gd name="T21" fmla="*/ 4 h 43"/>
                <a:gd name="T22" fmla="*/ 0 w 38"/>
                <a:gd name="T23" fmla="*/ 4 h 43"/>
                <a:gd name="T24" fmla="*/ 0 w 38"/>
                <a:gd name="T25" fmla="*/ 3 h 43"/>
                <a:gd name="T26" fmla="*/ 1 w 38"/>
                <a:gd name="T27" fmla="*/ 1 h 43"/>
                <a:gd name="T28" fmla="*/ 1 w 38"/>
                <a:gd name="T29" fmla="*/ 0 h 43"/>
                <a:gd name="T30" fmla="*/ 2 w 38"/>
                <a:gd name="T31" fmla="*/ 0 h 43"/>
                <a:gd name="T32" fmla="*/ 4 w 38"/>
                <a:gd name="T33" fmla="*/ 0 h 43"/>
                <a:gd name="T34" fmla="*/ 5 w 38"/>
                <a:gd name="T35" fmla="*/ 0 h 43"/>
                <a:gd name="T36" fmla="*/ 7 w 38"/>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3">
                  <a:moveTo>
                    <a:pt x="7" y="0"/>
                  </a:moveTo>
                  <a:lnTo>
                    <a:pt x="36" y="37"/>
                  </a:lnTo>
                  <a:lnTo>
                    <a:pt x="37" y="38"/>
                  </a:lnTo>
                  <a:lnTo>
                    <a:pt x="38" y="39"/>
                  </a:lnTo>
                  <a:lnTo>
                    <a:pt x="37" y="41"/>
                  </a:lnTo>
                  <a:lnTo>
                    <a:pt x="36" y="42"/>
                  </a:lnTo>
                  <a:lnTo>
                    <a:pt x="35" y="43"/>
                  </a:lnTo>
                  <a:lnTo>
                    <a:pt x="33" y="43"/>
                  </a:lnTo>
                  <a:lnTo>
                    <a:pt x="33" y="42"/>
                  </a:lnTo>
                  <a:lnTo>
                    <a:pt x="31" y="42"/>
                  </a:lnTo>
                  <a:lnTo>
                    <a:pt x="1" y="4"/>
                  </a:lnTo>
                  <a:lnTo>
                    <a:pt x="0" y="4"/>
                  </a:lnTo>
                  <a:lnTo>
                    <a:pt x="0" y="3"/>
                  </a:lnTo>
                  <a:lnTo>
                    <a:pt x="1" y="1"/>
                  </a:lnTo>
                  <a:lnTo>
                    <a:pt x="1" y="0"/>
                  </a:lnTo>
                  <a:lnTo>
                    <a:pt x="2" y="0"/>
                  </a:lnTo>
                  <a:lnTo>
                    <a:pt x="4" y="0"/>
                  </a:lnTo>
                  <a:lnTo>
                    <a:pt x="5" y="0"/>
                  </a:lnTo>
                  <a:lnTo>
                    <a:pt x="7"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2421029" y="3138125"/>
              <a:ext cx="58738" cy="69850"/>
            </a:xfrm>
            <a:custGeom>
              <a:avLst/>
              <a:gdLst>
                <a:gd name="T0" fmla="*/ 6 w 37"/>
                <a:gd name="T1" fmla="*/ 1 h 44"/>
                <a:gd name="T2" fmla="*/ 37 w 37"/>
                <a:gd name="T3" fmla="*/ 38 h 44"/>
                <a:gd name="T4" fmla="*/ 37 w 37"/>
                <a:gd name="T5" fmla="*/ 39 h 44"/>
                <a:gd name="T6" fmla="*/ 37 w 37"/>
                <a:gd name="T7" fmla="*/ 40 h 44"/>
                <a:gd name="T8" fmla="*/ 37 w 37"/>
                <a:gd name="T9" fmla="*/ 42 h 44"/>
                <a:gd name="T10" fmla="*/ 36 w 37"/>
                <a:gd name="T11" fmla="*/ 42 h 44"/>
                <a:gd name="T12" fmla="*/ 35 w 37"/>
                <a:gd name="T13" fmla="*/ 43 h 44"/>
                <a:gd name="T14" fmla="*/ 34 w 37"/>
                <a:gd name="T15" fmla="*/ 44 h 44"/>
                <a:gd name="T16" fmla="*/ 32 w 37"/>
                <a:gd name="T17" fmla="*/ 43 h 44"/>
                <a:gd name="T18" fmla="*/ 32 w 37"/>
                <a:gd name="T19" fmla="*/ 42 h 44"/>
                <a:gd name="T20" fmla="*/ 1 w 37"/>
                <a:gd name="T21" fmla="*/ 6 h 44"/>
                <a:gd name="T22" fmla="*/ 0 w 37"/>
                <a:gd name="T23" fmla="*/ 4 h 44"/>
                <a:gd name="T24" fmla="*/ 0 w 37"/>
                <a:gd name="T25" fmla="*/ 3 h 44"/>
                <a:gd name="T26" fmla="*/ 0 w 37"/>
                <a:gd name="T27" fmla="*/ 2 h 44"/>
                <a:gd name="T28" fmla="*/ 1 w 37"/>
                <a:gd name="T29" fmla="*/ 1 h 44"/>
                <a:gd name="T30" fmla="*/ 2 w 37"/>
                <a:gd name="T31" fmla="*/ 0 h 44"/>
                <a:gd name="T32" fmla="*/ 4 w 37"/>
                <a:gd name="T33" fmla="*/ 0 h 44"/>
                <a:gd name="T34" fmla="*/ 6 w 37"/>
                <a:gd name="T35" fmla="*/ 1 h 44"/>
                <a:gd name="T36" fmla="*/ 6 w 37"/>
                <a:gd name="T3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4">
                  <a:moveTo>
                    <a:pt x="6" y="1"/>
                  </a:moveTo>
                  <a:lnTo>
                    <a:pt x="37" y="38"/>
                  </a:lnTo>
                  <a:lnTo>
                    <a:pt x="37" y="39"/>
                  </a:lnTo>
                  <a:lnTo>
                    <a:pt x="37" y="40"/>
                  </a:lnTo>
                  <a:lnTo>
                    <a:pt x="37" y="42"/>
                  </a:lnTo>
                  <a:lnTo>
                    <a:pt x="36" y="42"/>
                  </a:lnTo>
                  <a:lnTo>
                    <a:pt x="35" y="43"/>
                  </a:lnTo>
                  <a:lnTo>
                    <a:pt x="34" y="44"/>
                  </a:lnTo>
                  <a:lnTo>
                    <a:pt x="32" y="43"/>
                  </a:lnTo>
                  <a:lnTo>
                    <a:pt x="32" y="42"/>
                  </a:lnTo>
                  <a:lnTo>
                    <a:pt x="1" y="6"/>
                  </a:lnTo>
                  <a:lnTo>
                    <a:pt x="0" y="4"/>
                  </a:lnTo>
                  <a:lnTo>
                    <a:pt x="0" y="3"/>
                  </a:lnTo>
                  <a:lnTo>
                    <a:pt x="0" y="2"/>
                  </a:lnTo>
                  <a:lnTo>
                    <a:pt x="1" y="1"/>
                  </a:lnTo>
                  <a:lnTo>
                    <a:pt x="2" y="0"/>
                  </a:lnTo>
                  <a:lnTo>
                    <a:pt x="4" y="0"/>
                  </a:lnTo>
                  <a:lnTo>
                    <a:pt x="6" y="1"/>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2503579" y="3238138"/>
              <a:ext cx="60325" cy="68263"/>
            </a:xfrm>
            <a:custGeom>
              <a:avLst/>
              <a:gdLst>
                <a:gd name="T0" fmla="*/ 7 w 38"/>
                <a:gd name="T1" fmla="*/ 1 h 43"/>
                <a:gd name="T2" fmla="*/ 36 w 38"/>
                <a:gd name="T3" fmla="*/ 37 h 43"/>
                <a:gd name="T4" fmla="*/ 37 w 38"/>
                <a:gd name="T5" fmla="*/ 39 h 43"/>
                <a:gd name="T6" fmla="*/ 38 w 38"/>
                <a:gd name="T7" fmla="*/ 40 h 43"/>
                <a:gd name="T8" fmla="*/ 37 w 38"/>
                <a:gd name="T9" fmla="*/ 41 h 43"/>
                <a:gd name="T10" fmla="*/ 36 w 38"/>
                <a:gd name="T11" fmla="*/ 42 h 43"/>
                <a:gd name="T12" fmla="*/ 35 w 38"/>
                <a:gd name="T13" fmla="*/ 43 h 43"/>
                <a:gd name="T14" fmla="*/ 33 w 38"/>
                <a:gd name="T15" fmla="*/ 43 h 43"/>
                <a:gd name="T16" fmla="*/ 33 w 38"/>
                <a:gd name="T17" fmla="*/ 43 h 43"/>
                <a:gd name="T18" fmla="*/ 31 w 38"/>
                <a:gd name="T19" fmla="*/ 42 h 43"/>
                <a:gd name="T20" fmla="*/ 1 w 38"/>
                <a:gd name="T21" fmla="*/ 6 h 43"/>
                <a:gd name="T22" fmla="*/ 0 w 38"/>
                <a:gd name="T23" fmla="*/ 4 h 43"/>
                <a:gd name="T24" fmla="*/ 0 w 38"/>
                <a:gd name="T25" fmla="*/ 3 h 43"/>
                <a:gd name="T26" fmla="*/ 1 w 38"/>
                <a:gd name="T27" fmla="*/ 2 h 43"/>
                <a:gd name="T28" fmla="*/ 1 w 38"/>
                <a:gd name="T29" fmla="*/ 1 h 43"/>
                <a:gd name="T30" fmla="*/ 2 w 38"/>
                <a:gd name="T31" fmla="*/ 0 h 43"/>
                <a:gd name="T32" fmla="*/ 4 w 38"/>
                <a:gd name="T33" fmla="*/ 0 h 43"/>
                <a:gd name="T34" fmla="*/ 5 w 38"/>
                <a:gd name="T35" fmla="*/ 0 h 43"/>
                <a:gd name="T36" fmla="*/ 7 w 38"/>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3">
                  <a:moveTo>
                    <a:pt x="7" y="1"/>
                  </a:moveTo>
                  <a:lnTo>
                    <a:pt x="36" y="37"/>
                  </a:lnTo>
                  <a:lnTo>
                    <a:pt x="37" y="39"/>
                  </a:lnTo>
                  <a:lnTo>
                    <a:pt x="38" y="40"/>
                  </a:lnTo>
                  <a:lnTo>
                    <a:pt x="37" y="41"/>
                  </a:lnTo>
                  <a:lnTo>
                    <a:pt x="36" y="42"/>
                  </a:lnTo>
                  <a:lnTo>
                    <a:pt x="35" y="43"/>
                  </a:lnTo>
                  <a:lnTo>
                    <a:pt x="33" y="43"/>
                  </a:lnTo>
                  <a:lnTo>
                    <a:pt x="33" y="43"/>
                  </a:lnTo>
                  <a:lnTo>
                    <a:pt x="31" y="42"/>
                  </a:lnTo>
                  <a:lnTo>
                    <a:pt x="1" y="6"/>
                  </a:lnTo>
                  <a:lnTo>
                    <a:pt x="0" y="4"/>
                  </a:lnTo>
                  <a:lnTo>
                    <a:pt x="0" y="3"/>
                  </a:lnTo>
                  <a:lnTo>
                    <a:pt x="1" y="2"/>
                  </a:lnTo>
                  <a:lnTo>
                    <a:pt x="1" y="1"/>
                  </a:lnTo>
                  <a:lnTo>
                    <a:pt x="2" y="0"/>
                  </a:lnTo>
                  <a:lnTo>
                    <a:pt x="4" y="0"/>
                  </a:lnTo>
                  <a:lnTo>
                    <a:pt x="5" y="0"/>
                  </a:lnTo>
                  <a:lnTo>
                    <a:pt x="7"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2587717" y="3338150"/>
              <a:ext cx="57150" cy="68263"/>
            </a:xfrm>
            <a:custGeom>
              <a:avLst/>
              <a:gdLst>
                <a:gd name="T0" fmla="*/ 5 w 36"/>
                <a:gd name="T1" fmla="*/ 1 h 43"/>
                <a:gd name="T2" fmla="*/ 36 w 36"/>
                <a:gd name="T3" fmla="*/ 37 h 43"/>
                <a:gd name="T4" fmla="*/ 36 w 36"/>
                <a:gd name="T5" fmla="*/ 39 h 43"/>
                <a:gd name="T6" fmla="*/ 36 w 36"/>
                <a:gd name="T7" fmla="*/ 40 h 43"/>
                <a:gd name="T8" fmla="*/ 36 w 36"/>
                <a:gd name="T9" fmla="*/ 41 h 43"/>
                <a:gd name="T10" fmla="*/ 35 w 36"/>
                <a:gd name="T11" fmla="*/ 42 h 43"/>
                <a:gd name="T12" fmla="*/ 34 w 36"/>
                <a:gd name="T13" fmla="*/ 43 h 43"/>
                <a:gd name="T14" fmla="*/ 33 w 36"/>
                <a:gd name="T15" fmla="*/ 43 h 43"/>
                <a:gd name="T16" fmla="*/ 32 w 36"/>
                <a:gd name="T17" fmla="*/ 42 h 43"/>
                <a:gd name="T18" fmla="*/ 31 w 36"/>
                <a:gd name="T19" fmla="*/ 42 h 43"/>
                <a:gd name="T20" fmla="*/ 0 w 36"/>
                <a:gd name="T21" fmla="*/ 5 h 43"/>
                <a:gd name="T22" fmla="*/ 0 w 36"/>
                <a:gd name="T23" fmla="*/ 4 h 43"/>
                <a:gd name="T24" fmla="*/ 0 w 36"/>
                <a:gd name="T25" fmla="*/ 3 h 43"/>
                <a:gd name="T26" fmla="*/ 0 w 36"/>
                <a:gd name="T27" fmla="*/ 1 h 43"/>
                <a:gd name="T28" fmla="*/ 0 w 36"/>
                <a:gd name="T29" fmla="*/ 1 h 43"/>
                <a:gd name="T30" fmla="*/ 1 w 36"/>
                <a:gd name="T31" fmla="*/ 0 h 43"/>
                <a:gd name="T32" fmla="*/ 3 w 36"/>
                <a:gd name="T33" fmla="*/ 0 h 43"/>
                <a:gd name="T34" fmla="*/ 5 w 36"/>
                <a:gd name="T35" fmla="*/ 0 h 43"/>
                <a:gd name="T36" fmla="*/ 5 w 36"/>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3">
                  <a:moveTo>
                    <a:pt x="5" y="1"/>
                  </a:moveTo>
                  <a:lnTo>
                    <a:pt x="36" y="37"/>
                  </a:lnTo>
                  <a:lnTo>
                    <a:pt x="36" y="39"/>
                  </a:lnTo>
                  <a:lnTo>
                    <a:pt x="36" y="40"/>
                  </a:lnTo>
                  <a:lnTo>
                    <a:pt x="36" y="41"/>
                  </a:lnTo>
                  <a:lnTo>
                    <a:pt x="35" y="42"/>
                  </a:lnTo>
                  <a:lnTo>
                    <a:pt x="34" y="43"/>
                  </a:lnTo>
                  <a:lnTo>
                    <a:pt x="33" y="43"/>
                  </a:lnTo>
                  <a:lnTo>
                    <a:pt x="32" y="42"/>
                  </a:lnTo>
                  <a:lnTo>
                    <a:pt x="31" y="42"/>
                  </a:lnTo>
                  <a:lnTo>
                    <a:pt x="0" y="5"/>
                  </a:lnTo>
                  <a:lnTo>
                    <a:pt x="0" y="4"/>
                  </a:lnTo>
                  <a:lnTo>
                    <a:pt x="0" y="3"/>
                  </a:lnTo>
                  <a:lnTo>
                    <a:pt x="0" y="1"/>
                  </a:lnTo>
                  <a:lnTo>
                    <a:pt x="0" y="1"/>
                  </a:lnTo>
                  <a:lnTo>
                    <a:pt x="1" y="0"/>
                  </a:lnTo>
                  <a:lnTo>
                    <a:pt x="3" y="0"/>
                  </a:lnTo>
                  <a:lnTo>
                    <a:pt x="5"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p:cNvSpPr>
            <p:nvPr/>
          </p:nvSpPr>
          <p:spPr bwMode="auto">
            <a:xfrm>
              <a:off x="2668679" y="3436575"/>
              <a:ext cx="60325" cy="69850"/>
            </a:xfrm>
            <a:custGeom>
              <a:avLst/>
              <a:gdLst>
                <a:gd name="T0" fmla="*/ 7 w 38"/>
                <a:gd name="T1" fmla="*/ 1 h 44"/>
                <a:gd name="T2" fmla="*/ 36 w 38"/>
                <a:gd name="T3" fmla="*/ 38 h 44"/>
                <a:gd name="T4" fmla="*/ 37 w 38"/>
                <a:gd name="T5" fmla="*/ 39 h 44"/>
                <a:gd name="T6" fmla="*/ 38 w 38"/>
                <a:gd name="T7" fmla="*/ 40 h 44"/>
                <a:gd name="T8" fmla="*/ 37 w 38"/>
                <a:gd name="T9" fmla="*/ 42 h 44"/>
                <a:gd name="T10" fmla="*/ 36 w 38"/>
                <a:gd name="T11" fmla="*/ 43 h 44"/>
                <a:gd name="T12" fmla="*/ 35 w 38"/>
                <a:gd name="T13" fmla="*/ 43 h 44"/>
                <a:gd name="T14" fmla="*/ 34 w 38"/>
                <a:gd name="T15" fmla="*/ 44 h 44"/>
                <a:gd name="T16" fmla="*/ 33 w 38"/>
                <a:gd name="T17" fmla="*/ 43 h 44"/>
                <a:gd name="T18" fmla="*/ 31 w 38"/>
                <a:gd name="T19" fmla="*/ 43 h 44"/>
                <a:gd name="T20" fmla="*/ 1 w 38"/>
                <a:gd name="T21" fmla="*/ 6 h 44"/>
                <a:gd name="T22" fmla="*/ 0 w 38"/>
                <a:gd name="T23" fmla="*/ 4 h 44"/>
                <a:gd name="T24" fmla="*/ 0 w 38"/>
                <a:gd name="T25" fmla="*/ 4 h 44"/>
                <a:gd name="T26" fmla="*/ 1 w 38"/>
                <a:gd name="T27" fmla="*/ 2 h 44"/>
                <a:gd name="T28" fmla="*/ 2 w 38"/>
                <a:gd name="T29" fmla="*/ 1 h 44"/>
                <a:gd name="T30" fmla="*/ 2 w 38"/>
                <a:gd name="T31" fmla="*/ 1 h 44"/>
                <a:gd name="T32" fmla="*/ 4 w 38"/>
                <a:gd name="T33" fmla="*/ 0 h 44"/>
                <a:gd name="T34" fmla="*/ 5 w 38"/>
                <a:gd name="T35" fmla="*/ 1 h 44"/>
                <a:gd name="T36" fmla="*/ 7 w 38"/>
                <a:gd name="T3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4">
                  <a:moveTo>
                    <a:pt x="7" y="1"/>
                  </a:moveTo>
                  <a:lnTo>
                    <a:pt x="36" y="38"/>
                  </a:lnTo>
                  <a:lnTo>
                    <a:pt x="37" y="39"/>
                  </a:lnTo>
                  <a:lnTo>
                    <a:pt x="38" y="40"/>
                  </a:lnTo>
                  <a:lnTo>
                    <a:pt x="37" y="42"/>
                  </a:lnTo>
                  <a:lnTo>
                    <a:pt x="36" y="43"/>
                  </a:lnTo>
                  <a:lnTo>
                    <a:pt x="35" y="43"/>
                  </a:lnTo>
                  <a:lnTo>
                    <a:pt x="34" y="44"/>
                  </a:lnTo>
                  <a:lnTo>
                    <a:pt x="33" y="43"/>
                  </a:lnTo>
                  <a:lnTo>
                    <a:pt x="31" y="43"/>
                  </a:lnTo>
                  <a:lnTo>
                    <a:pt x="1" y="6"/>
                  </a:lnTo>
                  <a:lnTo>
                    <a:pt x="0" y="4"/>
                  </a:lnTo>
                  <a:lnTo>
                    <a:pt x="0" y="4"/>
                  </a:lnTo>
                  <a:lnTo>
                    <a:pt x="1" y="2"/>
                  </a:lnTo>
                  <a:lnTo>
                    <a:pt x="2" y="1"/>
                  </a:lnTo>
                  <a:lnTo>
                    <a:pt x="2" y="1"/>
                  </a:lnTo>
                  <a:lnTo>
                    <a:pt x="4" y="0"/>
                  </a:lnTo>
                  <a:lnTo>
                    <a:pt x="5" y="1"/>
                  </a:lnTo>
                  <a:lnTo>
                    <a:pt x="7"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2752817" y="3536588"/>
              <a:ext cx="57150" cy="68263"/>
            </a:xfrm>
            <a:custGeom>
              <a:avLst/>
              <a:gdLst>
                <a:gd name="T0" fmla="*/ 5 w 36"/>
                <a:gd name="T1" fmla="*/ 1 h 43"/>
                <a:gd name="T2" fmla="*/ 36 w 36"/>
                <a:gd name="T3" fmla="*/ 38 h 43"/>
                <a:gd name="T4" fmla="*/ 36 w 36"/>
                <a:gd name="T5" fmla="*/ 39 h 43"/>
                <a:gd name="T6" fmla="*/ 36 w 36"/>
                <a:gd name="T7" fmla="*/ 40 h 43"/>
                <a:gd name="T8" fmla="*/ 36 w 36"/>
                <a:gd name="T9" fmla="*/ 41 h 43"/>
                <a:gd name="T10" fmla="*/ 35 w 36"/>
                <a:gd name="T11" fmla="*/ 42 h 43"/>
                <a:gd name="T12" fmla="*/ 34 w 36"/>
                <a:gd name="T13" fmla="*/ 43 h 43"/>
                <a:gd name="T14" fmla="*/ 33 w 36"/>
                <a:gd name="T15" fmla="*/ 43 h 43"/>
                <a:gd name="T16" fmla="*/ 32 w 36"/>
                <a:gd name="T17" fmla="*/ 43 h 43"/>
                <a:gd name="T18" fmla="*/ 31 w 36"/>
                <a:gd name="T19" fmla="*/ 42 h 43"/>
                <a:gd name="T20" fmla="*/ 0 w 36"/>
                <a:gd name="T21" fmla="*/ 6 h 43"/>
                <a:gd name="T22" fmla="*/ 0 w 36"/>
                <a:gd name="T23" fmla="*/ 4 h 43"/>
                <a:gd name="T24" fmla="*/ 0 w 36"/>
                <a:gd name="T25" fmla="*/ 3 h 43"/>
                <a:gd name="T26" fmla="*/ 0 w 36"/>
                <a:gd name="T27" fmla="*/ 2 h 43"/>
                <a:gd name="T28" fmla="*/ 0 w 36"/>
                <a:gd name="T29" fmla="*/ 1 h 43"/>
                <a:gd name="T30" fmla="*/ 2 w 36"/>
                <a:gd name="T31" fmla="*/ 0 h 43"/>
                <a:gd name="T32" fmla="*/ 3 w 36"/>
                <a:gd name="T33" fmla="*/ 0 h 43"/>
                <a:gd name="T34" fmla="*/ 5 w 36"/>
                <a:gd name="T35" fmla="*/ 1 h 43"/>
                <a:gd name="T36" fmla="*/ 5 w 36"/>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3">
                  <a:moveTo>
                    <a:pt x="5" y="1"/>
                  </a:moveTo>
                  <a:lnTo>
                    <a:pt x="36" y="38"/>
                  </a:lnTo>
                  <a:lnTo>
                    <a:pt x="36" y="39"/>
                  </a:lnTo>
                  <a:lnTo>
                    <a:pt x="36" y="40"/>
                  </a:lnTo>
                  <a:lnTo>
                    <a:pt x="36" y="41"/>
                  </a:lnTo>
                  <a:lnTo>
                    <a:pt x="35" y="42"/>
                  </a:lnTo>
                  <a:lnTo>
                    <a:pt x="34" y="43"/>
                  </a:lnTo>
                  <a:lnTo>
                    <a:pt x="33" y="43"/>
                  </a:lnTo>
                  <a:lnTo>
                    <a:pt x="32" y="43"/>
                  </a:lnTo>
                  <a:lnTo>
                    <a:pt x="31" y="42"/>
                  </a:lnTo>
                  <a:lnTo>
                    <a:pt x="0" y="6"/>
                  </a:lnTo>
                  <a:lnTo>
                    <a:pt x="0" y="4"/>
                  </a:lnTo>
                  <a:lnTo>
                    <a:pt x="0" y="3"/>
                  </a:lnTo>
                  <a:lnTo>
                    <a:pt x="0" y="2"/>
                  </a:lnTo>
                  <a:lnTo>
                    <a:pt x="0" y="1"/>
                  </a:lnTo>
                  <a:lnTo>
                    <a:pt x="2" y="0"/>
                  </a:lnTo>
                  <a:lnTo>
                    <a:pt x="3" y="0"/>
                  </a:lnTo>
                  <a:lnTo>
                    <a:pt x="5" y="1"/>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p:cNvSpPr>
            <p:nvPr/>
          </p:nvSpPr>
          <p:spPr bwMode="auto">
            <a:xfrm>
              <a:off x="2833779" y="3636600"/>
              <a:ext cx="60325" cy="68263"/>
            </a:xfrm>
            <a:custGeom>
              <a:avLst/>
              <a:gdLst>
                <a:gd name="T0" fmla="*/ 7 w 38"/>
                <a:gd name="T1" fmla="*/ 1 h 43"/>
                <a:gd name="T2" fmla="*/ 36 w 38"/>
                <a:gd name="T3" fmla="*/ 37 h 43"/>
                <a:gd name="T4" fmla="*/ 37 w 38"/>
                <a:gd name="T5" fmla="*/ 39 h 43"/>
                <a:gd name="T6" fmla="*/ 38 w 38"/>
                <a:gd name="T7" fmla="*/ 40 h 43"/>
                <a:gd name="T8" fmla="*/ 37 w 38"/>
                <a:gd name="T9" fmla="*/ 42 h 43"/>
                <a:gd name="T10" fmla="*/ 36 w 38"/>
                <a:gd name="T11" fmla="*/ 42 h 43"/>
                <a:gd name="T12" fmla="*/ 35 w 38"/>
                <a:gd name="T13" fmla="*/ 43 h 43"/>
                <a:gd name="T14" fmla="*/ 34 w 38"/>
                <a:gd name="T15" fmla="*/ 43 h 43"/>
                <a:gd name="T16" fmla="*/ 33 w 38"/>
                <a:gd name="T17" fmla="*/ 43 h 43"/>
                <a:gd name="T18" fmla="*/ 31 w 38"/>
                <a:gd name="T19" fmla="*/ 42 h 43"/>
                <a:gd name="T20" fmla="*/ 1 w 38"/>
                <a:gd name="T21" fmla="*/ 5 h 43"/>
                <a:gd name="T22" fmla="*/ 0 w 38"/>
                <a:gd name="T23" fmla="*/ 4 h 43"/>
                <a:gd name="T24" fmla="*/ 0 w 38"/>
                <a:gd name="T25" fmla="*/ 3 h 43"/>
                <a:gd name="T26" fmla="*/ 1 w 38"/>
                <a:gd name="T27" fmla="*/ 1 h 43"/>
                <a:gd name="T28" fmla="*/ 2 w 38"/>
                <a:gd name="T29" fmla="*/ 1 h 43"/>
                <a:gd name="T30" fmla="*/ 2 w 38"/>
                <a:gd name="T31" fmla="*/ 0 h 43"/>
                <a:gd name="T32" fmla="*/ 4 w 38"/>
                <a:gd name="T33" fmla="*/ 0 h 43"/>
                <a:gd name="T34" fmla="*/ 5 w 38"/>
                <a:gd name="T35" fmla="*/ 0 h 43"/>
                <a:gd name="T36" fmla="*/ 7 w 38"/>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3">
                  <a:moveTo>
                    <a:pt x="7" y="1"/>
                  </a:moveTo>
                  <a:lnTo>
                    <a:pt x="36" y="37"/>
                  </a:lnTo>
                  <a:lnTo>
                    <a:pt x="37" y="39"/>
                  </a:lnTo>
                  <a:lnTo>
                    <a:pt x="38" y="40"/>
                  </a:lnTo>
                  <a:lnTo>
                    <a:pt x="37" y="42"/>
                  </a:lnTo>
                  <a:lnTo>
                    <a:pt x="36" y="42"/>
                  </a:lnTo>
                  <a:lnTo>
                    <a:pt x="35" y="43"/>
                  </a:lnTo>
                  <a:lnTo>
                    <a:pt x="34" y="43"/>
                  </a:lnTo>
                  <a:lnTo>
                    <a:pt x="33" y="43"/>
                  </a:lnTo>
                  <a:lnTo>
                    <a:pt x="31" y="42"/>
                  </a:lnTo>
                  <a:lnTo>
                    <a:pt x="1" y="5"/>
                  </a:lnTo>
                  <a:lnTo>
                    <a:pt x="0" y="4"/>
                  </a:lnTo>
                  <a:lnTo>
                    <a:pt x="0" y="3"/>
                  </a:lnTo>
                  <a:lnTo>
                    <a:pt x="1" y="1"/>
                  </a:lnTo>
                  <a:lnTo>
                    <a:pt x="2" y="1"/>
                  </a:lnTo>
                  <a:lnTo>
                    <a:pt x="2" y="0"/>
                  </a:lnTo>
                  <a:lnTo>
                    <a:pt x="4" y="0"/>
                  </a:lnTo>
                  <a:lnTo>
                    <a:pt x="5" y="0"/>
                  </a:lnTo>
                  <a:lnTo>
                    <a:pt x="7"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p:cNvSpPr>
            <p:nvPr/>
          </p:nvSpPr>
          <p:spPr bwMode="auto">
            <a:xfrm>
              <a:off x="2917917" y="3735025"/>
              <a:ext cx="57150" cy="69850"/>
            </a:xfrm>
            <a:custGeom>
              <a:avLst/>
              <a:gdLst>
                <a:gd name="T0" fmla="*/ 5 w 36"/>
                <a:gd name="T1" fmla="*/ 1 h 44"/>
                <a:gd name="T2" fmla="*/ 36 w 36"/>
                <a:gd name="T3" fmla="*/ 38 h 44"/>
                <a:gd name="T4" fmla="*/ 36 w 36"/>
                <a:gd name="T5" fmla="*/ 39 h 44"/>
                <a:gd name="T6" fmla="*/ 36 w 36"/>
                <a:gd name="T7" fmla="*/ 40 h 44"/>
                <a:gd name="T8" fmla="*/ 36 w 36"/>
                <a:gd name="T9" fmla="*/ 42 h 44"/>
                <a:gd name="T10" fmla="*/ 35 w 36"/>
                <a:gd name="T11" fmla="*/ 43 h 44"/>
                <a:gd name="T12" fmla="*/ 34 w 36"/>
                <a:gd name="T13" fmla="*/ 44 h 44"/>
                <a:gd name="T14" fmla="*/ 33 w 36"/>
                <a:gd name="T15" fmla="*/ 44 h 44"/>
                <a:gd name="T16" fmla="*/ 32 w 36"/>
                <a:gd name="T17" fmla="*/ 43 h 44"/>
                <a:gd name="T18" fmla="*/ 31 w 36"/>
                <a:gd name="T19" fmla="*/ 43 h 44"/>
                <a:gd name="T20" fmla="*/ 0 w 36"/>
                <a:gd name="T21" fmla="*/ 6 h 44"/>
                <a:gd name="T22" fmla="*/ 0 w 36"/>
                <a:gd name="T23" fmla="*/ 5 h 44"/>
                <a:gd name="T24" fmla="*/ 0 w 36"/>
                <a:gd name="T25" fmla="*/ 4 h 44"/>
                <a:gd name="T26" fmla="*/ 0 w 36"/>
                <a:gd name="T27" fmla="*/ 2 h 44"/>
                <a:gd name="T28" fmla="*/ 0 w 36"/>
                <a:gd name="T29" fmla="*/ 1 h 44"/>
                <a:gd name="T30" fmla="*/ 2 w 36"/>
                <a:gd name="T31" fmla="*/ 1 h 44"/>
                <a:gd name="T32" fmla="*/ 3 w 36"/>
                <a:gd name="T33" fmla="*/ 0 h 44"/>
                <a:gd name="T34" fmla="*/ 5 w 36"/>
                <a:gd name="T35" fmla="*/ 1 h 44"/>
                <a:gd name="T36" fmla="*/ 5 w 36"/>
                <a:gd name="T3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5" y="1"/>
                  </a:moveTo>
                  <a:lnTo>
                    <a:pt x="36" y="38"/>
                  </a:lnTo>
                  <a:lnTo>
                    <a:pt x="36" y="39"/>
                  </a:lnTo>
                  <a:lnTo>
                    <a:pt x="36" y="40"/>
                  </a:lnTo>
                  <a:lnTo>
                    <a:pt x="36" y="42"/>
                  </a:lnTo>
                  <a:lnTo>
                    <a:pt x="35" y="43"/>
                  </a:lnTo>
                  <a:lnTo>
                    <a:pt x="34" y="44"/>
                  </a:lnTo>
                  <a:lnTo>
                    <a:pt x="33" y="44"/>
                  </a:lnTo>
                  <a:lnTo>
                    <a:pt x="32" y="43"/>
                  </a:lnTo>
                  <a:lnTo>
                    <a:pt x="31" y="43"/>
                  </a:lnTo>
                  <a:lnTo>
                    <a:pt x="0" y="6"/>
                  </a:lnTo>
                  <a:lnTo>
                    <a:pt x="0" y="5"/>
                  </a:lnTo>
                  <a:lnTo>
                    <a:pt x="0" y="4"/>
                  </a:lnTo>
                  <a:lnTo>
                    <a:pt x="0" y="2"/>
                  </a:lnTo>
                  <a:lnTo>
                    <a:pt x="0" y="1"/>
                  </a:lnTo>
                  <a:lnTo>
                    <a:pt x="2" y="1"/>
                  </a:lnTo>
                  <a:lnTo>
                    <a:pt x="3" y="0"/>
                  </a:lnTo>
                  <a:lnTo>
                    <a:pt x="5" y="1"/>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p:cNvSpPr>
            <p:nvPr/>
          </p:nvSpPr>
          <p:spPr bwMode="auto">
            <a:xfrm>
              <a:off x="2998879" y="3835038"/>
              <a:ext cx="60325" cy="68263"/>
            </a:xfrm>
            <a:custGeom>
              <a:avLst/>
              <a:gdLst>
                <a:gd name="T0" fmla="*/ 7 w 38"/>
                <a:gd name="T1" fmla="*/ 1 h 43"/>
                <a:gd name="T2" fmla="*/ 36 w 38"/>
                <a:gd name="T3" fmla="*/ 38 h 43"/>
                <a:gd name="T4" fmla="*/ 37 w 38"/>
                <a:gd name="T5" fmla="*/ 39 h 43"/>
                <a:gd name="T6" fmla="*/ 38 w 38"/>
                <a:gd name="T7" fmla="*/ 40 h 43"/>
                <a:gd name="T8" fmla="*/ 37 w 38"/>
                <a:gd name="T9" fmla="*/ 42 h 43"/>
                <a:gd name="T10" fmla="*/ 36 w 38"/>
                <a:gd name="T11" fmla="*/ 42 h 43"/>
                <a:gd name="T12" fmla="*/ 35 w 38"/>
                <a:gd name="T13" fmla="*/ 43 h 43"/>
                <a:gd name="T14" fmla="*/ 34 w 38"/>
                <a:gd name="T15" fmla="*/ 43 h 43"/>
                <a:gd name="T16" fmla="*/ 33 w 38"/>
                <a:gd name="T17" fmla="*/ 43 h 43"/>
                <a:gd name="T18" fmla="*/ 31 w 38"/>
                <a:gd name="T19" fmla="*/ 42 h 43"/>
                <a:gd name="T20" fmla="*/ 1 w 38"/>
                <a:gd name="T21" fmla="*/ 6 h 43"/>
                <a:gd name="T22" fmla="*/ 0 w 38"/>
                <a:gd name="T23" fmla="*/ 4 h 43"/>
                <a:gd name="T24" fmla="*/ 0 w 38"/>
                <a:gd name="T25" fmla="*/ 3 h 43"/>
                <a:gd name="T26" fmla="*/ 1 w 38"/>
                <a:gd name="T27" fmla="*/ 2 h 43"/>
                <a:gd name="T28" fmla="*/ 2 w 38"/>
                <a:gd name="T29" fmla="*/ 1 h 43"/>
                <a:gd name="T30" fmla="*/ 2 w 38"/>
                <a:gd name="T31" fmla="*/ 0 h 43"/>
                <a:gd name="T32" fmla="*/ 4 w 38"/>
                <a:gd name="T33" fmla="*/ 0 h 43"/>
                <a:gd name="T34" fmla="*/ 5 w 38"/>
                <a:gd name="T35" fmla="*/ 1 h 43"/>
                <a:gd name="T36" fmla="*/ 7 w 38"/>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3">
                  <a:moveTo>
                    <a:pt x="7" y="1"/>
                  </a:moveTo>
                  <a:lnTo>
                    <a:pt x="36" y="38"/>
                  </a:lnTo>
                  <a:lnTo>
                    <a:pt x="37" y="39"/>
                  </a:lnTo>
                  <a:lnTo>
                    <a:pt x="38" y="40"/>
                  </a:lnTo>
                  <a:lnTo>
                    <a:pt x="37" y="42"/>
                  </a:lnTo>
                  <a:lnTo>
                    <a:pt x="36" y="42"/>
                  </a:lnTo>
                  <a:lnTo>
                    <a:pt x="35" y="43"/>
                  </a:lnTo>
                  <a:lnTo>
                    <a:pt x="34" y="43"/>
                  </a:lnTo>
                  <a:lnTo>
                    <a:pt x="33" y="43"/>
                  </a:lnTo>
                  <a:lnTo>
                    <a:pt x="31" y="42"/>
                  </a:lnTo>
                  <a:lnTo>
                    <a:pt x="1" y="6"/>
                  </a:lnTo>
                  <a:lnTo>
                    <a:pt x="0" y="4"/>
                  </a:lnTo>
                  <a:lnTo>
                    <a:pt x="0" y="3"/>
                  </a:lnTo>
                  <a:lnTo>
                    <a:pt x="1" y="2"/>
                  </a:lnTo>
                  <a:lnTo>
                    <a:pt x="2" y="1"/>
                  </a:lnTo>
                  <a:lnTo>
                    <a:pt x="2" y="0"/>
                  </a:lnTo>
                  <a:lnTo>
                    <a:pt x="4" y="0"/>
                  </a:lnTo>
                  <a:lnTo>
                    <a:pt x="5" y="1"/>
                  </a:lnTo>
                  <a:lnTo>
                    <a:pt x="7"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p:nvSpPr>
          <p:spPr bwMode="auto">
            <a:xfrm>
              <a:off x="3083017" y="3935050"/>
              <a:ext cx="57150" cy="68263"/>
            </a:xfrm>
            <a:custGeom>
              <a:avLst/>
              <a:gdLst>
                <a:gd name="T0" fmla="*/ 5 w 36"/>
                <a:gd name="T1" fmla="*/ 2 h 43"/>
                <a:gd name="T2" fmla="*/ 36 w 36"/>
                <a:gd name="T3" fmla="*/ 37 h 43"/>
                <a:gd name="T4" fmla="*/ 36 w 36"/>
                <a:gd name="T5" fmla="*/ 39 h 43"/>
                <a:gd name="T6" fmla="*/ 36 w 36"/>
                <a:gd name="T7" fmla="*/ 40 h 43"/>
                <a:gd name="T8" fmla="*/ 36 w 36"/>
                <a:gd name="T9" fmla="*/ 42 h 43"/>
                <a:gd name="T10" fmla="*/ 35 w 36"/>
                <a:gd name="T11" fmla="*/ 42 h 43"/>
                <a:gd name="T12" fmla="*/ 34 w 36"/>
                <a:gd name="T13" fmla="*/ 43 h 43"/>
                <a:gd name="T14" fmla="*/ 33 w 36"/>
                <a:gd name="T15" fmla="*/ 43 h 43"/>
                <a:gd name="T16" fmla="*/ 32 w 36"/>
                <a:gd name="T17" fmla="*/ 43 h 43"/>
                <a:gd name="T18" fmla="*/ 31 w 36"/>
                <a:gd name="T19" fmla="*/ 42 h 43"/>
                <a:gd name="T20" fmla="*/ 1 w 36"/>
                <a:gd name="T21" fmla="*/ 6 h 43"/>
                <a:gd name="T22" fmla="*/ 0 w 36"/>
                <a:gd name="T23" fmla="*/ 4 h 43"/>
                <a:gd name="T24" fmla="*/ 0 w 36"/>
                <a:gd name="T25" fmla="*/ 3 h 43"/>
                <a:gd name="T26" fmla="*/ 0 w 36"/>
                <a:gd name="T27" fmla="*/ 2 h 43"/>
                <a:gd name="T28" fmla="*/ 1 w 36"/>
                <a:gd name="T29" fmla="*/ 1 h 43"/>
                <a:gd name="T30" fmla="*/ 2 w 36"/>
                <a:gd name="T31" fmla="*/ 0 h 43"/>
                <a:gd name="T32" fmla="*/ 3 w 36"/>
                <a:gd name="T33" fmla="*/ 0 h 43"/>
                <a:gd name="T34" fmla="*/ 5 w 36"/>
                <a:gd name="T35" fmla="*/ 0 h 43"/>
                <a:gd name="T36" fmla="*/ 5 w 36"/>
                <a:gd name="T3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3">
                  <a:moveTo>
                    <a:pt x="5" y="2"/>
                  </a:moveTo>
                  <a:lnTo>
                    <a:pt x="36" y="37"/>
                  </a:lnTo>
                  <a:lnTo>
                    <a:pt x="36" y="39"/>
                  </a:lnTo>
                  <a:lnTo>
                    <a:pt x="36" y="40"/>
                  </a:lnTo>
                  <a:lnTo>
                    <a:pt x="36" y="42"/>
                  </a:lnTo>
                  <a:lnTo>
                    <a:pt x="35" y="42"/>
                  </a:lnTo>
                  <a:lnTo>
                    <a:pt x="34" y="43"/>
                  </a:lnTo>
                  <a:lnTo>
                    <a:pt x="33" y="43"/>
                  </a:lnTo>
                  <a:lnTo>
                    <a:pt x="32" y="43"/>
                  </a:lnTo>
                  <a:lnTo>
                    <a:pt x="31" y="42"/>
                  </a:lnTo>
                  <a:lnTo>
                    <a:pt x="1" y="6"/>
                  </a:lnTo>
                  <a:lnTo>
                    <a:pt x="0" y="4"/>
                  </a:lnTo>
                  <a:lnTo>
                    <a:pt x="0" y="3"/>
                  </a:lnTo>
                  <a:lnTo>
                    <a:pt x="0" y="2"/>
                  </a:lnTo>
                  <a:lnTo>
                    <a:pt x="1" y="1"/>
                  </a:lnTo>
                  <a:lnTo>
                    <a:pt x="2" y="0"/>
                  </a:lnTo>
                  <a:lnTo>
                    <a:pt x="3" y="0"/>
                  </a:lnTo>
                  <a:lnTo>
                    <a:pt x="5" y="0"/>
                  </a:lnTo>
                  <a:lnTo>
                    <a:pt x="5" y="2"/>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p:cNvSpPr>
            <p:nvPr/>
          </p:nvSpPr>
          <p:spPr bwMode="auto">
            <a:xfrm>
              <a:off x="3165567" y="4035063"/>
              <a:ext cx="17463" cy="19050"/>
            </a:xfrm>
            <a:custGeom>
              <a:avLst/>
              <a:gdLst>
                <a:gd name="T0" fmla="*/ 6 w 11"/>
                <a:gd name="T1" fmla="*/ 1 h 12"/>
                <a:gd name="T2" fmla="*/ 10 w 11"/>
                <a:gd name="T3" fmla="*/ 6 h 12"/>
                <a:gd name="T4" fmla="*/ 11 w 11"/>
                <a:gd name="T5" fmla="*/ 7 h 12"/>
                <a:gd name="T6" fmla="*/ 11 w 11"/>
                <a:gd name="T7" fmla="*/ 8 h 12"/>
                <a:gd name="T8" fmla="*/ 10 w 11"/>
                <a:gd name="T9" fmla="*/ 10 h 12"/>
                <a:gd name="T10" fmla="*/ 9 w 11"/>
                <a:gd name="T11" fmla="*/ 11 h 12"/>
                <a:gd name="T12" fmla="*/ 8 w 11"/>
                <a:gd name="T13" fmla="*/ 11 h 12"/>
                <a:gd name="T14" fmla="*/ 7 w 11"/>
                <a:gd name="T15" fmla="*/ 12 h 12"/>
                <a:gd name="T16" fmla="*/ 6 w 11"/>
                <a:gd name="T17" fmla="*/ 11 h 12"/>
                <a:gd name="T18" fmla="*/ 4 w 11"/>
                <a:gd name="T19" fmla="*/ 11 h 12"/>
                <a:gd name="T20" fmla="*/ 0 w 11"/>
                <a:gd name="T21" fmla="*/ 5 h 12"/>
                <a:gd name="T22" fmla="*/ 0 w 11"/>
                <a:gd name="T23" fmla="*/ 4 h 12"/>
                <a:gd name="T24" fmla="*/ 0 w 11"/>
                <a:gd name="T25" fmla="*/ 3 h 12"/>
                <a:gd name="T26" fmla="*/ 0 w 11"/>
                <a:gd name="T27" fmla="*/ 1 h 12"/>
                <a:gd name="T28" fmla="*/ 1 w 11"/>
                <a:gd name="T29" fmla="*/ 1 h 12"/>
                <a:gd name="T30" fmla="*/ 2 w 11"/>
                <a:gd name="T31" fmla="*/ 0 h 12"/>
                <a:gd name="T32" fmla="*/ 3 w 11"/>
                <a:gd name="T33" fmla="*/ 0 h 12"/>
                <a:gd name="T34" fmla="*/ 4 w 11"/>
                <a:gd name="T35" fmla="*/ 0 h 12"/>
                <a:gd name="T36" fmla="*/ 6 w 11"/>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6" y="1"/>
                  </a:moveTo>
                  <a:lnTo>
                    <a:pt x="10" y="6"/>
                  </a:lnTo>
                  <a:lnTo>
                    <a:pt x="11" y="7"/>
                  </a:lnTo>
                  <a:lnTo>
                    <a:pt x="11" y="8"/>
                  </a:lnTo>
                  <a:lnTo>
                    <a:pt x="10" y="10"/>
                  </a:lnTo>
                  <a:lnTo>
                    <a:pt x="9" y="11"/>
                  </a:lnTo>
                  <a:lnTo>
                    <a:pt x="8" y="11"/>
                  </a:lnTo>
                  <a:lnTo>
                    <a:pt x="7" y="12"/>
                  </a:lnTo>
                  <a:lnTo>
                    <a:pt x="6" y="11"/>
                  </a:lnTo>
                  <a:lnTo>
                    <a:pt x="4" y="11"/>
                  </a:lnTo>
                  <a:lnTo>
                    <a:pt x="0" y="5"/>
                  </a:lnTo>
                  <a:lnTo>
                    <a:pt x="0" y="4"/>
                  </a:lnTo>
                  <a:lnTo>
                    <a:pt x="0" y="3"/>
                  </a:lnTo>
                  <a:lnTo>
                    <a:pt x="0" y="1"/>
                  </a:lnTo>
                  <a:lnTo>
                    <a:pt x="1" y="1"/>
                  </a:lnTo>
                  <a:lnTo>
                    <a:pt x="2" y="0"/>
                  </a:lnTo>
                  <a:lnTo>
                    <a:pt x="3" y="0"/>
                  </a:lnTo>
                  <a:lnTo>
                    <a:pt x="4"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30"/>
            <p:cNvSpPr>
              <a:spLocks noChangeShapeType="1"/>
            </p:cNvSpPr>
            <p:nvPr/>
          </p:nvSpPr>
          <p:spPr bwMode="auto">
            <a:xfrm>
              <a:off x="1952717" y="1083900"/>
              <a:ext cx="2265362" cy="2751138"/>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noEditPoints="1"/>
            </p:cNvSpPr>
            <p:nvPr/>
          </p:nvSpPr>
          <p:spPr bwMode="auto">
            <a:xfrm>
              <a:off x="3141754" y="1055325"/>
              <a:ext cx="1697038" cy="2044700"/>
            </a:xfrm>
            <a:custGeom>
              <a:avLst/>
              <a:gdLst>
                <a:gd name="T0" fmla="*/ 29 w 1069"/>
                <a:gd name="T1" fmla="*/ 37 h 1288"/>
                <a:gd name="T2" fmla="*/ 2 w 1069"/>
                <a:gd name="T3" fmla="*/ 1 h 1288"/>
                <a:gd name="T4" fmla="*/ 75 w 1069"/>
                <a:gd name="T5" fmla="*/ 89 h 1288"/>
                <a:gd name="T6" fmla="*/ 44 w 1069"/>
                <a:gd name="T7" fmla="*/ 56 h 1288"/>
                <a:gd name="T8" fmla="*/ 119 w 1069"/>
                <a:gd name="T9" fmla="*/ 138 h 1288"/>
                <a:gd name="T10" fmla="*/ 115 w 1069"/>
                <a:gd name="T11" fmla="*/ 142 h 1288"/>
                <a:gd name="T12" fmla="*/ 93 w 1069"/>
                <a:gd name="T13" fmla="*/ 107 h 1288"/>
                <a:gd name="T14" fmla="*/ 161 w 1069"/>
                <a:gd name="T15" fmla="*/ 196 h 1288"/>
                <a:gd name="T16" fmla="*/ 133 w 1069"/>
                <a:gd name="T17" fmla="*/ 160 h 1288"/>
                <a:gd name="T18" fmla="*/ 207 w 1069"/>
                <a:gd name="T19" fmla="*/ 247 h 1288"/>
                <a:gd name="T20" fmla="*/ 176 w 1069"/>
                <a:gd name="T21" fmla="*/ 216 h 1288"/>
                <a:gd name="T22" fmla="*/ 226 w 1069"/>
                <a:gd name="T23" fmla="*/ 267 h 1288"/>
                <a:gd name="T24" fmla="*/ 248 w 1069"/>
                <a:gd name="T25" fmla="*/ 302 h 1288"/>
                <a:gd name="T26" fmla="*/ 224 w 1069"/>
                <a:gd name="T27" fmla="*/ 266 h 1288"/>
                <a:gd name="T28" fmla="*/ 295 w 1069"/>
                <a:gd name="T29" fmla="*/ 355 h 1288"/>
                <a:gd name="T30" fmla="*/ 265 w 1069"/>
                <a:gd name="T31" fmla="*/ 320 h 1288"/>
                <a:gd name="T32" fmla="*/ 340 w 1069"/>
                <a:gd name="T33" fmla="*/ 404 h 1288"/>
                <a:gd name="T34" fmla="*/ 309 w 1069"/>
                <a:gd name="T35" fmla="*/ 376 h 1288"/>
                <a:gd name="T36" fmla="*/ 313 w 1069"/>
                <a:gd name="T37" fmla="*/ 373 h 1288"/>
                <a:gd name="T38" fmla="*/ 381 w 1069"/>
                <a:gd name="T39" fmla="*/ 461 h 1288"/>
                <a:gd name="T40" fmla="*/ 354 w 1069"/>
                <a:gd name="T41" fmla="*/ 425 h 1288"/>
                <a:gd name="T42" fmla="*/ 427 w 1069"/>
                <a:gd name="T43" fmla="*/ 513 h 1288"/>
                <a:gd name="T44" fmla="*/ 396 w 1069"/>
                <a:gd name="T45" fmla="*/ 480 h 1288"/>
                <a:gd name="T46" fmla="*/ 471 w 1069"/>
                <a:gd name="T47" fmla="*/ 563 h 1288"/>
                <a:gd name="T48" fmla="*/ 467 w 1069"/>
                <a:gd name="T49" fmla="*/ 566 h 1288"/>
                <a:gd name="T50" fmla="*/ 445 w 1069"/>
                <a:gd name="T51" fmla="*/ 531 h 1288"/>
                <a:gd name="T52" fmla="*/ 513 w 1069"/>
                <a:gd name="T53" fmla="*/ 620 h 1288"/>
                <a:gd name="T54" fmla="*/ 485 w 1069"/>
                <a:gd name="T55" fmla="*/ 584 h 1288"/>
                <a:gd name="T56" fmla="*/ 559 w 1069"/>
                <a:gd name="T57" fmla="*/ 671 h 1288"/>
                <a:gd name="T58" fmla="*/ 528 w 1069"/>
                <a:gd name="T59" fmla="*/ 641 h 1288"/>
                <a:gd name="T60" fmla="*/ 577 w 1069"/>
                <a:gd name="T61" fmla="*/ 691 h 1288"/>
                <a:gd name="T62" fmla="*/ 600 w 1069"/>
                <a:gd name="T63" fmla="*/ 726 h 1288"/>
                <a:gd name="T64" fmla="*/ 576 w 1069"/>
                <a:gd name="T65" fmla="*/ 690 h 1288"/>
                <a:gd name="T66" fmla="*/ 647 w 1069"/>
                <a:gd name="T67" fmla="*/ 779 h 1288"/>
                <a:gd name="T68" fmla="*/ 616 w 1069"/>
                <a:gd name="T69" fmla="*/ 745 h 1288"/>
                <a:gd name="T70" fmla="*/ 692 w 1069"/>
                <a:gd name="T71" fmla="*/ 829 h 1288"/>
                <a:gd name="T72" fmla="*/ 661 w 1069"/>
                <a:gd name="T73" fmla="*/ 801 h 1288"/>
                <a:gd name="T74" fmla="*/ 665 w 1069"/>
                <a:gd name="T75" fmla="*/ 797 h 1288"/>
                <a:gd name="T76" fmla="*/ 732 w 1069"/>
                <a:gd name="T77" fmla="*/ 886 h 1288"/>
                <a:gd name="T78" fmla="*/ 706 w 1069"/>
                <a:gd name="T79" fmla="*/ 849 h 1288"/>
                <a:gd name="T80" fmla="*/ 779 w 1069"/>
                <a:gd name="T81" fmla="*/ 937 h 1288"/>
                <a:gd name="T82" fmla="*/ 748 w 1069"/>
                <a:gd name="T83" fmla="*/ 905 h 1288"/>
                <a:gd name="T84" fmla="*/ 823 w 1069"/>
                <a:gd name="T85" fmla="*/ 987 h 1288"/>
                <a:gd name="T86" fmla="*/ 819 w 1069"/>
                <a:gd name="T87" fmla="*/ 991 h 1288"/>
                <a:gd name="T88" fmla="*/ 797 w 1069"/>
                <a:gd name="T89" fmla="*/ 956 h 1288"/>
                <a:gd name="T90" fmla="*/ 865 w 1069"/>
                <a:gd name="T91" fmla="*/ 1045 h 1288"/>
                <a:gd name="T92" fmla="*/ 837 w 1069"/>
                <a:gd name="T93" fmla="*/ 1009 h 1288"/>
                <a:gd name="T94" fmla="*/ 911 w 1069"/>
                <a:gd name="T95" fmla="*/ 1095 h 1288"/>
                <a:gd name="T96" fmla="*/ 880 w 1069"/>
                <a:gd name="T97" fmla="*/ 1065 h 1288"/>
                <a:gd name="T98" fmla="*/ 929 w 1069"/>
                <a:gd name="T99" fmla="*/ 1115 h 1288"/>
                <a:gd name="T100" fmla="*/ 951 w 1069"/>
                <a:gd name="T101" fmla="*/ 1150 h 1288"/>
                <a:gd name="T102" fmla="*/ 928 w 1069"/>
                <a:gd name="T103" fmla="*/ 1114 h 1288"/>
                <a:gd name="T104" fmla="*/ 999 w 1069"/>
                <a:gd name="T105" fmla="*/ 1203 h 1288"/>
                <a:gd name="T106" fmla="*/ 968 w 1069"/>
                <a:gd name="T107" fmla="*/ 1168 h 1288"/>
                <a:gd name="T108" fmla="*/ 1044 w 1069"/>
                <a:gd name="T109" fmla="*/ 1253 h 1288"/>
                <a:gd name="T110" fmla="*/ 1013 w 1069"/>
                <a:gd name="T111" fmla="*/ 1224 h 1288"/>
                <a:gd name="T112" fmla="*/ 1017 w 1069"/>
                <a:gd name="T113" fmla="*/ 1221 h 1288"/>
                <a:gd name="T114" fmla="*/ 1066 w 1069"/>
                <a:gd name="T115" fmla="*/ 1288 h 1288"/>
                <a:gd name="T116" fmla="*/ 1058 w 1069"/>
                <a:gd name="T117" fmla="*/ 127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9" h="1288">
                  <a:moveTo>
                    <a:pt x="5" y="2"/>
                  </a:moveTo>
                  <a:lnTo>
                    <a:pt x="31" y="33"/>
                  </a:lnTo>
                  <a:lnTo>
                    <a:pt x="32" y="33"/>
                  </a:lnTo>
                  <a:lnTo>
                    <a:pt x="32" y="34"/>
                  </a:lnTo>
                  <a:lnTo>
                    <a:pt x="32" y="36"/>
                  </a:lnTo>
                  <a:lnTo>
                    <a:pt x="31" y="37"/>
                  </a:lnTo>
                  <a:lnTo>
                    <a:pt x="30" y="37"/>
                  </a:lnTo>
                  <a:lnTo>
                    <a:pt x="29" y="37"/>
                  </a:lnTo>
                  <a:lnTo>
                    <a:pt x="27" y="37"/>
                  </a:lnTo>
                  <a:lnTo>
                    <a:pt x="27" y="36"/>
                  </a:lnTo>
                  <a:lnTo>
                    <a:pt x="1" y="5"/>
                  </a:lnTo>
                  <a:lnTo>
                    <a:pt x="0" y="4"/>
                  </a:lnTo>
                  <a:lnTo>
                    <a:pt x="0" y="3"/>
                  </a:lnTo>
                  <a:lnTo>
                    <a:pt x="0" y="2"/>
                  </a:lnTo>
                  <a:lnTo>
                    <a:pt x="2" y="1"/>
                  </a:lnTo>
                  <a:lnTo>
                    <a:pt x="2" y="1"/>
                  </a:lnTo>
                  <a:lnTo>
                    <a:pt x="3" y="0"/>
                  </a:lnTo>
                  <a:lnTo>
                    <a:pt x="5" y="1"/>
                  </a:lnTo>
                  <a:lnTo>
                    <a:pt x="5" y="2"/>
                  </a:lnTo>
                  <a:close/>
                  <a:moveTo>
                    <a:pt x="49" y="55"/>
                  </a:moveTo>
                  <a:lnTo>
                    <a:pt x="75" y="86"/>
                  </a:lnTo>
                  <a:lnTo>
                    <a:pt x="76" y="87"/>
                  </a:lnTo>
                  <a:lnTo>
                    <a:pt x="76" y="88"/>
                  </a:lnTo>
                  <a:lnTo>
                    <a:pt x="75" y="89"/>
                  </a:lnTo>
                  <a:lnTo>
                    <a:pt x="75" y="90"/>
                  </a:lnTo>
                  <a:lnTo>
                    <a:pt x="73" y="90"/>
                  </a:lnTo>
                  <a:lnTo>
                    <a:pt x="73" y="90"/>
                  </a:lnTo>
                  <a:lnTo>
                    <a:pt x="72" y="90"/>
                  </a:lnTo>
                  <a:lnTo>
                    <a:pt x="71" y="90"/>
                  </a:lnTo>
                  <a:lnTo>
                    <a:pt x="45" y="58"/>
                  </a:lnTo>
                  <a:lnTo>
                    <a:pt x="45" y="57"/>
                  </a:lnTo>
                  <a:lnTo>
                    <a:pt x="44" y="56"/>
                  </a:lnTo>
                  <a:lnTo>
                    <a:pt x="45" y="56"/>
                  </a:lnTo>
                  <a:lnTo>
                    <a:pt x="45" y="54"/>
                  </a:lnTo>
                  <a:lnTo>
                    <a:pt x="46" y="54"/>
                  </a:lnTo>
                  <a:lnTo>
                    <a:pt x="48" y="54"/>
                  </a:lnTo>
                  <a:lnTo>
                    <a:pt x="48" y="54"/>
                  </a:lnTo>
                  <a:lnTo>
                    <a:pt x="49" y="55"/>
                  </a:lnTo>
                  <a:close/>
                  <a:moveTo>
                    <a:pt x="93" y="107"/>
                  </a:moveTo>
                  <a:lnTo>
                    <a:pt x="119" y="138"/>
                  </a:lnTo>
                  <a:lnTo>
                    <a:pt x="119" y="140"/>
                  </a:lnTo>
                  <a:lnTo>
                    <a:pt x="119" y="141"/>
                  </a:lnTo>
                  <a:lnTo>
                    <a:pt x="119" y="142"/>
                  </a:lnTo>
                  <a:lnTo>
                    <a:pt x="119" y="143"/>
                  </a:lnTo>
                  <a:lnTo>
                    <a:pt x="118" y="143"/>
                  </a:lnTo>
                  <a:lnTo>
                    <a:pt x="117" y="143"/>
                  </a:lnTo>
                  <a:lnTo>
                    <a:pt x="115" y="143"/>
                  </a:lnTo>
                  <a:lnTo>
                    <a:pt x="115" y="142"/>
                  </a:lnTo>
                  <a:lnTo>
                    <a:pt x="89" y="112"/>
                  </a:lnTo>
                  <a:lnTo>
                    <a:pt x="88" y="110"/>
                  </a:lnTo>
                  <a:lnTo>
                    <a:pt x="88" y="109"/>
                  </a:lnTo>
                  <a:lnTo>
                    <a:pt x="88" y="108"/>
                  </a:lnTo>
                  <a:lnTo>
                    <a:pt x="90" y="107"/>
                  </a:lnTo>
                  <a:lnTo>
                    <a:pt x="90" y="107"/>
                  </a:lnTo>
                  <a:lnTo>
                    <a:pt x="92" y="107"/>
                  </a:lnTo>
                  <a:lnTo>
                    <a:pt x="93" y="107"/>
                  </a:lnTo>
                  <a:lnTo>
                    <a:pt x="93" y="107"/>
                  </a:lnTo>
                  <a:close/>
                  <a:moveTo>
                    <a:pt x="138" y="160"/>
                  </a:moveTo>
                  <a:lnTo>
                    <a:pt x="163" y="192"/>
                  </a:lnTo>
                  <a:lnTo>
                    <a:pt x="164" y="193"/>
                  </a:lnTo>
                  <a:lnTo>
                    <a:pt x="164" y="194"/>
                  </a:lnTo>
                  <a:lnTo>
                    <a:pt x="163" y="195"/>
                  </a:lnTo>
                  <a:lnTo>
                    <a:pt x="163" y="196"/>
                  </a:lnTo>
                  <a:lnTo>
                    <a:pt x="161" y="196"/>
                  </a:lnTo>
                  <a:lnTo>
                    <a:pt x="161" y="196"/>
                  </a:lnTo>
                  <a:lnTo>
                    <a:pt x="160" y="196"/>
                  </a:lnTo>
                  <a:lnTo>
                    <a:pt x="158" y="195"/>
                  </a:lnTo>
                  <a:lnTo>
                    <a:pt x="133" y="164"/>
                  </a:lnTo>
                  <a:lnTo>
                    <a:pt x="133" y="164"/>
                  </a:lnTo>
                  <a:lnTo>
                    <a:pt x="132" y="162"/>
                  </a:lnTo>
                  <a:lnTo>
                    <a:pt x="133" y="161"/>
                  </a:lnTo>
                  <a:lnTo>
                    <a:pt x="133" y="160"/>
                  </a:lnTo>
                  <a:lnTo>
                    <a:pt x="134" y="160"/>
                  </a:lnTo>
                  <a:lnTo>
                    <a:pt x="136" y="160"/>
                  </a:lnTo>
                  <a:lnTo>
                    <a:pt x="136" y="160"/>
                  </a:lnTo>
                  <a:lnTo>
                    <a:pt x="138" y="160"/>
                  </a:lnTo>
                  <a:close/>
                  <a:moveTo>
                    <a:pt x="181" y="214"/>
                  </a:moveTo>
                  <a:lnTo>
                    <a:pt x="207" y="245"/>
                  </a:lnTo>
                  <a:lnTo>
                    <a:pt x="207" y="245"/>
                  </a:lnTo>
                  <a:lnTo>
                    <a:pt x="207" y="247"/>
                  </a:lnTo>
                  <a:lnTo>
                    <a:pt x="207" y="248"/>
                  </a:lnTo>
                  <a:lnTo>
                    <a:pt x="207" y="249"/>
                  </a:lnTo>
                  <a:lnTo>
                    <a:pt x="206" y="249"/>
                  </a:lnTo>
                  <a:lnTo>
                    <a:pt x="204" y="249"/>
                  </a:lnTo>
                  <a:lnTo>
                    <a:pt x="203" y="249"/>
                  </a:lnTo>
                  <a:lnTo>
                    <a:pt x="203" y="249"/>
                  </a:lnTo>
                  <a:lnTo>
                    <a:pt x="177" y="218"/>
                  </a:lnTo>
                  <a:lnTo>
                    <a:pt x="176" y="216"/>
                  </a:lnTo>
                  <a:lnTo>
                    <a:pt x="176" y="215"/>
                  </a:lnTo>
                  <a:lnTo>
                    <a:pt x="176" y="214"/>
                  </a:lnTo>
                  <a:lnTo>
                    <a:pt x="178" y="213"/>
                  </a:lnTo>
                  <a:lnTo>
                    <a:pt x="178" y="213"/>
                  </a:lnTo>
                  <a:lnTo>
                    <a:pt x="180" y="213"/>
                  </a:lnTo>
                  <a:lnTo>
                    <a:pt x="180" y="213"/>
                  </a:lnTo>
                  <a:lnTo>
                    <a:pt x="181" y="214"/>
                  </a:lnTo>
                  <a:close/>
                  <a:moveTo>
                    <a:pt x="226" y="267"/>
                  </a:moveTo>
                  <a:lnTo>
                    <a:pt x="251" y="298"/>
                  </a:lnTo>
                  <a:lnTo>
                    <a:pt x="252" y="299"/>
                  </a:lnTo>
                  <a:lnTo>
                    <a:pt x="252" y="300"/>
                  </a:lnTo>
                  <a:lnTo>
                    <a:pt x="251" y="301"/>
                  </a:lnTo>
                  <a:lnTo>
                    <a:pt x="250" y="302"/>
                  </a:lnTo>
                  <a:lnTo>
                    <a:pt x="250" y="302"/>
                  </a:lnTo>
                  <a:lnTo>
                    <a:pt x="249" y="302"/>
                  </a:lnTo>
                  <a:lnTo>
                    <a:pt x="248" y="302"/>
                  </a:lnTo>
                  <a:lnTo>
                    <a:pt x="246" y="301"/>
                  </a:lnTo>
                  <a:lnTo>
                    <a:pt x="221" y="271"/>
                  </a:lnTo>
                  <a:lnTo>
                    <a:pt x="221" y="269"/>
                  </a:lnTo>
                  <a:lnTo>
                    <a:pt x="220" y="268"/>
                  </a:lnTo>
                  <a:lnTo>
                    <a:pt x="221" y="267"/>
                  </a:lnTo>
                  <a:lnTo>
                    <a:pt x="221" y="266"/>
                  </a:lnTo>
                  <a:lnTo>
                    <a:pt x="223" y="266"/>
                  </a:lnTo>
                  <a:lnTo>
                    <a:pt x="224" y="266"/>
                  </a:lnTo>
                  <a:lnTo>
                    <a:pt x="224" y="266"/>
                  </a:lnTo>
                  <a:lnTo>
                    <a:pt x="226" y="267"/>
                  </a:lnTo>
                  <a:close/>
                  <a:moveTo>
                    <a:pt x="269" y="320"/>
                  </a:moveTo>
                  <a:lnTo>
                    <a:pt x="295" y="351"/>
                  </a:lnTo>
                  <a:lnTo>
                    <a:pt x="296" y="352"/>
                  </a:lnTo>
                  <a:lnTo>
                    <a:pt x="296" y="353"/>
                  </a:lnTo>
                  <a:lnTo>
                    <a:pt x="296" y="354"/>
                  </a:lnTo>
                  <a:lnTo>
                    <a:pt x="295" y="355"/>
                  </a:lnTo>
                  <a:lnTo>
                    <a:pt x="294" y="356"/>
                  </a:lnTo>
                  <a:lnTo>
                    <a:pt x="292" y="356"/>
                  </a:lnTo>
                  <a:lnTo>
                    <a:pt x="291" y="355"/>
                  </a:lnTo>
                  <a:lnTo>
                    <a:pt x="291" y="354"/>
                  </a:lnTo>
                  <a:lnTo>
                    <a:pt x="265" y="323"/>
                  </a:lnTo>
                  <a:lnTo>
                    <a:pt x="265" y="322"/>
                  </a:lnTo>
                  <a:lnTo>
                    <a:pt x="265" y="322"/>
                  </a:lnTo>
                  <a:lnTo>
                    <a:pt x="265" y="320"/>
                  </a:lnTo>
                  <a:lnTo>
                    <a:pt x="265" y="320"/>
                  </a:lnTo>
                  <a:lnTo>
                    <a:pt x="266" y="319"/>
                  </a:lnTo>
                  <a:lnTo>
                    <a:pt x="267" y="319"/>
                  </a:lnTo>
                  <a:lnTo>
                    <a:pt x="269" y="319"/>
                  </a:lnTo>
                  <a:lnTo>
                    <a:pt x="269" y="320"/>
                  </a:lnTo>
                  <a:close/>
                  <a:moveTo>
                    <a:pt x="313" y="373"/>
                  </a:moveTo>
                  <a:lnTo>
                    <a:pt x="339" y="404"/>
                  </a:lnTo>
                  <a:lnTo>
                    <a:pt x="340" y="404"/>
                  </a:lnTo>
                  <a:lnTo>
                    <a:pt x="340" y="406"/>
                  </a:lnTo>
                  <a:lnTo>
                    <a:pt x="339" y="407"/>
                  </a:lnTo>
                  <a:lnTo>
                    <a:pt x="338" y="408"/>
                  </a:lnTo>
                  <a:lnTo>
                    <a:pt x="338" y="408"/>
                  </a:lnTo>
                  <a:lnTo>
                    <a:pt x="337" y="409"/>
                  </a:lnTo>
                  <a:lnTo>
                    <a:pt x="335" y="408"/>
                  </a:lnTo>
                  <a:lnTo>
                    <a:pt x="335" y="407"/>
                  </a:lnTo>
                  <a:lnTo>
                    <a:pt x="309" y="376"/>
                  </a:lnTo>
                  <a:lnTo>
                    <a:pt x="309" y="375"/>
                  </a:lnTo>
                  <a:lnTo>
                    <a:pt x="308" y="375"/>
                  </a:lnTo>
                  <a:lnTo>
                    <a:pt x="309" y="373"/>
                  </a:lnTo>
                  <a:lnTo>
                    <a:pt x="309" y="372"/>
                  </a:lnTo>
                  <a:lnTo>
                    <a:pt x="311" y="372"/>
                  </a:lnTo>
                  <a:lnTo>
                    <a:pt x="311" y="372"/>
                  </a:lnTo>
                  <a:lnTo>
                    <a:pt x="312" y="372"/>
                  </a:lnTo>
                  <a:lnTo>
                    <a:pt x="313" y="373"/>
                  </a:lnTo>
                  <a:close/>
                  <a:moveTo>
                    <a:pt x="357" y="426"/>
                  </a:moveTo>
                  <a:lnTo>
                    <a:pt x="383" y="457"/>
                  </a:lnTo>
                  <a:lnTo>
                    <a:pt x="384" y="458"/>
                  </a:lnTo>
                  <a:lnTo>
                    <a:pt x="384" y="459"/>
                  </a:lnTo>
                  <a:lnTo>
                    <a:pt x="384" y="460"/>
                  </a:lnTo>
                  <a:lnTo>
                    <a:pt x="383" y="461"/>
                  </a:lnTo>
                  <a:lnTo>
                    <a:pt x="382" y="461"/>
                  </a:lnTo>
                  <a:lnTo>
                    <a:pt x="381" y="461"/>
                  </a:lnTo>
                  <a:lnTo>
                    <a:pt x="379" y="461"/>
                  </a:lnTo>
                  <a:lnTo>
                    <a:pt x="379" y="461"/>
                  </a:lnTo>
                  <a:lnTo>
                    <a:pt x="353" y="430"/>
                  </a:lnTo>
                  <a:lnTo>
                    <a:pt x="352" y="428"/>
                  </a:lnTo>
                  <a:lnTo>
                    <a:pt x="352" y="427"/>
                  </a:lnTo>
                  <a:lnTo>
                    <a:pt x="352" y="426"/>
                  </a:lnTo>
                  <a:lnTo>
                    <a:pt x="354" y="426"/>
                  </a:lnTo>
                  <a:lnTo>
                    <a:pt x="354" y="425"/>
                  </a:lnTo>
                  <a:lnTo>
                    <a:pt x="355" y="425"/>
                  </a:lnTo>
                  <a:lnTo>
                    <a:pt x="357" y="425"/>
                  </a:lnTo>
                  <a:lnTo>
                    <a:pt x="357" y="426"/>
                  </a:lnTo>
                  <a:close/>
                  <a:moveTo>
                    <a:pt x="401" y="479"/>
                  </a:moveTo>
                  <a:lnTo>
                    <a:pt x="427" y="510"/>
                  </a:lnTo>
                  <a:lnTo>
                    <a:pt x="428" y="511"/>
                  </a:lnTo>
                  <a:lnTo>
                    <a:pt x="428" y="512"/>
                  </a:lnTo>
                  <a:lnTo>
                    <a:pt x="427" y="513"/>
                  </a:lnTo>
                  <a:lnTo>
                    <a:pt x="427" y="514"/>
                  </a:lnTo>
                  <a:lnTo>
                    <a:pt x="425" y="514"/>
                  </a:lnTo>
                  <a:lnTo>
                    <a:pt x="425" y="514"/>
                  </a:lnTo>
                  <a:lnTo>
                    <a:pt x="423" y="514"/>
                  </a:lnTo>
                  <a:lnTo>
                    <a:pt x="423" y="513"/>
                  </a:lnTo>
                  <a:lnTo>
                    <a:pt x="396" y="483"/>
                  </a:lnTo>
                  <a:lnTo>
                    <a:pt x="396" y="482"/>
                  </a:lnTo>
                  <a:lnTo>
                    <a:pt x="396" y="480"/>
                  </a:lnTo>
                  <a:lnTo>
                    <a:pt x="396" y="479"/>
                  </a:lnTo>
                  <a:lnTo>
                    <a:pt x="397" y="479"/>
                  </a:lnTo>
                  <a:lnTo>
                    <a:pt x="398" y="478"/>
                  </a:lnTo>
                  <a:lnTo>
                    <a:pt x="400" y="478"/>
                  </a:lnTo>
                  <a:lnTo>
                    <a:pt x="400" y="478"/>
                  </a:lnTo>
                  <a:lnTo>
                    <a:pt x="401" y="479"/>
                  </a:lnTo>
                  <a:close/>
                  <a:moveTo>
                    <a:pt x="445" y="532"/>
                  </a:moveTo>
                  <a:lnTo>
                    <a:pt x="471" y="563"/>
                  </a:lnTo>
                  <a:lnTo>
                    <a:pt x="471" y="564"/>
                  </a:lnTo>
                  <a:lnTo>
                    <a:pt x="471" y="565"/>
                  </a:lnTo>
                  <a:lnTo>
                    <a:pt x="471" y="566"/>
                  </a:lnTo>
                  <a:lnTo>
                    <a:pt x="471" y="567"/>
                  </a:lnTo>
                  <a:lnTo>
                    <a:pt x="469" y="568"/>
                  </a:lnTo>
                  <a:lnTo>
                    <a:pt x="469" y="568"/>
                  </a:lnTo>
                  <a:lnTo>
                    <a:pt x="467" y="567"/>
                  </a:lnTo>
                  <a:lnTo>
                    <a:pt x="467" y="566"/>
                  </a:lnTo>
                  <a:lnTo>
                    <a:pt x="441" y="535"/>
                  </a:lnTo>
                  <a:lnTo>
                    <a:pt x="440" y="535"/>
                  </a:lnTo>
                  <a:lnTo>
                    <a:pt x="440" y="534"/>
                  </a:lnTo>
                  <a:lnTo>
                    <a:pt x="440" y="532"/>
                  </a:lnTo>
                  <a:lnTo>
                    <a:pt x="442" y="532"/>
                  </a:lnTo>
                  <a:lnTo>
                    <a:pt x="442" y="531"/>
                  </a:lnTo>
                  <a:lnTo>
                    <a:pt x="443" y="530"/>
                  </a:lnTo>
                  <a:lnTo>
                    <a:pt x="445" y="531"/>
                  </a:lnTo>
                  <a:lnTo>
                    <a:pt x="445" y="532"/>
                  </a:lnTo>
                  <a:close/>
                  <a:moveTo>
                    <a:pt x="489" y="585"/>
                  </a:moveTo>
                  <a:lnTo>
                    <a:pt x="515" y="616"/>
                  </a:lnTo>
                  <a:lnTo>
                    <a:pt x="516" y="617"/>
                  </a:lnTo>
                  <a:lnTo>
                    <a:pt x="516" y="618"/>
                  </a:lnTo>
                  <a:lnTo>
                    <a:pt x="515" y="619"/>
                  </a:lnTo>
                  <a:lnTo>
                    <a:pt x="515" y="620"/>
                  </a:lnTo>
                  <a:lnTo>
                    <a:pt x="513" y="620"/>
                  </a:lnTo>
                  <a:lnTo>
                    <a:pt x="513" y="620"/>
                  </a:lnTo>
                  <a:lnTo>
                    <a:pt x="512" y="620"/>
                  </a:lnTo>
                  <a:lnTo>
                    <a:pt x="510" y="620"/>
                  </a:lnTo>
                  <a:lnTo>
                    <a:pt x="485" y="588"/>
                  </a:lnTo>
                  <a:lnTo>
                    <a:pt x="485" y="588"/>
                  </a:lnTo>
                  <a:lnTo>
                    <a:pt x="484" y="586"/>
                  </a:lnTo>
                  <a:lnTo>
                    <a:pt x="485" y="586"/>
                  </a:lnTo>
                  <a:lnTo>
                    <a:pt x="485" y="584"/>
                  </a:lnTo>
                  <a:lnTo>
                    <a:pt x="486" y="584"/>
                  </a:lnTo>
                  <a:lnTo>
                    <a:pt x="488" y="584"/>
                  </a:lnTo>
                  <a:lnTo>
                    <a:pt x="488" y="584"/>
                  </a:lnTo>
                  <a:lnTo>
                    <a:pt x="489" y="585"/>
                  </a:lnTo>
                  <a:close/>
                  <a:moveTo>
                    <a:pt x="533" y="638"/>
                  </a:moveTo>
                  <a:lnTo>
                    <a:pt x="559" y="669"/>
                  </a:lnTo>
                  <a:lnTo>
                    <a:pt x="559" y="670"/>
                  </a:lnTo>
                  <a:lnTo>
                    <a:pt x="559" y="671"/>
                  </a:lnTo>
                  <a:lnTo>
                    <a:pt x="559" y="672"/>
                  </a:lnTo>
                  <a:lnTo>
                    <a:pt x="559" y="673"/>
                  </a:lnTo>
                  <a:lnTo>
                    <a:pt x="558" y="673"/>
                  </a:lnTo>
                  <a:lnTo>
                    <a:pt x="556" y="673"/>
                  </a:lnTo>
                  <a:lnTo>
                    <a:pt x="555" y="673"/>
                  </a:lnTo>
                  <a:lnTo>
                    <a:pt x="554" y="672"/>
                  </a:lnTo>
                  <a:lnTo>
                    <a:pt x="529" y="642"/>
                  </a:lnTo>
                  <a:lnTo>
                    <a:pt x="528" y="641"/>
                  </a:lnTo>
                  <a:lnTo>
                    <a:pt x="528" y="639"/>
                  </a:lnTo>
                  <a:lnTo>
                    <a:pt x="528" y="638"/>
                  </a:lnTo>
                  <a:lnTo>
                    <a:pt x="530" y="638"/>
                  </a:lnTo>
                  <a:lnTo>
                    <a:pt x="530" y="637"/>
                  </a:lnTo>
                  <a:lnTo>
                    <a:pt x="531" y="637"/>
                  </a:lnTo>
                  <a:lnTo>
                    <a:pt x="532" y="637"/>
                  </a:lnTo>
                  <a:lnTo>
                    <a:pt x="533" y="638"/>
                  </a:lnTo>
                  <a:close/>
                  <a:moveTo>
                    <a:pt x="577" y="691"/>
                  </a:moveTo>
                  <a:lnTo>
                    <a:pt x="603" y="722"/>
                  </a:lnTo>
                  <a:lnTo>
                    <a:pt x="604" y="723"/>
                  </a:lnTo>
                  <a:lnTo>
                    <a:pt x="604" y="724"/>
                  </a:lnTo>
                  <a:lnTo>
                    <a:pt x="603" y="725"/>
                  </a:lnTo>
                  <a:lnTo>
                    <a:pt x="602" y="726"/>
                  </a:lnTo>
                  <a:lnTo>
                    <a:pt x="601" y="726"/>
                  </a:lnTo>
                  <a:lnTo>
                    <a:pt x="601" y="726"/>
                  </a:lnTo>
                  <a:lnTo>
                    <a:pt x="600" y="726"/>
                  </a:lnTo>
                  <a:lnTo>
                    <a:pt x="598" y="726"/>
                  </a:lnTo>
                  <a:lnTo>
                    <a:pt x="573" y="694"/>
                  </a:lnTo>
                  <a:lnTo>
                    <a:pt x="573" y="694"/>
                  </a:lnTo>
                  <a:lnTo>
                    <a:pt x="572" y="692"/>
                  </a:lnTo>
                  <a:lnTo>
                    <a:pt x="573" y="692"/>
                  </a:lnTo>
                  <a:lnTo>
                    <a:pt x="573" y="691"/>
                  </a:lnTo>
                  <a:lnTo>
                    <a:pt x="574" y="690"/>
                  </a:lnTo>
                  <a:lnTo>
                    <a:pt x="576" y="690"/>
                  </a:lnTo>
                  <a:lnTo>
                    <a:pt x="576" y="690"/>
                  </a:lnTo>
                  <a:lnTo>
                    <a:pt x="577" y="691"/>
                  </a:lnTo>
                  <a:close/>
                  <a:moveTo>
                    <a:pt x="621" y="744"/>
                  </a:moveTo>
                  <a:lnTo>
                    <a:pt x="647" y="775"/>
                  </a:lnTo>
                  <a:lnTo>
                    <a:pt x="647" y="776"/>
                  </a:lnTo>
                  <a:lnTo>
                    <a:pt x="647" y="777"/>
                  </a:lnTo>
                  <a:lnTo>
                    <a:pt x="647" y="778"/>
                  </a:lnTo>
                  <a:lnTo>
                    <a:pt x="647" y="779"/>
                  </a:lnTo>
                  <a:lnTo>
                    <a:pt x="646" y="779"/>
                  </a:lnTo>
                  <a:lnTo>
                    <a:pt x="644" y="780"/>
                  </a:lnTo>
                  <a:lnTo>
                    <a:pt x="643" y="779"/>
                  </a:lnTo>
                  <a:lnTo>
                    <a:pt x="643" y="779"/>
                  </a:lnTo>
                  <a:lnTo>
                    <a:pt x="617" y="748"/>
                  </a:lnTo>
                  <a:lnTo>
                    <a:pt x="616" y="746"/>
                  </a:lnTo>
                  <a:lnTo>
                    <a:pt x="616" y="746"/>
                  </a:lnTo>
                  <a:lnTo>
                    <a:pt x="616" y="745"/>
                  </a:lnTo>
                  <a:lnTo>
                    <a:pt x="617" y="743"/>
                  </a:lnTo>
                  <a:lnTo>
                    <a:pt x="618" y="743"/>
                  </a:lnTo>
                  <a:lnTo>
                    <a:pt x="619" y="743"/>
                  </a:lnTo>
                  <a:lnTo>
                    <a:pt x="620" y="743"/>
                  </a:lnTo>
                  <a:lnTo>
                    <a:pt x="621" y="744"/>
                  </a:lnTo>
                  <a:close/>
                  <a:moveTo>
                    <a:pt x="665" y="797"/>
                  </a:moveTo>
                  <a:lnTo>
                    <a:pt x="691" y="828"/>
                  </a:lnTo>
                  <a:lnTo>
                    <a:pt x="692" y="829"/>
                  </a:lnTo>
                  <a:lnTo>
                    <a:pt x="692" y="830"/>
                  </a:lnTo>
                  <a:lnTo>
                    <a:pt x="691" y="831"/>
                  </a:lnTo>
                  <a:lnTo>
                    <a:pt x="690" y="832"/>
                  </a:lnTo>
                  <a:lnTo>
                    <a:pt x="689" y="832"/>
                  </a:lnTo>
                  <a:lnTo>
                    <a:pt x="689" y="832"/>
                  </a:lnTo>
                  <a:lnTo>
                    <a:pt x="687" y="832"/>
                  </a:lnTo>
                  <a:lnTo>
                    <a:pt x="686" y="832"/>
                  </a:lnTo>
                  <a:lnTo>
                    <a:pt x="661" y="801"/>
                  </a:lnTo>
                  <a:lnTo>
                    <a:pt x="661" y="799"/>
                  </a:lnTo>
                  <a:lnTo>
                    <a:pt x="660" y="798"/>
                  </a:lnTo>
                  <a:lnTo>
                    <a:pt x="661" y="797"/>
                  </a:lnTo>
                  <a:lnTo>
                    <a:pt x="661" y="796"/>
                  </a:lnTo>
                  <a:lnTo>
                    <a:pt x="662" y="796"/>
                  </a:lnTo>
                  <a:lnTo>
                    <a:pt x="663" y="796"/>
                  </a:lnTo>
                  <a:lnTo>
                    <a:pt x="664" y="796"/>
                  </a:lnTo>
                  <a:lnTo>
                    <a:pt x="665" y="797"/>
                  </a:lnTo>
                  <a:close/>
                  <a:moveTo>
                    <a:pt x="709" y="850"/>
                  </a:moveTo>
                  <a:lnTo>
                    <a:pt x="735" y="881"/>
                  </a:lnTo>
                  <a:lnTo>
                    <a:pt x="735" y="882"/>
                  </a:lnTo>
                  <a:lnTo>
                    <a:pt x="735" y="883"/>
                  </a:lnTo>
                  <a:lnTo>
                    <a:pt x="735" y="884"/>
                  </a:lnTo>
                  <a:lnTo>
                    <a:pt x="735" y="885"/>
                  </a:lnTo>
                  <a:lnTo>
                    <a:pt x="734" y="886"/>
                  </a:lnTo>
                  <a:lnTo>
                    <a:pt x="732" y="886"/>
                  </a:lnTo>
                  <a:lnTo>
                    <a:pt x="731" y="885"/>
                  </a:lnTo>
                  <a:lnTo>
                    <a:pt x="731" y="884"/>
                  </a:lnTo>
                  <a:lnTo>
                    <a:pt x="705" y="854"/>
                  </a:lnTo>
                  <a:lnTo>
                    <a:pt x="704" y="853"/>
                  </a:lnTo>
                  <a:lnTo>
                    <a:pt x="704" y="852"/>
                  </a:lnTo>
                  <a:lnTo>
                    <a:pt x="704" y="850"/>
                  </a:lnTo>
                  <a:lnTo>
                    <a:pt x="705" y="850"/>
                  </a:lnTo>
                  <a:lnTo>
                    <a:pt x="706" y="849"/>
                  </a:lnTo>
                  <a:lnTo>
                    <a:pt x="707" y="849"/>
                  </a:lnTo>
                  <a:lnTo>
                    <a:pt x="708" y="849"/>
                  </a:lnTo>
                  <a:lnTo>
                    <a:pt x="709" y="850"/>
                  </a:lnTo>
                  <a:close/>
                  <a:moveTo>
                    <a:pt x="753" y="903"/>
                  </a:moveTo>
                  <a:lnTo>
                    <a:pt x="779" y="934"/>
                  </a:lnTo>
                  <a:lnTo>
                    <a:pt x="780" y="934"/>
                  </a:lnTo>
                  <a:lnTo>
                    <a:pt x="780" y="936"/>
                  </a:lnTo>
                  <a:lnTo>
                    <a:pt x="779" y="937"/>
                  </a:lnTo>
                  <a:lnTo>
                    <a:pt x="778" y="938"/>
                  </a:lnTo>
                  <a:lnTo>
                    <a:pt x="777" y="938"/>
                  </a:lnTo>
                  <a:lnTo>
                    <a:pt x="777" y="939"/>
                  </a:lnTo>
                  <a:lnTo>
                    <a:pt x="775" y="938"/>
                  </a:lnTo>
                  <a:lnTo>
                    <a:pt x="774" y="938"/>
                  </a:lnTo>
                  <a:lnTo>
                    <a:pt x="748" y="907"/>
                  </a:lnTo>
                  <a:lnTo>
                    <a:pt x="748" y="905"/>
                  </a:lnTo>
                  <a:lnTo>
                    <a:pt x="748" y="905"/>
                  </a:lnTo>
                  <a:lnTo>
                    <a:pt x="748" y="903"/>
                  </a:lnTo>
                  <a:lnTo>
                    <a:pt x="749" y="902"/>
                  </a:lnTo>
                  <a:lnTo>
                    <a:pt x="750" y="902"/>
                  </a:lnTo>
                  <a:lnTo>
                    <a:pt x="751" y="902"/>
                  </a:lnTo>
                  <a:lnTo>
                    <a:pt x="752" y="902"/>
                  </a:lnTo>
                  <a:lnTo>
                    <a:pt x="753" y="903"/>
                  </a:lnTo>
                  <a:close/>
                  <a:moveTo>
                    <a:pt x="797" y="956"/>
                  </a:moveTo>
                  <a:lnTo>
                    <a:pt x="823" y="987"/>
                  </a:lnTo>
                  <a:lnTo>
                    <a:pt x="823" y="988"/>
                  </a:lnTo>
                  <a:lnTo>
                    <a:pt x="823" y="989"/>
                  </a:lnTo>
                  <a:lnTo>
                    <a:pt x="823" y="990"/>
                  </a:lnTo>
                  <a:lnTo>
                    <a:pt x="823" y="991"/>
                  </a:lnTo>
                  <a:lnTo>
                    <a:pt x="821" y="992"/>
                  </a:lnTo>
                  <a:lnTo>
                    <a:pt x="820" y="992"/>
                  </a:lnTo>
                  <a:lnTo>
                    <a:pt x="819" y="992"/>
                  </a:lnTo>
                  <a:lnTo>
                    <a:pt x="819" y="991"/>
                  </a:lnTo>
                  <a:lnTo>
                    <a:pt x="793" y="960"/>
                  </a:lnTo>
                  <a:lnTo>
                    <a:pt x="792" y="958"/>
                  </a:lnTo>
                  <a:lnTo>
                    <a:pt x="792" y="957"/>
                  </a:lnTo>
                  <a:lnTo>
                    <a:pt x="792" y="957"/>
                  </a:lnTo>
                  <a:lnTo>
                    <a:pt x="793" y="956"/>
                  </a:lnTo>
                  <a:lnTo>
                    <a:pt x="794" y="955"/>
                  </a:lnTo>
                  <a:lnTo>
                    <a:pt x="795" y="955"/>
                  </a:lnTo>
                  <a:lnTo>
                    <a:pt x="797" y="956"/>
                  </a:lnTo>
                  <a:lnTo>
                    <a:pt x="797" y="956"/>
                  </a:lnTo>
                  <a:close/>
                  <a:moveTo>
                    <a:pt x="841" y="1009"/>
                  </a:moveTo>
                  <a:lnTo>
                    <a:pt x="867" y="1040"/>
                  </a:lnTo>
                  <a:lnTo>
                    <a:pt x="867" y="1041"/>
                  </a:lnTo>
                  <a:lnTo>
                    <a:pt x="867" y="1042"/>
                  </a:lnTo>
                  <a:lnTo>
                    <a:pt x="867" y="1043"/>
                  </a:lnTo>
                  <a:lnTo>
                    <a:pt x="867" y="1044"/>
                  </a:lnTo>
                  <a:lnTo>
                    <a:pt x="865" y="1045"/>
                  </a:lnTo>
                  <a:lnTo>
                    <a:pt x="865" y="1045"/>
                  </a:lnTo>
                  <a:lnTo>
                    <a:pt x="863" y="1045"/>
                  </a:lnTo>
                  <a:lnTo>
                    <a:pt x="862" y="1043"/>
                  </a:lnTo>
                  <a:lnTo>
                    <a:pt x="836" y="1013"/>
                  </a:lnTo>
                  <a:lnTo>
                    <a:pt x="836" y="1012"/>
                  </a:lnTo>
                  <a:lnTo>
                    <a:pt x="836" y="1011"/>
                  </a:lnTo>
                  <a:lnTo>
                    <a:pt x="836" y="1009"/>
                  </a:lnTo>
                  <a:lnTo>
                    <a:pt x="837" y="1009"/>
                  </a:lnTo>
                  <a:lnTo>
                    <a:pt x="838" y="1008"/>
                  </a:lnTo>
                  <a:lnTo>
                    <a:pt x="840" y="1008"/>
                  </a:lnTo>
                  <a:lnTo>
                    <a:pt x="840" y="1008"/>
                  </a:lnTo>
                  <a:lnTo>
                    <a:pt x="841" y="1009"/>
                  </a:lnTo>
                  <a:close/>
                  <a:moveTo>
                    <a:pt x="885" y="1062"/>
                  </a:moveTo>
                  <a:lnTo>
                    <a:pt x="911" y="1093"/>
                  </a:lnTo>
                  <a:lnTo>
                    <a:pt x="911" y="1094"/>
                  </a:lnTo>
                  <a:lnTo>
                    <a:pt x="911" y="1095"/>
                  </a:lnTo>
                  <a:lnTo>
                    <a:pt x="911" y="1096"/>
                  </a:lnTo>
                  <a:lnTo>
                    <a:pt x="911" y="1097"/>
                  </a:lnTo>
                  <a:lnTo>
                    <a:pt x="909" y="1098"/>
                  </a:lnTo>
                  <a:lnTo>
                    <a:pt x="908" y="1098"/>
                  </a:lnTo>
                  <a:lnTo>
                    <a:pt x="907" y="1097"/>
                  </a:lnTo>
                  <a:lnTo>
                    <a:pt x="906" y="1096"/>
                  </a:lnTo>
                  <a:lnTo>
                    <a:pt x="881" y="1065"/>
                  </a:lnTo>
                  <a:lnTo>
                    <a:pt x="880" y="1065"/>
                  </a:lnTo>
                  <a:lnTo>
                    <a:pt x="880" y="1064"/>
                  </a:lnTo>
                  <a:lnTo>
                    <a:pt x="880" y="1062"/>
                  </a:lnTo>
                  <a:lnTo>
                    <a:pt x="882" y="1062"/>
                  </a:lnTo>
                  <a:lnTo>
                    <a:pt x="882" y="1061"/>
                  </a:lnTo>
                  <a:lnTo>
                    <a:pt x="883" y="1061"/>
                  </a:lnTo>
                  <a:lnTo>
                    <a:pt x="884" y="1061"/>
                  </a:lnTo>
                  <a:lnTo>
                    <a:pt x="885" y="1062"/>
                  </a:lnTo>
                  <a:close/>
                  <a:moveTo>
                    <a:pt x="929" y="1115"/>
                  </a:moveTo>
                  <a:lnTo>
                    <a:pt x="955" y="1146"/>
                  </a:lnTo>
                  <a:lnTo>
                    <a:pt x="955" y="1147"/>
                  </a:lnTo>
                  <a:lnTo>
                    <a:pt x="955" y="1148"/>
                  </a:lnTo>
                  <a:lnTo>
                    <a:pt x="955" y="1149"/>
                  </a:lnTo>
                  <a:lnTo>
                    <a:pt x="955" y="1150"/>
                  </a:lnTo>
                  <a:lnTo>
                    <a:pt x="953" y="1150"/>
                  </a:lnTo>
                  <a:lnTo>
                    <a:pt x="952" y="1150"/>
                  </a:lnTo>
                  <a:lnTo>
                    <a:pt x="951" y="1150"/>
                  </a:lnTo>
                  <a:lnTo>
                    <a:pt x="950" y="1150"/>
                  </a:lnTo>
                  <a:lnTo>
                    <a:pt x="924" y="1119"/>
                  </a:lnTo>
                  <a:lnTo>
                    <a:pt x="924" y="1118"/>
                  </a:lnTo>
                  <a:lnTo>
                    <a:pt x="924" y="1117"/>
                  </a:lnTo>
                  <a:lnTo>
                    <a:pt x="924" y="1116"/>
                  </a:lnTo>
                  <a:lnTo>
                    <a:pt x="925" y="1115"/>
                  </a:lnTo>
                  <a:lnTo>
                    <a:pt x="926" y="1114"/>
                  </a:lnTo>
                  <a:lnTo>
                    <a:pt x="928" y="1114"/>
                  </a:lnTo>
                  <a:lnTo>
                    <a:pt x="928" y="1115"/>
                  </a:lnTo>
                  <a:lnTo>
                    <a:pt x="929" y="1115"/>
                  </a:lnTo>
                  <a:close/>
                  <a:moveTo>
                    <a:pt x="973" y="1168"/>
                  </a:moveTo>
                  <a:lnTo>
                    <a:pt x="999" y="1199"/>
                  </a:lnTo>
                  <a:lnTo>
                    <a:pt x="999" y="1200"/>
                  </a:lnTo>
                  <a:lnTo>
                    <a:pt x="999" y="1201"/>
                  </a:lnTo>
                  <a:lnTo>
                    <a:pt x="999" y="1202"/>
                  </a:lnTo>
                  <a:lnTo>
                    <a:pt x="999" y="1203"/>
                  </a:lnTo>
                  <a:lnTo>
                    <a:pt x="998" y="1204"/>
                  </a:lnTo>
                  <a:lnTo>
                    <a:pt x="996" y="1204"/>
                  </a:lnTo>
                  <a:lnTo>
                    <a:pt x="995" y="1204"/>
                  </a:lnTo>
                  <a:lnTo>
                    <a:pt x="994" y="1202"/>
                  </a:lnTo>
                  <a:lnTo>
                    <a:pt x="969" y="1172"/>
                  </a:lnTo>
                  <a:lnTo>
                    <a:pt x="968" y="1171"/>
                  </a:lnTo>
                  <a:lnTo>
                    <a:pt x="968" y="1169"/>
                  </a:lnTo>
                  <a:lnTo>
                    <a:pt x="968" y="1168"/>
                  </a:lnTo>
                  <a:lnTo>
                    <a:pt x="969" y="1168"/>
                  </a:lnTo>
                  <a:lnTo>
                    <a:pt x="970" y="1167"/>
                  </a:lnTo>
                  <a:lnTo>
                    <a:pt x="971" y="1167"/>
                  </a:lnTo>
                  <a:lnTo>
                    <a:pt x="972" y="1167"/>
                  </a:lnTo>
                  <a:lnTo>
                    <a:pt x="973" y="1168"/>
                  </a:lnTo>
                  <a:close/>
                  <a:moveTo>
                    <a:pt x="1017" y="1221"/>
                  </a:moveTo>
                  <a:lnTo>
                    <a:pt x="1043" y="1252"/>
                  </a:lnTo>
                  <a:lnTo>
                    <a:pt x="1044" y="1253"/>
                  </a:lnTo>
                  <a:lnTo>
                    <a:pt x="1044" y="1254"/>
                  </a:lnTo>
                  <a:lnTo>
                    <a:pt x="1043" y="1255"/>
                  </a:lnTo>
                  <a:lnTo>
                    <a:pt x="1042" y="1256"/>
                  </a:lnTo>
                  <a:lnTo>
                    <a:pt x="1041" y="1257"/>
                  </a:lnTo>
                  <a:lnTo>
                    <a:pt x="1040" y="1257"/>
                  </a:lnTo>
                  <a:lnTo>
                    <a:pt x="1039" y="1256"/>
                  </a:lnTo>
                  <a:lnTo>
                    <a:pt x="1038" y="1256"/>
                  </a:lnTo>
                  <a:lnTo>
                    <a:pt x="1013" y="1224"/>
                  </a:lnTo>
                  <a:lnTo>
                    <a:pt x="1013" y="1224"/>
                  </a:lnTo>
                  <a:lnTo>
                    <a:pt x="1012" y="1223"/>
                  </a:lnTo>
                  <a:lnTo>
                    <a:pt x="1013" y="1222"/>
                  </a:lnTo>
                  <a:lnTo>
                    <a:pt x="1013" y="1221"/>
                  </a:lnTo>
                  <a:lnTo>
                    <a:pt x="1014" y="1220"/>
                  </a:lnTo>
                  <a:lnTo>
                    <a:pt x="1015" y="1220"/>
                  </a:lnTo>
                  <a:lnTo>
                    <a:pt x="1016" y="1220"/>
                  </a:lnTo>
                  <a:lnTo>
                    <a:pt x="1017" y="1221"/>
                  </a:lnTo>
                  <a:close/>
                  <a:moveTo>
                    <a:pt x="1061" y="1274"/>
                  </a:moveTo>
                  <a:lnTo>
                    <a:pt x="1069" y="1283"/>
                  </a:lnTo>
                  <a:lnTo>
                    <a:pt x="1069" y="1284"/>
                  </a:lnTo>
                  <a:lnTo>
                    <a:pt x="1069" y="1285"/>
                  </a:lnTo>
                  <a:lnTo>
                    <a:pt x="1069" y="1286"/>
                  </a:lnTo>
                  <a:lnTo>
                    <a:pt x="1068" y="1287"/>
                  </a:lnTo>
                  <a:lnTo>
                    <a:pt x="1067" y="1288"/>
                  </a:lnTo>
                  <a:lnTo>
                    <a:pt x="1066" y="1288"/>
                  </a:lnTo>
                  <a:lnTo>
                    <a:pt x="1065" y="1287"/>
                  </a:lnTo>
                  <a:lnTo>
                    <a:pt x="1064" y="1287"/>
                  </a:lnTo>
                  <a:lnTo>
                    <a:pt x="1057" y="1278"/>
                  </a:lnTo>
                  <a:lnTo>
                    <a:pt x="1056" y="1277"/>
                  </a:lnTo>
                  <a:lnTo>
                    <a:pt x="1056" y="1276"/>
                  </a:lnTo>
                  <a:lnTo>
                    <a:pt x="1056" y="1275"/>
                  </a:lnTo>
                  <a:lnTo>
                    <a:pt x="1057" y="1273"/>
                  </a:lnTo>
                  <a:lnTo>
                    <a:pt x="1058" y="1273"/>
                  </a:lnTo>
                  <a:lnTo>
                    <a:pt x="1059" y="1273"/>
                  </a:lnTo>
                  <a:lnTo>
                    <a:pt x="1060" y="1273"/>
                  </a:lnTo>
                  <a:lnTo>
                    <a:pt x="1061" y="1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p:cNvSpPr>
            <p:nvPr/>
          </p:nvSpPr>
          <p:spPr bwMode="auto">
            <a:xfrm>
              <a:off x="3141754" y="1055325"/>
              <a:ext cx="50800" cy="58738"/>
            </a:xfrm>
            <a:custGeom>
              <a:avLst/>
              <a:gdLst>
                <a:gd name="T0" fmla="*/ 5 w 32"/>
                <a:gd name="T1" fmla="*/ 2 h 37"/>
                <a:gd name="T2" fmla="*/ 31 w 32"/>
                <a:gd name="T3" fmla="*/ 33 h 37"/>
                <a:gd name="T4" fmla="*/ 32 w 32"/>
                <a:gd name="T5" fmla="*/ 33 h 37"/>
                <a:gd name="T6" fmla="*/ 32 w 32"/>
                <a:gd name="T7" fmla="*/ 34 h 37"/>
                <a:gd name="T8" fmla="*/ 32 w 32"/>
                <a:gd name="T9" fmla="*/ 36 h 37"/>
                <a:gd name="T10" fmla="*/ 31 w 32"/>
                <a:gd name="T11" fmla="*/ 37 h 37"/>
                <a:gd name="T12" fmla="*/ 30 w 32"/>
                <a:gd name="T13" fmla="*/ 37 h 37"/>
                <a:gd name="T14" fmla="*/ 29 w 32"/>
                <a:gd name="T15" fmla="*/ 37 h 37"/>
                <a:gd name="T16" fmla="*/ 27 w 32"/>
                <a:gd name="T17" fmla="*/ 37 h 37"/>
                <a:gd name="T18" fmla="*/ 27 w 32"/>
                <a:gd name="T19" fmla="*/ 36 h 37"/>
                <a:gd name="T20" fmla="*/ 1 w 32"/>
                <a:gd name="T21" fmla="*/ 5 h 37"/>
                <a:gd name="T22" fmla="*/ 0 w 32"/>
                <a:gd name="T23" fmla="*/ 4 h 37"/>
                <a:gd name="T24" fmla="*/ 0 w 32"/>
                <a:gd name="T25" fmla="*/ 3 h 37"/>
                <a:gd name="T26" fmla="*/ 0 w 32"/>
                <a:gd name="T27" fmla="*/ 2 h 37"/>
                <a:gd name="T28" fmla="*/ 2 w 32"/>
                <a:gd name="T29" fmla="*/ 1 h 37"/>
                <a:gd name="T30" fmla="*/ 2 w 32"/>
                <a:gd name="T31" fmla="*/ 1 h 37"/>
                <a:gd name="T32" fmla="*/ 3 w 32"/>
                <a:gd name="T33" fmla="*/ 0 h 37"/>
                <a:gd name="T34" fmla="*/ 5 w 32"/>
                <a:gd name="T35" fmla="*/ 1 h 37"/>
                <a:gd name="T36" fmla="*/ 5 w 32"/>
                <a:gd name="T3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7">
                  <a:moveTo>
                    <a:pt x="5" y="2"/>
                  </a:moveTo>
                  <a:lnTo>
                    <a:pt x="31" y="33"/>
                  </a:lnTo>
                  <a:lnTo>
                    <a:pt x="32" y="33"/>
                  </a:lnTo>
                  <a:lnTo>
                    <a:pt x="32" y="34"/>
                  </a:lnTo>
                  <a:lnTo>
                    <a:pt x="32" y="36"/>
                  </a:lnTo>
                  <a:lnTo>
                    <a:pt x="31" y="37"/>
                  </a:lnTo>
                  <a:lnTo>
                    <a:pt x="30" y="37"/>
                  </a:lnTo>
                  <a:lnTo>
                    <a:pt x="29" y="37"/>
                  </a:lnTo>
                  <a:lnTo>
                    <a:pt x="27" y="37"/>
                  </a:lnTo>
                  <a:lnTo>
                    <a:pt x="27" y="36"/>
                  </a:lnTo>
                  <a:lnTo>
                    <a:pt x="1" y="5"/>
                  </a:lnTo>
                  <a:lnTo>
                    <a:pt x="0" y="4"/>
                  </a:lnTo>
                  <a:lnTo>
                    <a:pt x="0" y="3"/>
                  </a:lnTo>
                  <a:lnTo>
                    <a:pt x="0" y="2"/>
                  </a:lnTo>
                  <a:lnTo>
                    <a:pt x="2" y="1"/>
                  </a:lnTo>
                  <a:lnTo>
                    <a:pt x="2" y="1"/>
                  </a:lnTo>
                  <a:lnTo>
                    <a:pt x="3" y="0"/>
                  </a:lnTo>
                  <a:lnTo>
                    <a:pt x="5" y="1"/>
                  </a:lnTo>
                  <a:lnTo>
                    <a:pt x="5" y="2"/>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p:cNvSpPr>
            <p:nvPr/>
          </p:nvSpPr>
          <p:spPr bwMode="auto">
            <a:xfrm>
              <a:off x="3211604" y="1141050"/>
              <a:ext cx="50800" cy="57150"/>
            </a:xfrm>
            <a:custGeom>
              <a:avLst/>
              <a:gdLst>
                <a:gd name="T0" fmla="*/ 5 w 32"/>
                <a:gd name="T1" fmla="*/ 1 h 36"/>
                <a:gd name="T2" fmla="*/ 31 w 32"/>
                <a:gd name="T3" fmla="*/ 32 h 36"/>
                <a:gd name="T4" fmla="*/ 32 w 32"/>
                <a:gd name="T5" fmla="*/ 33 h 36"/>
                <a:gd name="T6" fmla="*/ 32 w 32"/>
                <a:gd name="T7" fmla="*/ 34 h 36"/>
                <a:gd name="T8" fmla="*/ 31 w 32"/>
                <a:gd name="T9" fmla="*/ 35 h 36"/>
                <a:gd name="T10" fmla="*/ 31 w 32"/>
                <a:gd name="T11" fmla="*/ 36 h 36"/>
                <a:gd name="T12" fmla="*/ 29 w 32"/>
                <a:gd name="T13" fmla="*/ 36 h 36"/>
                <a:gd name="T14" fmla="*/ 29 w 32"/>
                <a:gd name="T15" fmla="*/ 36 h 36"/>
                <a:gd name="T16" fmla="*/ 28 w 32"/>
                <a:gd name="T17" fmla="*/ 36 h 36"/>
                <a:gd name="T18" fmla="*/ 27 w 32"/>
                <a:gd name="T19" fmla="*/ 36 h 36"/>
                <a:gd name="T20" fmla="*/ 1 w 32"/>
                <a:gd name="T21" fmla="*/ 4 h 36"/>
                <a:gd name="T22" fmla="*/ 1 w 32"/>
                <a:gd name="T23" fmla="*/ 3 h 36"/>
                <a:gd name="T24" fmla="*/ 0 w 32"/>
                <a:gd name="T25" fmla="*/ 2 h 36"/>
                <a:gd name="T26" fmla="*/ 1 w 32"/>
                <a:gd name="T27" fmla="*/ 2 h 36"/>
                <a:gd name="T28" fmla="*/ 1 w 32"/>
                <a:gd name="T29" fmla="*/ 0 h 36"/>
                <a:gd name="T30" fmla="*/ 2 w 32"/>
                <a:gd name="T31" fmla="*/ 0 h 36"/>
                <a:gd name="T32" fmla="*/ 4 w 32"/>
                <a:gd name="T33" fmla="*/ 0 h 36"/>
                <a:gd name="T34" fmla="*/ 4 w 32"/>
                <a:gd name="T35" fmla="*/ 0 h 36"/>
                <a:gd name="T36" fmla="*/ 5 w 32"/>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5" y="1"/>
                  </a:moveTo>
                  <a:lnTo>
                    <a:pt x="31" y="32"/>
                  </a:lnTo>
                  <a:lnTo>
                    <a:pt x="32" y="33"/>
                  </a:lnTo>
                  <a:lnTo>
                    <a:pt x="32" y="34"/>
                  </a:lnTo>
                  <a:lnTo>
                    <a:pt x="31" y="35"/>
                  </a:lnTo>
                  <a:lnTo>
                    <a:pt x="31" y="36"/>
                  </a:lnTo>
                  <a:lnTo>
                    <a:pt x="29" y="36"/>
                  </a:lnTo>
                  <a:lnTo>
                    <a:pt x="29" y="36"/>
                  </a:lnTo>
                  <a:lnTo>
                    <a:pt x="28" y="36"/>
                  </a:lnTo>
                  <a:lnTo>
                    <a:pt x="27" y="36"/>
                  </a:lnTo>
                  <a:lnTo>
                    <a:pt x="1" y="4"/>
                  </a:lnTo>
                  <a:lnTo>
                    <a:pt x="1" y="3"/>
                  </a:lnTo>
                  <a:lnTo>
                    <a:pt x="0" y="2"/>
                  </a:lnTo>
                  <a:lnTo>
                    <a:pt x="1" y="2"/>
                  </a:lnTo>
                  <a:lnTo>
                    <a:pt x="1" y="0"/>
                  </a:lnTo>
                  <a:lnTo>
                    <a:pt x="2" y="0"/>
                  </a:lnTo>
                  <a:lnTo>
                    <a:pt x="4"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p:cNvSpPr>
            <p:nvPr/>
          </p:nvSpPr>
          <p:spPr bwMode="auto">
            <a:xfrm>
              <a:off x="3281454" y="1225188"/>
              <a:ext cx="49213" cy="57150"/>
            </a:xfrm>
            <a:custGeom>
              <a:avLst/>
              <a:gdLst>
                <a:gd name="T0" fmla="*/ 5 w 31"/>
                <a:gd name="T1" fmla="*/ 0 h 36"/>
                <a:gd name="T2" fmla="*/ 31 w 31"/>
                <a:gd name="T3" fmla="*/ 31 h 36"/>
                <a:gd name="T4" fmla="*/ 31 w 31"/>
                <a:gd name="T5" fmla="*/ 33 h 36"/>
                <a:gd name="T6" fmla="*/ 31 w 31"/>
                <a:gd name="T7" fmla="*/ 34 h 36"/>
                <a:gd name="T8" fmla="*/ 31 w 31"/>
                <a:gd name="T9" fmla="*/ 35 h 36"/>
                <a:gd name="T10" fmla="*/ 31 w 31"/>
                <a:gd name="T11" fmla="*/ 36 h 36"/>
                <a:gd name="T12" fmla="*/ 30 w 31"/>
                <a:gd name="T13" fmla="*/ 36 h 36"/>
                <a:gd name="T14" fmla="*/ 29 w 31"/>
                <a:gd name="T15" fmla="*/ 36 h 36"/>
                <a:gd name="T16" fmla="*/ 27 w 31"/>
                <a:gd name="T17" fmla="*/ 36 h 36"/>
                <a:gd name="T18" fmla="*/ 27 w 31"/>
                <a:gd name="T19" fmla="*/ 35 h 36"/>
                <a:gd name="T20" fmla="*/ 1 w 31"/>
                <a:gd name="T21" fmla="*/ 5 h 36"/>
                <a:gd name="T22" fmla="*/ 0 w 31"/>
                <a:gd name="T23" fmla="*/ 3 h 36"/>
                <a:gd name="T24" fmla="*/ 0 w 31"/>
                <a:gd name="T25" fmla="*/ 2 h 36"/>
                <a:gd name="T26" fmla="*/ 0 w 31"/>
                <a:gd name="T27" fmla="*/ 1 h 36"/>
                <a:gd name="T28" fmla="*/ 2 w 31"/>
                <a:gd name="T29" fmla="*/ 0 h 36"/>
                <a:gd name="T30" fmla="*/ 2 w 31"/>
                <a:gd name="T31" fmla="*/ 0 h 36"/>
                <a:gd name="T32" fmla="*/ 4 w 31"/>
                <a:gd name="T33" fmla="*/ 0 h 36"/>
                <a:gd name="T34" fmla="*/ 5 w 31"/>
                <a:gd name="T35" fmla="*/ 0 h 36"/>
                <a:gd name="T36" fmla="*/ 5 w 31"/>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6">
                  <a:moveTo>
                    <a:pt x="5" y="0"/>
                  </a:moveTo>
                  <a:lnTo>
                    <a:pt x="31" y="31"/>
                  </a:lnTo>
                  <a:lnTo>
                    <a:pt x="31" y="33"/>
                  </a:lnTo>
                  <a:lnTo>
                    <a:pt x="31" y="34"/>
                  </a:lnTo>
                  <a:lnTo>
                    <a:pt x="31" y="35"/>
                  </a:lnTo>
                  <a:lnTo>
                    <a:pt x="31" y="36"/>
                  </a:lnTo>
                  <a:lnTo>
                    <a:pt x="30" y="36"/>
                  </a:lnTo>
                  <a:lnTo>
                    <a:pt x="29" y="36"/>
                  </a:lnTo>
                  <a:lnTo>
                    <a:pt x="27" y="36"/>
                  </a:lnTo>
                  <a:lnTo>
                    <a:pt x="27" y="35"/>
                  </a:lnTo>
                  <a:lnTo>
                    <a:pt x="1" y="5"/>
                  </a:lnTo>
                  <a:lnTo>
                    <a:pt x="0" y="3"/>
                  </a:lnTo>
                  <a:lnTo>
                    <a:pt x="0" y="2"/>
                  </a:lnTo>
                  <a:lnTo>
                    <a:pt x="0" y="1"/>
                  </a:lnTo>
                  <a:lnTo>
                    <a:pt x="2" y="0"/>
                  </a:lnTo>
                  <a:lnTo>
                    <a:pt x="2" y="0"/>
                  </a:lnTo>
                  <a:lnTo>
                    <a:pt x="4" y="0"/>
                  </a:lnTo>
                  <a:lnTo>
                    <a:pt x="5" y="0"/>
                  </a:lnTo>
                  <a:lnTo>
                    <a:pt x="5"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a:off x="3351304" y="1309325"/>
              <a:ext cx="50800" cy="57150"/>
            </a:xfrm>
            <a:custGeom>
              <a:avLst/>
              <a:gdLst>
                <a:gd name="T0" fmla="*/ 6 w 32"/>
                <a:gd name="T1" fmla="*/ 0 h 36"/>
                <a:gd name="T2" fmla="*/ 31 w 32"/>
                <a:gd name="T3" fmla="*/ 32 h 36"/>
                <a:gd name="T4" fmla="*/ 32 w 32"/>
                <a:gd name="T5" fmla="*/ 33 h 36"/>
                <a:gd name="T6" fmla="*/ 32 w 32"/>
                <a:gd name="T7" fmla="*/ 34 h 36"/>
                <a:gd name="T8" fmla="*/ 31 w 32"/>
                <a:gd name="T9" fmla="*/ 35 h 36"/>
                <a:gd name="T10" fmla="*/ 31 w 32"/>
                <a:gd name="T11" fmla="*/ 36 h 36"/>
                <a:gd name="T12" fmla="*/ 29 w 32"/>
                <a:gd name="T13" fmla="*/ 36 h 36"/>
                <a:gd name="T14" fmla="*/ 29 w 32"/>
                <a:gd name="T15" fmla="*/ 36 h 36"/>
                <a:gd name="T16" fmla="*/ 28 w 32"/>
                <a:gd name="T17" fmla="*/ 36 h 36"/>
                <a:gd name="T18" fmla="*/ 26 w 32"/>
                <a:gd name="T19" fmla="*/ 35 h 36"/>
                <a:gd name="T20" fmla="*/ 1 w 32"/>
                <a:gd name="T21" fmla="*/ 4 h 36"/>
                <a:gd name="T22" fmla="*/ 1 w 32"/>
                <a:gd name="T23" fmla="*/ 4 h 36"/>
                <a:gd name="T24" fmla="*/ 0 w 32"/>
                <a:gd name="T25" fmla="*/ 2 h 36"/>
                <a:gd name="T26" fmla="*/ 1 w 32"/>
                <a:gd name="T27" fmla="*/ 1 h 36"/>
                <a:gd name="T28" fmla="*/ 1 w 32"/>
                <a:gd name="T29" fmla="*/ 0 h 36"/>
                <a:gd name="T30" fmla="*/ 2 w 32"/>
                <a:gd name="T31" fmla="*/ 0 h 36"/>
                <a:gd name="T32" fmla="*/ 4 w 32"/>
                <a:gd name="T33" fmla="*/ 0 h 36"/>
                <a:gd name="T34" fmla="*/ 4 w 32"/>
                <a:gd name="T35" fmla="*/ 0 h 36"/>
                <a:gd name="T36" fmla="*/ 6 w 32"/>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6" y="0"/>
                  </a:moveTo>
                  <a:lnTo>
                    <a:pt x="31" y="32"/>
                  </a:lnTo>
                  <a:lnTo>
                    <a:pt x="32" y="33"/>
                  </a:lnTo>
                  <a:lnTo>
                    <a:pt x="32" y="34"/>
                  </a:lnTo>
                  <a:lnTo>
                    <a:pt x="31" y="35"/>
                  </a:lnTo>
                  <a:lnTo>
                    <a:pt x="31" y="36"/>
                  </a:lnTo>
                  <a:lnTo>
                    <a:pt x="29" y="36"/>
                  </a:lnTo>
                  <a:lnTo>
                    <a:pt x="29" y="36"/>
                  </a:lnTo>
                  <a:lnTo>
                    <a:pt x="28" y="36"/>
                  </a:lnTo>
                  <a:lnTo>
                    <a:pt x="26" y="35"/>
                  </a:lnTo>
                  <a:lnTo>
                    <a:pt x="1" y="4"/>
                  </a:lnTo>
                  <a:lnTo>
                    <a:pt x="1" y="4"/>
                  </a:lnTo>
                  <a:lnTo>
                    <a:pt x="0" y="2"/>
                  </a:lnTo>
                  <a:lnTo>
                    <a:pt x="1" y="1"/>
                  </a:lnTo>
                  <a:lnTo>
                    <a:pt x="1" y="0"/>
                  </a:lnTo>
                  <a:lnTo>
                    <a:pt x="2" y="0"/>
                  </a:lnTo>
                  <a:lnTo>
                    <a:pt x="4" y="0"/>
                  </a:lnTo>
                  <a:lnTo>
                    <a:pt x="4" y="0"/>
                  </a:lnTo>
                  <a:lnTo>
                    <a:pt x="6"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p:cNvSpPr>
            <p:nvPr/>
          </p:nvSpPr>
          <p:spPr bwMode="auto">
            <a:xfrm>
              <a:off x="3421154" y="1393463"/>
              <a:ext cx="49213" cy="57150"/>
            </a:xfrm>
            <a:custGeom>
              <a:avLst/>
              <a:gdLst>
                <a:gd name="T0" fmla="*/ 5 w 31"/>
                <a:gd name="T1" fmla="*/ 1 h 36"/>
                <a:gd name="T2" fmla="*/ 31 w 31"/>
                <a:gd name="T3" fmla="*/ 32 h 36"/>
                <a:gd name="T4" fmla="*/ 31 w 31"/>
                <a:gd name="T5" fmla="*/ 32 h 36"/>
                <a:gd name="T6" fmla="*/ 31 w 31"/>
                <a:gd name="T7" fmla="*/ 34 h 36"/>
                <a:gd name="T8" fmla="*/ 31 w 31"/>
                <a:gd name="T9" fmla="*/ 35 h 36"/>
                <a:gd name="T10" fmla="*/ 31 w 31"/>
                <a:gd name="T11" fmla="*/ 36 h 36"/>
                <a:gd name="T12" fmla="*/ 30 w 31"/>
                <a:gd name="T13" fmla="*/ 36 h 36"/>
                <a:gd name="T14" fmla="*/ 28 w 31"/>
                <a:gd name="T15" fmla="*/ 36 h 36"/>
                <a:gd name="T16" fmla="*/ 27 w 31"/>
                <a:gd name="T17" fmla="*/ 36 h 36"/>
                <a:gd name="T18" fmla="*/ 27 w 31"/>
                <a:gd name="T19" fmla="*/ 36 h 36"/>
                <a:gd name="T20" fmla="*/ 1 w 31"/>
                <a:gd name="T21" fmla="*/ 5 h 36"/>
                <a:gd name="T22" fmla="*/ 0 w 31"/>
                <a:gd name="T23" fmla="*/ 3 h 36"/>
                <a:gd name="T24" fmla="*/ 0 w 31"/>
                <a:gd name="T25" fmla="*/ 2 h 36"/>
                <a:gd name="T26" fmla="*/ 0 w 31"/>
                <a:gd name="T27" fmla="*/ 1 h 36"/>
                <a:gd name="T28" fmla="*/ 2 w 31"/>
                <a:gd name="T29" fmla="*/ 0 h 36"/>
                <a:gd name="T30" fmla="*/ 2 w 31"/>
                <a:gd name="T31" fmla="*/ 0 h 36"/>
                <a:gd name="T32" fmla="*/ 4 w 31"/>
                <a:gd name="T33" fmla="*/ 0 h 36"/>
                <a:gd name="T34" fmla="*/ 4 w 31"/>
                <a:gd name="T35" fmla="*/ 0 h 36"/>
                <a:gd name="T36" fmla="*/ 5 w 31"/>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6">
                  <a:moveTo>
                    <a:pt x="5" y="1"/>
                  </a:moveTo>
                  <a:lnTo>
                    <a:pt x="31" y="32"/>
                  </a:lnTo>
                  <a:lnTo>
                    <a:pt x="31" y="32"/>
                  </a:lnTo>
                  <a:lnTo>
                    <a:pt x="31" y="34"/>
                  </a:lnTo>
                  <a:lnTo>
                    <a:pt x="31" y="35"/>
                  </a:lnTo>
                  <a:lnTo>
                    <a:pt x="31" y="36"/>
                  </a:lnTo>
                  <a:lnTo>
                    <a:pt x="30" y="36"/>
                  </a:lnTo>
                  <a:lnTo>
                    <a:pt x="28" y="36"/>
                  </a:lnTo>
                  <a:lnTo>
                    <a:pt x="27" y="36"/>
                  </a:lnTo>
                  <a:lnTo>
                    <a:pt x="27" y="36"/>
                  </a:lnTo>
                  <a:lnTo>
                    <a:pt x="1" y="5"/>
                  </a:lnTo>
                  <a:lnTo>
                    <a:pt x="0" y="3"/>
                  </a:lnTo>
                  <a:lnTo>
                    <a:pt x="0" y="2"/>
                  </a:lnTo>
                  <a:lnTo>
                    <a:pt x="0" y="1"/>
                  </a:lnTo>
                  <a:lnTo>
                    <a:pt x="2" y="0"/>
                  </a:lnTo>
                  <a:lnTo>
                    <a:pt x="2" y="0"/>
                  </a:lnTo>
                  <a:lnTo>
                    <a:pt x="4"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p:cNvSpPr>
            <p:nvPr/>
          </p:nvSpPr>
          <p:spPr bwMode="auto">
            <a:xfrm>
              <a:off x="3491004" y="1477600"/>
              <a:ext cx="50800" cy="57150"/>
            </a:xfrm>
            <a:custGeom>
              <a:avLst/>
              <a:gdLst>
                <a:gd name="T0" fmla="*/ 6 w 32"/>
                <a:gd name="T1" fmla="*/ 1 h 36"/>
                <a:gd name="T2" fmla="*/ 31 w 32"/>
                <a:gd name="T3" fmla="*/ 32 h 36"/>
                <a:gd name="T4" fmla="*/ 32 w 32"/>
                <a:gd name="T5" fmla="*/ 33 h 36"/>
                <a:gd name="T6" fmla="*/ 32 w 32"/>
                <a:gd name="T7" fmla="*/ 34 h 36"/>
                <a:gd name="T8" fmla="*/ 31 w 32"/>
                <a:gd name="T9" fmla="*/ 35 h 36"/>
                <a:gd name="T10" fmla="*/ 30 w 32"/>
                <a:gd name="T11" fmla="*/ 36 h 36"/>
                <a:gd name="T12" fmla="*/ 30 w 32"/>
                <a:gd name="T13" fmla="*/ 36 h 36"/>
                <a:gd name="T14" fmla="*/ 29 w 32"/>
                <a:gd name="T15" fmla="*/ 36 h 36"/>
                <a:gd name="T16" fmla="*/ 28 w 32"/>
                <a:gd name="T17" fmla="*/ 36 h 36"/>
                <a:gd name="T18" fmla="*/ 26 w 32"/>
                <a:gd name="T19" fmla="*/ 35 h 36"/>
                <a:gd name="T20" fmla="*/ 1 w 32"/>
                <a:gd name="T21" fmla="*/ 5 h 36"/>
                <a:gd name="T22" fmla="*/ 1 w 32"/>
                <a:gd name="T23" fmla="*/ 3 h 36"/>
                <a:gd name="T24" fmla="*/ 0 w 32"/>
                <a:gd name="T25" fmla="*/ 2 h 36"/>
                <a:gd name="T26" fmla="*/ 1 w 32"/>
                <a:gd name="T27" fmla="*/ 1 h 36"/>
                <a:gd name="T28" fmla="*/ 1 w 32"/>
                <a:gd name="T29" fmla="*/ 0 h 36"/>
                <a:gd name="T30" fmla="*/ 3 w 32"/>
                <a:gd name="T31" fmla="*/ 0 h 36"/>
                <a:gd name="T32" fmla="*/ 4 w 32"/>
                <a:gd name="T33" fmla="*/ 0 h 36"/>
                <a:gd name="T34" fmla="*/ 4 w 32"/>
                <a:gd name="T35" fmla="*/ 0 h 36"/>
                <a:gd name="T36" fmla="*/ 6 w 32"/>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6" y="1"/>
                  </a:moveTo>
                  <a:lnTo>
                    <a:pt x="31" y="32"/>
                  </a:lnTo>
                  <a:lnTo>
                    <a:pt x="32" y="33"/>
                  </a:lnTo>
                  <a:lnTo>
                    <a:pt x="32" y="34"/>
                  </a:lnTo>
                  <a:lnTo>
                    <a:pt x="31" y="35"/>
                  </a:lnTo>
                  <a:lnTo>
                    <a:pt x="30" y="36"/>
                  </a:lnTo>
                  <a:lnTo>
                    <a:pt x="30" y="36"/>
                  </a:lnTo>
                  <a:lnTo>
                    <a:pt x="29" y="36"/>
                  </a:lnTo>
                  <a:lnTo>
                    <a:pt x="28" y="36"/>
                  </a:lnTo>
                  <a:lnTo>
                    <a:pt x="26" y="35"/>
                  </a:lnTo>
                  <a:lnTo>
                    <a:pt x="1" y="5"/>
                  </a:lnTo>
                  <a:lnTo>
                    <a:pt x="1" y="3"/>
                  </a:lnTo>
                  <a:lnTo>
                    <a:pt x="0" y="2"/>
                  </a:lnTo>
                  <a:lnTo>
                    <a:pt x="1" y="1"/>
                  </a:lnTo>
                  <a:lnTo>
                    <a:pt x="1" y="0"/>
                  </a:lnTo>
                  <a:lnTo>
                    <a:pt x="3" y="0"/>
                  </a:lnTo>
                  <a:lnTo>
                    <a:pt x="4" y="0"/>
                  </a:lnTo>
                  <a:lnTo>
                    <a:pt x="4" y="0"/>
                  </a:lnTo>
                  <a:lnTo>
                    <a:pt x="6"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p:cNvSpPr>
            <p:nvPr/>
          </p:nvSpPr>
          <p:spPr bwMode="auto">
            <a:xfrm>
              <a:off x="3562442" y="1561738"/>
              <a:ext cx="49213" cy="58738"/>
            </a:xfrm>
            <a:custGeom>
              <a:avLst/>
              <a:gdLst>
                <a:gd name="T0" fmla="*/ 4 w 31"/>
                <a:gd name="T1" fmla="*/ 1 h 37"/>
                <a:gd name="T2" fmla="*/ 30 w 31"/>
                <a:gd name="T3" fmla="*/ 32 h 37"/>
                <a:gd name="T4" fmla="*/ 31 w 31"/>
                <a:gd name="T5" fmla="*/ 33 h 37"/>
                <a:gd name="T6" fmla="*/ 31 w 31"/>
                <a:gd name="T7" fmla="*/ 34 h 37"/>
                <a:gd name="T8" fmla="*/ 31 w 31"/>
                <a:gd name="T9" fmla="*/ 35 h 37"/>
                <a:gd name="T10" fmla="*/ 30 w 31"/>
                <a:gd name="T11" fmla="*/ 36 h 37"/>
                <a:gd name="T12" fmla="*/ 29 w 31"/>
                <a:gd name="T13" fmla="*/ 37 h 37"/>
                <a:gd name="T14" fmla="*/ 27 w 31"/>
                <a:gd name="T15" fmla="*/ 37 h 37"/>
                <a:gd name="T16" fmla="*/ 26 w 31"/>
                <a:gd name="T17" fmla="*/ 36 h 37"/>
                <a:gd name="T18" fmla="*/ 26 w 31"/>
                <a:gd name="T19" fmla="*/ 35 h 37"/>
                <a:gd name="T20" fmla="*/ 0 w 31"/>
                <a:gd name="T21" fmla="*/ 4 h 37"/>
                <a:gd name="T22" fmla="*/ 0 w 31"/>
                <a:gd name="T23" fmla="*/ 3 h 37"/>
                <a:gd name="T24" fmla="*/ 0 w 31"/>
                <a:gd name="T25" fmla="*/ 3 h 37"/>
                <a:gd name="T26" fmla="*/ 0 w 31"/>
                <a:gd name="T27" fmla="*/ 1 h 37"/>
                <a:gd name="T28" fmla="*/ 0 w 31"/>
                <a:gd name="T29" fmla="*/ 1 h 37"/>
                <a:gd name="T30" fmla="*/ 1 w 31"/>
                <a:gd name="T31" fmla="*/ 0 h 37"/>
                <a:gd name="T32" fmla="*/ 2 w 31"/>
                <a:gd name="T33" fmla="*/ 0 h 37"/>
                <a:gd name="T34" fmla="*/ 4 w 31"/>
                <a:gd name="T35" fmla="*/ 0 h 37"/>
                <a:gd name="T36" fmla="*/ 4 w 31"/>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7">
                  <a:moveTo>
                    <a:pt x="4" y="1"/>
                  </a:moveTo>
                  <a:lnTo>
                    <a:pt x="30" y="32"/>
                  </a:lnTo>
                  <a:lnTo>
                    <a:pt x="31" y="33"/>
                  </a:lnTo>
                  <a:lnTo>
                    <a:pt x="31" y="34"/>
                  </a:lnTo>
                  <a:lnTo>
                    <a:pt x="31" y="35"/>
                  </a:lnTo>
                  <a:lnTo>
                    <a:pt x="30" y="36"/>
                  </a:lnTo>
                  <a:lnTo>
                    <a:pt x="29" y="37"/>
                  </a:lnTo>
                  <a:lnTo>
                    <a:pt x="27" y="37"/>
                  </a:lnTo>
                  <a:lnTo>
                    <a:pt x="26" y="36"/>
                  </a:lnTo>
                  <a:lnTo>
                    <a:pt x="26" y="35"/>
                  </a:lnTo>
                  <a:lnTo>
                    <a:pt x="0" y="4"/>
                  </a:lnTo>
                  <a:lnTo>
                    <a:pt x="0" y="3"/>
                  </a:lnTo>
                  <a:lnTo>
                    <a:pt x="0" y="3"/>
                  </a:lnTo>
                  <a:lnTo>
                    <a:pt x="0" y="1"/>
                  </a:lnTo>
                  <a:lnTo>
                    <a:pt x="0" y="1"/>
                  </a:lnTo>
                  <a:lnTo>
                    <a:pt x="1" y="0"/>
                  </a:lnTo>
                  <a:lnTo>
                    <a:pt x="2" y="0"/>
                  </a:lnTo>
                  <a:lnTo>
                    <a:pt x="4" y="0"/>
                  </a:lnTo>
                  <a:lnTo>
                    <a:pt x="4"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p:cNvSpPr>
            <p:nvPr/>
          </p:nvSpPr>
          <p:spPr bwMode="auto">
            <a:xfrm>
              <a:off x="3630704" y="1645875"/>
              <a:ext cx="50800" cy="58738"/>
            </a:xfrm>
            <a:custGeom>
              <a:avLst/>
              <a:gdLst>
                <a:gd name="T0" fmla="*/ 5 w 32"/>
                <a:gd name="T1" fmla="*/ 1 h 37"/>
                <a:gd name="T2" fmla="*/ 31 w 32"/>
                <a:gd name="T3" fmla="*/ 32 h 37"/>
                <a:gd name="T4" fmla="*/ 32 w 32"/>
                <a:gd name="T5" fmla="*/ 32 h 37"/>
                <a:gd name="T6" fmla="*/ 32 w 32"/>
                <a:gd name="T7" fmla="*/ 34 h 37"/>
                <a:gd name="T8" fmla="*/ 31 w 32"/>
                <a:gd name="T9" fmla="*/ 35 h 37"/>
                <a:gd name="T10" fmla="*/ 30 w 32"/>
                <a:gd name="T11" fmla="*/ 36 h 37"/>
                <a:gd name="T12" fmla="*/ 30 w 32"/>
                <a:gd name="T13" fmla="*/ 36 h 37"/>
                <a:gd name="T14" fmla="*/ 29 w 32"/>
                <a:gd name="T15" fmla="*/ 37 h 37"/>
                <a:gd name="T16" fmla="*/ 27 w 32"/>
                <a:gd name="T17" fmla="*/ 36 h 37"/>
                <a:gd name="T18" fmla="*/ 27 w 32"/>
                <a:gd name="T19" fmla="*/ 35 h 37"/>
                <a:gd name="T20" fmla="*/ 1 w 32"/>
                <a:gd name="T21" fmla="*/ 4 h 37"/>
                <a:gd name="T22" fmla="*/ 1 w 32"/>
                <a:gd name="T23" fmla="*/ 3 h 37"/>
                <a:gd name="T24" fmla="*/ 0 w 32"/>
                <a:gd name="T25" fmla="*/ 3 h 37"/>
                <a:gd name="T26" fmla="*/ 1 w 32"/>
                <a:gd name="T27" fmla="*/ 1 h 37"/>
                <a:gd name="T28" fmla="*/ 1 w 32"/>
                <a:gd name="T29" fmla="*/ 0 h 37"/>
                <a:gd name="T30" fmla="*/ 3 w 32"/>
                <a:gd name="T31" fmla="*/ 0 h 37"/>
                <a:gd name="T32" fmla="*/ 3 w 32"/>
                <a:gd name="T33" fmla="*/ 0 h 37"/>
                <a:gd name="T34" fmla="*/ 4 w 32"/>
                <a:gd name="T35" fmla="*/ 0 h 37"/>
                <a:gd name="T36" fmla="*/ 5 w 32"/>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7">
                  <a:moveTo>
                    <a:pt x="5" y="1"/>
                  </a:moveTo>
                  <a:lnTo>
                    <a:pt x="31" y="32"/>
                  </a:lnTo>
                  <a:lnTo>
                    <a:pt x="32" y="32"/>
                  </a:lnTo>
                  <a:lnTo>
                    <a:pt x="32" y="34"/>
                  </a:lnTo>
                  <a:lnTo>
                    <a:pt x="31" y="35"/>
                  </a:lnTo>
                  <a:lnTo>
                    <a:pt x="30" y="36"/>
                  </a:lnTo>
                  <a:lnTo>
                    <a:pt x="30" y="36"/>
                  </a:lnTo>
                  <a:lnTo>
                    <a:pt x="29" y="37"/>
                  </a:lnTo>
                  <a:lnTo>
                    <a:pt x="27" y="36"/>
                  </a:lnTo>
                  <a:lnTo>
                    <a:pt x="27" y="35"/>
                  </a:lnTo>
                  <a:lnTo>
                    <a:pt x="1" y="4"/>
                  </a:lnTo>
                  <a:lnTo>
                    <a:pt x="1" y="3"/>
                  </a:lnTo>
                  <a:lnTo>
                    <a:pt x="0" y="3"/>
                  </a:lnTo>
                  <a:lnTo>
                    <a:pt x="1" y="1"/>
                  </a:lnTo>
                  <a:lnTo>
                    <a:pt x="1" y="0"/>
                  </a:lnTo>
                  <a:lnTo>
                    <a:pt x="3"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40"/>
            <p:cNvSpPr>
              <a:spLocks/>
            </p:cNvSpPr>
            <p:nvPr/>
          </p:nvSpPr>
          <p:spPr bwMode="auto">
            <a:xfrm>
              <a:off x="3700554" y="1730013"/>
              <a:ext cx="50800" cy="57150"/>
            </a:xfrm>
            <a:custGeom>
              <a:avLst/>
              <a:gdLst>
                <a:gd name="T0" fmla="*/ 5 w 32"/>
                <a:gd name="T1" fmla="*/ 1 h 36"/>
                <a:gd name="T2" fmla="*/ 31 w 32"/>
                <a:gd name="T3" fmla="*/ 32 h 36"/>
                <a:gd name="T4" fmla="*/ 32 w 32"/>
                <a:gd name="T5" fmla="*/ 33 h 36"/>
                <a:gd name="T6" fmla="*/ 32 w 32"/>
                <a:gd name="T7" fmla="*/ 34 h 36"/>
                <a:gd name="T8" fmla="*/ 32 w 32"/>
                <a:gd name="T9" fmla="*/ 35 h 36"/>
                <a:gd name="T10" fmla="*/ 31 w 32"/>
                <a:gd name="T11" fmla="*/ 36 h 36"/>
                <a:gd name="T12" fmla="*/ 30 w 32"/>
                <a:gd name="T13" fmla="*/ 36 h 36"/>
                <a:gd name="T14" fmla="*/ 29 w 32"/>
                <a:gd name="T15" fmla="*/ 36 h 36"/>
                <a:gd name="T16" fmla="*/ 27 w 32"/>
                <a:gd name="T17" fmla="*/ 36 h 36"/>
                <a:gd name="T18" fmla="*/ 27 w 32"/>
                <a:gd name="T19" fmla="*/ 36 h 36"/>
                <a:gd name="T20" fmla="*/ 1 w 32"/>
                <a:gd name="T21" fmla="*/ 5 h 36"/>
                <a:gd name="T22" fmla="*/ 0 w 32"/>
                <a:gd name="T23" fmla="*/ 3 h 36"/>
                <a:gd name="T24" fmla="*/ 0 w 32"/>
                <a:gd name="T25" fmla="*/ 2 h 36"/>
                <a:gd name="T26" fmla="*/ 0 w 32"/>
                <a:gd name="T27" fmla="*/ 1 h 36"/>
                <a:gd name="T28" fmla="*/ 2 w 32"/>
                <a:gd name="T29" fmla="*/ 1 h 36"/>
                <a:gd name="T30" fmla="*/ 2 w 32"/>
                <a:gd name="T31" fmla="*/ 0 h 36"/>
                <a:gd name="T32" fmla="*/ 3 w 32"/>
                <a:gd name="T33" fmla="*/ 0 h 36"/>
                <a:gd name="T34" fmla="*/ 5 w 32"/>
                <a:gd name="T35" fmla="*/ 0 h 36"/>
                <a:gd name="T36" fmla="*/ 5 w 32"/>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5" y="1"/>
                  </a:moveTo>
                  <a:lnTo>
                    <a:pt x="31" y="32"/>
                  </a:lnTo>
                  <a:lnTo>
                    <a:pt x="32" y="33"/>
                  </a:lnTo>
                  <a:lnTo>
                    <a:pt x="32" y="34"/>
                  </a:lnTo>
                  <a:lnTo>
                    <a:pt x="32" y="35"/>
                  </a:lnTo>
                  <a:lnTo>
                    <a:pt x="31" y="36"/>
                  </a:lnTo>
                  <a:lnTo>
                    <a:pt x="30" y="36"/>
                  </a:lnTo>
                  <a:lnTo>
                    <a:pt x="29" y="36"/>
                  </a:lnTo>
                  <a:lnTo>
                    <a:pt x="27" y="36"/>
                  </a:lnTo>
                  <a:lnTo>
                    <a:pt x="27" y="36"/>
                  </a:lnTo>
                  <a:lnTo>
                    <a:pt x="1" y="5"/>
                  </a:lnTo>
                  <a:lnTo>
                    <a:pt x="0" y="3"/>
                  </a:lnTo>
                  <a:lnTo>
                    <a:pt x="0" y="2"/>
                  </a:lnTo>
                  <a:lnTo>
                    <a:pt x="0" y="1"/>
                  </a:lnTo>
                  <a:lnTo>
                    <a:pt x="2" y="1"/>
                  </a:lnTo>
                  <a:lnTo>
                    <a:pt x="2" y="0"/>
                  </a:lnTo>
                  <a:lnTo>
                    <a:pt x="3" y="0"/>
                  </a:lnTo>
                  <a:lnTo>
                    <a:pt x="5"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41"/>
            <p:cNvSpPr>
              <a:spLocks/>
            </p:cNvSpPr>
            <p:nvPr/>
          </p:nvSpPr>
          <p:spPr bwMode="auto">
            <a:xfrm>
              <a:off x="3770404" y="1814150"/>
              <a:ext cx="50800" cy="57150"/>
            </a:xfrm>
            <a:custGeom>
              <a:avLst/>
              <a:gdLst>
                <a:gd name="T0" fmla="*/ 5 w 32"/>
                <a:gd name="T1" fmla="*/ 1 h 36"/>
                <a:gd name="T2" fmla="*/ 31 w 32"/>
                <a:gd name="T3" fmla="*/ 32 h 36"/>
                <a:gd name="T4" fmla="*/ 32 w 32"/>
                <a:gd name="T5" fmla="*/ 33 h 36"/>
                <a:gd name="T6" fmla="*/ 32 w 32"/>
                <a:gd name="T7" fmla="*/ 34 h 36"/>
                <a:gd name="T8" fmla="*/ 31 w 32"/>
                <a:gd name="T9" fmla="*/ 35 h 36"/>
                <a:gd name="T10" fmla="*/ 31 w 32"/>
                <a:gd name="T11" fmla="*/ 36 h 36"/>
                <a:gd name="T12" fmla="*/ 29 w 32"/>
                <a:gd name="T13" fmla="*/ 36 h 36"/>
                <a:gd name="T14" fmla="*/ 29 w 32"/>
                <a:gd name="T15" fmla="*/ 36 h 36"/>
                <a:gd name="T16" fmla="*/ 27 w 32"/>
                <a:gd name="T17" fmla="*/ 36 h 36"/>
                <a:gd name="T18" fmla="*/ 27 w 32"/>
                <a:gd name="T19" fmla="*/ 35 h 36"/>
                <a:gd name="T20" fmla="*/ 0 w 32"/>
                <a:gd name="T21" fmla="*/ 5 h 36"/>
                <a:gd name="T22" fmla="*/ 0 w 32"/>
                <a:gd name="T23" fmla="*/ 4 h 36"/>
                <a:gd name="T24" fmla="*/ 0 w 32"/>
                <a:gd name="T25" fmla="*/ 2 h 36"/>
                <a:gd name="T26" fmla="*/ 0 w 32"/>
                <a:gd name="T27" fmla="*/ 1 h 36"/>
                <a:gd name="T28" fmla="*/ 1 w 32"/>
                <a:gd name="T29" fmla="*/ 1 h 36"/>
                <a:gd name="T30" fmla="*/ 2 w 32"/>
                <a:gd name="T31" fmla="*/ 0 h 36"/>
                <a:gd name="T32" fmla="*/ 4 w 32"/>
                <a:gd name="T33" fmla="*/ 0 h 36"/>
                <a:gd name="T34" fmla="*/ 4 w 32"/>
                <a:gd name="T35" fmla="*/ 0 h 36"/>
                <a:gd name="T36" fmla="*/ 5 w 32"/>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5" y="1"/>
                  </a:moveTo>
                  <a:lnTo>
                    <a:pt x="31" y="32"/>
                  </a:lnTo>
                  <a:lnTo>
                    <a:pt x="32" y="33"/>
                  </a:lnTo>
                  <a:lnTo>
                    <a:pt x="32" y="34"/>
                  </a:lnTo>
                  <a:lnTo>
                    <a:pt x="31" y="35"/>
                  </a:lnTo>
                  <a:lnTo>
                    <a:pt x="31" y="36"/>
                  </a:lnTo>
                  <a:lnTo>
                    <a:pt x="29" y="36"/>
                  </a:lnTo>
                  <a:lnTo>
                    <a:pt x="29" y="36"/>
                  </a:lnTo>
                  <a:lnTo>
                    <a:pt x="27" y="36"/>
                  </a:lnTo>
                  <a:lnTo>
                    <a:pt x="27" y="35"/>
                  </a:lnTo>
                  <a:lnTo>
                    <a:pt x="0" y="5"/>
                  </a:lnTo>
                  <a:lnTo>
                    <a:pt x="0" y="4"/>
                  </a:lnTo>
                  <a:lnTo>
                    <a:pt x="0" y="2"/>
                  </a:lnTo>
                  <a:lnTo>
                    <a:pt x="0" y="1"/>
                  </a:lnTo>
                  <a:lnTo>
                    <a:pt x="1" y="1"/>
                  </a:lnTo>
                  <a:lnTo>
                    <a:pt x="2" y="0"/>
                  </a:lnTo>
                  <a:lnTo>
                    <a:pt x="4"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42"/>
            <p:cNvSpPr>
              <a:spLocks/>
            </p:cNvSpPr>
            <p:nvPr/>
          </p:nvSpPr>
          <p:spPr bwMode="auto">
            <a:xfrm>
              <a:off x="3840254" y="1896700"/>
              <a:ext cx="49213" cy="60325"/>
            </a:xfrm>
            <a:custGeom>
              <a:avLst/>
              <a:gdLst>
                <a:gd name="T0" fmla="*/ 5 w 31"/>
                <a:gd name="T1" fmla="*/ 2 h 38"/>
                <a:gd name="T2" fmla="*/ 31 w 31"/>
                <a:gd name="T3" fmla="*/ 33 h 38"/>
                <a:gd name="T4" fmla="*/ 31 w 31"/>
                <a:gd name="T5" fmla="*/ 34 h 38"/>
                <a:gd name="T6" fmla="*/ 31 w 31"/>
                <a:gd name="T7" fmla="*/ 35 h 38"/>
                <a:gd name="T8" fmla="*/ 31 w 31"/>
                <a:gd name="T9" fmla="*/ 36 h 38"/>
                <a:gd name="T10" fmla="*/ 31 w 31"/>
                <a:gd name="T11" fmla="*/ 37 h 38"/>
                <a:gd name="T12" fmla="*/ 29 w 31"/>
                <a:gd name="T13" fmla="*/ 38 h 38"/>
                <a:gd name="T14" fmla="*/ 29 w 31"/>
                <a:gd name="T15" fmla="*/ 38 h 38"/>
                <a:gd name="T16" fmla="*/ 27 w 31"/>
                <a:gd name="T17" fmla="*/ 37 h 38"/>
                <a:gd name="T18" fmla="*/ 27 w 31"/>
                <a:gd name="T19" fmla="*/ 36 h 38"/>
                <a:gd name="T20" fmla="*/ 1 w 31"/>
                <a:gd name="T21" fmla="*/ 5 h 38"/>
                <a:gd name="T22" fmla="*/ 0 w 31"/>
                <a:gd name="T23" fmla="*/ 5 h 38"/>
                <a:gd name="T24" fmla="*/ 0 w 31"/>
                <a:gd name="T25" fmla="*/ 4 h 38"/>
                <a:gd name="T26" fmla="*/ 0 w 31"/>
                <a:gd name="T27" fmla="*/ 2 h 38"/>
                <a:gd name="T28" fmla="*/ 2 w 31"/>
                <a:gd name="T29" fmla="*/ 2 h 38"/>
                <a:gd name="T30" fmla="*/ 2 w 31"/>
                <a:gd name="T31" fmla="*/ 1 h 38"/>
                <a:gd name="T32" fmla="*/ 3 w 31"/>
                <a:gd name="T33" fmla="*/ 0 h 38"/>
                <a:gd name="T34" fmla="*/ 5 w 31"/>
                <a:gd name="T35" fmla="*/ 1 h 38"/>
                <a:gd name="T36" fmla="*/ 5 w 31"/>
                <a:gd name="T3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8">
                  <a:moveTo>
                    <a:pt x="5" y="2"/>
                  </a:moveTo>
                  <a:lnTo>
                    <a:pt x="31" y="33"/>
                  </a:lnTo>
                  <a:lnTo>
                    <a:pt x="31" y="34"/>
                  </a:lnTo>
                  <a:lnTo>
                    <a:pt x="31" y="35"/>
                  </a:lnTo>
                  <a:lnTo>
                    <a:pt x="31" y="36"/>
                  </a:lnTo>
                  <a:lnTo>
                    <a:pt x="31" y="37"/>
                  </a:lnTo>
                  <a:lnTo>
                    <a:pt x="29" y="38"/>
                  </a:lnTo>
                  <a:lnTo>
                    <a:pt x="29" y="38"/>
                  </a:lnTo>
                  <a:lnTo>
                    <a:pt x="27" y="37"/>
                  </a:lnTo>
                  <a:lnTo>
                    <a:pt x="27" y="36"/>
                  </a:lnTo>
                  <a:lnTo>
                    <a:pt x="1" y="5"/>
                  </a:lnTo>
                  <a:lnTo>
                    <a:pt x="0" y="5"/>
                  </a:lnTo>
                  <a:lnTo>
                    <a:pt x="0" y="4"/>
                  </a:lnTo>
                  <a:lnTo>
                    <a:pt x="0" y="2"/>
                  </a:lnTo>
                  <a:lnTo>
                    <a:pt x="2" y="2"/>
                  </a:lnTo>
                  <a:lnTo>
                    <a:pt x="2" y="1"/>
                  </a:lnTo>
                  <a:lnTo>
                    <a:pt x="3" y="0"/>
                  </a:lnTo>
                  <a:lnTo>
                    <a:pt x="5" y="1"/>
                  </a:lnTo>
                  <a:lnTo>
                    <a:pt x="5" y="2"/>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3"/>
            <p:cNvSpPr>
              <a:spLocks/>
            </p:cNvSpPr>
            <p:nvPr/>
          </p:nvSpPr>
          <p:spPr bwMode="auto">
            <a:xfrm>
              <a:off x="3910104" y="1982425"/>
              <a:ext cx="50800" cy="57150"/>
            </a:xfrm>
            <a:custGeom>
              <a:avLst/>
              <a:gdLst>
                <a:gd name="T0" fmla="*/ 5 w 32"/>
                <a:gd name="T1" fmla="*/ 1 h 36"/>
                <a:gd name="T2" fmla="*/ 31 w 32"/>
                <a:gd name="T3" fmla="*/ 32 h 36"/>
                <a:gd name="T4" fmla="*/ 32 w 32"/>
                <a:gd name="T5" fmla="*/ 33 h 36"/>
                <a:gd name="T6" fmla="*/ 32 w 32"/>
                <a:gd name="T7" fmla="*/ 34 h 36"/>
                <a:gd name="T8" fmla="*/ 31 w 32"/>
                <a:gd name="T9" fmla="*/ 35 h 36"/>
                <a:gd name="T10" fmla="*/ 31 w 32"/>
                <a:gd name="T11" fmla="*/ 36 h 36"/>
                <a:gd name="T12" fmla="*/ 29 w 32"/>
                <a:gd name="T13" fmla="*/ 36 h 36"/>
                <a:gd name="T14" fmla="*/ 29 w 32"/>
                <a:gd name="T15" fmla="*/ 36 h 36"/>
                <a:gd name="T16" fmla="*/ 28 w 32"/>
                <a:gd name="T17" fmla="*/ 36 h 36"/>
                <a:gd name="T18" fmla="*/ 26 w 32"/>
                <a:gd name="T19" fmla="*/ 36 h 36"/>
                <a:gd name="T20" fmla="*/ 1 w 32"/>
                <a:gd name="T21" fmla="*/ 4 h 36"/>
                <a:gd name="T22" fmla="*/ 1 w 32"/>
                <a:gd name="T23" fmla="*/ 4 h 36"/>
                <a:gd name="T24" fmla="*/ 0 w 32"/>
                <a:gd name="T25" fmla="*/ 2 h 36"/>
                <a:gd name="T26" fmla="*/ 1 w 32"/>
                <a:gd name="T27" fmla="*/ 2 h 36"/>
                <a:gd name="T28" fmla="*/ 1 w 32"/>
                <a:gd name="T29" fmla="*/ 0 h 36"/>
                <a:gd name="T30" fmla="*/ 2 w 32"/>
                <a:gd name="T31" fmla="*/ 0 h 36"/>
                <a:gd name="T32" fmla="*/ 4 w 32"/>
                <a:gd name="T33" fmla="*/ 0 h 36"/>
                <a:gd name="T34" fmla="*/ 4 w 32"/>
                <a:gd name="T35" fmla="*/ 0 h 36"/>
                <a:gd name="T36" fmla="*/ 5 w 32"/>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5" y="1"/>
                  </a:moveTo>
                  <a:lnTo>
                    <a:pt x="31" y="32"/>
                  </a:lnTo>
                  <a:lnTo>
                    <a:pt x="32" y="33"/>
                  </a:lnTo>
                  <a:lnTo>
                    <a:pt x="32" y="34"/>
                  </a:lnTo>
                  <a:lnTo>
                    <a:pt x="31" y="35"/>
                  </a:lnTo>
                  <a:lnTo>
                    <a:pt x="31" y="36"/>
                  </a:lnTo>
                  <a:lnTo>
                    <a:pt x="29" y="36"/>
                  </a:lnTo>
                  <a:lnTo>
                    <a:pt x="29" y="36"/>
                  </a:lnTo>
                  <a:lnTo>
                    <a:pt x="28" y="36"/>
                  </a:lnTo>
                  <a:lnTo>
                    <a:pt x="26" y="36"/>
                  </a:lnTo>
                  <a:lnTo>
                    <a:pt x="1" y="4"/>
                  </a:lnTo>
                  <a:lnTo>
                    <a:pt x="1" y="4"/>
                  </a:lnTo>
                  <a:lnTo>
                    <a:pt x="0" y="2"/>
                  </a:lnTo>
                  <a:lnTo>
                    <a:pt x="1" y="2"/>
                  </a:lnTo>
                  <a:lnTo>
                    <a:pt x="1" y="0"/>
                  </a:lnTo>
                  <a:lnTo>
                    <a:pt x="2" y="0"/>
                  </a:lnTo>
                  <a:lnTo>
                    <a:pt x="4"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4"/>
            <p:cNvSpPr>
              <a:spLocks/>
            </p:cNvSpPr>
            <p:nvPr/>
          </p:nvSpPr>
          <p:spPr bwMode="auto">
            <a:xfrm>
              <a:off x="3979954" y="2066563"/>
              <a:ext cx="49213" cy="57150"/>
            </a:xfrm>
            <a:custGeom>
              <a:avLst/>
              <a:gdLst>
                <a:gd name="T0" fmla="*/ 5 w 31"/>
                <a:gd name="T1" fmla="*/ 1 h 36"/>
                <a:gd name="T2" fmla="*/ 31 w 31"/>
                <a:gd name="T3" fmla="*/ 32 h 36"/>
                <a:gd name="T4" fmla="*/ 31 w 31"/>
                <a:gd name="T5" fmla="*/ 33 h 36"/>
                <a:gd name="T6" fmla="*/ 31 w 31"/>
                <a:gd name="T7" fmla="*/ 34 h 36"/>
                <a:gd name="T8" fmla="*/ 31 w 31"/>
                <a:gd name="T9" fmla="*/ 35 h 36"/>
                <a:gd name="T10" fmla="*/ 31 w 31"/>
                <a:gd name="T11" fmla="*/ 36 h 36"/>
                <a:gd name="T12" fmla="*/ 30 w 31"/>
                <a:gd name="T13" fmla="*/ 36 h 36"/>
                <a:gd name="T14" fmla="*/ 28 w 31"/>
                <a:gd name="T15" fmla="*/ 36 h 36"/>
                <a:gd name="T16" fmla="*/ 27 w 31"/>
                <a:gd name="T17" fmla="*/ 36 h 36"/>
                <a:gd name="T18" fmla="*/ 26 w 31"/>
                <a:gd name="T19" fmla="*/ 35 h 36"/>
                <a:gd name="T20" fmla="*/ 1 w 31"/>
                <a:gd name="T21" fmla="*/ 5 h 36"/>
                <a:gd name="T22" fmla="*/ 0 w 31"/>
                <a:gd name="T23" fmla="*/ 4 h 36"/>
                <a:gd name="T24" fmla="*/ 0 w 31"/>
                <a:gd name="T25" fmla="*/ 2 h 36"/>
                <a:gd name="T26" fmla="*/ 0 w 31"/>
                <a:gd name="T27" fmla="*/ 1 h 36"/>
                <a:gd name="T28" fmla="*/ 2 w 31"/>
                <a:gd name="T29" fmla="*/ 1 h 36"/>
                <a:gd name="T30" fmla="*/ 2 w 31"/>
                <a:gd name="T31" fmla="*/ 0 h 36"/>
                <a:gd name="T32" fmla="*/ 3 w 31"/>
                <a:gd name="T33" fmla="*/ 0 h 36"/>
                <a:gd name="T34" fmla="*/ 4 w 31"/>
                <a:gd name="T35" fmla="*/ 0 h 36"/>
                <a:gd name="T36" fmla="*/ 5 w 31"/>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6">
                  <a:moveTo>
                    <a:pt x="5" y="1"/>
                  </a:moveTo>
                  <a:lnTo>
                    <a:pt x="31" y="32"/>
                  </a:lnTo>
                  <a:lnTo>
                    <a:pt x="31" y="33"/>
                  </a:lnTo>
                  <a:lnTo>
                    <a:pt x="31" y="34"/>
                  </a:lnTo>
                  <a:lnTo>
                    <a:pt x="31" y="35"/>
                  </a:lnTo>
                  <a:lnTo>
                    <a:pt x="31" y="36"/>
                  </a:lnTo>
                  <a:lnTo>
                    <a:pt x="30" y="36"/>
                  </a:lnTo>
                  <a:lnTo>
                    <a:pt x="28" y="36"/>
                  </a:lnTo>
                  <a:lnTo>
                    <a:pt x="27" y="36"/>
                  </a:lnTo>
                  <a:lnTo>
                    <a:pt x="26" y="35"/>
                  </a:lnTo>
                  <a:lnTo>
                    <a:pt x="1" y="5"/>
                  </a:lnTo>
                  <a:lnTo>
                    <a:pt x="0" y="4"/>
                  </a:lnTo>
                  <a:lnTo>
                    <a:pt x="0" y="2"/>
                  </a:lnTo>
                  <a:lnTo>
                    <a:pt x="0" y="1"/>
                  </a:lnTo>
                  <a:lnTo>
                    <a:pt x="2" y="1"/>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5"/>
            <p:cNvSpPr>
              <a:spLocks/>
            </p:cNvSpPr>
            <p:nvPr/>
          </p:nvSpPr>
          <p:spPr bwMode="auto">
            <a:xfrm>
              <a:off x="4049804" y="2150700"/>
              <a:ext cx="50800" cy="57150"/>
            </a:xfrm>
            <a:custGeom>
              <a:avLst/>
              <a:gdLst>
                <a:gd name="T0" fmla="*/ 5 w 32"/>
                <a:gd name="T1" fmla="*/ 1 h 36"/>
                <a:gd name="T2" fmla="*/ 31 w 32"/>
                <a:gd name="T3" fmla="*/ 32 h 36"/>
                <a:gd name="T4" fmla="*/ 32 w 32"/>
                <a:gd name="T5" fmla="*/ 33 h 36"/>
                <a:gd name="T6" fmla="*/ 32 w 32"/>
                <a:gd name="T7" fmla="*/ 34 h 36"/>
                <a:gd name="T8" fmla="*/ 31 w 32"/>
                <a:gd name="T9" fmla="*/ 35 h 36"/>
                <a:gd name="T10" fmla="*/ 30 w 32"/>
                <a:gd name="T11" fmla="*/ 36 h 36"/>
                <a:gd name="T12" fmla="*/ 29 w 32"/>
                <a:gd name="T13" fmla="*/ 36 h 36"/>
                <a:gd name="T14" fmla="*/ 29 w 32"/>
                <a:gd name="T15" fmla="*/ 36 h 36"/>
                <a:gd name="T16" fmla="*/ 28 w 32"/>
                <a:gd name="T17" fmla="*/ 36 h 36"/>
                <a:gd name="T18" fmla="*/ 26 w 32"/>
                <a:gd name="T19" fmla="*/ 36 h 36"/>
                <a:gd name="T20" fmla="*/ 1 w 32"/>
                <a:gd name="T21" fmla="*/ 4 h 36"/>
                <a:gd name="T22" fmla="*/ 1 w 32"/>
                <a:gd name="T23" fmla="*/ 4 h 36"/>
                <a:gd name="T24" fmla="*/ 0 w 32"/>
                <a:gd name="T25" fmla="*/ 2 h 36"/>
                <a:gd name="T26" fmla="*/ 1 w 32"/>
                <a:gd name="T27" fmla="*/ 2 h 36"/>
                <a:gd name="T28" fmla="*/ 1 w 32"/>
                <a:gd name="T29" fmla="*/ 1 h 36"/>
                <a:gd name="T30" fmla="*/ 2 w 32"/>
                <a:gd name="T31" fmla="*/ 0 h 36"/>
                <a:gd name="T32" fmla="*/ 4 w 32"/>
                <a:gd name="T33" fmla="*/ 0 h 36"/>
                <a:gd name="T34" fmla="*/ 4 w 32"/>
                <a:gd name="T35" fmla="*/ 0 h 36"/>
                <a:gd name="T36" fmla="*/ 5 w 32"/>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5" y="1"/>
                  </a:moveTo>
                  <a:lnTo>
                    <a:pt x="31" y="32"/>
                  </a:lnTo>
                  <a:lnTo>
                    <a:pt x="32" y="33"/>
                  </a:lnTo>
                  <a:lnTo>
                    <a:pt x="32" y="34"/>
                  </a:lnTo>
                  <a:lnTo>
                    <a:pt x="31" y="35"/>
                  </a:lnTo>
                  <a:lnTo>
                    <a:pt x="30" y="36"/>
                  </a:lnTo>
                  <a:lnTo>
                    <a:pt x="29" y="36"/>
                  </a:lnTo>
                  <a:lnTo>
                    <a:pt x="29" y="36"/>
                  </a:lnTo>
                  <a:lnTo>
                    <a:pt x="28" y="36"/>
                  </a:lnTo>
                  <a:lnTo>
                    <a:pt x="26" y="36"/>
                  </a:lnTo>
                  <a:lnTo>
                    <a:pt x="1" y="4"/>
                  </a:lnTo>
                  <a:lnTo>
                    <a:pt x="1" y="4"/>
                  </a:lnTo>
                  <a:lnTo>
                    <a:pt x="0" y="2"/>
                  </a:lnTo>
                  <a:lnTo>
                    <a:pt x="1" y="2"/>
                  </a:lnTo>
                  <a:lnTo>
                    <a:pt x="1" y="1"/>
                  </a:lnTo>
                  <a:lnTo>
                    <a:pt x="2" y="0"/>
                  </a:lnTo>
                  <a:lnTo>
                    <a:pt x="4"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6"/>
            <p:cNvSpPr>
              <a:spLocks/>
            </p:cNvSpPr>
            <p:nvPr/>
          </p:nvSpPr>
          <p:spPr bwMode="auto">
            <a:xfrm>
              <a:off x="4119654" y="2234838"/>
              <a:ext cx="49213" cy="58738"/>
            </a:xfrm>
            <a:custGeom>
              <a:avLst/>
              <a:gdLst>
                <a:gd name="T0" fmla="*/ 5 w 31"/>
                <a:gd name="T1" fmla="*/ 1 h 37"/>
                <a:gd name="T2" fmla="*/ 31 w 31"/>
                <a:gd name="T3" fmla="*/ 32 h 37"/>
                <a:gd name="T4" fmla="*/ 31 w 31"/>
                <a:gd name="T5" fmla="*/ 33 h 37"/>
                <a:gd name="T6" fmla="*/ 31 w 31"/>
                <a:gd name="T7" fmla="*/ 34 h 37"/>
                <a:gd name="T8" fmla="*/ 31 w 31"/>
                <a:gd name="T9" fmla="*/ 35 h 37"/>
                <a:gd name="T10" fmla="*/ 31 w 31"/>
                <a:gd name="T11" fmla="*/ 36 h 37"/>
                <a:gd name="T12" fmla="*/ 30 w 31"/>
                <a:gd name="T13" fmla="*/ 36 h 37"/>
                <a:gd name="T14" fmla="*/ 28 w 31"/>
                <a:gd name="T15" fmla="*/ 37 h 37"/>
                <a:gd name="T16" fmla="*/ 27 w 31"/>
                <a:gd name="T17" fmla="*/ 36 h 37"/>
                <a:gd name="T18" fmla="*/ 27 w 31"/>
                <a:gd name="T19" fmla="*/ 36 h 37"/>
                <a:gd name="T20" fmla="*/ 1 w 31"/>
                <a:gd name="T21" fmla="*/ 5 h 37"/>
                <a:gd name="T22" fmla="*/ 0 w 31"/>
                <a:gd name="T23" fmla="*/ 3 h 37"/>
                <a:gd name="T24" fmla="*/ 0 w 31"/>
                <a:gd name="T25" fmla="*/ 3 h 37"/>
                <a:gd name="T26" fmla="*/ 0 w 31"/>
                <a:gd name="T27" fmla="*/ 2 h 37"/>
                <a:gd name="T28" fmla="*/ 1 w 31"/>
                <a:gd name="T29" fmla="*/ 0 h 37"/>
                <a:gd name="T30" fmla="*/ 2 w 31"/>
                <a:gd name="T31" fmla="*/ 0 h 37"/>
                <a:gd name="T32" fmla="*/ 3 w 31"/>
                <a:gd name="T33" fmla="*/ 0 h 37"/>
                <a:gd name="T34" fmla="*/ 4 w 31"/>
                <a:gd name="T35" fmla="*/ 0 h 37"/>
                <a:gd name="T36" fmla="*/ 5 w 31"/>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7">
                  <a:moveTo>
                    <a:pt x="5" y="1"/>
                  </a:moveTo>
                  <a:lnTo>
                    <a:pt x="31" y="32"/>
                  </a:lnTo>
                  <a:lnTo>
                    <a:pt x="31" y="33"/>
                  </a:lnTo>
                  <a:lnTo>
                    <a:pt x="31" y="34"/>
                  </a:lnTo>
                  <a:lnTo>
                    <a:pt x="31" y="35"/>
                  </a:lnTo>
                  <a:lnTo>
                    <a:pt x="31" y="36"/>
                  </a:lnTo>
                  <a:lnTo>
                    <a:pt x="30" y="36"/>
                  </a:lnTo>
                  <a:lnTo>
                    <a:pt x="28" y="37"/>
                  </a:lnTo>
                  <a:lnTo>
                    <a:pt x="27" y="36"/>
                  </a:lnTo>
                  <a:lnTo>
                    <a:pt x="27" y="36"/>
                  </a:lnTo>
                  <a:lnTo>
                    <a:pt x="1" y="5"/>
                  </a:lnTo>
                  <a:lnTo>
                    <a:pt x="0" y="3"/>
                  </a:lnTo>
                  <a:lnTo>
                    <a:pt x="0" y="3"/>
                  </a:lnTo>
                  <a:lnTo>
                    <a:pt x="0" y="2"/>
                  </a:lnTo>
                  <a:lnTo>
                    <a:pt x="1" y="0"/>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p:cNvSpPr>
              <a:spLocks/>
            </p:cNvSpPr>
            <p:nvPr/>
          </p:nvSpPr>
          <p:spPr bwMode="auto">
            <a:xfrm>
              <a:off x="4189504" y="2318975"/>
              <a:ext cx="50800" cy="57150"/>
            </a:xfrm>
            <a:custGeom>
              <a:avLst/>
              <a:gdLst>
                <a:gd name="T0" fmla="*/ 5 w 32"/>
                <a:gd name="T1" fmla="*/ 1 h 36"/>
                <a:gd name="T2" fmla="*/ 31 w 32"/>
                <a:gd name="T3" fmla="*/ 32 h 36"/>
                <a:gd name="T4" fmla="*/ 32 w 32"/>
                <a:gd name="T5" fmla="*/ 33 h 36"/>
                <a:gd name="T6" fmla="*/ 32 w 32"/>
                <a:gd name="T7" fmla="*/ 34 h 36"/>
                <a:gd name="T8" fmla="*/ 31 w 32"/>
                <a:gd name="T9" fmla="*/ 35 h 36"/>
                <a:gd name="T10" fmla="*/ 30 w 32"/>
                <a:gd name="T11" fmla="*/ 36 h 36"/>
                <a:gd name="T12" fmla="*/ 29 w 32"/>
                <a:gd name="T13" fmla="*/ 36 h 36"/>
                <a:gd name="T14" fmla="*/ 29 w 32"/>
                <a:gd name="T15" fmla="*/ 36 h 36"/>
                <a:gd name="T16" fmla="*/ 27 w 32"/>
                <a:gd name="T17" fmla="*/ 36 h 36"/>
                <a:gd name="T18" fmla="*/ 26 w 32"/>
                <a:gd name="T19" fmla="*/ 36 h 36"/>
                <a:gd name="T20" fmla="*/ 1 w 32"/>
                <a:gd name="T21" fmla="*/ 5 h 36"/>
                <a:gd name="T22" fmla="*/ 1 w 32"/>
                <a:gd name="T23" fmla="*/ 3 h 36"/>
                <a:gd name="T24" fmla="*/ 0 w 32"/>
                <a:gd name="T25" fmla="*/ 2 h 36"/>
                <a:gd name="T26" fmla="*/ 1 w 32"/>
                <a:gd name="T27" fmla="*/ 1 h 36"/>
                <a:gd name="T28" fmla="*/ 1 w 32"/>
                <a:gd name="T29" fmla="*/ 0 h 36"/>
                <a:gd name="T30" fmla="*/ 2 w 32"/>
                <a:gd name="T31" fmla="*/ 0 h 36"/>
                <a:gd name="T32" fmla="*/ 3 w 32"/>
                <a:gd name="T33" fmla="*/ 0 h 36"/>
                <a:gd name="T34" fmla="*/ 4 w 32"/>
                <a:gd name="T35" fmla="*/ 0 h 36"/>
                <a:gd name="T36" fmla="*/ 5 w 32"/>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6">
                  <a:moveTo>
                    <a:pt x="5" y="1"/>
                  </a:moveTo>
                  <a:lnTo>
                    <a:pt x="31" y="32"/>
                  </a:lnTo>
                  <a:lnTo>
                    <a:pt x="32" y="33"/>
                  </a:lnTo>
                  <a:lnTo>
                    <a:pt x="32" y="34"/>
                  </a:lnTo>
                  <a:lnTo>
                    <a:pt x="31" y="35"/>
                  </a:lnTo>
                  <a:lnTo>
                    <a:pt x="30" y="36"/>
                  </a:lnTo>
                  <a:lnTo>
                    <a:pt x="29" y="36"/>
                  </a:lnTo>
                  <a:lnTo>
                    <a:pt x="29" y="36"/>
                  </a:lnTo>
                  <a:lnTo>
                    <a:pt x="27" y="36"/>
                  </a:lnTo>
                  <a:lnTo>
                    <a:pt x="26" y="36"/>
                  </a:lnTo>
                  <a:lnTo>
                    <a:pt x="1" y="5"/>
                  </a:lnTo>
                  <a:lnTo>
                    <a:pt x="1" y="3"/>
                  </a:lnTo>
                  <a:lnTo>
                    <a:pt x="0" y="2"/>
                  </a:lnTo>
                  <a:lnTo>
                    <a:pt x="1" y="1"/>
                  </a:lnTo>
                  <a:lnTo>
                    <a:pt x="1" y="0"/>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8"/>
            <p:cNvSpPr>
              <a:spLocks/>
            </p:cNvSpPr>
            <p:nvPr/>
          </p:nvSpPr>
          <p:spPr bwMode="auto">
            <a:xfrm>
              <a:off x="4259354" y="2403113"/>
              <a:ext cx="49213" cy="58738"/>
            </a:xfrm>
            <a:custGeom>
              <a:avLst/>
              <a:gdLst>
                <a:gd name="T0" fmla="*/ 5 w 31"/>
                <a:gd name="T1" fmla="*/ 1 h 37"/>
                <a:gd name="T2" fmla="*/ 31 w 31"/>
                <a:gd name="T3" fmla="*/ 32 h 37"/>
                <a:gd name="T4" fmla="*/ 31 w 31"/>
                <a:gd name="T5" fmla="*/ 33 h 37"/>
                <a:gd name="T6" fmla="*/ 31 w 31"/>
                <a:gd name="T7" fmla="*/ 34 h 37"/>
                <a:gd name="T8" fmla="*/ 31 w 31"/>
                <a:gd name="T9" fmla="*/ 35 h 37"/>
                <a:gd name="T10" fmla="*/ 31 w 31"/>
                <a:gd name="T11" fmla="*/ 36 h 37"/>
                <a:gd name="T12" fmla="*/ 30 w 31"/>
                <a:gd name="T13" fmla="*/ 37 h 37"/>
                <a:gd name="T14" fmla="*/ 28 w 31"/>
                <a:gd name="T15" fmla="*/ 37 h 37"/>
                <a:gd name="T16" fmla="*/ 27 w 31"/>
                <a:gd name="T17" fmla="*/ 36 h 37"/>
                <a:gd name="T18" fmla="*/ 27 w 31"/>
                <a:gd name="T19" fmla="*/ 35 h 37"/>
                <a:gd name="T20" fmla="*/ 1 w 31"/>
                <a:gd name="T21" fmla="*/ 5 h 37"/>
                <a:gd name="T22" fmla="*/ 0 w 31"/>
                <a:gd name="T23" fmla="*/ 4 h 37"/>
                <a:gd name="T24" fmla="*/ 0 w 31"/>
                <a:gd name="T25" fmla="*/ 3 h 37"/>
                <a:gd name="T26" fmla="*/ 0 w 31"/>
                <a:gd name="T27" fmla="*/ 1 h 37"/>
                <a:gd name="T28" fmla="*/ 1 w 31"/>
                <a:gd name="T29" fmla="*/ 1 h 37"/>
                <a:gd name="T30" fmla="*/ 2 w 31"/>
                <a:gd name="T31" fmla="*/ 0 h 37"/>
                <a:gd name="T32" fmla="*/ 3 w 31"/>
                <a:gd name="T33" fmla="*/ 0 h 37"/>
                <a:gd name="T34" fmla="*/ 4 w 31"/>
                <a:gd name="T35" fmla="*/ 0 h 37"/>
                <a:gd name="T36" fmla="*/ 5 w 31"/>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7">
                  <a:moveTo>
                    <a:pt x="5" y="1"/>
                  </a:moveTo>
                  <a:lnTo>
                    <a:pt x="31" y="32"/>
                  </a:lnTo>
                  <a:lnTo>
                    <a:pt x="31" y="33"/>
                  </a:lnTo>
                  <a:lnTo>
                    <a:pt x="31" y="34"/>
                  </a:lnTo>
                  <a:lnTo>
                    <a:pt x="31" y="35"/>
                  </a:lnTo>
                  <a:lnTo>
                    <a:pt x="31" y="36"/>
                  </a:lnTo>
                  <a:lnTo>
                    <a:pt x="30" y="37"/>
                  </a:lnTo>
                  <a:lnTo>
                    <a:pt x="28" y="37"/>
                  </a:lnTo>
                  <a:lnTo>
                    <a:pt x="27" y="36"/>
                  </a:lnTo>
                  <a:lnTo>
                    <a:pt x="27" y="35"/>
                  </a:lnTo>
                  <a:lnTo>
                    <a:pt x="1" y="5"/>
                  </a:lnTo>
                  <a:lnTo>
                    <a:pt x="0" y="4"/>
                  </a:lnTo>
                  <a:lnTo>
                    <a:pt x="0" y="3"/>
                  </a:lnTo>
                  <a:lnTo>
                    <a:pt x="0" y="1"/>
                  </a:lnTo>
                  <a:lnTo>
                    <a:pt x="1" y="1"/>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9"/>
            <p:cNvSpPr>
              <a:spLocks/>
            </p:cNvSpPr>
            <p:nvPr/>
          </p:nvSpPr>
          <p:spPr bwMode="auto">
            <a:xfrm>
              <a:off x="4329204" y="2487250"/>
              <a:ext cx="50800" cy="58738"/>
            </a:xfrm>
            <a:custGeom>
              <a:avLst/>
              <a:gdLst>
                <a:gd name="T0" fmla="*/ 5 w 32"/>
                <a:gd name="T1" fmla="*/ 1 h 37"/>
                <a:gd name="T2" fmla="*/ 31 w 32"/>
                <a:gd name="T3" fmla="*/ 32 h 37"/>
                <a:gd name="T4" fmla="*/ 32 w 32"/>
                <a:gd name="T5" fmla="*/ 32 h 37"/>
                <a:gd name="T6" fmla="*/ 32 w 32"/>
                <a:gd name="T7" fmla="*/ 34 h 37"/>
                <a:gd name="T8" fmla="*/ 31 w 32"/>
                <a:gd name="T9" fmla="*/ 35 h 37"/>
                <a:gd name="T10" fmla="*/ 30 w 32"/>
                <a:gd name="T11" fmla="*/ 36 h 37"/>
                <a:gd name="T12" fmla="*/ 29 w 32"/>
                <a:gd name="T13" fmla="*/ 36 h 37"/>
                <a:gd name="T14" fmla="*/ 29 w 32"/>
                <a:gd name="T15" fmla="*/ 37 h 37"/>
                <a:gd name="T16" fmla="*/ 27 w 32"/>
                <a:gd name="T17" fmla="*/ 36 h 37"/>
                <a:gd name="T18" fmla="*/ 26 w 32"/>
                <a:gd name="T19" fmla="*/ 36 h 37"/>
                <a:gd name="T20" fmla="*/ 0 w 32"/>
                <a:gd name="T21" fmla="*/ 5 h 37"/>
                <a:gd name="T22" fmla="*/ 0 w 32"/>
                <a:gd name="T23" fmla="*/ 3 h 37"/>
                <a:gd name="T24" fmla="*/ 0 w 32"/>
                <a:gd name="T25" fmla="*/ 3 h 37"/>
                <a:gd name="T26" fmla="*/ 0 w 32"/>
                <a:gd name="T27" fmla="*/ 1 h 37"/>
                <a:gd name="T28" fmla="*/ 1 w 32"/>
                <a:gd name="T29" fmla="*/ 0 h 37"/>
                <a:gd name="T30" fmla="*/ 2 w 32"/>
                <a:gd name="T31" fmla="*/ 0 h 37"/>
                <a:gd name="T32" fmla="*/ 3 w 32"/>
                <a:gd name="T33" fmla="*/ 0 h 37"/>
                <a:gd name="T34" fmla="*/ 4 w 32"/>
                <a:gd name="T35" fmla="*/ 0 h 37"/>
                <a:gd name="T36" fmla="*/ 5 w 32"/>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7">
                  <a:moveTo>
                    <a:pt x="5" y="1"/>
                  </a:moveTo>
                  <a:lnTo>
                    <a:pt x="31" y="32"/>
                  </a:lnTo>
                  <a:lnTo>
                    <a:pt x="32" y="32"/>
                  </a:lnTo>
                  <a:lnTo>
                    <a:pt x="32" y="34"/>
                  </a:lnTo>
                  <a:lnTo>
                    <a:pt x="31" y="35"/>
                  </a:lnTo>
                  <a:lnTo>
                    <a:pt x="30" y="36"/>
                  </a:lnTo>
                  <a:lnTo>
                    <a:pt x="29" y="36"/>
                  </a:lnTo>
                  <a:lnTo>
                    <a:pt x="29" y="37"/>
                  </a:lnTo>
                  <a:lnTo>
                    <a:pt x="27" y="36"/>
                  </a:lnTo>
                  <a:lnTo>
                    <a:pt x="26" y="36"/>
                  </a:lnTo>
                  <a:lnTo>
                    <a:pt x="0" y="5"/>
                  </a:lnTo>
                  <a:lnTo>
                    <a:pt x="0" y="3"/>
                  </a:lnTo>
                  <a:lnTo>
                    <a:pt x="0" y="3"/>
                  </a:lnTo>
                  <a:lnTo>
                    <a:pt x="0" y="1"/>
                  </a:lnTo>
                  <a:lnTo>
                    <a:pt x="1" y="0"/>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50"/>
            <p:cNvSpPr>
              <a:spLocks/>
            </p:cNvSpPr>
            <p:nvPr/>
          </p:nvSpPr>
          <p:spPr bwMode="auto">
            <a:xfrm>
              <a:off x="4399054" y="2571388"/>
              <a:ext cx="49213" cy="58738"/>
            </a:xfrm>
            <a:custGeom>
              <a:avLst/>
              <a:gdLst>
                <a:gd name="T0" fmla="*/ 5 w 31"/>
                <a:gd name="T1" fmla="*/ 1 h 37"/>
                <a:gd name="T2" fmla="*/ 31 w 31"/>
                <a:gd name="T3" fmla="*/ 32 h 37"/>
                <a:gd name="T4" fmla="*/ 31 w 31"/>
                <a:gd name="T5" fmla="*/ 33 h 37"/>
                <a:gd name="T6" fmla="*/ 31 w 31"/>
                <a:gd name="T7" fmla="*/ 34 h 37"/>
                <a:gd name="T8" fmla="*/ 31 w 31"/>
                <a:gd name="T9" fmla="*/ 35 h 37"/>
                <a:gd name="T10" fmla="*/ 31 w 31"/>
                <a:gd name="T11" fmla="*/ 36 h 37"/>
                <a:gd name="T12" fmla="*/ 29 w 31"/>
                <a:gd name="T13" fmla="*/ 37 h 37"/>
                <a:gd name="T14" fmla="*/ 28 w 31"/>
                <a:gd name="T15" fmla="*/ 37 h 37"/>
                <a:gd name="T16" fmla="*/ 27 w 31"/>
                <a:gd name="T17" fmla="*/ 37 h 37"/>
                <a:gd name="T18" fmla="*/ 27 w 31"/>
                <a:gd name="T19" fmla="*/ 36 h 37"/>
                <a:gd name="T20" fmla="*/ 1 w 31"/>
                <a:gd name="T21" fmla="*/ 5 h 37"/>
                <a:gd name="T22" fmla="*/ 0 w 31"/>
                <a:gd name="T23" fmla="*/ 3 h 37"/>
                <a:gd name="T24" fmla="*/ 0 w 31"/>
                <a:gd name="T25" fmla="*/ 2 h 37"/>
                <a:gd name="T26" fmla="*/ 0 w 31"/>
                <a:gd name="T27" fmla="*/ 2 h 37"/>
                <a:gd name="T28" fmla="*/ 1 w 31"/>
                <a:gd name="T29" fmla="*/ 1 h 37"/>
                <a:gd name="T30" fmla="*/ 2 w 31"/>
                <a:gd name="T31" fmla="*/ 0 h 37"/>
                <a:gd name="T32" fmla="*/ 3 w 31"/>
                <a:gd name="T33" fmla="*/ 0 h 37"/>
                <a:gd name="T34" fmla="*/ 5 w 31"/>
                <a:gd name="T35" fmla="*/ 1 h 37"/>
                <a:gd name="T36" fmla="*/ 5 w 31"/>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7">
                  <a:moveTo>
                    <a:pt x="5" y="1"/>
                  </a:moveTo>
                  <a:lnTo>
                    <a:pt x="31" y="32"/>
                  </a:lnTo>
                  <a:lnTo>
                    <a:pt x="31" y="33"/>
                  </a:lnTo>
                  <a:lnTo>
                    <a:pt x="31" y="34"/>
                  </a:lnTo>
                  <a:lnTo>
                    <a:pt x="31" y="35"/>
                  </a:lnTo>
                  <a:lnTo>
                    <a:pt x="31" y="36"/>
                  </a:lnTo>
                  <a:lnTo>
                    <a:pt x="29" y="37"/>
                  </a:lnTo>
                  <a:lnTo>
                    <a:pt x="28" y="37"/>
                  </a:lnTo>
                  <a:lnTo>
                    <a:pt x="27" y="37"/>
                  </a:lnTo>
                  <a:lnTo>
                    <a:pt x="27" y="36"/>
                  </a:lnTo>
                  <a:lnTo>
                    <a:pt x="1" y="5"/>
                  </a:lnTo>
                  <a:lnTo>
                    <a:pt x="0" y="3"/>
                  </a:lnTo>
                  <a:lnTo>
                    <a:pt x="0" y="2"/>
                  </a:lnTo>
                  <a:lnTo>
                    <a:pt x="0" y="2"/>
                  </a:lnTo>
                  <a:lnTo>
                    <a:pt x="1" y="1"/>
                  </a:lnTo>
                  <a:lnTo>
                    <a:pt x="2" y="0"/>
                  </a:lnTo>
                  <a:lnTo>
                    <a:pt x="3" y="0"/>
                  </a:lnTo>
                  <a:lnTo>
                    <a:pt x="5" y="1"/>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51"/>
            <p:cNvSpPr>
              <a:spLocks/>
            </p:cNvSpPr>
            <p:nvPr/>
          </p:nvSpPr>
          <p:spPr bwMode="auto">
            <a:xfrm>
              <a:off x="4468904" y="2655525"/>
              <a:ext cx="49213" cy="58738"/>
            </a:xfrm>
            <a:custGeom>
              <a:avLst/>
              <a:gdLst>
                <a:gd name="T0" fmla="*/ 5 w 31"/>
                <a:gd name="T1" fmla="*/ 1 h 37"/>
                <a:gd name="T2" fmla="*/ 31 w 31"/>
                <a:gd name="T3" fmla="*/ 32 h 37"/>
                <a:gd name="T4" fmla="*/ 31 w 31"/>
                <a:gd name="T5" fmla="*/ 33 h 37"/>
                <a:gd name="T6" fmla="*/ 31 w 31"/>
                <a:gd name="T7" fmla="*/ 34 h 37"/>
                <a:gd name="T8" fmla="*/ 31 w 31"/>
                <a:gd name="T9" fmla="*/ 35 h 37"/>
                <a:gd name="T10" fmla="*/ 31 w 31"/>
                <a:gd name="T11" fmla="*/ 36 h 37"/>
                <a:gd name="T12" fmla="*/ 29 w 31"/>
                <a:gd name="T13" fmla="*/ 37 h 37"/>
                <a:gd name="T14" fmla="*/ 29 w 31"/>
                <a:gd name="T15" fmla="*/ 37 h 37"/>
                <a:gd name="T16" fmla="*/ 27 w 31"/>
                <a:gd name="T17" fmla="*/ 37 h 37"/>
                <a:gd name="T18" fmla="*/ 26 w 31"/>
                <a:gd name="T19" fmla="*/ 35 h 37"/>
                <a:gd name="T20" fmla="*/ 0 w 31"/>
                <a:gd name="T21" fmla="*/ 5 h 37"/>
                <a:gd name="T22" fmla="*/ 0 w 31"/>
                <a:gd name="T23" fmla="*/ 4 h 37"/>
                <a:gd name="T24" fmla="*/ 0 w 31"/>
                <a:gd name="T25" fmla="*/ 3 h 37"/>
                <a:gd name="T26" fmla="*/ 0 w 31"/>
                <a:gd name="T27" fmla="*/ 1 h 37"/>
                <a:gd name="T28" fmla="*/ 1 w 31"/>
                <a:gd name="T29" fmla="*/ 1 h 37"/>
                <a:gd name="T30" fmla="*/ 2 w 31"/>
                <a:gd name="T31" fmla="*/ 0 h 37"/>
                <a:gd name="T32" fmla="*/ 4 w 31"/>
                <a:gd name="T33" fmla="*/ 0 h 37"/>
                <a:gd name="T34" fmla="*/ 4 w 31"/>
                <a:gd name="T35" fmla="*/ 0 h 37"/>
                <a:gd name="T36" fmla="*/ 5 w 31"/>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7">
                  <a:moveTo>
                    <a:pt x="5" y="1"/>
                  </a:moveTo>
                  <a:lnTo>
                    <a:pt x="31" y="32"/>
                  </a:lnTo>
                  <a:lnTo>
                    <a:pt x="31" y="33"/>
                  </a:lnTo>
                  <a:lnTo>
                    <a:pt x="31" y="34"/>
                  </a:lnTo>
                  <a:lnTo>
                    <a:pt x="31" y="35"/>
                  </a:lnTo>
                  <a:lnTo>
                    <a:pt x="31" y="36"/>
                  </a:lnTo>
                  <a:lnTo>
                    <a:pt x="29" y="37"/>
                  </a:lnTo>
                  <a:lnTo>
                    <a:pt x="29" y="37"/>
                  </a:lnTo>
                  <a:lnTo>
                    <a:pt x="27" y="37"/>
                  </a:lnTo>
                  <a:lnTo>
                    <a:pt x="26" y="35"/>
                  </a:lnTo>
                  <a:lnTo>
                    <a:pt x="0" y="5"/>
                  </a:lnTo>
                  <a:lnTo>
                    <a:pt x="0" y="4"/>
                  </a:lnTo>
                  <a:lnTo>
                    <a:pt x="0" y="3"/>
                  </a:lnTo>
                  <a:lnTo>
                    <a:pt x="0" y="1"/>
                  </a:lnTo>
                  <a:lnTo>
                    <a:pt x="1" y="1"/>
                  </a:lnTo>
                  <a:lnTo>
                    <a:pt x="2" y="0"/>
                  </a:lnTo>
                  <a:lnTo>
                    <a:pt x="4"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2"/>
            <p:cNvSpPr>
              <a:spLocks/>
            </p:cNvSpPr>
            <p:nvPr/>
          </p:nvSpPr>
          <p:spPr bwMode="auto">
            <a:xfrm>
              <a:off x="4538754" y="2739663"/>
              <a:ext cx="49213" cy="58738"/>
            </a:xfrm>
            <a:custGeom>
              <a:avLst/>
              <a:gdLst>
                <a:gd name="T0" fmla="*/ 5 w 31"/>
                <a:gd name="T1" fmla="*/ 1 h 37"/>
                <a:gd name="T2" fmla="*/ 31 w 31"/>
                <a:gd name="T3" fmla="*/ 32 h 37"/>
                <a:gd name="T4" fmla="*/ 31 w 31"/>
                <a:gd name="T5" fmla="*/ 33 h 37"/>
                <a:gd name="T6" fmla="*/ 31 w 31"/>
                <a:gd name="T7" fmla="*/ 34 h 37"/>
                <a:gd name="T8" fmla="*/ 31 w 31"/>
                <a:gd name="T9" fmla="*/ 35 h 37"/>
                <a:gd name="T10" fmla="*/ 31 w 31"/>
                <a:gd name="T11" fmla="*/ 36 h 37"/>
                <a:gd name="T12" fmla="*/ 29 w 31"/>
                <a:gd name="T13" fmla="*/ 37 h 37"/>
                <a:gd name="T14" fmla="*/ 28 w 31"/>
                <a:gd name="T15" fmla="*/ 37 h 37"/>
                <a:gd name="T16" fmla="*/ 27 w 31"/>
                <a:gd name="T17" fmla="*/ 36 h 37"/>
                <a:gd name="T18" fmla="*/ 26 w 31"/>
                <a:gd name="T19" fmla="*/ 35 h 37"/>
                <a:gd name="T20" fmla="*/ 1 w 31"/>
                <a:gd name="T21" fmla="*/ 4 h 37"/>
                <a:gd name="T22" fmla="*/ 0 w 31"/>
                <a:gd name="T23" fmla="*/ 4 h 37"/>
                <a:gd name="T24" fmla="*/ 0 w 31"/>
                <a:gd name="T25" fmla="*/ 3 h 37"/>
                <a:gd name="T26" fmla="*/ 0 w 31"/>
                <a:gd name="T27" fmla="*/ 1 h 37"/>
                <a:gd name="T28" fmla="*/ 2 w 31"/>
                <a:gd name="T29" fmla="*/ 1 h 37"/>
                <a:gd name="T30" fmla="*/ 2 w 31"/>
                <a:gd name="T31" fmla="*/ 0 h 37"/>
                <a:gd name="T32" fmla="*/ 3 w 31"/>
                <a:gd name="T33" fmla="*/ 0 h 37"/>
                <a:gd name="T34" fmla="*/ 4 w 31"/>
                <a:gd name="T35" fmla="*/ 0 h 37"/>
                <a:gd name="T36" fmla="*/ 5 w 31"/>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7">
                  <a:moveTo>
                    <a:pt x="5" y="1"/>
                  </a:moveTo>
                  <a:lnTo>
                    <a:pt x="31" y="32"/>
                  </a:lnTo>
                  <a:lnTo>
                    <a:pt x="31" y="33"/>
                  </a:lnTo>
                  <a:lnTo>
                    <a:pt x="31" y="34"/>
                  </a:lnTo>
                  <a:lnTo>
                    <a:pt x="31" y="35"/>
                  </a:lnTo>
                  <a:lnTo>
                    <a:pt x="31" y="36"/>
                  </a:lnTo>
                  <a:lnTo>
                    <a:pt x="29" y="37"/>
                  </a:lnTo>
                  <a:lnTo>
                    <a:pt x="28" y="37"/>
                  </a:lnTo>
                  <a:lnTo>
                    <a:pt x="27" y="36"/>
                  </a:lnTo>
                  <a:lnTo>
                    <a:pt x="26" y="35"/>
                  </a:lnTo>
                  <a:lnTo>
                    <a:pt x="1" y="4"/>
                  </a:lnTo>
                  <a:lnTo>
                    <a:pt x="0" y="4"/>
                  </a:lnTo>
                  <a:lnTo>
                    <a:pt x="0" y="3"/>
                  </a:lnTo>
                  <a:lnTo>
                    <a:pt x="0" y="1"/>
                  </a:lnTo>
                  <a:lnTo>
                    <a:pt x="2" y="1"/>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3"/>
            <p:cNvSpPr>
              <a:spLocks/>
            </p:cNvSpPr>
            <p:nvPr/>
          </p:nvSpPr>
          <p:spPr bwMode="auto">
            <a:xfrm>
              <a:off x="4608604" y="2823800"/>
              <a:ext cx="49213" cy="57150"/>
            </a:xfrm>
            <a:custGeom>
              <a:avLst/>
              <a:gdLst>
                <a:gd name="T0" fmla="*/ 5 w 31"/>
                <a:gd name="T1" fmla="*/ 1 h 36"/>
                <a:gd name="T2" fmla="*/ 31 w 31"/>
                <a:gd name="T3" fmla="*/ 32 h 36"/>
                <a:gd name="T4" fmla="*/ 31 w 31"/>
                <a:gd name="T5" fmla="*/ 33 h 36"/>
                <a:gd name="T6" fmla="*/ 31 w 31"/>
                <a:gd name="T7" fmla="*/ 34 h 36"/>
                <a:gd name="T8" fmla="*/ 31 w 31"/>
                <a:gd name="T9" fmla="*/ 35 h 36"/>
                <a:gd name="T10" fmla="*/ 31 w 31"/>
                <a:gd name="T11" fmla="*/ 36 h 36"/>
                <a:gd name="T12" fmla="*/ 29 w 31"/>
                <a:gd name="T13" fmla="*/ 36 h 36"/>
                <a:gd name="T14" fmla="*/ 28 w 31"/>
                <a:gd name="T15" fmla="*/ 36 h 36"/>
                <a:gd name="T16" fmla="*/ 27 w 31"/>
                <a:gd name="T17" fmla="*/ 36 h 36"/>
                <a:gd name="T18" fmla="*/ 26 w 31"/>
                <a:gd name="T19" fmla="*/ 36 h 36"/>
                <a:gd name="T20" fmla="*/ 0 w 31"/>
                <a:gd name="T21" fmla="*/ 5 h 36"/>
                <a:gd name="T22" fmla="*/ 0 w 31"/>
                <a:gd name="T23" fmla="*/ 4 h 36"/>
                <a:gd name="T24" fmla="*/ 0 w 31"/>
                <a:gd name="T25" fmla="*/ 3 h 36"/>
                <a:gd name="T26" fmla="*/ 0 w 31"/>
                <a:gd name="T27" fmla="*/ 2 h 36"/>
                <a:gd name="T28" fmla="*/ 1 w 31"/>
                <a:gd name="T29" fmla="*/ 1 h 36"/>
                <a:gd name="T30" fmla="*/ 2 w 31"/>
                <a:gd name="T31" fmla="*/ 0 h 36"/>
                <a:gd name="T32" fmla="*/ 4 w 31"/>
                <a:gd name="T33" fmla="*/ 0 h 36"/>
                <a:gd name="T34" fmla="*/ 4 w 31"/>
                <a:gd name="T35" fmla="*/ 1 h 36"/>
                <a:gd name="T36" fmla="*/ 5 w 31"/>
                <a:gd name="T3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6">
                  <a:moveTo>
                    <a:pt x="5" y="1"/>
                  </a:moveTo>
                  <a:lnTo>
                    <a:pt x="31" y="32"/>
                  </a:lnTo>
                  <a:lnTo>
                    <a:pt x="31" y="33"/>
                  </a:lnTo>
                  <a:lnTo>
                    <a:pt x="31" y="34"/>
                  </a:lnTo>
                  <a:lnTo>
                    <a:pt x="31" y="35"/>
                  </a:lnTo>
                  <a:lnTo>
                    <a:pt x="31" y="36"/>
                  </a:lnTo>
                  <a:lnTo>
                    <a:pt x="29" y="36"/>
                  </a:lnTo>
                  <a:lnTo>
                    <a:pt x="28" y="36"/>
                  </a:lnTo>
                  <a:lnTo>
                    <a:pt x="27" y="36"/>
                  </a:lnTo>
                  <a:lnTo>
                    <a:pt x="26" y="36"/>
                  </a:lnTo>
                  <a:lnTo>
                    <a:pt x="0" y="5"/>
                  </a:lnTo>
                  <a:lnTo>
                    <a:pt x="0" y="4"/>
                  </a:lnTo>
                  <a:lnTo>
                    <a:pt x="0" y="3"/>
                  </a:lnTo>
                  <a:lnTo>
                    <a:pt x="0" y="2"/>
                  </a:lnTo>
                  <a:lnTo>
                    <a:pt x="1" y="1"/>
                  </a:lnTo>
                  <a:lnTo>
                    <a:pt x="2" y="0"/>
                  </a:lnTo>
                  <a:lnTo>
                    <a:pt x="4" y="0"/>
                  </a:lnTo>
                  <a:lnTo>
                    <a:pt x="4" y="1"/>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54"/>
            <p:cNvSpPr>
              <a:spLocks/>
            </p:cNvSpPr>
            <p:nvPr/>
          </p:nvSpPr>
          <p:spPr bwMode="auto">
            <a:xfrm>
              <a:off x="4678454" y="2907938"/>
              <a:ext cx="49213" cy="58738"/>
            </a:xfrm>
            <a:custGeom>
              <a:avLst/>
              <a:gdLst>
                <a:gd name="T0" fmla="*/ 5 w 31"/>
                <a:gd name="T1" fmla="*/ 1 h 37"/>
                <a:gd name="T2" fmla="*/ 31 w 31"/>
                <a:gd name="T3" fmla="*/ 32 h 37"/>
                <a:gd name="T4" fmla="*/ 31 w 31"/>
                <a:gd name="T5" fmla="*/ 33 h 37"/>
                <a:gd name="T6" fmla="*/ 31 w 31"/>
                <a:gd name="T7" fmla="*/ 34 h 37"/>
                <a:gd name="T8" fmla="*/ 31 w 31"/>
                <a:gd name="T9" fmla="*/ 35 h 37"/>
                <a:gd name="T10" fmla="*/ 31 w 31"/>
                <a:gd name="T11" fmla="*/ 36 h 37"/>
                <a:gd name="T12" fmla="*/ 30 w 31"/>
                <a:gd name="T13" fmla="*/ 37 h 37"/>
                <a:gd name="T14" fmla="*/ 28 w 31"/>
                <a:gd name="T15" fmla="*/ 37 h 37"/>
                <a:gd name="T16" fmla="*/ 27 w 31"/>
                <a:gd name="T17" fmla="*/ 37 h 37"/>
                <a:gd name="T18" fmla="*/ 26 w 31"/>
                <a:gd name="T19" fmla="*/ 35 h 37"/>
                <a:gd name="T20" fmla="*/ 1 w 31"/>
                <a:gd name="T21" fmla="*/ 5 h 37"/>
                <a:gd name="T22" fmla="*/ 0 w 31"/>
                <a:gd name="T23" fmla="*/ 4 h 37"/>
                <a:gd name="T24" fmla="*/ 0 w 31"/>
                <a:gd name="T25" fmla="*/ 2 h 37"/>
                <a:gd name="T26" fmla="*/ 0 w 31"/>
                <a:gd name="T27" fmla="*/ 1 h 37"/>
                <a:gd name="T28" fmla="*/ 1 w 31"/>
                <a:gd name="T29" fmla="*/ 1 h 37"/>
                <a:gd name="T30" fmla="*/ 2 w 31"/>
                <a:gd name="T31" fmla="*/ 0 h 37"/>
                <a:gd name="T32" fmla="*/ 3 w 31"/>
                <a:gd name="T33" fmla="*/ 0 h 37"/>
                <a:gd name="T34" fmla="*/ 4 w 31"/>
                <a:gd name="T35" fmla="*/ 0 h 37"/>
                <a:gd name="T36" fmla="*/ 5 w 31"/>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7">
                  <a:moveTo>
                    <a:pt x="5" y="1"/>
                  </a:moveTo>
                  <a:lnTo>
                    <a:pt x="31" y="32"/>
                  </a:lnTo>
                  <a:lnTo>
                    <a:pt x="31" y="33"/>
                  </a:lnTo>
                  <a:lnTo>
                    <a:pt x="31" y="34"/>
                  </a:lnTo>
                  <a:lnTo>
                    <a:pt x="31" y="35"/>
                  </a:lnTo>
                  <a:lnTo>
                    <a:pt x="31" y="36"/>
                  </a:lnTo>
                  <a:lnTo>
                    <a:pt x="30" y="37"/>
                  </a:lnTo>
                  <a:lnTo>
                    <a:pt x="28" y="37"/>
                  </a:lnTo>
                  <a:lnTo>
                    <a:pt x="27" y="37"/>
                  </a:lnTo>
                  <a:lnTo>
                    <a:pt x="26" y="35"/>
                  </a:lnTo>
                  <a:lnTo>
                    <a:pt x="1" y="5"/>
                  </a:lnTo>
                  <a:lnTo>
                    <a:pt x="0" y="4"/>
                  </a:lnTo>
                  <a:lnTo>
                    <a:pt x="0" y="2"/>
                  </a:lnTo>
                  <a:lnTo>
                    <a:pt x="0" y="1"/>
                  </a:lnTo>
                  <a:lnTo>
                    <a:pt x="1" y="1"/>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5"/>
            <p:cNvSpPr>
              <a:spLocks/>
            </p:cNvSpPr>
            <p:nvPr/>
          </p:nvSpPr>
          <p:spPr bwMode="auto">
            <a:xfrm>
              <a:off x="4748304" y="2992075"/>
              <a:ext cx="50800" cy="58738"/>
            </a:xfrm>
            <a:custGeom>
              <a:avLst/>
              <a:gdLst>
                <a:gd name="T0" fmla="*/ 5 w 32"/>
                <a:gd name="T1" fmla="*/ 1 h 37"/>
                <a:gd name="T2" fmla="*/ 31 w 32"/>
                <a:gd name="T3" fmla="*/ 32 h 37"/>
                <a:gd name="T4" fmla="*/ 32 w 32"/>
                <a:gd name="T5" fmla="*/ 33 h 37"/>
                <a:gd name="T6" fmla="*/ 32 w 32"/>
                <a:gd name="T7" fmla="*/ 34 h 37"/>
                <a:gd name="T8" fmla="*/ 31 w 32"/>
                <a:gd name="T9" fmla="*/ 35 h 37"/>
                <a:gd name="T10" fmla="*/ 30 w 32"/>
                <a:gd name="T11" fmla="*/ 36 h 37"/>
                <a:gd name="T12" fmla="*/ 29 w 32"/>
                <a:gd name="T13" fmla="*/ 37 h 37"/>
                <a:gd name="T14" fmla="*/ 28 w 32"/>
                <a:gd name="T15" fmla="*/ 37 h 37"/>
                <a:gd name="T16" fmla="*/ 27 w 32"/>
                <a:gd name="T17" fmla="*/ 36 h 37"/>
                <a:gd name="T18" fmla="*/ 26 w 32"/>
                <a:gd name="T19" fmla="*/ 36 h 37"/>
                <a:gd name="T20" fmla="*/ 1 w 32"/>
                <a:gd name="T21" fmla="*/ 4 h 37"/>
                <a:gd name="T22" fmla="*/ 1 w 32"/>
                <a:gd name="T23" fmla="*/ 4 h 37"/>
                <a:gd name="T24" fmla="*/ 0 w 32"/>
                <a:gd name="T25" fmla="*/ 3 h 37"/>
                <a:gd name="T26" fmla="*/ 1 w 32"/>
                <a:gd name="T27" fmla="*/ 2 h 37"/>
                <a:gd name="T28" fmla="*/ 1 w 32"/>
                <a:gd name="T29" fmla="*/ 1 h 37"/>
                <a:gd name="T30" fmla="*/ 2 w 32"/>
                <a:gd name="T31" fmla="*/ 0 h 37"/>
                <a:gd name="T32" fmla="*/ 3 w 32"/>
                <a:gd name="T33" fmla="*/ 0 h 37"/>
                <a:gd name="T34" fmla="*/ 4 w 32"/>
                <a:gd name="T35" fmla="*/ 0 h 37"/>
                <a:gd name="T36" fmla="*/ 5 w 32"/>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7">
                  <a:moveTo>
                    <a:pt x="5" y="1"/>
                  </a:moveTo>
                  <a:lnTo>
                    <a:pt x="31" y="32"/>
                  </a:lnTo>
                  <a:lnTo>
                    <a:pt x="32" y="33"/>
                  </a:lnTo>
                  <a:lnTo>
                    <a:pt x="32" y="34"/>
                  </a:lnTo>
                  <a:lnTo>
                    <a:pt x="31" y="35"/>
                  </a:lnTo>
                  <a:lnTo>
                    <a:pt x="30" y="36"/>
                  </a:lnTo>
                  <a:lnTo>
                    <a:pt x="29" y="37"/>
                  </a:lnTo>
                  <a:lnTo>
                    <a:pt x="28" y="37"/>
                  </a:lnTo>
                  <a:lnTo>
                    <a:pt x="27" y="36"/>
                  </a:lnTo>
                  <a:lnTo>
                    <a:pt x="26" y="36"/>
                  </a:lnTo>
                  <a:lnTo>
                    <a:pt x="1" y="4"/>
                  </a:lnTo>
                  <a:lnTo>
                    <a:pt x="1" y="4"/>
                  </a:lnTo>
                  <a:lnTo>
                    <a:pt x="0" y="3"/>
                  </a:lnTo>
                  <a:lnTo>
                    <a:pt x="1" y="2"/>
                  </a:lnTo>
                  <a:lnTo>
                    <a:pt x="1" y="1"/>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6"/>
            <p:cNvSpPr>
              <a:spLocks/>
            </p:cNvSpPr>
            <p:nvPr/>
          </p:nvSpPr>
          <p:spPr bwMode="auto">
            <a:xfrm>
              <a:off x="4818154" y="3076213"/>
              <a:ext cx="20638" cy="23813"/>
            </a:xfrm>
            <a:custGeom>
              <a:avLst/>
              <a:gdLst>
                <a:gd name="T0" fmla="*/ 5 w 13"/>
                <a:gd name="T1" fmla="*/ 1 h 15"/>
                <a:gd name="T2" fmla="*/ 13 w 13"/>
                <a:gd name="T3" fmla="*/ 10 h 15"/>
                <a:gd name="T4" fmla="*/ 13 w 13"/>
                <a:gd name="T5" fmla="*/ 11 h 15"/>
                <a:gd name="T6" fmla="*/ 13 w 13"/>
                <a:gd name="T7" fmla="*/ 12 h 15"/>
                <a:gd name="T8" fmla="*/ 13 w 13"/>
                <a:gd name="T9" fmla="*/ 13 h 15"/>
                <a:gd name="T10" fmla="*/ 12 w 13"/>
                <a:gd name="T11" fmla="*/ 14 h 15"/>
                <a:gd name="T12" fmla="*/ 11 w 13"/>
                <a:gd name="T13" fmla="*/ 15 h 15"/>
                <a:gd name="T14" fmla="*/ 10 w 13"/>
                <a:gd name="T15" fmla="*/ 15 h 15"/>
                <a:gd name="T16" fmla="*/ 9 w 13"/>
                <a:gd name="T17" fmla="*/ 14 h 15"/>
                <a:gd name="T18" fmla="*/ 8 w 13"/>
                <a:gd name="T19" fmla="*/ 14 h 15"/>
                <a:gd name="T20" fmla="*/ 1 w 13"/>
                <a:gd name="T21" fmla="*/ 5 h 15"/>
                <a:gd name="T22" fmla="*/ 0 w 13"/>
                <a:gd name="T23" fmla="*/ 4 h 15"/>
                <a:gd name="T24" fmla="*/ 0 w 13"/>
                <a:gd name="T25" fmla="*/ 3 h 15"/>
                <a:gd name="T26" fmla="*/ 0 w 13"/>
                <a:gd name="T27" fmla="*/ 2 h 15"/>
                <a:gd name="T28" fmla="*/ 1 w 13"/>
                <a:gd name="T29" fmla="*/ 0 h 15"/>
                <a:gd name="T30" fmla="*/ 2 w 13"/>
                <a:gd name="T31" fmla="*/ 0 h 15"/>
                <a:gd name="T32" fmla="*/ 3 w 13"/>
                <a:gd name="T33" fmla="*/ 0 h 15"/>
                <a:gd name="T34" fmla="*/ 4 w 13"/>
                <a:gd name="T35" fmla="*/ 0 h 15"/>
                <a:gd name="T36" fmla="*/ 5 w 13"/>
                <a:gd name="T3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5">
                  <a:moveTo>
                    <a:pt x="5" y="1"/>
                  </a:moveTo>
                  <a:lnTo>
                    <a:pt x="13" y="10"/>
                  </a:lnTo>
                  <a:lnTo>
                    <a:pt x="13" y="11"/>
                  </a:lnTo>
                  <a:lnTo>
                    <a:pt x="13" y="12"/>
                  </a:lnTo>
                  <a:lnTo>
                    <a:pt x="13" y="13"/>
                  </a:lnTo>
                  <a:lnTo>
                    <a:pt x="12" y="14"/>
                  </a:lnTo>
                  <a:lnTo>
                    <a:pt x="11" y="15"/>
                  </a:lnTo>
                  <a:lnTo>
                    <a:pt x="10" y="15"/>
                  </a:lnTo>
                  <a:lnTo>
                    <a:pt x="9" y="14"/>
                  </a:lnTo>
                  <a:lnTo>
                    <a:pt x="8" y="14"/>
                  </a:lnTo>
                  <a:lnTo>
                    <a:pt x="1" y="5"/>
                  </a:lnTo>
                  <a:lnTo>
                    <a:pt x="0" y="4"/>
                  </a:lnTo>
                  <a:lnTo>
                    <a:pt x="0" y="3"/>
                  </a:lnTo>
                  <a:lnTo>
                    <a:pt x="0" y="2"/>
                  </a:lnTo>
                  <a:lnTo>
                    <a:pt x="1" y="0"/>
                  </a:lnTo>
                  <a:lnTo>
                    <a:pt x="2" y="0"/>
                  </a:lnTo>
                  <a:lnTo>
                    <a:pt x="3" y="0"/>
                  </a:lnTo>
                  <a:lnTo>
                    <a:pt x="4" y="0"/>
                  </a:lnTo>
                  <a:lnTo>
                    <a:pt x="5" y="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7"/>
            <p:cNvSpPr>
              <a:spLocks noChangeArrowheads="1"/>
            </p:cNvSpPr>
            <p:nvPr/>
          </p:nvSpPr>
          <p:spPr bwMode="auto">
            <a:xfrm>
              <a:off x="3729129" y="2669813"/>
              <a:ext cx="84138" cy="8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9"/>
            <p:cNvSpPr>
              <a:spLocks noChangeArrowheads="1"/>
            </p:cNvSpPr>
            <p:nvPr/>
          </p:nvSpPr>
          <p:spPr bwMode="auto">
            <a:xfrm>
              <a:off x="2243229" y="3644538"/>
              <a:ext cx="84138" cy="8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60"/>
            <p:cNvSpPr>
              <a:spLocks noChangeArrowheads="1"/>
            </p:cNvSpPr>
            <p:nvPr/>
          </p:nvSpPr>
          <p:spPr bwMode="auto">
            <a:xfrm>
              <a:off x="2243229" y="3644538"/>
              <a:ext cx="84138" cy="85725"/>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1"/>
            <p:cNvSpPr>
              <a:spLocks noChangeArrowheads="1"/>
            </p:cNvSpPr>
            <p:nvPr/>
          </p:nvSpPr>
          <p:spPr bwMode="auto">
            <a:xfrm>
              <a:off x="1435192" y="2882538"/>
              <a:ext cx="85725" cy="84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2"/>
            <p:cNvSpPr>
              <a:spLocks noChangeArrowheads="1"/>
            </p:cNvSpPr>
            <p:nvPr/>
          </p:nvSpPr>
          <p:spPr bwMode="auto">
            <a:xfrm>
              <a:off x="1435192" y="2882538"/>
              <a:ext cx="85725" cy="84138"/>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3"/>
            <p:cNvSpPr>
              <a:spLocks noChangeArrowheads="1"/>
            </p:cNvSpPr>
            <p:nvPr/>
          </p:nvSpPr>
          <p:spPr bwMode="auto">
            <a:xfrm>
              <a:off x="1646329" y="3433400"/>
              <a:ext cx="85725" cy="8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4"/>
            <p:cNvSpPr>
              <a:spLocks noChangeArrowheads="1"/>
            </p:cNvSpPr>
            <p:nvPr/>
          </p:nvSpPr>
          <p:spPr bwMode="auto">
            <a:xfrm>
              <a:off x="1646329" y="3433400"/>
              <a:ext cx="85725" cy="85725"/>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65"/>
            <p:cNvSpPr>
              <a:spLocks noChangeArrowheads="1"/>
            </p:cNvSpPr>
            <p:nvPr/>
          </p:nvSpPr>
          <p:spPr bwMode="auto">
            <a:xfrm>
              <a:off x="2028917" y="2669813"/>
              <a:ext cx="85725" cy="8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6"/>
            <p:cNvSpPr>
              <a:spLocks noChangeArrowheads="1"/>
            </p:cNvSpPr>
            <p:nvPr/>
          </p:nvSpPr>
          <p:spPr bwMode="auto">
            <a:xfrm>
              <a:off x="2028917" y="2669813"/>
              <a:ext cx="85725" cy="85725"/>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7"/>
            <p:cNvSpPr>
              <a:spLocks/>
            </p:cNvSpPr>
            <p:nvPr/>
          </p:nvSpPr>
          <p:spPr bwMode="auto">
            <a:xfrm>
              <a:off x="3303679" y="1258525"/>
              <a:ext cx="106363" cy="106363"/>
            </a:xfrm>
            <a:custGeom>
              <a:avLst/>
              <a:gdLst>
                <a:gd name="T0" fmla="*/ 67 w 67"/>
                <a:gd name="T1" fmla="*/ 31 h 67"/>
                <a:gd name="T2" fmla="*/ 66 w 67"/>
                <a:gd name="T3" fmla="*/ 24 h 67"/>
                <a:gd name="T4" fmla="*/ 63 w 67"/>
                <a:gd name="T5" fmla="*/ 18 h 67"/>
                <a:gd name="T6" fmla="*/ 59 w 67"/>
                <a:gd name="T7" fmla="*/ 13 h 67"/>
                <a:gd name="T8" fmla="*/ 55 w 67"/>
                <a:gd name="T9" fmla="*/ 8 h 67"/>
                <a:gd name="T10" fmla="*/ 50 w 67"/>
                <a:gd name="T11" fmla="*/ 5 h 67"/>
                <a:gd name="T12" fmla="*/ 44 w 67"/>
                <a:gd name="T13" fmla="*/ 1 h 67"/>
                <a:gd name="T14" fmla="*/ 37 w 67"/>
                <a:gd name="T15" fmla="*/ 1 h 67"/>
                <a:gd name="T16" fmla="*/ 31 w 67"/>
                <a:gd name="T17" fmla="*/ 1 h 67"/>
                <a:gd name="T18" fmla="*/ 24 w 67"/>
                <a:gd name="T19" fmla="*/ 1 h 67"/>
                <a:gd name="T20" fmla="*/ 18 w 67"/>
                <a:gd name="T21" fmla="*/ 5 h 67"/>
                <a:gd name="T22" fmla="*/ 13 w 67"/>
                <a:gd name="T23" fmla="*/ 8 h 67"/>
                <a:gd name="T24" fmla="*/ 8 w 67"/>
                <a:gd name="T25" fmla="*/ 13 h 67"/>
                <a:gd name="T26" fmla="*/ 5 w 67"/>
                <a:gd name="T27" fmla="*/ 18 h 67"/>
                <a:gd name="T28" fmla="*/ 1 w 67"/>
                <a:gd name="T29" fmla="*/ 24 h 67"/>
                <a:gd name="T30" fmla="*/ 1 w 67"/>
                <a:gd name="T31" fmla="*/ 31 h 67"/>
                <a:gd name="T32" fmla="*/ 1 w 67"/>
                <a:gd name="T33" fmla="*/ 37 h 67"/>
                <a:gd name="T34" fmla="*/ 1 w 67"/>
                <a:gd name="T35" fmla="*/ 44 h 67"/>
                <a:gd name="T36" fmla="*/ 5 w 67"/>
                <a:gd name="T37" fmla="*/ 50 h 67"/>
                <a:gd name="T38" fmla="*/ 8 w 67"/>
                <a:gd name="T39" fmla="*/ 55 h 67"/>
                <a:gd name="T40" fmla="*/ 13 w 67"/>
                <a:gd name="T41" fmla="*/ 59 h 67"/>
                <a:gd name="T42" fmla="*/ 18 w 67"/>
                <a:gd name="T43" fmla="*/ 63 h 67"/>
                <a:gd name="T44" fmla="*/ 24 w 67"/>
                <a:gd name="T45" fmla="*/ 66 h 67"/>
                <a:gd name="T46" fmla="*/ 31 w 67"/>
                <a:gd name="T47" fmla="*/ 67 h 67"/>
                <a:gd name="T48" fmla="*/ 37 w 67"/>
                <a:gd name="T49" fmla="*/ 67 h 67"/>
                <a:gd name="T50" fmla="*/ 44 w 67"/>
                <a:gd name="T51" fmla="*/ 66 h 67"/>
                <a:gd name="T52" fmla="*/ 50 w 67"/>
                <a:gd name="T53" fmla="*/ 63 h 67"/>
                <a:gd name="T54" fmla="*/ 55 w 67"/>
                <a:gd name="T55" fmla="*/ 59 h 67"/>
                <a:gd name="T56" fmla="*/ 59 w 67"/>
                <a:gd name="T57" fmla="*/ 55 h 67"/>
                <a:gd name="T58" fmla="*/ 63 w 67"/>
                <a:gd name="T59" fmla="*/ 50 h 67"/>
                <a:gd name="T60" fmla="*/ 66 w 67"/>
                <a:gd name="T61" fmla="*/ 44 h 67"/>
                <a:gd name="T62" fmla="*/ 67 w 67"/>
                <a:gd name="T63"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7">
                  <a:moveTo>
                    <a:pt x="67" y="34"/>
                  </a:moveTo>
                  <a:lnTo>
                    <a:pt x="67" y="31"/>
                  </a:lnTo>
                  <a:lnTo>
                    <a:pt x="67" y="27"/>
                  </a:lnTo>
                  <a:lnTo>
                    <a:pt x="66" y="24"/>
                  </a:lnTo>
                  <a:lnTo>
                    <a:pt x="65" y="21"/>
                  </a:lnTo>
                  <a:lnTo>
                    <a:pt x="63" y="18"/>
                  </a:lnTo>
                  <a:lnTo>
                    <a:pt x="62" y="15"/>
                  </a:lnTo>
                  <a:lnTo>
                    <a:pt x="59" y="13"/>
                  </a:lnTo>
                  <a:lnTo>
                    <a:pt x="58" y="10"/>
                  </a:lnTo>
                  <a:lnTo>
                    <a:pt x="55" y="8"/>
                  </a:lnTo>
                  <a:lnTo>
                    <a:pt x="52" y="6"/>
                  </a:lnTo>
                  <a:lnTo>
                    <a:pt x="50" y="5"/>
                  </a:lnTo>
                  <a:lnTo>
                    <a:pt x="47" y="3"/>
                  </a:lnTo>
                  <a:lnTo>
                    <a:pt x="44" y="1"/>
                  </a:lnTo>
                  <a:lnTo>
                    <a:pt x="40" y="1"/>
                  </a:lnTo>
                  <a:lnTo>
                    <a:pt x="37" y="1"/>
                  </a:lnTo>
                  <a:lnTo>
                    <a:pt x="34" y="0"/>
                  </a:lnTo>
                  <a:lnTo>
                    <a:pt x="31" y="1"/>
                  </a:lnTo>
                  <a:lnTo>
                    <a:pt x="27" y="1"/>
                  </a:lnTo>
                  <a:lnTo>
                    <a:pt x="24" y="1"/>
                  </a:lnTo>
                  <a:lnTo>
                    <a:pt x="21" y="3"/>
                  </a:lnTo>
                  <a:lnTo>
                    <a:pt x="18" y="5"/>
                  </a:lnTo>
                  <a:lnTo>
                    <a:pt x="15" y="6"/>
                  </a:lnTo>
                  <a:lnTo>
                    <a:pt x="13" y="8"/>
                  </a:lnTo>
                  <a:lnTo>
                    <a:pt x="10" y="10"/>
                  </a:lnTo>
                  <a:lnTo>
                    <a:pt x="8" y="13"/>
                  </a:lnTo>
                  <a:lnTo>
                    <a:pt x="6" y="15"/>
                  </a:lnTo>
                  <a:lnTo>
                    <a:pt x="5" y="18"/>
                  </a:lnTo>
                  <a:lnTo>
                    <a:pt x="3" y="21"/>
                  </a:lnTo>
                  <a:lnTo>
                    <a:pt x="1" y="24"/>
                  </a:lnTo>
                  <a:lnTo>
                    <a:pt x="1" y="27"/>
                  </a:lnTo>
                  <a:lnTo>
                    <a:pt x="1" y="31"/>
                  </a:lnTo>
                  <a:lnTo>
                    <a:pt x="0" y="34"/>
                  </a:lnTo>
                  <a:lnTo>
                    <a:pt x="1" y="37"/>
                  </a:lnTo>
                  <a:lnTo>
                    <a:pt x="1" y="40"/>
                  </a:lnTo>
                  <a:lnTo>
                    <a:pt x="1" y="44"/>
                  </a:lnTo>
                  <a:lnTo>
                    <a:pt x="3" y="47"/>
                  </a:lnTo>
                  <a:lnTo>
                    <a:pt x="5" y="50"/>
                  </a:lnTo>
                  <a:lnTo>
                    <a:pt x="6" y="52"/>
                  </a:lnTo>
                  <a:lnTo>
                    <a:pt x="8" y="55"/>
                  </a:lnTo>
                  <a:lnTo>
                    <a:pt x="10" y="58"/>
                  </a:lnTo>
                  <a:lnTo>
                    <a:pt x="13" y="59"/>
                  </a:lnTo>
                  <a:lnTo>
                    <a:pt x="15" y="62"/>
                  </a:lnTo>
                  <a:lnTo>
                    <a:pt x="18" y="63"/>
                  </a:lnTo>
                  <a:lnTo>
                    <a:pt x="21" y="65"/>
                  </a:lnTo>
                  <a:lnTo>
                    <a:pt x="24" y="66"/>
                  </a:lnTo>
                  <a:lnTo>
                    <a:pt x="27" y="67"/>
                  </a:lnTo>
                  <a:lnTo>
                    <a:pt x="31" y="67"/>
                  </a:lnTo>
                  <a:lnTo>
                    <a:pt x="34" y="67"/>
                  </a:lnTo>
                  <a:lnTo>
                    <a:pt x="37" y="67"/>
                  </a:lnTo>
                  <a:lnTo>
                    <a:pt x="40" y="67"/>
                  </a:lnTo>
                  <a:lnTo>
                    <a:pt x="44" y="66"/>
                  </a:lnTo>
                  <a:lnTo>
                    <a:pt x="47" y="65"/>
                  </a:lnTo>
                  <a:lnTo>
                    <a:pt x="50" y="63"/>
                  </a:lnTo>
                  <a:lnTo>
                    <a:pt x="52" y="62"/>
                  </a:lnTo>
                  <a:lnTo>
                    <a:pt x="55" y="59"/>
                  </a:lnTo>
                  <a:lnTo>
                    <a:pt x="58" y="58"/>
                  </a:lnTo>
                  <a:lnTo>
                    <a:pt x="59" y="55"/>
                  </a:lnTo>
                  <a:lnTo>
                    <a:pt x="62" y="52"/>
                  </a:lnTo>
                  <a:lnTo>
                    <a:pt x="63" y="50"/>
                  </a:lnTo>
                  <a:lnTo>
                    <a:pt x="65" y="47"/>
                  </a:lnTo>
                  <a:lnTo>
                    <a:pt x="66" y="44"/>
                  </a:lnTo>
                  <a:lnTo>
                    <a:pt x="67" y="40"/>
                  </a:lnTo>
                  <a:lnTo>
                    <a:pt x="67" y="37"/>
                  </a:lnTo>
                  <a:lnTo>
                    <a:pt x="6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8"/>
            <p:cNvSpPr>
              <a:spLocks/>
            </p:cNvSpPr>
            <p:nvPr/>
          </p:nvSpPr>
          <p:spPr bwMode="auto">
            <a:xfrm>
              <a:off x="3303679" y="1258525"/>
              <a:ext cx="106363" cy="106363"/>
            </a:xfrm>
            <a:custGeom>
              <a:avLst/>
              <a:gdLst>
                <a:gd name="T0" fmla="*/ 67 w 67"/>
                <a:gd name="T1" fmla="*/ 31 h 67"/>
                <a:gd name="T2" fmla="*/ 66 w 67"/>
                <a:gd name="T3" fmla="*/ 24 h 67"/>
                <a:gd name="T4" fmla="*/ 63 w 67"/>
                <a:gd name="T5" fmla="*/ 18 h 67"/>
                <a:gd name="T6" fmla="*/ 59 w 67"/>
                <a:gd name="T7" fmla="*/ 13 h 67"/>
                <a:gd name="T8" fmla="*/ 55 w 67"/>
                <a:gd name="T9" fmla="*/ 8 h 67"/>
                <a:gd name="T10" fmla="*/ 50 w 67"/>
                <a:gd name="T11" fmla="*/ 5 h 67"/>
                <a:gd name="T12" fmla="*/ 44 w 67"/>
                <a:gd name="T13" fmla="*/ 1 h 67"/>
                <a:gd name="T14" fmla="*/ 37 w 67"/>
                <a:gd name="T15" fmla="*/ 1 h 67"/>
                <a:gd name="T16" fmla="*/ 31 w 67"/>
                <a:gd name="T17" fmla="*/ 1 h 67"/>
                <a:gd name="T18" fmla="*/ 24 w 67"/>
                <a:gd name="T19" fmla="*/ 1 h 67"/>
                <a:gd name="T20" fmla="*/ 18 w 67"/>
                <a:gd name="T21" fmla="*/ 5 h 67"/>
                <a:gd name="T22" fmla="*/ 13 w 67"/>
                <a:gd name="T23" fmla="*/ 8 h 67"/>
                <a:gd name="T24" fmla="*/ 8 w 67"/>
                <a:gd name="T25" fmla="*/ 13 h 67"/>
                <a:gd name="T26" fmla="*/ 5 w 67"/>
                <a:gd name="T27" fmla="*/ 18 h 67"/>
                <a:gd name="T28" fmla="*/ 1 w 67"/>
                <a:gd name="T29" fmla="*/ 24 h 67"/>
                <a:gd name="T30" fmla="*/ 1 w 67"/>
                <a:gd name="T31" fmla="*/ 31 h 67"/>
                <a:gd name="T32" fmla="*/ 1 w 67"/>
                <a:gd name="T33" fmla="*/ 37 h 67"/>
                <a:gd name="T34" fmla="*/ 1 w 67"/>
                <a:gd name="T35" fmla="*/ 44 h 67"/>
                <a:gd name="T36" fmla="*/ 5 w 67"/>
                <a:gd name="T37" fmla="*/ 50 h 67"/>
                <a:gd name="T38" fmla="*/ 8 w 67"/>
                <a:gd name="T39" fmla="*/ 55 h 67"/>
                <a:gd name="T40" fmla="*/ 13 w 67"/>
                <a:gd name="T41" fmla="*/ 59 h 67"/>
                <a:gd name="T42" fmla="*/ 18 w 67"/>
                <a:gd name="T43" fmla="*/ 63 h 67"/>
                <a:gd name="T44" fmla="*/ 24 w 67"/>
                <a:gd name="T45" fmla="*/ 66 h 67"/>
                <a:gd name="T46" fmla="*/ 31 w 67"/>
                <a:gd name="T47" fmla="*/ 67 h 67"/>
                <a:gd name="T48" fmla="*/ 37 w 67"/>
                <a:gd name="T49" fmla="*/ 67 h 67"/>
                <a:gd name="T50" fmla="*/ 44 w 67"/>
                <a:gd name="T51" fmla="*/ 66 h 67"/>
                <a:gd name="T52" fmla="*/ 50 w 67"/>
                <a:gd name="T53" fmla="*/ 63 h 67"/>
                <a:gd name="T54" fmla="*/ 55 w 67"/>
                <a:gd name="T55" fmla="*/ 59 h 67"/>
                <a:gd name="T56" fmla="*/ 59 w 67"/>
                <a:gd name="T57" fmla="*/ 55 h 67"/>
                <a:gd name="T58" fmla="*/ 63 w 67"/>
                <a:gd name="T59" fmla="*/ 50 h 67"/>
                <a:gd name="T60" fmla="*/ 66 w 67"/>
                <a:gd name="T61" fmla="*/ 44 h 67"/>
                <a:gd name="T62" fmla="*/ 67 w 67"/>
                <a:gd name="T63"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7">
                  <a:moveTo>
                    <a:pt x="67" y="34"/>
                  </a:moveTo>
                  <a:lnTo>
                    <a:pt x="67" y="31"/>
                  </a:lnTo>
                  <a:lnTo>
                    <a:pt x="67" y="27"/>
                  </a:lnTo>
                  <a:lnTo>
                    <a:pt x="66" y="24"/>
                  </a:lnTo>
                  <a:lnTo>
                    <a:pt x="65" y="21"/>
                  </a:lnTo>
                  <a:lnTo>
                    <a:pt x="63" y="18"/>
                  </a:lnTo>
                  <a:lnTo>
                    <a:pt x="62" y="15"/>
                  </a:lnTo>
                  <a:lnTo>
                    <a:pt x="59" y="13"/>
                  </a:lnTo>
                  <a:lnTo>
                    <a:pt x="58" y="10"/>
                  </a:lnTo>
                  <a:lnTo>
                    <a:pt x="55" y="8"/>
                  </a:lnTo>
                  <a:lnTo>
                    <a:pt x="52" y="6"/>
                  </a:lnTo>
                  <a:lnTo>
                    <a:pt x="50" y="5"/>
                  </a:lnTo>
                  <a:lnTo>
                    <a:pt x="47" y="3"/>
                  </a:lnTo>
                  <a:lnTo>
                    <a:pt x="44" y="1"/>
                  </a:lnTo>
                  <a:lnTo>
                    <a:pt x="40" y="1"/>
                  </a:lnTo>
                  <a:lnTo>
                    <a:pt x="37" y="1"/>
                  </a:lnTo>
                  <a:lnTo>
                    <a:pt x="34" y="0"/>
                  </a:lnTo>
                  <a:lnTo>
                    <a:pt x="31" y="1"/>
                  </a:lnTo>
                  <a:lnTo>
                    <a:pt x="27" y="1"/>
                  </a:lnTo>
                  <a:lnTo>
                    <a:pt x="24" y="1"/>
                  </a:lnTo>
                  <a:lnTo>
                    <a:pt x="21" y="3"/>
                  </a:lnTo>
                  <a:lnTo>
                    <a:pt x="18" y="5"/>
                  </a:lnTo>
                  <a:lnTo>
                    <a:pt x="15" y="6"/>
                  </a:lnTo>
                  <a:lnTo>
                    <a:pt x="13" y="8"/>
                  </a:lnTo>
                  <a:lnTo>
                    <a:pt x="10" y="10"/>
                  </a:lnTo>
                  <a:lnTo>
                    <a:pt x="8" y="13"/>
                  </a:lnTo>
                  <a:lnTo>
                    <a:pt x="6" y="15"/>
                  </a:lnTo>
                  <a:lnTo>
                    <a:pt x="5" y="18"/>
                  </a:lnTo>
                  <a:lnTo>
                    <a:pt x="3" y="21"/>
                  </a:lnTo>
                  <a:lnTo>
                    <a:pt x="1" y="24"/>
                  </a:lnTo>
                  <a:lnTo>
                    <a:pt x="1" y="27"/>
                  </a:lnTo>
                  <a:lnTo>
                    <a:pt x="1" y="31"/>
                  </a:lnTo>
                  <a:lnTo>
                    <a:pt x="0" y="34"/>
                  </a:lnTo>
                  <a:lnTo>
                    <a:pt x="1" y="37"/>
                  </a:lnTo>
                  <a:lnTo>
                    <a:pt x="1" y="40"/>
                  </a:lnTo>
                  <a:lnTo>
                    <a:pt x="1" y="44"/>
                  </a:lnTo>
                  <a:lnTo>
                    <a:pt x="3" y="47"/>
                  </a:lnTo>
                  <a:lnTo>
                    <a:pt x="5" y="50"/>
                  </a:lnTo>
                  <a:lnTo>
                    <a:pt x="6" y="52"/>
                  </a:lnTo>
                  <a:lnTo>
                    <a:pt x="8" y="55"/>
                  </a:lnTo>
                  <a:lnTo>
                    <a:pt x="10" y="58"/>
                  </a:lnTo>
                  <a:lnTo>
                    <a:pt x="13" y="59"/>
                  </a:lnTo>
                  <a:lnTo>
                    <a:pt x="15" y="62"/>
                  </a:lnTo>
                  <a:lnTo>
                    <a:pt x="18" y="63"/>
                  </a:lnTo>
                  <a:lnTo>
                    <a:pt x="21" y="65"/>
                  </a:lnTo>
                  <a:lnTo>
                    <a:pt x="24" y="66"/>
                  </a:lnTo>
                  <a:lnTo>
                    <a:pt x="27" y="67"/>
                  </a:lnTo>
                  <a:lnTo>
                    <a:pt x="31" y="67"/>
                  </a:lnTo>
                  <a:lnTo>
                    <a:pt x="34" y="67"/>
                  </a:lnTo>
                  <a:lnTo>
                    <a:pt x="37" y="67"/>
                  </a:lnTo>
                  <a:lnTo>
                    <a:pt x="40" y="67"/>
                  </a:lnTo>
                  <a:lnTo>
                    <a:pt x="44" y="66"/>
                  </a:lnTo>
                  <a:lnTo>
                    <a:pt x="47" y="65"/>
                  </a:lnTo>
                  <a:lnTo>
                    <a:pt x="50" y="63"/>
                  </a:lnTo>
                  <a:lnTo>
                    <a:pt x="52" y="62"/>
                  </a:lnTo>
                  <a:lnTo>
                    <a:pt x="55" y="59"/>
                  </a:lnTo>
                  <a:lnTo>
                    <a:pt x="58" y="58"/>
                  </a:lnTo>
                  <a:lnTo>
                    <a:pt x="59" y="55"/>
                  </a:lnTo>
                  <a:lnTo>
                    <a:pt x="62" y="52"/>
                  </a:lnTo>
                  <a:lnTo>
                    <a:pt x="63" y="50"/>
                  </a:lnTo>
                  <a:lnTo>
                    <a:pt x="65" y="47"/>
                  </a:lnTo>
                  <a:lnTo>
                    <a:pt x="66" y="44"/>
                  </a:lnTo>
                  <a:lnTo>
                    <a:pt x="67" y="40"/>
                  </a:lnTo>
                  <a:lnTo>
                    <a:pt x="67" y="37"/>
                  </a:lnTo>
                  <a:lnTo>
                    <a:pt x="67" y="3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9"/>
            <p:cNvSpPr>
              <a:spLocks/>
            </p:cNvSpPr>
            <p:nvPr/>
          </p:nvSpPr>
          <p:spPr bwMode="auto">
            <a:xfrm>
              <a:off x="3984717" y="1101363"/>
              <a:ext cx="106363" cy="104775"/>
            </a:xfrm>
            <a:custGeom>
              <a:avLst/>
              <a:gdLst>
                <a:gd name="T0" fmla="*/ 66 w 67"/>
                <a:gd name="T1" fmla="*/ 29 h 66"/>
                <a:gd name="T2" fmla="*/ 65 w 67"/>
                <a:gd name="T3" fmla="*/ 23 h 66"/>
                <a:gd name="T4" fmla="*/ 62 w 67"/>
                <a:gd name="T5" fmla="*/ 16 h 66"/>
                <a:gd name="T6" fmla="*/ 59 w 67"/>
                <a:gd name="T7" fmla="*/ 12 h 66"/>
                <a:gd name="T8" fmla="*/ 54 w 67"/>
                <a:gd name="T9" fmla="*/ 7 h 66"/>
                <a:gd name="T10" fmla="*/ 49 w 67"/>
                <a:gd name="T11" fmla="*/ 3 h 66"/>
                <a:gd name="T12" fmla="*/ 43 w 67"/>
                <a:gd name="T13" fmla="*/ 1 h 66"/>
                <a:gd name="T14" fmla="*/ 36 w 67"/>
                <a:gd name="T15" fmla="*/ 0 h 66"/>
                <a:gd name="T16" fmla="*/ 29 w 67"/>
                <a:gd name="T17" fmla="*/ 0 h 66"/>
                <a:gd name="T18" fmla="*/ 23 w 67"/>
                <a:gd name="T19" fmla="*/ 1 h 66"/>
                <a:gd name="T20" fmla="*/ 17 w 67"/>
                <a:gd name="T21" fmla="*/ 3 h 66"/>
                <a:gd name="T22" fmla="*/ 12 w 67"/>
                <a:gd name="T23" fmla="*/ 7 h 66"/>
                <a:gd name="T24" fmla="*/ 7 w 67"/>
                <a:gd name="T25" fmla="*/ 12 h 66"/>
                <a:gd name="T26" fmla="*/ 4 w 67"/>
                <a:gd name="T27" fmla="*/ 16 h 66"/>
                <a:gd name="T28" fmla="*/ 1 w 67"/>
                <a:gd name="T29" fmla="*/ 23 h 66"/>
                <a:gd name="T30" fmla="*/ 0 w 67"/>
                <a:gd name="T31" fmla="*/ 29 h 66"/>
                <a:gd name="T32" fmla="*/ 0 w 67"/>
                <a:gd name="T33" fmla="*/ 36 h 66"/>
                <a:gd name="T34" fmla="*/ 1 w 67"/>
                <a:gd name="T35" fmla="*/ 43 h 66"/>
                <a:gd name="T36" fmla="*/ 4 w 67"/>
                <a:gd name="T37" fmla="*/ 48 h 66"/>
                <a:gd name="T38" fmla="*/ 7 w 67"/>
                <a:gd name="T39" fmla="*/ 54 h 66"/>
                <a:gd name="T40" fmla="*/ 12 w 67"/>
                <a:gd name="T41" fmla="*/ 58 h 66"/>
                <a:gd name="T42" fmla="*/ 17 w 67"/>
                <a:gd name="T43" fmla="*/ 62 h 66"/>
                <a:gd name="T44" fmla="*/ 23 w 67"/>
                <a:gd name="T45" fmla="*/ 65 h 66"/>
                <a:gd name="T46" fmla="*/ 29 w 67"/>
                <a:gd name="T47" fmla="*/ 66 h 66"/>
                <a:gd name="T48" fmla="*/ 36 w 67"/>
                <a:gd name="T49" fmla="*/ 66 h 66"/>
                <a:gd name="T50" fmla="*/ 43 w 67"/>
                <a:gd name="T51" fmla="*/ 65 h 66"/>
                <a:gd name="T52" fmla="*/ 49 w 67"/>
                <a:gd name="T53" fmla="*/ 62 h 66"/>
                <a:gd name="T54" fmla="*/ 54 w 67"/>
                <a:gd name="T55" fmla="*/ 58 h 66"/>
                <a:gd name="T56" fmla="*/ 59 w 67"/>
                <a:gd name="T57" fmla="*/ 54 h 66"/>
                <a:gd name="T58" fmla="*/ 62 w 67"/>
                <a:gd name="T59" fmla="*/ 48 h 66"/>
                <a:gd name="T60" fmla="*/ 65 w 67"/>
                <a:gd name="T61" fmla="*/ 43 h 66"/>
                <a:gd name="T62" fmla="*/ 66 w 67"/>
                <a:gd name="T63"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6">
                  <a:moveTo>
                    <a:pt x="67" y="33"/>
                  </a:moveTo>
                  <a:lnTo>
                    <a:pt x="66" y="29"/>
                  </a:lnTo>
                  <a:lnTo>
                    <a:pt x="66" y="26"/>
                  </a:lnTo>
                  <a:lnTo>
                    <a:pt x="65" y="23"/>
                  </a:lnTo>
                  <a:lnTo>
                    <a:pt x="64" y="20"/>
                  </a:lnTo>
                  <a:lnTo>
                    <a:pt x="62" y="16"/>
                  </a:lnTo>
                  <a:lnTo>
                    <a:pt x="60" y="14"/>
                  </a:lnTo>
                  <a:lnTo>
                    <a:pt x="59" y="12"/>
                  </a:lnTo>
                  <a:lnTo>
                    <a:pt x="57" y="9"/>
                  </a:lnTo>
                  <a:lnTo>
                    <a:pt x="54" y="7"/>
                  </a:lnTo>
                  <a:lnTo>
                    <a:pt x="52" y="5"/>
                  </a:lnTo>
                  <a:lnTo>
                    <a:pt x="49" y="3"/>
                  </a:lnTo>
                  <a:lnTo>
                    <a:pt x="46" y="2"/>
                  </a:lnTo>
                  <a:lnTo>
                    <a:pt x="43" y="1"/>
                  </a:lnTo>
                  <a:lnTo>
                    <a:pt x="40" y="0"/>
                  </a:lnTo>
                  <a:lnTo>
                    <a:pt x="36" y="0"/>
                  </a:lnTo>
                  <a:lnTo>
                    <a:pt x="33" y="0"/>
                  </a:lnTo>
                  <a:lnTo>
                    <a:pt x="29" y="0"/>
                  </a:lnTo>
                  <a:lnTo>
                    <a:pt x="27" y="0"/>
                  </a:lnTo>
                  <a:lnTo>
                    <a:pt x="23" y="1"/>
                  </a:lnTo>
                  <a:lnTo>
                    <a:pt x="20" y="2"/>
                  </a:lnTo>
                  <a:lnTo>
                    <a:pt x="17" y="3"/>
                  </a:lnTo>
                  <a:lnTo>
                    <a:pt x="14" y="5"/>
                  </a:lnTo>
                  <a:lnTo>
                    <a:pt x="12" y="7"/>
                  </a:lnTo>
                  <a:lnTo>
                    <a:pt x="9" y="9"/>
                  </a:lnTo>
                  <a:lnTo>
                    <a:pt x="7" y="12"/>
                  </a:lnTo>
                  <a:lnTo>
                    <a:pt x="5" y="14"/>
                  </a:lnTo>
                  <a:lnTo>
                    <a:pt x="4" y="16"/>
                  </a:lnTo>
                  <a:lnTo>
                    <a:pt x="2" y="20"/>
                  </a:lnTo>
                  <a:lnTo>
                    <a:pt x="1" y="23"/>
                  </a:lnTo>
                  <a:lnTo>
                    <a:pt x="0" y="26"/>
                  </a:lnTo>
                  <a:lnTo>
                    <a:pt x="0" y="29"/>
                  </a:lnTo>
                  <a:lnTo>
                    <a:pt x="0" y="33"/>
                  </a:lnTo>
                  <a:lnTo>
                    <a:pt x="0" y="36"/>
                  </a:lnTo>
                  <a:lnTo>
                    <a:pt x="0" y="39"/>
                  </a:lnTo>
                  <a:lnTo>
                    <a:pt x="1" y="43"/>
                  </a:lnTo>
                  <a:lnTo>
                    <a:pt x="2" y="46"/>
                  </a:lnTo>
                  <a:lnTo>
                    <a:pt x="4" y="48"/>
                  </a:lnTo>
                  <a:lnTo>
                    <a:pt x="5" y="51"/>
                  </a:lnTo>
                  <a:lnTo>
                    <a:pt x="7" y="54"/>
                  </a:lnTo>
                  <a:lnTo>
                    <a:pt x="9" y="56"/>
                  </a:lnTo>
                  <a:lnTo>
                    <a:pt x="12" y="58"/>
                  </a:lnTo>
                  <a:lnTo>
                    <a:pt x="14" y="60"/>
                  </a:lnTo>
                  <a:lnTo>
                    <a:pt x="17" y="62"/>
                  </a:lnTo>
                  <a:lnTo>
                    <a:pt x="20" y="63"/>
                  </a:lnTo>
                  <a:lnTo>
                    <a:pt x="23" y="65"/>
                  </a:lnTo>
                  <a:lnTo>
                    <a:pt x="27" y="65"/>
                  </a:lnTo>
                  <a:lnTo>
                    <a:pt x="29" y="66"/>
                  </a:lnTo>
                  <a:lnTo>
                    <a:pt x="33" y="66"/>
                  </a:lnTo>
                  <a:lnTo>
                    <a:pt x="36" y="66"/>
                  </a:lnTo>
                  <a:lnTo>
                    <a:pt x="40" y="65"/>
                  </a:lnTo>
                  <a:lnTo>
                    <a:pt x="43" y="65"/>
                  </a:lnTo>
                  <a:lnTo>
                    <a:pt x="46" y="63"/>
                  </a:lnTo>
                  <a:lnTo>
                    <a:pt x="49" y="62"/>
                  </a:lnTo>
                  <a:lnTo>
                    <a:pt x="52" y="60"/>
                  </a:lnTo>
                  <a:lnTo>
                    <a:pt x="54" y="58"/>
                  </a:lnTo>
                  <a:lnTo>
                    <a:pt x="57" y="56"/>
                  </a:lnTo>
                  <a:lnTo>
                    <a:pt x="59" y="54"/>
                  </a:lnTo>
                  <a:lnTo>
                    <a:pt x="60" y="51"/>
                  </a:lnTo>
                  <a:lnTo>
                    <a:pt x="62" y="48"/>
                  </a:lnTo>
                  <a:lnTo>
                    <a:pt x="64" y="46"/>
                  </a:lnTo>
                  <a:lnTo>
                    <a:pt x="65" y="43"/>
                  </a:lnTo>
                  <a:lnTo>
                    <a:pt x="66" y="39"/>
                  </a:lnTo>
                  <a:lnTo>
                    <a:pt x="66" y="36"/>
                  </a:lnTo>
                  <a:lnTo>
                    <a:pt x="67"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0"/>
            <p:cNvSpPr>
              <a:spLocks/>
            </p:cNvSpPr>
            <p:nvPr/>
          </p:nvSpPr>
          <p:spPr bwMode="auto">
            <a:xfrm>
              <a:off x="3984717" y="1101363"/>
              <a:ext cx="106363" cy="104775"/>
            </a:xfrm>
            <a:custGeom>
              <a:avLst/>
              <a:gdLst>
                <a:gd name="T0" fmla="*/ 66 w 67"/>
                <a:gd name="T1" fmla="*/ 29 h 66"/>
                <a:gd name="T2" fmla="*/ 65 w 67"/>
                <a:gd name="T3" fmla="*/ 23 h 66"/>
                <a:gd name="T4" fmla="*/ 62 w 67"/>
                <a:gd name="T5" fmla="*/ 16 h 66"/>
                <a:gd name="T6" fmla="*/ 59 w 67"/>
                <a:gd name="T7" fmla="*/ 12 h 66"/>
                <a:gd name="T8" fmla="*/ 54 w 67"/>
                <a:gd name="T9" fmla="*/ 7 h 66"/>
                <a:gd name="T10" fmla="*/ 49 w 67"/>
                <a:gd name="T11" fmla="*/ 3 h 66"/>
                <a:gd name="T12" fmla="*/ 43 w 67"/>
                <a:gd name="T13" fmla="*/ 1 h 66"/>
                <a:gd name="T14" fmla="*/ 36 w 67"/>
                <a:gd name="T15" fmla="*/ 0 h 66"/>
                <a:gd name="T16" fmla="*/ 29 w 67"/>
                <a:gd name="T17" fmla="*/ 0 h 66"/>
                <a:gd name="T18" fmla="*/ 23 w 67"/>
                <a:gd name="T19" fmla="*/ 1 h 66"/>
                <a:gd name="T20" fmla="*/ 17 w 67"/>
                <a:gd name="T21" fmla="*/ 3 h 66"/>
                <a:gd name="T22" fmla="*/ 12 w 67"/>
                <a:gd name="T23" fmla="*/ 7 h 66"/>
                <a:gd name="T24" fmla="*/ 7 w 67"/>
                <a:gd name="T25" fmla="*/ 12 h 66"/>
                <a:gd name="T26" fmla="*/ 4 w 67"/>
                <a:gd name="T27" fmla="*/ 16 h 66"/>
                <a:gd name="T28" fmla="*/ 1 w 67"/>
                <a:gd name="T29" fmla="*/ 23 h 66"/>
                <a:gd name="T30" fmla="*/ 0 w 67"/>
                <a:gd name="T31" fmla="*/ 29 h 66"/>
                <a:gd name="T32" fmla="*/ 0 w 67"/>
                <a:gd name="T33" fmla="*/ 36 h 66"/>
                <a:gd name="T34" fmla="*/ 1 w 67"/>
                <a:gd name="T35" fmla="*/ 43 h 66"/>
                <a:gd name="T36" fmla="*/ 4 w 67"/>
                <a:gd name="T37" fmla="*/ 48 h 66"/>
                <a:gd name="T38" fmla="*/ 7 w 67"/>
                <a:gd name="T39" fmla="*/ 54 h 66"/>
                <a:gd name="T40" fmla="*/ 12 w 67"/>
                <a:gd name="T41" fmla="*/ 58 h 66"/>
                <a:gd name="T42" fmla="*/ 17 w 67"/>
                <a:gd name="T43" fmla="*/ 62 h 66"/>
                <a:gd name="T44" fmla="*/ 23 w 67"/>
                <a:gd name="T45" fmla="*/ 65 h 66"/>
                <a:gd name="T46" fmla="*/ 29 w 67"/>
                <a:gd name="T47" fmla="*/ 66 h 66"/>
                <a:gd name="T48" fmla="*/ 36 w 67"/>
                <a:gd name="T49" fmla="*/ 66 h 66"/>
                <a:gd name="T50" fmla="*/ 43 w 67"/>
                <a:gd name="T51" fmla="*/ 65 h 66"/>
                <a:gd name="T52" fmla="*/ 49 w 67"/>
                <a:gd name="T53" fmla="*/ 62 h 66"/>
                <a:gd name="T54" fmla="*/ 54 w 67"/>
                <a:gd name="T55" fmla="*/ 58 h 66"/>
                <a:gd name="T56" fmla="*/ 59 w 67"/>
                <a:gd name="T57" fmla="*/ 54 h 66"/>
                <a:gd name="T58" fmla="*/ 62 w 67"/>
                <a:gd name="T59" fmla="*/ 48 h 66"/>
                <a:gd name="T60" fmla="*/ 65 w 67"/>
                <a:gd name="T61" fmla="*/ 43 h 66"/>
                <a:gd name="T62" fmla="*/ 66 w 67"/>
                <a:gd name="T63"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6">
                  <a:moveTo>
                    <a:pt x="67" y="33"/>
                  </a:moveTo>
                  <a:lnTo>
                    <a:pt x="66" y="29"/>
                  </a:lnTo>
                  <a:lnTo>
                    <a:pt x="66" y="26"/>
                  </a:lnTo>
                  <a:lnTo>
                    <a:pt x="65" y="23"/>
                  </a:lnTo>
                  <a:lnTo>
                    <a:pt x="64" y="20"/>
                  </a:lnTo>
                  <a:lnTo>
                    <a:pt x="62" y="16"/>
                  </a:lnTo>
                  <a:lnTo>
                    <a:pt x="60" y="14"/>
                  </a:lnTo>
                  <a:lnTo>
                    <a:pt x="59" y="12"/>
                  </a:lnTo>
                  <a:lnTo>
                    <a:pt x="57" y="9"/>
                  </a:lnTo>
                  <a:lnTo>
                    <a:pt x="54" y="7"/>
                  </a:lnTo>
                  <a:lnTo>
                    <a:pt x="52" y="5"/>
                  </a:lnTo>
                  <a:lnTo>
                    <a:pt x="49" y="3"/>
                  </a:lnTo>
                  <a:lnTo>
                    <a:pt x="46" y="2"/>
                  </a:lnTo>
                  <a:lnTo>
                    <a:pt x="43" y="1"/>
                  </a:lnTo>
                  <a:lnTo>
                    <a:pt x="40" y="0"/>
                  </a:lnTo>
                  <a:lnTo>
                    <a:pt x="36" y="0"/>
                  </a:lnTo>
                  <a:lnTo>
                    <a:pt x="33" y="0"/>
                  </a:lnTo>
                  <a:lnTo>
                    <a:pt x="29" y="0"/>
                  </a:lnTo>
                  <a:lnTo>
                    <a:pt x="27" y="0"/>
                  </a:lnTo>
                  <a:lnTo>
                    <a:pt x="23" y="1"/>
                  </a:lnTo>
                  <a:lnTo>
                    <a:pt x="20" y="2"/>
                  </a:lnTo>
                  <a:lnTo>
                    <a:pt x="17" y="3"/>
                  </a:lnTo>
                  <a:lnTo>
                    <a:pt x="14" y="5"/>
                  </a:lnTo>
                  <a:lnTo>
                    <a:pt x="12" y="7"/>
                  </a:lnTo>
                  <a:lnTo>
                    <a:pt x="9" y="9"/>
                  </a:lnTo>
                  <a:lnTo>
                    <a:pt x="7" y="12"/>
                  </a:lnTo>
                  <a:lnTo>
                    <a:pt x="5" y="14"/>
                  </a:lnTo>
                  <a:lnTo>
                    <a:pt x="4" y="16"/>
                  </a:lnTo>
                  <a:lnTo>
                    <a:pt x="2" y="20"/>
                  </a:lnTo>
                  <a:lnTo>
                    <a:pt x="1" y="23"/>
                  </a:lnTo>
                  <a:lnTo>
                    <a:pt x="0" y="26"/>
                  </a:lnTo>
                  <a:lnTo>
                    <a:pt x="0" y="29"/>
                  </a:lnTo>
                  <a:lnTo>
                    <a:pt x="0" y="33"/>
                  </a:lnTo>
                  <a:lnTo>
                    <a:pt x="0" y="36"/>
                  </a:lnTo>
                  <a:lnTo>
                    <a:pt x="0" y="39"/>
                  </a:lnTo>
                  <a:lnTo>
                    <a:pt x="1" y="43"/>
                  </a:lnTo>
                  <a:lnTo>
                    <a:pt x="2" y="46"/>
                  </a:lnTo>
                  <a:lnTo>
                    <a:pt x="4" y="48"/>
                  </a:lnTo>
                  <a:lnTo>
                    <a:pt x="5" y="51"/>
                  </a:lnTo>
                  <a:lnTo>
                    <a:pt x="7" y="54"/>
                  </a:lnTo>
                  <a:lnTo>
                    <a:pt x="9" y="56"/>
                  </a:lnTo>
                  <a:lnTo>
                    <a:pt x="12" y="58"/>
                  </a:lnTo>
                  <a:lnTo>
                    <a:pt x="14" y="60"/>
                  </a:lnTo>
                  <a:lnTo>
                    <a:pt x="17" y="62"/>
                  </a:lnTo>
                  <a:lnTo>
                    <a:pt x="20" y="63"/>
                  </a:lnTo>
                  <a:lnTo>
                    <a:pt x="23" y="65"/>
                  </a:lnTo>
                  <a:lnTo>
                    <a:pt x="27" y="65"/>
                  </a:lnTo>
                  <a:lnTo>
                    <a:pt x="29" y="66"/>
                  </a:lnTo>
                  <a:lnTo>
                    <a:pt x="33" y="66"/>
                  </a:lnTo>
                  <a:lnTo>
                    <a:pt x="36" y="66"/>
                  </a:lnTo>
                  <a:lnTo>
                    <a:pt x="40" y="65"/>
                  </a:lnTo>
                  <a:lnTo>
                    <a:pt x="43" y="65"/>
                  </a:lnTo>
                  <a:lnTo>
                    <a:pt x="46" y="63"/>
                  </a:lnTo>
                  <a:lnTo>
                    <a:pt x="49" y="62"/>
                  </a:lnTo>
                  <a:lnTo>
                    <a:pt x="52" y="60"/>
                  </a:lnTo>
                  <a:lnTo>
                    <a:pt x="54" y="58"/>
                  </a:lnTo>
                  <a:lnTo>
                    <a:pt x="57" y="56"/>
                  </a:lnTo>
                  <a:lnTo>
                    <a:pt x="59" y="54"/>
                  </a:lnTo>
                  <a:lnTo>
                    <a:pt x="60" y="51"/>
                  </a:lnTo>
                  <a:lnTo>
                    <a:pt x="62" y="48"/>
                  </a:lnTo>
                  <a:lnTo>
                    <a:pt x="64" y="46"/>
                  </a:lnTo>
                  <a:lnTo>
                    <a:pt x="65" y="43"/>
                  </a:lnTo>
                  <a:lnTo>
                    <a:pt x="66" y="39"/>
                  </a:lnTo>
                  <a:lnTo>
                    <a:pt x="66" y="36"/>
                  </a:lnTo>
                  <a:lnTo>
                    <a:pt x="67" y="33"/>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71"/>
            <p:cNvSpPr>
              <a:spLocks/>
            </p:cNvSpPr>
            <p:nvPr/>
          </p:nvSpPr>
          <p:spPr bwMode="auto">
            <a:xfrm>
              <a:off x="4295073" y="2431213"/>
              <a:ext cx="106363" cy="106363"/>
            </a:xfrm>
            <a:custGeom>
              <a:avLst/>
              <a:gdLst>
                <a:gd name="T0" fmla="*/ 67 w 67"/>
                <a:gd name="T1" fmla="*/ 30 h 67"/>
                <a:gd name="T2" fmla="*/ 65 w 67"/>
                <a:gd name="T3" fmla="*/ 23 h 67"/>
                <a:gd name="T4" fmla="*/ 63 w 67"/>
                <a:gd name="T5" fmla="*/ 17 h 67"/>
                <a:gd name="T6" fmla="*/ 59 w 67"/>
                <a:gd name="T7" fmla="*/ 12 h 67"/>
                <a:gd name="T8" fmla="*/ 54 w 67"/>
                <a:gd name="T9" fmla="*/ 7 h 67"/>
                <a:gd name="T10" fmla="*/ 49 w 67"/>
                <a:gd name="T11" fmla="*/ 3 h 67"/>
                <a:gd name="T12" fmla="*/ 43 w 67"/>
                <a:gd name="T13" fmla="*/ 2 h 67"/>
                <a:gd name="T14" fmla="*/ 36 w 67"/>
                <a:gd name="T15" fmla="*/ 0 h 67"/>
                <a:gd name="T16" fmla="*/ 29 w 67"/>
                <a:gd name="T17" fmla="*/ 0 h 67"/>
                <a:gd name="T18" fmla="*/ 23 w 67"/>
                <a:gd name="T19" fmla="*/ 2 h 67"/>
                <a:gd name="T20" fmla="*/ 17 w 67"/>
                <a:gd name="T21" fmla="*/ 3 h 67"/>
                <a:gd name="T22" fmla="*/ 12 w 67"/>
                <a:gd name="T23" fmla="*/ 7 h 67"/>
                <a:gd name="T24" fmla="*/ 8 w 67"/>
                <a:gd name="T25" fmla="*/ 12 h 67"/>
                <a:gd name="T26" fmla="*/ 3 w 67"/>
                <a:gd name="T27" fmla="*/ 17 h 67"/>
                <a:gd name="T28" fmla="*/ 1 w 67"/>
                <a:gd name="T29" fmla="*/ 23 h 67"/>
                <a:gd name="T30" fmla="*/ 0 w 67"/>
                <a:gd name="T31" fmla="*/ 30 h 67"/>
                <a:gd name="T32" fmla="*/ 0 w 67"/>
                <a:gd name="T33" fmla="*/ 37 h 67"/>
                <a:gd name="T34" fmla="*/ 1 w 67"/>
                <a:gd name="T35" fmla="*/ 43 h 67"/>
                <a:gd name="T36" fmla="*/ 3 w 67"/>
                <a:gd name="T37" fmla="*/ 49 h 67"/>
                <a:gd name="T38" fmla="*/ 8 w 67"/>
                <a:gd name="T39" fmla="*/ 54 h 67"/>
                <a:gd name="T40" fmla="*/ 12 w 67"/>
                <a:gd name="T41" fmla="*/ 59 h 67"/>
                <a:gd name="T42" fmla="*/ 17 w 67"/>
                <a:gd name="T43" fmla="*/ 62 h 67"/>
                <a:gd name="T44" fmla="*/ 23 w 67"/>
                <a:gd name="T45" fmla="*/ 65 h 67"/>
                <a:gd name="T46" fmla="*/ 29 w 67"/>
                <a:gd name="T47" fmla="*/ 67 h 67"/>
                <a:gd name="T48" fmla="*/ 36 w 67"/>
                <a:gd name="T49" fmla="*/ 67 h 67"/>
                <a:gd name="T50" fmla="*/ 43 w 67"/>
                <a:gd name="T51" fmla="*/ 65 h 67"/>
                <a:gd name="T52" fmla="*/ 49 w 67"/>
                <a:gd name="T53" fmla="*/ 62 h 67"/>
                <a:gd name="T54" fmla="*/ 54 w 67"/>
                <a:gd name="T55" fmla="*/ 59 h 67"/>
                <a:gd name="T56" fmla="*/ 59 w 67"/>
                <a:gd name="T57" fmla="*/ 54 h 67"/>
                <a:gd name="T58" fmla="*/ 63 w 67"/>
                <a:gd name="T59" fmla="*/ 49 h 67"/>
                <a:gd name="T60" fmla="*/ 65 w 67"/>
                <a:gd name="T61" fmla="*/ 43 h 67"/>
                <a:gd name="T62" fmla="*/ 67 w 67"/>
                <a:gd name="T63"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7">
                  <a:moveTo>
                    <a:pt x="67" y="33"/>
                  </a:moveTo>
                  <a:lnTo>
                    <a:pt x="67" y="30"/>
                  </a:lnTo>
                  <a:lnTo>
                    <a:pt x="66" y="26"/>
                  </a:lnTo>
                  <a:lnTo>
                    <a:pt x="65" y="23"/>
                  </a:lnTo>
                  <a:lnTo>
                    <a:pt x="64" y="20"/>
                  </a:lnTo>
                  <a:lnTo>
                    <a:pt x="63" y="17"/>
                  </a:lnTo>
                  <a:lnTo>
                    <a:pt x="61" y="14"/>
                  </a:lnTo>
                  <a:lnTo>
                    <a:pt x="59" y="12"/>
                  </a:lnTo>
                  <a:lnTo>
                    <a:pt x="56" y="9"/>
                  </a:lnTo>
                  <a:lnTo>
                    <a:pt x="54" y="7"/>
                  </a:lnTo>
                  <a:lnTo>
                    <a:pt x="51" y="6"/>
                  </a:lnTo>
                  <a:lnTo>
                    <a:pt x="49" y="3"/>
                  </a:lnTo>
                  <a:lnTo>
                    <a:pt x="46" y="2"/>
                  </a:lnTo>
                  <a:lnTo>
                    <a:pt x="43" y="2"/>
                  </a:lnTo>
                  <a:lnTo>
                    <a:pt x="40" y="1"/>
                  </a:lnTo>
                  <a:lnTo>
                    <a:pt x="36" y="0"/>
                  </a:lnTo>
                  <a:lnTo>
                    <a:pt x="33" y="0"/>
                  </a:lnTo>
                  <a:lnTo>
                    <a:pt x="29" y="0"/>
                  </a:lnTo>
                  <a:lnTo>
                    <a:pt x="26" y="1"/>
                  </a:lnTo>
                  <a:lnTo>
                    <a:pt x="23" y="2"/>
                  </a:lnTo>
                  <a:lnTo>
                    <a:pt x="21" y="2"/>
                  </a:lnTo>
                  <a:lnTo>
                    <a:pt x="17" y="3"/>
                  </a:lnTo>
                  <a:lnTo>
                    <a:pt x="15" y="6"/>
                  </a:lnTo>
                  <a:lnTo>
                    <a:pt x="12" y="7"/>
                  </a:lnTo>
                  <a:lnTo>
                    <a:pt x="10" y="9"/>
                  </a:lnTo>
                  <a:lnTo>
                    <a:pt x="8" y="12"/>
                  </a:lnTo>
                  <a:lnTo>
                    <a:pt x="5" y="14"/>
                  </a:lnTo>
                  <a:lnTo>
                    <a:pt x="3" y="17"/>
                  </a:lnTo>
                  <a:lnTo>
                    <a:pt x="2" y="20"/>
                  </a:lnTo>
                  <a:lnTo>
                    <a:pt x="1" y="23"/>
                  </a:lnTo>
                  <a:lnTo>
                    <a:pt x="1" y="26"/>
                  </a:lnTo>
                  <a:lnTo>
                    <a:pt x="0" y="30"/>
                  </a:lnTo>
                  <a:lnTo>
                    <a:pt x="0" y="33"/>
                  </a:lnTo>
                  <a:lnTo>
                    <a:pt x="0" y="37"/>
                  </a:lnTo>
                  <a:lnTo>
                    <a:pt x="1" y="40"/>
                  </a:lnTo>
                  <a:lnTo>
                    <a:pt x="1" y="43"/>
                  </a:lnTo>
                  <a:lnTo>
                    <a:pt x="2" y="46"/>
                  </a:lnTo>
                  <a:lnTo>
                    <a:pt x="3" y="49"/>
                  </a:lnTo>
                  <a:lnTo>
                    <a:pt x="5" y="52"/>
                  </a:lnTo>
                  <a:lnTo>
                    <a:pt x="8" y="54"/>
                  </a:lnTo>
                  <a:lnTo>
                    <a:pt x="10" y="56"/>
                  </a:lnTo>
                  <a:lnTo>
                    <a:pt x="12" y="59"/>
                  </a:lnTo>
                  <a:lnTo>
                    <a:pt x="15" y="61"/>
                  </a:lnTo>
                  <a:lnTo>
                    <a:pt x="17" y="62"/>
                  </a:lnTo>
                  <a:lnTo>
                    <a:pt x="21" y="63"/>
                  </a:lnTo>
                  <a:lnTo>
                    <a:pt x="23" y="65"/>
                  </a:lnTo>
                  <a:lnTo>
                    <a:pt x="26" y="66"/>
                  </a:lnTo>
                  <a:lnTo>
                    <a:pt x="29" y="67"/>
                  </a:lnTo>
                  <a:lnTo>
                    <a:pt x="33" y="67"/>
                  </a:lnTo>
                  <a:lnTo>
                    <a:pt x="36" y="67"/>
                  </a:lnTo>
                  <a:lnTo>
                    <a:pt x="40" y="66"/>
                  </a:lnTo>
                  <a:lnTo>
                    <a:pt x="43" y="65"/>
                  </a:lnTo>
                  <a:lnTo>
                    <a:pt x="46" y="63"/>
                  </a:lnTo>
                  <a:lnTo>
                    <a:pt x="49" y="62"/>
                  </a:lnTo>
                  <a:lnTo>
                    <a:pt x="51" y="61"/>
                  </a:lnTo>
                  <a:lnTo>
                    <a:pt x="54" y="59"/>
                  </a:lnTo>
                  <a:lnTo>
                    <a:pt x="56" y="56"/>
                  </a:lnTo>
                  <a:lnTo>
                    <a:pt x="59" y="54"/>
                  </a:lnTo>
                  <a:lnTo>
                    <a:pt x="61" y="52"/>
                  </a:lnTo>
                  <a:lnTo>
                    <a:pt x="63" y="49"/>
                  </a:lnTo>
                  <a:lnTo>
                    <a:pt x="64" y="46"/>
                  </a:lnTo>
                  <a:lnTo>
                    <a:pt x="65" y="43"/>
                  </a:lnTo>
                  <a:lnTo>
                    <a:pt x="66" y="40"/>
                  </a:lnTo>
                  <a:lnTo>
                    <a:pt x="67" y="37"/>
                  </a:lnTo>
                  <a:lnTo>
                    <a:pt x="67"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2"/>
            <p:cNvSpPr>
              <a:spLocks/>
            </p:cNvSpPr>
            <p:nvPr/>
          </p:nvSpPr>
          <p:spPr bwMode="auto">
            <a:xfrm>
              <a:off x="4264910" y="2430575"/>
              <a:ext cx="106363" cy="106363"/>
            </a:xfrm>
            <a:custGeom>
              <a:avLst/>
              <a:gdLst>
                <a:gd name="T0" fmla="*/ 67 w 67"/>
                <a:gd name="T1" fmla="*/ 30 h 67"/>
                <a:gd name="T2" fmla="*/ 65 w 67"/>
                <a:gd name="T3" fmla="*/ 23 h 67"/>
                <a:gd name="T4" fmla="*/ 63 w 67"/>
                <a:gd name="T5" fmla="*/ 17 h 67"/>
                <a:gd name="T6" fmla="*/ 59 w 67"/>
                <a:gd name="T7" fmla="*/ 12 h 67"/>
                <a:gd name="T8" fmla="*/ 54 w 67"/>
                <a:gd name="T9" fmla="*/ 7 h 67"/>
                <a:gd name="T10" fmla="*/ 49 w 67"/>
                <a:gd name="T11" fmla="*/ 3 h 67"/>
                <a:gd name="T12" fmla="*/ 43 w 67"/>
                <a:gd name="T13" fmla="*/ 2 h 67"/>
                <a:gd name="T14" fmla="*/ 36 w 67"/>
                <a:gd name="T15" fmla="*/ 0 h 67"/>
                <a:gd name="T16" fmla="*/ 29 w 67"/>
                <a:gd name="T17" fmla="*/ 0 h 67"/>
                <a:gd name="T18" fmla="*/ 23 w 67"/>
                <a:gd name="T19" fmla="*/ 2 h 67"/>
                <a:gd name="T20" fmla="*/ 17 w 67"/>
                <a:gd name="T21" fmla="*/ 3 h 67"/>
                <a:gd name="T22" fmla="*/ 12 w 67"/>
                <a:gd name="T23" fmla="*/ 7 h 67"/>
                <a:gd name="T24" fmla="*/ 8 w 67"/>
                <a:gd name="T25" fmla="*/ 12 h 67"/>
                <a:gd name="T26" fmla="*/ 3 w 67"/>
                <a:gd name="T27" fmla="*/ 17 h 67"/>
                <a:gd name="T28" fmla="*/ 1 w 67"/>
                <a:gd name="T29" fmla="*/ 23 h 67"/>
                <a:gd name="T30" fmla="*/ 0 w 67"/>
                <a:gd name="T31" fmla="*/ 30 h 67"/>
                <a:gd name="T32" fmla="*/ 0 w 67"/>
                <a:gd name="T33" fmla="*/ 37 h 67"/>
                <a:gd name="T34" fmla="*/ 1 w 67"/>
                <a:gd name="T35" fmla="*/ 43 h 67"/>
                <a:gd name="T36" fmla="*/ 3 w 67"/>
                <a:gd name="T37" fmla="*/ 49 h 67"/>
                <a:gd name="T38" fmla="*/ 8 w 67"/>
                <a:gd name="T39" fmla="*/ 54 h 67"/>
                <a:gd name="T40" fmla="*/ 12 w 67"/>
                <a:gd name="T41" fmla="*/ 59 h 67"/>
                <a:gd name="T42" fmla="*/ 17 w 67"/>
                <a:gd name="T43" fmla="*/ 62 h 67"/>
                <a:gd name="T44" fmla="*/ 23 w 67"/>
                <a:gd name="T45" fmla="*/ 65 h 67"/>
                <a:gd name="T46" fmla="*/ 29 w 67"/>
                <a:gd name="T47" fmla="*/ 67 h 67"/>
                <a:gd name="T48" fmla="*/ 36 w 67"/>
                <a:gd name="T49" fmla="*/ 67 h 67"/>
                <a:gd name="T50" fmla="*/ 43 w 67"/>
                <a:gd name="T51" fmla="*/ 65 h 67"/>
                <a:gd name="T52" fmla="*/ 49 w 67"/>
                <a:gd name="T53" fmla="*/ 62 h 67"/>
                <a:gd name="T54" fmla="*/ 54 w 67"/>
                <a:gd name="T55" fmla="*/ 59 h 67"/>
                <a:gd name="T56" fmla="*/ 59 w 67"/>
                <a:gd name="T57" fmla="*/ 54 h 67"/>
                <a:gd name="T58" fmla="*/ 63 w 67"/>
                <a:gd name="T59" fmla="*/ 49 h 67"/>
                <a:gd name="T60" fmla="*/ 65 w 67"/>
                <a:gd name="T61" fmla="*/ 43 h 67"/>
                <a:gd name="T62" fmla="*/ 67 w 67"/>
                <a:gd name="T63"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7">
                  <a:moveTo>
                    <a:pt x="67" y="33"/>
                  </a:moveTo>
                  <a:lnTo>
                    <a:pt x="67" y="30"/>
                  </a:lnTo>
                  <a:lnTo>
                    <a:pt x="66" y="26"/>
                  </a:lnTo>
                  <a:lnTo>
                    <a:pt x="65" y="23"/>
                  </a:lnTo>
                  <a:lnTo>
                    <a:pt x="64" y="20"/>
                  </a:lnTo>
                  <a:lnTo>
                    <a:pt x="63" y="17"/>
                  </a:lnTo>
                  <a:lnTo>
                    <a:pt x="61" y="14"/>
                  </a:lnTo>
                  <a:lnTo>
                    <a:pt x="59" y="12"/>
                  </a:lnTo>
                  <a:lnTo>
                    <a:pt x="56" y="9"/>
                  </a:lnTo>
                  <a:lnTo>
                    <a:pt x="54" y="7"/>
                  </a:lnTo>
                  <a:lnTo>
                    <a:pt x="51" y="6"/>
                  </a:lnTo>
                  <a:lnTo>
                    <a:pt x="49" y="3"/>
                  </a:lnTo>
                  <a:lnTo>
                    <a:pt x="46" y="2"/>
                  </a:lnTo>
                  <a:lnTo>
                    <a:pt x="43" y="2"/>
                  </a:lnTo>
                  <a:lnTo>
                    <a:pt x="40" y="1"/>
                  </a:lnTo>
                  <a:lnTo>
                    <a:pt x="36" y="0"/>
                  </a:lnTo>
                  <a:lnTo>
                    <a:pt x="33" y="0"/>
                  </a:lnTo>
                  <a:lnTo>
                    <a:pt x="29" y="0"/>
                  </a:lnTo>
                  <a:lnTo>
                    <a:pt x="26" y="1"/>
                  </a:lnTo>
                  <a:lnTo>
                    <a:pt x="23" y="2"/>
                  </a:lnTo>
                  <a:lnTo>
                    <a:pt x="21" y="2"/>
                  </a:lnTo>
                  <a:lnTo>
                    <a:pt x="17" y="3"/>
                  </a:lnTo>
                  <a:lnTo>
                    <a:pt x="15" y="6"/>
                  </a:lnTo>
                  <a:lnTo>
                    <a:pt x="12" y="7"/>
                  </a:lnTo>
                  <a:lnTo>
                    <a:pt x="10" y="9"/>
                  </a:lnTo>
                  <a:lnTo>
                    <a:pt x="8" y="12"/>
                  </a:lnTo>
                  <a:lnTo>
                    <a:pt x="5" y="14"/>
                  </a:lnTo>
                  <a:lnTo>
                    <a:pt x="3" y="17"/>
                  </a:lnTo>
                  <a:lnTo>
                    <a:pt x="2" y="20"/>
                  </a:lnTo>
                  <a:lnTo>
                    <a:pt x="1" y="23"/>
                  </a:lnTo>
                  <a:lnTo>
                    <a:pt x="1" y="26"/>
                  </a:lnTo>
                  <a:lnTo>
                    <a:pt x="0" y="30"/>
                  </a:lnTo>
                  <a:lnTo>
                    <a:pt x="0" y="33"/>
                  </a:lnTo>
                  <a:lnTo>
                    <a:pt x="0" y="37"/>
                  </a:lnTo>
                  <a:lnTo>
                    <a:pt x="1" y="40"/>
                  </a:lnTo>
                  <a:lnTo>
                    <a:pt x="1" y="43"/>
                  </a:lnTo>
                  <a:lnTo>
                    <a:pt x="2" y="46"/>
                  </a:lnTo>
                  <a:lnTo>
                    <a:pt x="3" y="49"/>
                  </a:lnTo>
                  <a:lnTo>
                    <a:pt x="5" y="52"/>
                  </a:lnTo>
                  <a:lnTo>
                    <a:pt x="8" y="54"/>
                  </a:lnTo>
                  <a:lnTo>
                    <a:pt x="10" y="56"/>
                  </a:lnTo>
                  <a:lnTo>
                    <a:pt x="12" y="59"/>
                  </a:lnTo>
                  <a:lnTo>
                    <a:pt x="15" y="61"/>
                  </a:lnTo>
                  <a:lnTo>
                    <a:pt x="17" y="62"/>
                  </a:lnTo>
                  <a:lnTo>
                    <a:pt x="21" y="63"/>
                  </a:lnTo>
                  <a:lnTo>
                    <a:pt x="23" y="65"/>
                  </a:lnTo>
                  <a:lnTo>
                    <a:pt x="26" y="66"/>
                  </a:lnTo>
                  <a:lnTo>
                    <a:pt x="29" y="67"/>
                  </a:lnTo>
                  <a:lnTo>
                    <a:pt x="33" y="67"/>
                  </a:lnTo>
                  <a:lnTo>
                    <a:pt x="36" y="67"/>
                  </a:lnTo>
                  <a:lnTo>
                    <a:pt x="40" y="66"/>
                  </a:lnTo>
                  <a:lnTo>
                    <a:pt x="43" y="65"/>
                  </a:lnTo>
                  <a:lnTo>
                    <a:pt x="46" y="63"/>
                  </a:lnTo>
                  <a:lnTo>
                    <a:pt x="49" y="62"/>
                  </a:lnTo>
                  <a:lnTo>
                    <a:pt x="51" y="61"/>
                  </a:lnTo>
                  <a:lnTo>
                    <a:pt x="54" y="59"/>
                  </a:lnTo>
                  <a:lnTo>
                    <a:pt x="56" y="56"/>
                  </a:lnTo>
                  <a:lnTo>
                    <a:pt x="59" y="54"/>
                  </a:lnTo>
                  <a:lnTo>
                    <a:pt x="61" y="52"/>
                  </a:lnTo>
                  <a:lnTo>
                    <a:pt x="63" y="49"/>
                  </a:lnTo>
                  <a:lnTo>
                    <a:pt x="64" y="46"/>
                  </a:lnTo>
                  <a:lnTo>
                    <a:pt x="65" y="43"/>
                  </a:lnTo>
                  <a:lnTo>
                    <a:pt x="66" y="40"/>
                  </a:lnTo>
                  <a:lnTo>
                    <a:pt x="67" y="37"/>
                  </a:lnTo>
                  <a:lnTo>
                    <a:pt x="67" y="33"/>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73"/>
            <p:cNvSpPr>
              <a:spLocks/>
            </p:cNvSpPr>
            <p:nvPr/>
          </p:nvSpPr>
          <p:spPr bwMode="auto">
            <a:xfrm>
              <a:off x="4356192" y="1822088"/>
              <a:ext cx="106363" cy="104775"/>
            </a:xfrm>
            <a:custGeom>
              <a:avLst/>
              <a:gdLst>
                <a:gd name="T0" fmla="*/ 67 w 67"/>
                <a:gd name="T1" fmla="*/ 30 h 66"/>
                <a:gd name="T2" fmla="*/ 65 w 67"/>
                <a:gd name="T3" fmla="*/ 23 h 66"/>
                <a:gd name="T4" fmla="*/ 63 w 67"/>
                <a:gd name="T5" fmla="*/ 17 h 66"/>
                <a:gd name="T6" fmla="*/ 59 w 67"/>
                <a:gd name="T7" fmla="*/ 12 h 66"/>
                <a:gd name="T8" fmla="*/ 54 w 67"/>
                <a:gd name="T9" fmla="*/ 7 h 66"/>
                <a:gd name="T10" fmla="*/ 49 w 67"/>
                <a:gd name="T11" fmla="*/ 4 h 66"/>
                <a:gd name="T12" fmla="*/ 43 w 67"/>
                <a:gd name="T13" fmla="*/ 1 h 66"/>
                <a:gd name="T14" fmla="*/ 36 w 67"/>
                <a:gd name="T15" fmla="*/ 0 h 66"/>
                <a:gd name="T16" fmla="*/ 29 w 67"/>
                <a:gd name="T17" fmla="*/ 0 h 66"/>
                <a:gd name="T18" fmla="*/ 23 w 67"/>
                <a:gd name="T19" fmla="*/ 1 h 66"/>
                <a:gd name="T20" fmla="*/ 17 w 67"/>
                <a:gd name="T21" fmla="*/ 4 h 66"/>
                <a:gd name="T22" fmla="*/ 12 w 67"/>
                <a:gd name="T23" fmla="*/ 7 h 66"/>
                <a:gd name="T24" fmla="*/ 8 w 67"/>
                <a:gd name="T25" fmla="*/ 12 h 66"/>
                <a:gd name="T26" fmla="*/ 3 w 67"/>
                <a:gd name="T27" fmla="*/ 17 h 66"/>
                <a:gd name="T28" fmla="*/ 1 w 67"/>
                <a:gd name="T29" fmla="*/ 23 h 66"/>
                <a:gd name="T30" fmla="*/ 0 w 67"/>
                <a:gd name="T31" fmla="*/ 30 h 66"/>
                <a:gd name="T32" fmla="*/ 0 w 67"/>
                <a:gd name="T33" fmla="*/ 36 h 66"/>
                <a:gd name="T34" fmla="*/ 1 w 67"/>
                <a:gd name="T35" fmla="*/ 43 h 66"/>
                <a:gd name="T36" fmla="*/ 3 w 67"/>
                <a:gd name="T37" fmla="*/ 49 h 66"/>
                <a:gd name="T38" fmla="*/ 8 w 67"/>
                <a:gd name="T39" fmla="*/ 54 h 66"/>
                <a:gd name="T40" fmla="*/ 12 w 67"/>
                <a:gd name="T41" fmla="*/ 59 h 66"/>
                <a:gd name="T42" fmla="*/ 17 w 67"/>
                <a:gd name="T43" fmla="*/ 62 h 66"/>
                <a:gd name="T44" fmla="*/ 23 w 67"/>
                <a:gd name="T45" fmla="*/ 65 h 66"/>
                <a:gd name="T46" fmla="*/ 29 w 67"/>
                <a:gd name="T47" fmla="*/ 66 h 66"/>
                <a:gd name="T48" fmla="*/ 36 w 67"/>
                <a:gd name="T49" fmla="*/ 66 h 66"/>
                <a:gd name="T50" fmla="*/ 43 w 67"/>
                <a:gd name="T51" fmla="*/ 65 h 66"/>
                <a:gd name="T52" fmla="*/ 49 w 67"/>
                <a:gd name="T53" fmla="*/ 62 h 66"/>
                <a:gd name="T54" fmla="*/ 54 w 67"/>
                <a:gd name="T55" fmla="*/ 59 h 66"/>
                <a:gd name="T56" fmla="*/ 59 w 67"/>
                <a:gd name="T57" fmla="*/ 54 h 66"/>
                <a:gd name="T58" fmla="*/ 63 w 67"/>
                <a:gd name="T59" fmla="*/ 49 h 66"/>
                <a:gd name="T60" fmla="*/ 65 w 67"/>
                <a:gd name="T61" fmla="*/ 43 h 66"/>
                <a:gd name="T62" fmla="*/ 67 w 67"/>
                <a:gd name="T63"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6">
                  <a:moveTo>
                    <a:pt x="67" y="33"/>
                  </a:moveTo>
                  <a:lnTo>
                    <a:pt x="67" y="30"/>
                  </a:lnTo>
                  <a:lnTo>
                    <a:pt x="66" y="26"/>
                  </a:lnTo>
                  <a:lnTo>
                    <a:pt x="65" y="23"/>
                  </a:lnTo>
                  <a:lnTo>
                    <a:pt x="64" y="20"/>
                  </a:lnTo>
                  <a:lnTo>
                    <a:pt x="63" y="17"/>
                  </a:lnTo>
                  <a:lnTo>
                    <a:pt x="61" y="14"/>
                  </a:lnTo>
                  <a:lnTo>
                    <a:pt x="59" y="12"/>
                  </a:lnTo>
                  <a:lnTo>
                    <a:pt x="56" y="9"/>
                  </a:lnTo>
                  <a:lnTo>
                    <a:pt x="54" y="7"/>
                  </a:lnTo>
                  <a:lnTo>
                    <a:pt x="51" y="5"/>
                  </a:lnTo>
                  <a:lnTo>
                    <a:pt x="49" y="4"/>
                  </a:lnTo>
                  <a:lnTo>
                    <a:pt x="46" y="2"/>
                  </a:lnTo>
                  <a:lnTo>
                    <a:pt x="43" y="1"/>
                  </a:lnTo>
                  <a:lnTo>
                    <a:pt x="40" y="0"/>
                  </a:lnTo>
                  <a:lnTo>
                    <a:pt x="36" y="0"/>
                  </a:lnTo>
                  <a:lnTo>
                    <a:pt x="33" y="0"/>
                  </a:lnTo>
                  <a:lnTo>
                    <a:pt x="29" y="0"/>
                  </a:lnTo>
                  <a:lnTo>
                    <a:pt x="26" y="0"/>
                  </a:lnTo>
                  <a:lnTo>
                    <a:pt x="23" y="1"/>
                  </a:lnTo>
                  <a:lnTo>
                    <a:pt x="21" y="2"/>
                  </a:lnTo>
                  <a:lnTo>
                    <a:pt x="17" y="4"/>
                  </a:lnTo>
                  <a:lnTo>
                    <a:pt x="15" y="5"/>
                  </a:lnTo>
                  <a:lnTo>
                    <a:pt x="12" y="7"/>
                  </a:lnTo>
                  <a:lnTo>
                    <a:pt x="10" y="9"/>
                  </a:lnTo>
                  <a:lnTo>
                    <a:pt x="8" y="12"/>
                  </a:lnTo>
                  <a:lnTo>
                    <a:pt x="5" y="14"/>
                  </a:lnTo>
                  <a:lnTo>
                    <a:pt x="3" y="17"/>
                  </a:lnTo>
                  <a:lnTo>
                    <a:pt x="2" y="20"/>
                  </a:lnTo>
                  <a:lnTo>
                    <a:pt x="1" y="23"/>
                  </a:lnTo>
                  <a:lnTo>
                    <a:pt x="1" y="26"/>
                  </a:lnTo>
                  <a:lnTo>
                    <a:pt x="0" y="30"/>
                  </a:lnTo>
                  <a:lnTo>
                    <a:pt x="0" y="33"/>
                  </a:lnTo>
                  <a:lnTo>
                    <a:pt x="0" y="36"/>
                  </a:lnTo>
                  <a:lnTo>
                    <a:pt x="1" y="40"/>
                  </a:lnTo>
                  <a:lnTo>
                    <a:pt x="1" y="43"/>
                  </a:lnTo>
                  <a:lnTo>
                    <a:pt x="2" y="46"/>
                  </a:lnTo>
                  <a:lnTo>
                    <a:pt x="3" y="49"/>
                  </a:lnTo>
                  <a:lnTo>
                    <a:pt x="5" y="52"/>
                  </a:lnTo>
                  <a:lnTo>
                    <a:pt x="8" y="54"/>
                  </a:lnTo>
                  <a:lnTo>
                    <a:pt x="10" y="57"/>
                  </a:lnTo>
                  <a:lnTo>
                    <a:pt x="12" y="59"/>
                  </a:lnTo>
                  <a:lnTo>
                    <a:pt x="15" y="61"/>
                  </a:lnTo>
                  <a:lnTo>
                    <a:pt x="17" y="62"/>
                  </a:lnTo>
                  <a:lnTo>
                    <a:pt x="21" y="64"/>
                  </a:lnTo>
                  <a:lnTo>
                    <a:pt x="23" y="65"/>
                  </a:lnTo>
                  <a:lnTo>
                    <a:pt x="26" y="66"/>
                  </a:lnTo>
                  <a:lnTo>
                    <a:pt x="29" y="66"/>
                  </a:lnTo>
                  <a:lnTo>
                    <a:pt x="33" y="66"/>
                  </a:lnTo>
                  <a:lnTo>
                    <a:pt x="36" y="66"/>
                  </a:lnTo>
                  <a:lnTo>
                    <a:pt x="40" y="66"/>
                  </a:lnTo>
                  <a:lnTo>
                    <a:pt x="43" y="65"/>
                  </a:lnTo>
                  <a:lnTo>
                    <a:pt x="46" y="64"/>
                  </a:lnTo>
                  <a:lnTo>
                    <a:pt x="49" y="62"/>
                  </a:lnTo>
                  <a:lnTo>
                    <a:pt x="51" y="61"/>
                  </a:lnTo>
                  <a:lnTo>
                    <a:pt x="54" y="59"/>
                  </a:lnTo>
                  <a:lnTo>
                    <a:pt x="56" y="57"/>
                  </a:lnTo>
                  <a:lnTo>
                    <a:pt x="59" y="54"/>
                  </a:lnTo>
                  <a:lnTo>
                    <a:pt x="61" y="52"/>
                  </a:lnTo>
                  <a:lnTo>
                    <a:pt x="63" y="49"/>
                  </a:lnTo>
                  <a:lnTo>
                    <a:pt x="64" y="46"/>
                  </a:lnTo>
                  <a:lnTo>
                    <a:pt x="65" y="43"/>
                  </a:lnTo>
                  <a:lnTo>
                    <a:pt x="66" y="40"/>
                  </a:lnTo>
                  <a:lnTo>
                    <a:pt x="67" y="36"/>
                  </a:lnTo>
                  <a:lnTo>
                    <a:pt x="67"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4"/>
            <p:cNvSpPr>
              <a:spLocks/>
            </p:cNvSpPr>
            <p:nvPr/>
          </p:nvSpPr>
          <p:spPr bwMode="auto">
            <a:xfrm>
              <a:off x="4356192" y="1822088"/>
              <a:ext cx="106363" cy="104775"/>
            </a:xfrm>
            <a:custGeom>
              <a:avLst/>
              <a:gdLst>
                <a:gd name="T0" fmla="*/ 67 w 67"/>
                <a:gd name="T1" fmla="*/ 30 h 66"/>
                <a:gd name="T2" fmla="*/ 65 w 67"/>
                <a:gd name="T3" fmla="*/ 23 h 66"/>
                <a:gd name="T4" fmla="*/ 63 w 67"/>
                <a:gd name="T5" fmla="*/ 17 h 66"/>
                <a:gd name="T6" fmla="*/ 59 w 67"/>
                <a:gd name="T7" fmla="*/ 12 h 66"/>
                <a:gd name="T8" fmla="*/ 54 w 67"/>
                <a:gd name="T9" fmla="*/ 7 h 66"/>
                <a:gd name="T10" fmla="*/ 49 w 67"/>
                <a:gd name="T11" fmla="*/ 4 h 66"/>
                <a:gd name="T12" fmla="*/ 43 w 67"/>
                <a:gd name="T13" fmla="*/ 1 h 66"/>
                <a:gd name="T14" fmla="*/ 36 w 67"/>
                <a:gd name="T15" fmla="*/ 0 h 66"/>
                <a:gd name="T16" fmla="*/ 29 w 67"/>
                <a:gd name="T17" fmla="*/ 0 h 66"/>
                <a:gd name="T18" fmla="*/ 23 w 67"/>
                <a:gd name="T19" fmla="*/ 1 h 66"/>
                <a:gd name="T20" fmla="*/ 17 w 67"/>
                <a:gd name="T21" fmla="*/ 4 h 66"/>
                <a:gd name="T22" fmla="*/ 12 w 67"/>
                <a:gd name="T23" fmla="*/ 7 h 66"/>
                <a:gd name="T24" fmla="*/ 8 w 67"/>
                <a:gd name="T25" fmla="*/ 12 h 66"/>
                <a:gd name="T26" fmla="*/ 3 w 67"/>
                <a:gd name="T27" fmla="*/ 17 h 66"/>
                <a:gd name="T28" fmla="*/ 1 w 67"/>
                <a:gd name="T29" fmla="*/ 23 h 66"/>
                <a:gd name="T30" fmla="*/ 0 w 67"/>
                <a:gd name="T31" fmla="*/ 30 h 66"/>
                <a:gd name="T32" fmla="*/ 0 w 67"/>
                <a:gd name="T33" fmla="*/ 36 h 66"/>
                <a:gd name="T34" fmla="*/ 1 w 67"/>
                <a:gd name="T35" fmla="*/ 43 h 66"/>
                <a:gd name="T36" fmla="*/ 3 w 67"/>
                <a:gd name="T37" fmla="*/ 49 h 66"/>
                <a:gd name="T38" fmla="*/ 8 w 67"/>
                <a:gd name="T39" fmla="*/ 54 h 66"/>
                <a:gd name="T40" fmla="*/ 12 w 67"/>
                <a:gd name="T41" fmla="*/ 59 h 66"/>
                <a:gd name="T42" fmla="*/ 17 w 67"/>
                <a:gd name="T43" fmla="*/ 62 h 66"/>
                <a:gd name="T44" fmla="*/ 23 w 67"/>
                <a:gd name="T45" fmla="*/ 65 h 66"/>
                <a:gd name="T46" fmla="*/ 29 w 67"/>
                <a:gd name="T47" fmla="*/ 66 h 66"/>
                <a:gd name="T48" fmla="*/ 36 w 67"/>
                <a:gd name="T49" fmla="*/ 66 h 66"/>
                <a:gd name="T50" fmla="*/ 43 w 67"/>
                <a:gd name="T51" fmla="*/ 65 h 66"/>
                <a:gd name="T52" fmla="*/ 49 w 67"/>
                <a:gd name="T53" fmla="*/ 62 h 66"/>
                <a:gd name="T54" fmla="*/ 54 w 67"/>
                <a:gd name="T55" fmla="*/ 59 h 66"/>
                <a:gd name="T56" fmla="*/ 59 w 67"/>
                <a:gd name="T57" fmla="*/ 54 h 66"/>
                <a:gd name="T58" fmla="*/ 63 w 67"/>
                <a:gd name="T59" fmla="*/ 49 h 66"/>
                <a:gd name="T60" fmla="*/ 65 w 67"/>
                <a:gd name="T61" fmla="*/ 43 h 66"/>
                <a:gd name="T62" fmla="*/ 67 w 67"/>
                <a:gd name="T63"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6">
                  <a:moveTo>
                    <a:pt x="67" y="33"/>
                  </a:moveTo>
                  <a:lnTo>
                    <a:pt x="67" y="30"/>
                  </a:lnTo>
                  <a:lnTo>
                    <a:pt x="66" y="26"/>
                  </a:lnTo>
                  <a:lnTo>
                    <a:pt x="65" y="23"/>
                  </a:lnTo>
                  <a:lnTo>
                    <a:pt x="64" y="20"/>
                  </a:lnTo>
                  <a:lnTo>
                    <a:pt x="63" y="17"/>
                  </a:lnTo>
                  <a:lnTo>
                    <a:pt x="61" y="14"/>
                  </a:lnTo>
                  <a:lnTo>
                    <a:pt x="59" y="12"/>
                  </a:lnTo>
                  <a:lnTo>
                    <a:pt x="56" y="9"/>
                  </a:lnTo>
                  <a:lnTo>
                    <a:pt x="54" y="7"/>
                  </a:lnTo>
                  <a:lnTo>
                    <a:pt x="51" y="5"/>
                  </a:lnTo>
                  <a:lnTo>
                    <a:pt x="49" y="4"/>
                  </a:lnTo>
                  <a:lnTo>
                    <a:pt x="46" y="2"/>
                  </a:lnTo>
                  <a:lnTo>
                    <a:pt x="43" y="1"/>
                  </a:lnTo>
                  <a:lnTo>
                    <a:pt x="40" y="0"/>
                  </a:lnTo>
                  <a:lnTo>
                    <a:pt x="36" y="0"/>
                  </a:lnTo>
                  <a:lnTo>
                    <a:pt x="33" y="0"/>
                  </a:lnTo>
                  <a:lnTo>
                    <a:pt x="29" y="0"/>
                  </a:lnTo>
                  <a:lnTo>
                    <a:pt x="26" y="0"/>
                  </a:lnTo>
                  <a:lnTo>
                    <a:pt x="23" y="1"/>
                  </a:lnTo>
                  <a:lnTo>
                    <a:pt x="21" y="2"/>
                  </a:lnTo>
                  <a:lnTo>
                    <a:pt x="17" y="4"/>
                  </a:lnTo>
                  <a:lnTo>
                    <a:pt x="15" y="5"/>
                  </a:lnTo>
                  <a:lnTo>
                    <a:pt x="12" y="7"/>
                  </a:lnTo>
                  <a:lnTo>
                    <a:pt x="10" y="9"/>
                  </a:lnTo>
                  <a:lnTo>
                    <a:pt x="8" y="12"/>
                  </a:lnTo>
                  <a:lnTo>
                    <a:pt x="5" y="14"/>
                  </a:lnTo>
                  <a:lnTo>
                    <a:pt x="3" y="17"/>
                  </a:lnTo>
                  <a:lnTo>
                    <a:pt x="2" y="20"/>
                  </a:lnTo>
                  <a:lnTo>
                    <a:pt x="1" y="23"/>
                  </a:lnTo>
                  <a:lnTo>
                    <a:pt x="1" y="26"/>
                  </a:lnTo>
                  <a:lnTo>
                    <a:pt x="0" y="30"/>
                  </a:lnTo>
                  <a:lnTo>
                    <a:pt x="0" y="33"/>
                  </a:lnTo>
                  <a:lnTo>
                    <a:pt x="0" y="36"/>
                  </a:lnTo>
                  <a:lnTo>
                    <a:pt x="1" y="40"/>
                  </a:lnTo>
                  <a:lnTo>
                    <a:pt x="1" y="43"/>
                  </a:lnTo>
                  <a:lnTo>
                    <a:pt x="2" y="46"/>
                  </a:lnTo>
                  <a:lnTo>
                    <a:pt x="3" y="49"/>
                  </a:lnTo>
                  <a:lnTo>
                    <a:pt x="5" y="52"/>
                  </a:lnTo>
                  <a:lnTo>
                    <a:pt x="8" y="54"/>
                  </a:lnTo>
                  <a:lnTo>
                    <a:pt x="10" y="57"/>
                  </a:lnTo>
                  <a:lnTo>
                    <a:pt x="12" y="59"/>
                  </a:lnTo>
                  <a:lnTo>
                    <a:pt x="15" y="61"/>
                  </a:lnTo>
                  <a:lnTo>
                    <a:pt x="17" y="62"/>
                  </a:lnTo>
                  <a:lnTo>
                    <a:pt x="21" y="64"/>
                  </a:lnTo>
                  <a:lnTo>
                    <a:pt x="23" y="65"/>
                  </a:lnTo>
                  <a:lnTo>
                    <a:pt x="26" y="66"/>
                  </a:lnTo>
                  <a:lnTo>
                    <a:pt x="29" y="66"/>
                  </a:lnTo>
                  <a:lnTo>
                    <a:pt x="33" y="66"/>
                  </a:lnTo>
                  <a:lnTo>
                    <a:pt x="36" y="66"/>
                  </a:lnTo>
                  <a:lnTo>
                    <a:pt x="40" y="66"/>
                  </a:lnTo>
                  <a:lnTo>
                    <a:pt x="43" y="65"/>
                  </a:lnTo>
                  <a:lnTo>
                    <a:pt x="46" y="64"/>
                  </a:lnTo>
                  <a:lnTo>
                    <a:pt x="49" y="62"/>
                  </a:lnTo>
                  <a:lnTo>
                    <a:pt x="51" y="61"/>
                  </a:lnTo>
                  <a:lnTo>
                    <a:pt x="54" y="59"/>
                  </a:lnTo>
                  <a:lnTo>
                    <a:pt x="56" y="57"/>
                  </a:lnTo>
                  <a:lnTo>
                    <a:pt x="59" y="54"/>
                  </a:lnTo>
                  <a:lnTo>
                    <a:pt x="61" y="52"/>
                  </a:lnTo>
                  <a:lnTo>
                    <a:pt x="63" y="49"/>
                  </a:lnTo>
                  <a:lnTo>
                    <a:pt x="64" y="46"/>
                  </a:lnTo>
                  <a:lnTo>
                    <a:pt x="65" y="43"/>
                  </a:lnTo>
                  <a:lnTo>
                    <a:pt x="66" y="40"/>
                  </a:lnTo>
                  <a:lnTo>
                    <a:pt x="67" y="36"/>
                  </a:lnTo>
                  <a:lnTo>
                    <a:pt x="67" y="33"/>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5"/>
            <p:cNvSpPr>
              <a:spLocks/>
            </p:cNvSpPr>
            <p:nvPr/>
          </p:nvSpPr>
          <p:spPr bwMode="auto">
            <a:xfrm>
              <a:off x="3029042" y="1799863"/>
              <a:ext cx="104775" cy="106363"/>
            </a:xfrm>
            <a:custGeom>
              <a:avLst/>
              <a:gdLst>
                <a:gd name="T0" fmla="*/ 66 w 66"/>
                <a:gd name="T1" fmla="*/ 30 h 67"/>
                <a:gd name="T2" fmla="*/ 65 w 66"/>
                <a:gd name="T3" fmla="*/ 23 h 67"/>
                <a:gd name="T4" fmla="*/ 62 w 66"/>
                <a:gd name="T5" fmla="*/ 18 h 67"/>
                <a:gd name="T6" fmla="*/ 59 w 66"/>
                <a:gd name="T7" fmla="*/ 12 h 67"/>
                <a:gd name="T8" fmla="*/ 54 w 66"/>
                <a:gd name="T9" fmla="*/ 8 h 67"/>
                <a:gd name="T10" fmla="*/ 49 w 66"/>
                <a:gd name="T11" fmla="*/ 4 h 67"/>
                <a:gd name="T12" fmla="*/ 43 w 66"/>
                <a:gd name="T13" fmla="*/ 2 h 67"/>
                <a:gd name="T14" fmla="*/ 36 w 66"/>
                <a:gd name="T15" fmla="*/ 0 h 67"/>
                <a:gd name="T16" fmla="*/ 29 w 66"/>
                <a:gd name="T17" fmla="*/ 0 h 67"/>
                <a:gd name="T18" fmla="*/ 23 w 66"/>
                <a:gd name="T19" fmla="*/ 2 h 67"/>
                <a:gd name="T20" fmla="*/ 17 w 66"/>
                <a:gd name="T21" fmla="*/ 4 h 67"/>
                <a:gd name="T22" fmla="*/ 12 w 66"/>
                <a:gd name="T23" fmla="*/ 8 h 67"/>
                <a:gd name="T24" fmla="*/ 7 w 66"/>
                <a:gd name="T25" fmla="*/ 12 h 67"/>
                <a:gd name="T26" fmla="*/ 3 w 66"/>
                <a:gd name="T27" fmla="*/ 18 h 67"/>
                <a:gd name="T28" fmla="*/ 1 w 66"/>
                <a:gd name="T29" fmla="*/ 23 h 67"/>
                <a:gd name="T30" fmla="*/ 0 w 66"/>
                <a:gd name="T31" fmla="*/ 30 h 67"/>
                <a:gd name="T32" fmla="*/ 0 w 66"/>
                <a:gd name="T33" fmla="*/ 37 h 67"/>
                <a:gd name="T34" fmla="*/ 1 w 66"/>
                <a:gd name="T35" fmla="*/ 44 h 67"/>
                <a:gd name="T36" fmla="*/ 3 w 66"/>
                <a:gd name="T37" fmla="*/ 49 h 67"/>
                <a:gd name="T38" fmla="*/ 7 w 66"/>
                <a:gd name="T39" fmla="*/ 55 h 67"/>
                <a:gd name="T40" fmla="*/ 12 w 66"/>
                <a:gd name="T41" fmla="*/ 60 h 67"/>
                <a:gd name="T42" fmla="*/ 17 w 66"/>
                <a:gd name="T43" fmla="*/ 63 h 67"/>
                <a:gd name="T44" fmla="*/ 23 w 66"/>
                <a:gd name="T45" fmla="*/ 66 h 67"/>
                <a:gd name="T46" fmla="*/ 29 w 66"/>
                <a:gd name="T47" fmla="*/ 67 h 67"/>
                <a:gd name="T48" fmla="*/ 36 w 66"/>
                <a:gd name="T49" fmla="*/ 67 h 67"/>
                <a:gd name="T50" fmla="*/ 43 w 66"/>
                <a:gd name="T51" fmla="*/ 66 h 67"/>
                <a:gd name="T52" fmla="*/ 49 w 66"/>
                <a:gd name="T53" fmla="*/ 63 h 67"/>
                <a:gd name="T54" fmla="*/ 54 w 66"/>
                <a:gd name="T55" fmla="*/ 60 h 67"/>
                <a:gd name="T56" fmla="*/ 59 w 66"/>
                <a:gd name="T57" fmla="*/ 55 h 67"/>
                <a:gd name="T58" fmla="*/ 62 w 66"/>
                <a:gd name="T59" fmla="*/ 49 h 67"/>
                <a:gd name="T60" fmla="*/ 65 w 66"/>
                <a:gd name="T61" fmla="*/ 44 h 67"/>
                <a:gd name="T62" fmla="*/ 66 w 66"/>
                <a:gd name="T63"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67">
                  <a:moveTo>
                    <a:pt x="66" y="33"/>
                  </a:moveTo>
                  <a:lnTo>
                    <a:pt x="66" y="30"/>
                  </a:lnTo>
                  <a:lnTo>
                    <a:pt x="66" y="27"/>
                  </a:lnTo>
                  <a:lnTo>
                    <a:pt x="65" y="23"/>
                  </a:lnTo>
                  <a:lnTo>
                    <a:pt x="63" y="21"/>
                  </a:lnTo>
                  <a:lnTo>
                    <a:pt x="62" y="18"/>
                  </a:lnTo>
                  <a:lnTo>
                    <a:pt x="61" y="15"/>
                  </a:lnTo>
                  <a:lnTo>
                    <a:pt x="59" y="12"/>
                  </a:lnTo>
                  <a:lnTo>
                    <a:pt x="56" y="10"/>
                  </a:lnTo>
                  <a:lnTo>
                    <a:pt x="54" y="8"/>
                  </a:lnTo>
                  <a:lnTo>
                    <a:pt x="51" y="6"/>
                  </a:lnTo>
                  <a:lnTo>
                    <a:pt x="49" y="4"/>
                  </a:lnTo>
                  <a:lnTo>
                    <a:pt x="46" y="3"/>
                  </a:lnTo>
                  <a:lnTo>
                    <a:pt x="43" y="2"/>
                  </a:lnTo>
                  <a:lnTo>
                    <a:pt x="39" y="1"/>
                  </a:lnTo>
                  <a:lnTo>
                    <a:pt x="36" y="0"/>
                  </a:lnTo>
                  <a:lnTo>
                    <a:pt x="33" y="0"/>
                  </a:lnTo>
                  <a:lnTo>
                    <a:pt x="29" y="0"/>
                  </a:lnTo>
                  <a:lnTo>
                    <a:pt x="26" y="1"/>
                  </a:lnTo>
                  <a:lnTo>
                    <a:pt x="23" y="2"/>
                  </a:lnTo>
                  <a:lnTo>
                    <a:pt x="20" y="3"/>
                  </a:lnTo>
                  <a:lnTo>
                    <a:pt x="17" y="4"/>
                  </a:lnTo>
                  <a:lnTo>
                    <a:pt x="15" y="6"/>
                  </a:lnTo>
                  <a:lnTo>
                    <a:pt x="12" y="8"/>
                  </a:lnTo>
                  <a:lnTo>
                    <a:pt x="10" y="10"/>
                  </a:lnTo>
                  <a:lnTo>
                    <a:pt x="7" y="12"/>
                  </a:lnTo>
                  <a:lnTo>
                    <a:pt x="5" y="15"/>
                  </a:lnTo>
                  <a:lnTo>
                    <a:pt x="3" y="18"/>
                  </a:lnTo>
                  <a:lnTo>
                    <a:pt x="2" y="21"/>
                  </a:lnTo>
                  <a:lnTo>
                    <a:pt x="1" y="23"/>
                  </a:lnTo>
                  <a:lnTo>
                    <a:pt x="1" y="27"/>
                  </a:lnTo>
                  <a:lnTo>
                    <a:pt x="0" y="30"/>
                  </a:lnTo>
                  <a:lnTo>
                    <a:pt x="0" y="33"/>
                  </a:lnTo>
                  <a:lnTo>
                    <a:pt x="0" y="37"/>
                  </a:lnTo>
                  <a:lnTo>
                    <a:pt x="1" y="40"/>
                  </a:lnTo>
                  <a:lnTo>
                    <a:pt x="1" y="44"/>
                  </a:lnTo>
                  <a:lnTo>
                    <a:pt x="2" y="47"/>
                  </a:lnTo>
                  <a:lnTo>
                    <a:pt x="3" y="49"/>
                  </a:lnTo>
                  <a:lnTo>
                    <a:pt x="5" y="53"/>
                  </a:lnTo>
                  <a:lnTo>
                    <a:pt x="7" y="55"/>
                  </a:lnTo>
                  <a:lnTo>
                    <a:pt x="10" y="57"/>
                  </a:lnTo>
                  <a:lnTo>
                    <a:pt x="12" y="60"/>
                  </a:lnTo>
                  <a:lnTo>
                    <a:pt x="15" y="61"/>
                  </a:lnTo>
                  <a:lnTo>
                    <a:pt x="17" y="63"/>
                  </a:lnTo>
                  <a:lnTo>
                    <a:pt x="20" y="65"/>
                  </a:lnTo>
                  <a:lnTo>
                    <a:pt x="23" y="66"/>
                  </a:lnTo>
                  <a:lnTo>
                    <a:pt x="26" y="67"/>
                  </a:lnTo>
                  <a:lnTo>
                    <a:pt x="29" y="67"/>
                  </a:lnTo>
                  <a:lnTo>
                    <a:pt x="33" y="67"/>
                  </a:lnTo>
                  <a:lnTo>
                    <a:pt x="36" y="67"/>
                  </a:lnTo>
                  <a:lnTo>
                    <a:pt x="39" y="67"/>
                  </a:lnTo>
                  <a:lnTo>
                    <a:pt x="43" y="66"/>
                  </a:lnTo>
                  <a:lnTo>
                    <a:pt x="46" y="65"/>
                  </a:lnTo>
                  <a:lnTo>
                    <a:pt x="49" y="63"/>
                  </a:lnTo>
                  <a:lnTo>
                    <a:pt x="51" y="61"/>
                  </a:lnTo>
                  <a:lnTo>
                    <a:pt x="54" y="60"/>
                  </a:lnTo>
                  <a:lnTo>
                    <a:pt x="56" y="57"/>
                  </a:lnTo>
                  <a:lnTo>
                    <a:pt x="59" y="55"/>
                  </a:lnTo>
                  <a:lnTo>
                    <a:pt x="61" y="53"/>
                  </a:lnTo>
                  <a:lnTo>
                    <a:pt x="62" y="49"/>
                  </a:lnTo>
                  <a:lnTo>
                    <a:pt x="63" y="47"/>
                  </a:lnTo>
                  <a:lnTo>
                    <a:pt x="65" y="44"/>
                  </a:lnTo>
                  <a:lnTo>
                    <a:pt x="66" y="40"/>
                  </a:lnTo>
                  <a:lnTo>
                    <a:pt x="66" y="37"/>
                  </a:lnTo>
                  <a:lnTo>
                    <a:pt x="6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83"/>
            <p:cNvSpPr>
              <a:spLocks noChangeArrowheads="1"/>
            </p:cNvSpPr>
            <p:nvPr/>
          </p:nvSpPr>
          <p:spPr bwMode="auto">
            <a:xfrm>
              <a:off x="4486367" y="1428388"/>
              <a:ext cx="2365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84"/>
            <p:cNvSpPr>
              <a:spLocks noChangeArrowheads="1"/>
            </p:cNvSpPr>
            <p:nvPr/>
          </p:nvSpPr>
          <p:spPr bwMode="auto">
            <a:xfrm>
              <a:off x="4626067" y="1428388"/>
              <a:ext cx="4492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85"/>
            <p:cNvSpPr>
              <a:spLocks noChangeArrowheads="1"/>
            </p:cNvSpPr>
            <p:nvPr/>
          </p:nvSpPr>
          <p:spPr bwMode="auto">
            <a:xfrm>
              <a:off x="1738404" y="3209563"/>
              <a:ext cx="1460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86"/>
            <p:cNvSpPr>
              <a:spLocks noChangeArrowheads="1"/>
            </p:cNvSpPr>
            <p:nvPr/>
          </p:nvSpPr>
          <p:spPr bwMode="auto">
            <a:xfrm>
              <a:off x="1819367" y="3209563"/>
              <a:ext cx="1238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87"/>
            <p:cNvSpPr>
              <a:spLocks noChangeArrowheads="1"/>
            </p:cNvSpPr>
            <p:nvPr/>
          </p:nvSpPr>
          <p:spPr bwMode="auto">
            <a:xfrm>
              <a:off x="1865404" y="3209563"/>
              <a:ext cx="4492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88"/>
            <p:cNvSpPr>
              <a:spLocks noChangeArrowheads="1"/>
            </p:cNvSpPr>
            <p:nvPr/>
          </p:nvSpPr>
          <p:spPr bwMode="auto">
            <a:xfrm>
              <a:off x="4400642" y="1044213"/>
              <a:ext cx="2016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Times New Roman" panose="02020603050405020304" pitchFamily="18"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Line 104"/>
            <p:cNvSpPr>
              <a:spLocks noChangeShapeType="1"/>
            </p:cNvSpPr>
            <p:nvPr/>
          </p:nvSpPr>
          <p:spPr bwMode="auto">
            <a:xfrm flipV="1">
              <a:off x="3059204" y="1317262"/>
              <a:ext cx="1258888" cy="107950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05"/>
            <p:cNvSpPr>
              <a:spLocks/>
            </p:cNvSpPr>
            <p:nvPr/>
          </p:nvSpPr>
          <p:spPr bwMode="auto">
            <a:xfrm>
              <a:off x="4268879" y="1271225"/>
              <a:ext cx="106363" cy="100013"/>
            </a:xfrm>
            <a:custGeom>
              <a:avLst/>
              <a:gdLst>
                <a:gd name="T0" fmla="*/ 150 w 150"/>
                <a:gd name="T1" fmla="*/ 0 h 142"/>
                <a:gd name="T2" fmla="*/ 89 w 150"/>
                <a:gd name="T3" fmla="*/ 142 h 142"/>
                <a:gd name="T4" fmla="*/ 0 w 150"/>
                <a:gd name="T5" fmla="*/ 36 h 142"/>
                <a:gd name="T6" fmla="*/ 150 w 150"/>
                <a:gd name="T7" fmla="*/ 0 h 142"/>
              </a:gdLst>
              <a:ahLst/>
              <a:cxnLst>
                <a:cxn ang="0">
                  <a:pos x="T0" y="T1"/>
                </a:cxn>
                <a:cxn ang="0">
                  <a:pos x="T2" y="T3"/>
                </a:cxn>
                <a:cxn ang="0">
                  <a:pos x="T4" y="T5"/>
                </a:cxn>
                <a:cxn ang="0">
                  <a:pos x="T6" y="T7"/>
                </a:cxn>
              </a:cxnLst>
              <a:rect l="0" t="0" r="r" b="b"/>
              <a:pathLst>
                <a:path w="150" h="142">
                  <a:moveTo>
                    <a:pt x="150" y="0"/>
                  </a:moveTo>
                  <a:lnTo>
                    <a:pt x="89" y="142"/>
                  </a:lnTo>
                  <a:cubicBezTo>
                    <a:pt x="77" y="95"/>
                    <a:pt x="44" y="55"/>
                    <a:pt x="0" y="36"/>
                  </a:cubicBezTo>
                  <a:lnTo>
                    <a:pt x="15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 name="Group 113"/>
            <p:cNvGrpSpPr>
              <a:grpSpLocks/>
            </p:cNvGrpSpPr>
            <p:nvPr/>
          </p:nvGrpSpPr>
          <p:grpSpPr bwMode="auto">
            <a:xfrm>
              <a:off x="3194142" y="3007950"/>
              <a:ext cx="0" cy="382588"/>
              <a:chOff x="3762" y="2383"/>
              <a:chExt cx="0" cy="241"/>
            </a:xfrm>
          </p:grpSpPr>
          <p:sp>
            <p:nvSpPr>
              <p:cNvPr id="88" name="Rectangle 111"/>
              <p:cNvSpPr>
                <a:spLocks noChangeArrowheads="1"/>
              </p:cNvSpPr>
              <p:nvPr/>
            </p:nvSpPr>
            <p:spPr bwMode="auto">
              <a:xfrm>
                <a:off x="3762" y="24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112"/>
              <p:cNvSpPr>
                <a:spLocks noChangeArrowheads="1"/>
              </p:cNvSpPr>
              <p:nvPr/>
            </p:nvSpPr>
            <p:spPr bwMode="auto">
              <a:xfrm>
                <a:off x="3762" y="238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84" name="Rectangle 58"/>
            <p:cNvSpPr>
              <a:spLocks noChangeArrowheads="1"/>
            </p:cNvSpPr>
            <p:nvPr/>
          </p:nvSpPr>
          <p:spPr bwMode="auto">
            <a:xfrm>
              <a:off x="2717890" y="3506425"/>
              <a:ext cx="84138" cy="85725"/>
            </a:xfrm>
            <a:prstGeom prst="rect">
              <a:avLst/>
            </a:prstGeom>
            <a:solidFill>
              <a:schemeClr val="bg1"/>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5" name="文本框 84"/>
                <p:cNvSpPr txBox="1"/>
                <p:nvPr/>
              </p:nvSpPr>
              <p:spPr>
                <a:xfrm>
                  <a:off x="3551584" y="3802155"/>
                  <a:ext cx="24761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𝑓</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𝑤</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𝑥</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𝑏</m:t>
                        </m:r>
                        <m:r>
                          <a:rPr lang="en-US" sz="2800" b="0" i="1" smtClean="0">
                            <a:solidFill>
                              <a:srgbClr val="FF0000"/>
                            </a:solidFill>
                            <a:latin typeface="Cambria Math" panose="02040503050406030204" pitchFamily="18" charset="0"/>
                          </a:rPr>
                          <m:t>=0</m:t>
                        </m:r>
                      </m:oMath>
                    </m:oMathPara>
                  </a14:m>
                  <a:endParaRPr lang="en-US" sz="2800" dirty="0">
                    <a:solidFill>
                      <a:srgbClr val="FF0000"/>
                    </a:solidFill>
                  </a:endParaRPr>
                </a:p>
              </p:txBody>
            </p:sp>
          </mc:Choice>
          <mc:Fallback xmlns="">
            <p:sp>
              <p:nvSpPr>
                <p:cNvPr id="123" name="文本框 122"/>
                <p:cNvSpPr txBox="1">
                  <a:spLocks noRot="1" noChangeAspect="1" noMove="1" noResize="1" noEditPoints="1" noAdjustHandles="1" noChangeArrowheads="1" noChangeShapeType="1" noTextEdit="1"/>
                </p:cNvSpPr>
                <p:nvPr/>
              </p:nvSpPr>
              <p:spPr>
                <a:xfrm>
                  <a:off x="3551584" y="3802155"/>
                  <a:ext cx="2476127" cy="430887"/>
                </a:xfrm>
                <a:prstGeom prst="rect">
                  <a:avLst/>
                </a:prstGeom>
                <a:blipFill>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文本框 85"/>
                <p:cNvSpPr txBox="1"/>
                <p:nvPr/>
              </p:nvSpPr>
              <p:spPr>
                <a:xfrm>
                  <a:off x="4264186" y="3139393"/>
                  <a:ext cx="17711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dirty="0"/>
                </a:p>
              </p:txBody>
            </p:sp>
          </mc:Choice>
          <mc:Fallback xmlns="">
            <p:sp>
              <p:nvSpPr>
                <p:cNvPr id="125" name="文本框 124"/>
                <p:cNvSpPr txBox="1">
                  <a:spLocks noRot="1" noChangeAspect="1" noMove="1" noResize="1" noEditPoints="1" noAdjustHandles="1" noChangeArrowheads="1" noChangeShapeType="1" noTextEdit="1"/>
                </p:cNvSpPr>
                <p:nvPr/>
              </p:nvSpPr>
              <p:spPr>
                <a:xfrm>
                  <a:off x="4264186" y="3139393"/>
                  <a:ext cx="1771191" cy="276999"/>
                </a:xfrm>
                <a:prstGeom prst="rect">
                  <a:avLst/>
                </a:prstGeom>
                <a:blipFill>
                  <a:blip r:embed="rId3" cstate="print"/>
                  <a:stretch>
                    <a:fillRect l="-2759" r="-275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1383247" y="4056801"/>
                  <a:ext cx="21343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𝑏</m:t>
                        </m:r>
                        <m:r>
                          <a:rPr lang="en-US" i="1" smtClean="0">
                            <a:latin typeface="Cambria Math" panose="02040503050406030204" pitchFamily="18" charset="0"/>
                          </a:rPr>
                          <m:t>=−1</m:t>
                        </m:r>
                      </m:oMath>
                    </m:oMathPara>
                  </a14:m>
                  <a:endParaRPr lang="en-US" dirty="0"/>
                </a:p>
              </p:txBody>
            </p:sp>
          </mc:Choice>
          <mc:Fallback xmlns="">
            <p:sp>
              <p:nvSpPr>
                <p:cNvPr id="126" name="矩形 125"/>
                <p:cNvSpPr>
                  <a:spLocks noRot="1" noChangeAspect="1" noMove="1" noResize="1" noEditPoints="1" noAdjustHandles="1" noChangeArrowheads="1" noChangeShapeType="1" noTextEdit="1"/>
                </p:cNvSpPr>
                <p:nvPr/>
              </p:nvSpPr>
              <p:spPr>
                <a:xfrm>
                  <a:off x="1383247" y="4056801"/>
                  <a:ext cx="2134302" cy="369332"/>
                </a:xfrm>
                <a:prstGeom prst="rect">
                  <a:avLst/>
                </a:prstGeom>
                <a:blipFill>
                  <a:blip r:embed="rId4" cstate="print"/>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矩形 1"/>
              <p:cNvSpPr/>
              <p:nvPr/>
            </p:nvSpPr>
            <p:spPr>
              <a:xfrm>
                <a:off x="5476485" y="2851926"/>
                <a:ext cx="3392878"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根据给定的训练集</a:t>
                </a:r>
                <a14:m>
                  <m:oMath xmlns:m="http://schemas.openxmlformats.org/officeDocument/2006/math">
                    <m:r>
                      <a:rPr lang="en-US" sz="1800" i="1">
                        <a:effectLst/>
                        <a:latin typeface="Cambria Math" panose="02040503050406030204" pitchFamily="18" charset="0"/>
                        <a:ea typeface="宋体" panose="02010600030101010101" pitchFamily="2" charset="-122"/>
                        <a:cs typeface="Times New Roman" panose="02020603050405020304" pitchFamily="18" charset="0"/>
                      </a:rPr>
                      <m:t>𝑆</m:t>
                    </m:r>
                    <m:r>
                      <a:rPr lang="en-US" sz="1800">
                        <a:effectLst/>
                        <a:latin typeface="Cambria Math" panose="02040503050406030204" pitchFamily="18" charset="0"/>
                        <a:ea typeface="宋体" panose="02010600030101010101" pitchFamily="2" charset="-122"/>
                        <a:cs typeface="Times New Roman" panose="02020603050405020304" pitchFamily="18" charset="0"/>
                      </a:rPr>
                      <m:t>={</m:t>
                    </m:r>
                    <m:d>
                      <m:dPr>
                        <m:ctrlPr>
                          <a:rPr lang="en-US" i="1">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sz="1800" i="1">
                        <a:effectLst/>
                        <a:latin typeface="Cambria Math" panose="02040503050406030204" pitchFamily="18" charset="0"/>
                        <a:ea typeface="宋体" panose="02010600030101010101" pitchFamily="2" charset="-122"/>
                        <a:cs typeface="Times New Roman" panose="02020603050405020304" pitchFamily="18" charset="0"/>
                      </a:rPr>
                      <m:t>,</m:t>
                    </m:r>
                    <m:d>
                      <m:dPr>
                        <m:ctrlPr>
                          <a:rPr lang="en-US" i="1">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2</m:t>
                            </m:r>
                          </m:sub>
                        </m:sSub>
                      </m:e>
                    </m:d>
                    <m:r>
                      <a:rPr lang="en-US"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𝑁</m:t>
                        </m:r>
                      </m:sub>
                    </m:sSub>
                    <m:r>
                      <a:rPr lang="en-US"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𝑁</m:t>
                        </m:r>
                      </m:sub>
                    </m:sSub>
                    <m:r>
                      <a:rPr lang="en-US" sz="1800" i="1">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800" i="1" dirty="0">
                    <a:effectLst/>
                    <a:latin typeface="微软雅黑" panose="020B0503020204020204" pitchFamily="34" charset="-122"/>
                    <a:ea typeface="微软雅黑" panose="020B0503020204020204" pitchFamily="34" charset="-122"/>
                  </a:rPr>
                  <a:t>N </a:t>
                </a:r>
                <a:r>
                  <a:rPr lang="zh-CN" sz="1800" dirty="0">
                    <a:effectLst/>
                    <a:latin typeface="微软雅黑" panose="020B0503020204020204" pitchFamily="34" charset="-122"/>
                    <a:ea typeface="微软雅黑" panose="020B0503020204020204" pitchFamily="34" charset="-122"/>
                    <a:cs typeface="Times New Roman" panose="02020603050405020304" pitchFamily="18" charset="0"/>
                  </a:rPr>
                  <a:t>是样本点个数，</a:t>
                </a:r>
                <a14:m>
                  <m:oMath xmlns:m="http://schemas.openxmlformats.org/officeDocument/2006/math">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dirty="0">
                    <a:effectLst/>
                    <a:latin typeface="微软雅黑" panose="020B0503020204020204" pitchFamily="34" charset="-122"/>
                    <a:ea typeface="微软雅黑" panose="020B0503020204020204" pitchFamily="34" charset="-122"/>
                    <a:cs typeface="Times New Roman" panose="02020603050405020304" pitchFamily="18" charset="0"/>
                  </a:rPr>
                  <a:t>是</a:t>
                </a:r>
                <a:r>
                  <a:rPr lang="en-US" sz="1800" i="1" dirty="0">
                    <a:effectLst/>
                    <a:latin typeface="微软雅黑" panose="020B0503020204020204" pitchFamily="34" charset="-122"/>
                    <a:ea typeface="微软雅黑" panose="020B0503020204020204" pitchFamily="34" charset="-122"/>
                  </a:rPr>
                  <a:t>n </a:t>
                </a:r>
                <a:r>
                  <a:rPr lang="zh-CN" sz="1800" dirty="0">
                    <a:effectLst/>
                    <a:latin typeface="微软雅黑" panose="020B0503020204020204" pitchFamily="34" charset="-122"/>
                    <a:ea typeface="微软雅黑" panose="020B0503020204020204" pitchFamily="34" charset="-122"/>
                    <a:cs typeface="Times New Roman" panose="02020603050405020304" pitchFamily="18" charset="0"/>
                  </a:rPr>
                  <a:t>维空间的向量，</a:t>
                </a:r>
                <a14:m>
                  <m:oMath xmlns:m="http://schemas.openxmlformats.org/officeDocument/2006/math">
                    <m:sSub>
                      <m:sSubPr>
                        <m:ctrlPr>
                          <a:rPr lang="en-US"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宋体" panose="02010600030101010101" pitchFamily="2" charset="-122"/>
                        <a:cs typeface="Times New Roman" panose="02020603050405020304" pitchFamily="18" charset="0"/>
                      </a:rPr>
                      <m:t>={−1,1}</m:t>
                    </m:r>
                  </m:oMath>
                </a14:m>
                <a:endParaRPr lang="en-US"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5476485" y="2851926"/>
                <a:ext cx="3392878" cy="1705403"/>
              </a:xfrm>
              <a:prstGeom prst="rect">
                <a:avLst/>
              </a:prstGeom>
              <a:blipFill>
                <a:blip r:embed="rId5" cstate="print"/>
                <a:stretch>
                  <a:fillRect l="-1436" r="-718" b="-4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373297" y="4736930"/>
                <a:ext cx="3719160"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𝑔</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r>
                        <a:rPr lang="en-US" i="0">
                          <a:solidFill>
                            <a:srgbClr val="FF0000"/>
                          </a:solidFill>
                          <a:latin typeface="Cambria Math" panose="02040503050406030204" pitchFamily="18" charset="0"/>
                        </a:rPr>
                        <m:t>=</m:t>
                      </m:r>
                      <m:r>
                        <m:rPr>
                          <m:sty m:val="p"/>
                        </m:rPr>
                        <a:rPr lang="en-US" i="0">
                          <a:solidFill>
                            <a:srgbClr val="FF0000"/>
                          </a:solidFill>
                          <a:latin typeface="Cambria Math" panose="02040503050406030204" pitchFamily="18" charset="0"/>
                        </a:rPr>
                        <m:t>sgn</m:t>
                      </m:r>
                      <m:d>
                        <m:dPr>
                          <m:ctrlPr>
                            <a:rPr lang="en-US" i="1">
                              <a:solidFill>
                                <a:srgbClr val="FF0000"/>
                              </a:solidFill>
                              <a:latin typeface="Cambria Math" panose="02040503050406030204" pitchFamily="18" charset="0"/>
                            </a:rPr>
                          </m:ctrlPr>
                        </m:dPr>
                        <m:e>
                          <m:d>
                            <m:dPr>
                              <m:beg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𝑓</m:t>
                              </m:r>
                              <m:r>
                                <a:rPr lang="en-US" i="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e>
                          </m:d>
                        </m:e>
                      </m:d>
                      <m:r>
                        <a:rPr lang="en-US" i="0">
                          <a:solidFill>
                            <a:srgbClr val="FF0000"/>
                          </a:solidFill>
                          <a:latin typeface="Cambria Math" panose="02040503050406030204" pitchFamily="18" charset="0"/>
                        </a:rPr>
                        <m:t>=</m:t>
                      </m:r>
                      <m:r>
                        <m:rPr>
                          <m:sty m:val="p"/>
                        </m:rPr>
                        <a:rPr lang="en-US" i="0">
                          <a:solidFill>
                            <a:srgbClr val="FF0000"/>
                          </a:solidFill>
                          <a:latin typeface="Cambria Math" panose="02040503050406030204" pitchFamily="18" charset="0"/>
                        </a:rPr>
                        <m:t>sgn</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𝑤</m:t>
                          </m:r>
                          <m:r>
                            <a:rPr lang="en-US" i="0">
                              <a:solidFill>
                                <a:srgbClr val="FF0000"/>
                              </a:solidFill>
                              <a:latin typeface="Cambria Math" panose="02040503050406030204" pitchFamily="18" charset="0"/>
                            </a:rPr>
                            <m:t>⋅</m:t>
                          </m:r>
                          <m:r>
                            <a:rPr lang="en-US" altLang="zh-CN" i="1" smtClean="0">
                              <a:solidFill>
                                <a:srgbClr val="FF0000"/>
                              </a:solidFill>
                              <a:latin typeface="Cambria Math" panose="02040503050406030204" pitchFamily="18" charset="0"/>
                            </a:rPr>
                            <m:t>𝑥</m:t>
                          </m:r>
                          <m:r>
                            <a:rPr lang="en-US" i="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e>
                      </m:d>
                    </m:oMath>
                  </m:oMathPara>
                </a14:m>
                <a:endParaRPr 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73297" y="4736930"/>
                <a:ext cx="3719160" cy="404983"/>
              </a:xfrm>
              <a:prstGeom prst="rect">
                <a:avLst/>
              </a:prstGeom>
              <a:blipFill>
                <a:blip r:embed="rId6" cstate="print"/>
                <a:stretch>
                  <a:fillRect t="-104545" b="-168182"/>
                </a:stretch>
              </a:blipFill>
            </p:spPr>
            <p:txBody>
              <a:bodyPr/>
              <a:lstStyle/>
              <a:p>
                <a:r>
                  <a:rPr lang="en-US">
                    <a:noFill/>
                  </a:rPr>
                  <a:t> </a:t>
                </a:r>
              </a:p>
            </p:txBody>
          </p:sp>
        </mc:Fallback>
      </mc:AlternateContent>
    </p:spTree>
    <p:extLst>
      <p:ext uri="{BB962C8B-B14F-4D97-AF65-F5344CB8AC3E}">
        <p14:creationId xmlns:p14="http://schemas.microsoft.com/office/powerpoint/2010/main" val="519804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非线性</a:t>
            </a:r>
            <a:r>
              <a:rPr lang="en-US" altLang="zh-CN" b="1" dirty="0">
                <a:solidFill>
                  <a:srgbClr val="002060"/>
                </a:solidFill>
                <a:latin typeface="Calibri" pitchFamily="34" charset="0"/>
                <a:ea typeface="宋体" charset="-122"/>
              </a:rPr>
              <a:t>SVM</a:t>
            </a:r>
            <a:endParaRPr lang="zh-CN" altLang="en-US" b="1" dirty="0">
              <a:solidFill>
                <a:srgbClr val="002060"/>
              </a:solidFill>
              <a:latin typeface="Calibri" pitchFamily="34" charset="0"/>
              <a:ea typeface="宋体" charset="-122"/>
              <a:cs typeface="+mn-cs"/>
            </a:endParaRPr>
          </a:p>
        </p:txBody>
      </p:sp>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14:m>
                  <m:oMath xmlns:m="http://schemas.openxmlformats.org/officeDocument/2006/math">
                    <m:r>
                      <a:rPr lang="en-US"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e>
                    </m:d>
                  </m:oMath>
                </a14:m>
                <a:endParaRPr lang="en-US" dirty="0">
                  <a:latin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引入核函数</a:t>
                </a:r>
                <a14:m>
                  <m:oMath xmlns:m="http://schemas.openxmlformats.org/officeDocument/2006/math">
                    <m:r>
                      <a:rPr lang="en-US" sz="2400" i="1" smtClean="0">
                        <a:solidFill>
                          <a:srgbClr val="FF0000"/>
                        </a:solidFill>
                        <a:latin typeface="Cambria Math" panose="02040503050406030204" pitchFamily="18" charset="0"/>
                      </a:rPr>
                      <m:t>𝐾</m:t>
                    </m:r>
                    <m:d>
                      <m:dPr>
                        <m:ctrlPr>
                          <a:rPr lang="en-US" sz="2400" i="1">
                            <a:solidFill>
                              <a:srgbClr val="FF0000"/>
                            </a:solidFill>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𝑥</m:t>
                            </m:r>
                          </m:e>
                          <m:sub>
                            <m:r>
                              <a:rPr lang="en-US" sz="2400" i="1">
                                <a:solidFill>
                                  <a:srgbClr val="FF0000"/>
                                </a:solidFill>
                                <a:latin typeface="Cambria Math" panose="02040503050406030204" pitchFamily="18" charset="0"/>
                              </a:rPr>
                              <m:t>1</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𝑥</m:t>
                            </m:r>
                          </m:e>
                          <m:sub>
                            <m:r>
                              <a:rPr lang="en-US" sz="2400" i="1">
                                <a:solidFill>
                                  <a:srgbClr val="FF0000"/>
                                </a:solidFill>
                                <a:latin typeface="Cambria Math" panose="02040503050406030204" pitchFamily="18" charset="0"/>
                              </a:rPr>
                              <m:t>2</m:t>
                            </m:r>
                          </m:sub>
                        </m:sSub>
                      </m:e>
                    </m:d>
                    <m:r>
                      <a:rPr lang="en-US" sz="2400">
                        <a:solidFill>
                          <a:srgbClr val="FF0000"/>
                        </a:solidFill>
                        <a:latin typeface="Cambria Math" panose="02040503050406030204" pitchFamily="18" charset="0"/>
                      </a:rPr>
                      <m:t>=</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𝜙</m:t>
                        </m:r>
                        <m:d>
                          <m:dPr>
                            <m:ctrlPr>
                              <a:rPr lang="en-US" sz="2400" i="1">
                                <a:solidFill>
                                  <a:srgbClr val="FF0000"/>
                                </a:solidFill>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𝑥</m:t>
                                </m:r>
                              </m:e>
                              <m:sub>
                                <m:r>
                                  <a:rPr lang="en-US" sz="2400" i="1">
                                    <a:solidFill>
                                      <a:srgbClr val="FF0000"/>
                                    </a:solidFill>
                                    <a:latin typeface="Cambria Math" panose="02040503050406030204" pitchFamily="18" charset="0"/>
                                  </a:rPr>
                                  <m:t>1</m:t>
                                </m:r>
                              </m:sub>
                            </m:sSub>
                          </m:e>
                        </m:d>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𝜙</m:t>
                        </m:r>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𝑥</m:t>
                            </m:r>
                          </m:e>
                          <m:sub>
                            <m:r>
                              <a:rPr lang="en-US" sz="2400" i="1">
                                <a:solidFill>
                                  <a:srgbClr val="FF0000"/>
                                </a:solidFill>
                                <a:latin typeface="Cambria Math" panose="02040503050406030204" pitchFamily="18" charset="0"/>
                              </a:rPr>
                              <m:t>2</m:t>
                            </m:r>
                          </m:sub>
                        </m:sSub>
                        <m:r>
                          <a:rPr lang="en-US" sz="2400" i="1">
                            <a:solidFill>
                              <a:srgbClr val="FF0000"/>
                            </a:solidFill>
                            <a:latin typeface="Cambria Math" panose="02040503050406030204" pitchFamily="18" charset="0"/>
                          </a:rPr>
                          <m:t>)</m:t>
                        </m:r>
                      </m:e>
                    </m:d>
                  </m:oMath>
                </a14:m>
                <a:r>
                  <a:rPr lang="zh-CN" altLang="en-US" sz="2400" dirty="0">
                    <a:latin typeface="微软雅黑" panose="020B0503020204020204" pitchFamily="34" charset="-122"/>
                    <a:ea typeface="微软雅黑" panose="020B0503020204020204" pitchFamily="34" charset="-122"/>
                  </a:rPr>
                  <a:t>，形成决策面</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ts val="4200"/>
                  </a:lnSpc>
                  <a:spcBef>
                    <a:spcPts val="1800"/>
                  </a:spcBef>
                  <a:spcAft>
                    <a:spcPts val="0"/>
                  </a:spcAft>
                  <a:buNone/>
                </a:pP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en-US" altLang="zh-CN" sz="2400" b="0" dirty="0" err="1">
                    <a:ea typeface="微软雅黑" panose="020B0503020204020204" pitchFamily="34" charset="-122"/>
                  </a:rPr>
                  <a:t>Largrange</a:t>
                </a:r>
                <a:r>
                  <a:rPr lang="zh-CN" altLang="en-US" sz="2400" b="0" dirty="0">
                    <a:ea typeface="微软雅黑" panose="020B0503020204020204" pitchFamily="34" charset="-122"/>
                  </a:rPr>
                  <a:t>乘子</a:t>
                </a:r>
                <a14:m>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𝛼</m:t>
                    </m:r>
                  </m:oMath>
                </a14:m>
                <a:r>
                  <a:rPr lang="zh-CN" altLang="en-US" sz="2400" dirty="0">
                    <a:latin typeface="微软雅黑" panose="020B0503020204020204" pitchFamily="34" charset="-122"/>
                    <a:ea typeface="微软雅黑" panose="020B0503020204020204" pitchFamily="34" charset="-122"/>
                  </a:rPr>
                  <a:t>和偏置</a:t>
                </a:r>
                <a:r>
                  <a:rPr lang="en-US" altLang="zh-CN" sz="2400" i="1" dirty="0">
                    <a:solidFill>
                      <a:srgbClr val="FF0000"/>
                    </a:solidFill>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，通过二次规划求解。</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346"/>
                </a:stretch>
              </a:blipFill>
            </p:spPr>
            <p:txBody>
              <a:bodyPr/>
              <a:lstStyle/>
              <a:p>
                <a:r>
                  <a:rPr lang="en-US">
                    <a:noFill/>
                  </a:rPr>
                  <a:t> </a:t>
                </a:r>
              </a:p>
            </p:txBody>
          </p:sp>
        </mc:Fallback>
      </mc:AlternateContent>
      <p:pic>
        <p:nvPicPr>
          <p:cNvPr id="4" name="图片 3"/>
          <p:cNvPicPr>
            <a:picLocks noChangeAspect="1"/>
          </p:cNvPicPr>
          <p:nvPr/>
        </p:nvPicPr>
        <p:blipFill>
          <a:blip r:embed="rId3" cstate="print"/>
          <a:stretch>
            <a:fillRect/>
          </a:stretch>
        </p:blipFill>
        <p:spPr>
          <a:xfrm>
            <a:off x="3276600" y="1075099"/>
            <a:ext cx="4702934" cy="1524000"/>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914400" y="3570465"/>
                <a:ext cx="762000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FF0000"/>
                          </a:solidFill>
                          <a:latin typeface="Cambria Math" panose="02040503050406030204" pitchFamily="18" charset="0"/>
                        </a:rPr>
                        <m:t>𝑦</m:t>
                      </m:r>
                      <m:r>
                        <a:rPr lang="en-US" sz="2000" i="0">
                          <a:solidFill>
                            <a:srgbClr val="FF0000"/>
                          </a:solidFill>
                          <a:latin typeface="Cambria Math" panose="02040503050406030204" pitchFamily="18" charset="0"/>
                        </a:rPr>
                        <m:t>=</m:t>
                      </m:r>
                      <m:r>
                        <m:rPr>
                          <m:sty m:val="p"/>
                        </m:rPr>
                        <a:rPr lang="en-US" sz="2000" i="0">
                          <a:solidFill>
                            <a:srgbClr val="FF0000"/>
                          </a:solidFill>
                          <a:latin typeface="Cambria Math" panose="02040503050406030204" pitchFamily="18" charset="0"/>
                        </a:rPr>
                        <m:t>sgn</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𝑓</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𝑥</m:t>
                              </m:r>
                            </m:e>
                          </m:d>
                        </m:e>
                      </m:d>
                      <m:r>
                        <a:rPr lang="en-US" sz="2000" i="0">
                          <a:solidFill>
                            <a:srgbClr val="FF0000"/>
                          </a:solidFill>
                          <a:latin typeface="Cambria Math" panose="02040503050406030204" pitchFamily="18" charset="0"/>
                        </a:rPr>
                        <m:t>=</m:t>
                      </m:r>
                      <m:r>
                        <m:rPr>
                          <m:sty m:val="p"/>
                        </m:rPr>
                        <a:rPr lang="en-US" sz="2000" i="0">
                          <a:solidFill>
                            <a:srgbClr val="FF0000"/>
                          </a:solidFill>
                          <a:latin typeface="Cambria Math" panose="02040503050406030204" pitchFamily="18" charset="0"/>
                        </a:rPr>
                        <m:t>sgn</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𝑤</m:t>
                          </m:r>
                          <m:r>
                            <a:rPr lang="en-US" sz="2000" i="0">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𝜙</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𝑥</m:t>
                              </m:r>
                            </m:e>
                          </m:d>
                          <m:r>
                            <a:rPr lang="en-US" sz="2000" i="0">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𝑏</m:t>
                          </m:r>
                        </m:e>
                      </m:d>
                      <m:r>
                        <a:rPr lang="en-US" sz="2000" i="0">
                          <a:solidFill>
                            <a:srgbClr val="FF0000"/>
                          </a:solidFill>
                          <a:latin typeface="Cambria Math" panose="02040503050406030204" pitchFamily="18" charset="0"/>
                        </a:rPr>
                        <m:t>=</m:t>
                      </m:r>
                      <m:r>
                        <m:rPr>
                          <m:sty m:val="p"/>
                        </m:rPr>
                        <a:rPr lang="en-US" sz="2000" i="0">
                          <a:solidFill>
                            <a:srgbClr val="FF0000"/>
                          </a:solidFill>
                          <a:latin typeface="Cambria Math" panose="02040503050406030204" pitchFamily="18" charset="0"/>
                        </a:rPr>
                        <m:t>sgn</m:t>
                      </m:r>
                      <m:d>
                        <m:dPr>
                          <m:ctrlPr>
                            <a:rPr lang="en-US" sz="2000" i="1">
                              <a:solidFill>
                                <a:srgbClr val="FF0000"/>
                              </a:solidFill>
                              <a:latin typeface="Cambria Math" panose="02040503050406030204" pitchFamily="18" charset="0"/>
                            </a:rPr>
                          </m:ctrlPr>
                        </m:dPr>
                        <m:e>
                          <m:nary>
                            <m:naryPr>
                              <m:chr m:val="∑"/>
                              <m:limLoc m:val="subSup"/>
                              <m:ctrlPr>
                                <a:rPr lang="en-US" sz="2000" i="1">
                                  <a:solidFill>
                                    <a:srgbClr val="FF0000"/>
                                  </a:solidFill>
                                  <a:latin typeface="Cambria Math" panose="02040503050406030204" pitchFamily="18" charset="0"/>
                                </a:rPr>
                              </m:ctrlPr>
                            </m:naryPr>
                            <m:sub>
                              <m:r>
                                <a:rPr lang="en-US" sz="2000" i="1">
                                  <a:solidFill>
                                    <a:srgbClr val="FF0000"/>
                                  </a:solidFill>
                                  <a:latin typeface="Cambria Math" panose="02040503050406030204" pitchFamily="18" charset="0"/>
                                </a:rPr>
                                <m:t>𝑖</m:t>
                              </m:r>
                              <m:r>
                                <a:rPr lang="en-US" sz="2000" i="0">
                                  <a:solidFill>
                                    <a:srgbClr val="FF0000"/>
                                  </a:solidFill>
                                  <a:latin typeface="Cambria Math" panose="02040503050406030204" pitchFamily="18" charset="0"/>
                                </a:rPr>
                                <m:t>=1</m:t>
                              </m:r>
                            </m:sub>
                            <m:sup>
                              <m:r>
                                <a:rPr lang="en-US" sz="2000" i="1">
                                  <a:solidFill>
                                    <a:srgbClr val="FF0000"/>
                                  </a:solidFill>
                                  <a:latin typeface="Cambria Math" panose="02040503050406030204" pitchFamily="18" charset="0"/>
                                </a:rPr>
                                <m:t>𝑁</m:t>
                              </m:r>
                            </m:sup>
                            <m:e>
                              <m:d>
                                <m:dPr>
                                  <m:begChr m:val=""/>
                                  <m:ctrlPr>
                                    <a:rPr lang="en-US" sz="2000" i="1">
                                      <a:solidFill>
                                        <a:srgbClr val="FF0000"/>
                                      </a:solidFill>
                                      <a:latin typeface="Cambria Math" panose="02040503050406030204" pitchFamily="18" charset="0"/>
                                    </a:rPr>
                                  </m:ctrlPr>
                                </m:dPr>
                                <m:e>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𝑦</m:t>
                                      </m:r>
                                    </m:e>
                                    <m:sub>
                                      <m:r>
                                        <a:rPr lang="en-US" sz="2000" i="1">
                                          <a:solidFill>
                                            <a:srgbClr val="FF0000"/>
                                          </a:solidFill>
                                          <a:latin typeface="Cambria Math" panose="02040503050406030204" pitchFamily="18" charset="0"/>
                                        </a:rPr>
                                        <m:t>𝑖</m:t>
                                      </m:r>
                                    </m:sub>
                                  </m:sSub>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𝛼</m:t>
                                      </m:r>
                                    </m:e>
                                    <m:sub>
                                      <m:r>
                                        <a:rPr lang="en-US" sz="2000" i="1">
                                          <a:solidFill>
                                            <a:srgbClr val="FF0000"/>
                                          </a:solidFill>
                                          <a:latin typeface="Cambria Math" panose="02040503050406030204" pitchFamily="18" charset="0"/>
                                        </a:rPr>
                                        <m:t>𝑖</m:t>
                                      </m:r>
                                    </m:sub>
                                  </m:sSub>
                                  <m:r>
                                    <a:rPr lang="en-US" sz="2000" i="1">
                                      <a:solidFill>
                                        <a:srgbClr val="FF0000"/>
                                      </a:solidFill>
                                      <a:latin typeface="Cambria Math" panose="02040503050406030204" pitchFamily="18" charset="0"/>
                                    </a:rPr>
                                    <m:t>𝐾</m:t>
                                  </m:r>
                                  <m:r>
                                    <a:rPr lang="en-US" sz="2000" i="0">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𝑥</m:t>
                                  </m:r>
                                  <m:r>
                                    <a:rPr lang="en-US" sz="2000" i="0">
                                      <a:solidFill>
                                        <a:srgbClr val="FF0000"/>
                                      </a:solidFill>
                                      <a:latin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𝑥</m:t>
                                      </m:r>
                                    </m:e>
                                    <m:sub>
                                      <m:r>
                                        <a:rPr lang="en-US" sz="2000" i="1">
                                          <a:solidFill>
                                            <a:srgbClr val="FF0000"/>
                                          </a:solidFill>
                                          <a:latin typeface="Cambria Math" panose="02040503050406030204" pitchFamily="18" charset="0"/>
                                        </a:rPr>
                                        <m:t>𝑖</m:t>
                                      </m:r>
                                    </m:sub>
                                  </m:sSub>
                                </m:e>
                              </m:d>
                            </m:e>
                          </m:nary>
                          <m:r>
                            <a:rPr lang="en-US" sz="2000" i="0">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𝑏</m:t>
                          </m:r>
                        </m:e>
                      </m:d>
                    </m:oMath>
                  </m:oMathPara>
                </a14:m>
                <a:endParaRPr lang="en-US" sz="20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914400" y="3570465"/>
                <a:ext cx="7620000" cy="783869"/>
              </a:xfrm>
              <a:prstGeom prst="rect">
                <a:avLst/>
              </a:prstGeom>
              <a:blipFill>
                <a:blip r:embed="rId4"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685800" y="4953000"/>
                <a:ext cx="8772808" cy="1353769"/>
              </a:xfrm>
              <a:prstGeom prst="rect">
                <a:avLst/>
              </a:prstGeom>
            </p:spPr>
            <p:txBody>
              <a:bodyPr wrap="square">
                <a:spAutoFit/>
              </a:bodyPr>
              <a:lstStyle/>
              <a:p>
                <a:pPr>
                  <a:lnSpc>
                    <a:spcPct val="150000"/>
                  </a:lnSpc>
                  <a:spcAft>
                    <a:spcPts val="0"/>
                  </a:spcAft>
                </a:pPr>
                <a14:m>
                  <m:oMathPara xmlns:m="http://schemas.openxmlformats.org/officeDocument/2006/math">
                    <m:oMathParaPr>
                      <m:jc m:val="left"/>
                    </m:oMathParaPr>
                    <m:oMath xmlns:m="http://schemas.openxmlformats.org/officeDocument/2006/math">
                      <m:r>
                        <a:rPr lang="en-US">
                          <a:latin typeface="Cambria Math" panose="02040503050406030204" pitchFamily="18" charset="0"/>
                          <a:ea typeface="宋体" panose="02010600030101010101" pitchFamily="2" charset="-122"/>
                          <a:cs typeface="Times New Roman" panose="02020603050405020304" pitchFamily="18" charset="0"/>
                        </a:rPr>
                        <m:t> </m:t>
                      </m:r>
                      <m:r>
                        <a:rPr lang="zh-CN" sz="1800">
                          <a:effectLst/>
                          <a:latin typeface="Cambria Math" panose="02040503050406030204" pitchFamily="18" charset="0"/>
                          <a:ea typeface="宋体" panose="02010600030101010101" pitchFamily="2" charset="-122"/>
                          <a:cs typeface="Times New Roman" panose="02020603050405020304" pitchFamily="18" charset="0"/>
                        </a:rPr>
                        <m:t>多项式核</m:t>
                      </m:r>
                      <m:r>
                        <a:rPr lang="en-US" sz="18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𝐾</m:t>
                      </m:r>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d>
                      <m:r>
                        <a:rPr lang="en-US"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d>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𝑐</m:t>
                              </m:r>
                            </m:e>
                          </m:d>
                        </m:e>
                        <m:sup>
                          <m:r>
                            <a:rPr lang="en-US" sz="1800" i="1">
                              <a:effectLst/>
                              <a:latin typeface="Cambria Math" panose="02040503050406030204" pitchFamily="18" charset="0"/>
                              <a:ea typeface="宋体" panose="02010600030101010101" pitchFamily="2" charset="-122"/>
                              <a:cs typeface="Times New Roman" panose="02020603050405020304" pitchFamily="18" charset="0"/>
                            </a:rPr>
                            <m:t>𝑑</m:t>
                          </m:r>
                        </m:sup>
                      </m:sSup>
                      <m:r>
                        <a:rPr lang="en-US" sz="1800">
                          <a:effectLst/>
                          <a:latin typeface="Cambria Math" panose="02040503050406030204" pitchFamily="18" charset="0"/>
                          <a:ea typeface="宋体" panose="02010600030101010101" pitchFamily="2" charset="-122"/>
                          <a:cs typeface="Times New Roman" panose="02020603050405020304" pitchFamily="18" charset="0"/>
                        </a:rPr>
                        <m:t>          </m:t>
                      </m:r>
                      <m:r>
                        <a:rPr lang="zh-CN" sz="180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径向基核</m:t>
                      </m:r>
                      <m:r>
                        <a:rPr lang="en-US" sz="18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𝐾</m:t>
                      </m:r>
                      <m:d>
                        <m:dPr>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e>
                      </m:d>
                      <m:r>
                        <a:rPr lang="en-US" sz="18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sz="18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e</m:t>
                          </m:r>
                        </m:e>
                        <m:sup>
                          <m:d>
                            <m:dPr>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dPr>
                                        <m:e>
                                          <m:d>
                                            <m:dPr>
                                              <m:begChr m:val="|"/>
                                              <m:endChr m:val="|"/>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𝑦</m:t>
                                              </m:r>
                                            </m:e>
                                          </m:d>
                                        </m:e>
                                      </m:d>
                                    </m:e>
                                    <m:sup>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Sup>
                                    <m:sSupPr>
                                      <m:ctrlP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en>
                              </m:f>
                            </m:e>
                          </m:d>
                        </m:sup>
                      </m:sSup>
                    </m:oMath>
                  </m:oMathPara>
                </a14:m>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50000"/>
                  </a:lnSpc>
                  <a:spcAft>
                    <a:spcPts val="0"/>
                  </a:spcAft>
                </a:pPr>
                <a14:m>
                  <m:oMathPara xmlns:m="http://schemas.openxmlformats.org/officeDocument/2006/math">
                    <m:oMathParaPr>
                      <m:jc m:val="left"/>
                    </m:oMathParaPr>
                    <m:oMath xmlns:m="http://schemas.openxmlformats.org/officeDocument/2006/math">
                      <m:r>
                        <a:rPr lang="zh-CN" sz="1800">
                          <a:effectLst/>
                          <a:latin typeface="Cambria Math" panose="02040503050406030204" pitchFamily="18" charset="0"/>
                          <a:ea typeface="宋体" panose="02010600030101010101" pitchFamily="2" charset="-122"/>
                          <a:cs typeface="Times New Roman" panose="02020603050405020304" pitchFamily="18" charset="0"/>
                        </a:rPr>
                        <m:t>样条核</m:t>
                      </m:r>
                      <m:r>
                        <a:rPr lang="en-US" sz="18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𝐾</m:t>
                      </m:r>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d>
                      <m:r>
                        <a:rPr lang="en-US"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800" i="1">
                              <a:effectLst/>
                              <a:latin typeface="Cambria Math" panose="02040503050406030204" pitchFamily="18" charset="0"/>
                              <a:ea typeface="宋体" panose="02010600030101010101" pitchFamily="2" charset="-122"/>
                              <a:cs typeface="Times New Roman" panose="02020603050405020304" pitchFamily="18" charset="0"/>
                            </a:rPr>
                            <m:t>2</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sz="1800" i="1">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d>
                      <m:r>
                        <a:rPr lang="en-US" sz="1800" i="1">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sz="1800">
                          <a:effectLst/>
                          <a:latin typeface="Cambria Math" panose="02040503050406030204" pitchFamily="18" charset="0"/>
                          <a:ea typeface="宋体" panose="02010600030101010101" pitchFamily="2" charset="-122"/>
                          <a:cs typeface="Times New Roman" panose="02020603050405020304" pitchFamily="18" charset="0"/>
                        </a:rPr>
                        <m:t>Sigmoid</m:t>
                      </m:r>
                      <m:r>
                        <a:rPr lang="zh-CN" sz="1800">
                          <a:effectLst/>
                          <a:latin typeface="Cambria Math" panose="02040503050406030204" pitchFamily="18" charset="0"/>
                          <a:ea typeface="宋体" panose="02010600030101010101" pitchFamily="2" charset="-122"/>
                          <a:cs typeface="Times New Roman" panose="02020603050405020304" pitchFamily="18" charset="0"/>
                        </a:rPr>
                        <m:t>核</m:t>
                      </m:r>
                      <m:r>
                        <a:rPr lang="en-US" sz="1800">
                          <a:effectLst/>
                          <a:latin typeface="Cambria Math" panose="02040503050406030204" pitchFamily="18" charset="0"/>
                          <a:ea typeface="宋体" panose="02010600030101010101" pitchFamily="2" charset="-122"/>
                          <a:cs typeface="Times New Roman" panose="02020603050405020304" pitchFamily="18" charset="0"/>
                        </a:rPr>
                        <m:t>: </m:t>
                      </m:r>
                      <m:r>
                        <a:rPr lang="en-US" sz="1800" i="1">
                          <a:effectLst/>
                          <a:latin typeface="Cambria Math" panose="02040503050406030204" pitchFamily="18" charset="0"/>
                          <a:ea typeface="宋体" panose="02010600030101010101" pitchFamily="2" charset="-122"/>
                          <a:cs typeface="Times New Roman" panose="02020603050405020304" pitchFamily="18" charset="0"/>
                        </a:rPr>
                        <m:t>𝐾</m:t>
                      </m:r>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d>
                      <m:r>
                        <a:rPr lang="en-US" sz="1800" i="1">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sz="1800">
                              <a:effectLst/>
                              <a:latin typeface="Cambria Math" panose="02040503050406030204" pitchFamily="18" charset="0"/>
                              <a:ea typeface="宋体" panose="02010600030101010101" pitchFamily="2" charset="-122"/>
                              <a:cs typeface="Times New Roman" panose="02020603050405020304" pitchFamily="18" charset="0"/>
                            </a:rPr>
                            <m:t>tanh</m:t>
                          </m:r>
                        </m:fName>
                        <m:e>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effectLst/>
                                  <a:latin typeface="Cambria Math" panose="02040503050406030204" pitchFamily="18" charset="0"/>
                                  <a:ea typeface="宋体" panose="02010600030101010101" pitchFamily="2" charset="-122"/>
                                  <a:cs typeface="Times New Roman" panose="02020603050405020304" pitchFamily="18" charset="0"/>
                                </a:rPr>
                                <m:t>𝜌</m:t>
                              </m:r>
                              <m:d>
                                <m:dPr>
                                  <m:ctrlPr>
                                    <a:rPr lang="en-US"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𝑦</m:t>
                                  </m:r>
                                </m:e>
                              </m:d>
                              <m:r>
                                <a:rPr lang="en-US" sz="1800" i="1">
                                  <a:effectLst/>
                                  <a:latin typeface="Cambria Math" panose="02040503050406030204" pitchFamily="18" charset="0"/>
                                  <a:ea typeface="宋体" panose="02010600030101010101" pitchFamily="2" charset="-122"/>
                                  <a:cs typeface="Times New Roman" panose="02020603050405020304" pitchFamily="18" charset="0"/>
                                </a:rPr>
                                <m:t>+</m:t>
                              </m:r>
                              <m:r>
                                <a:rPr lang="en-US" sz="1800" i="1">
                                  <a:effectLst/>
                                  <a:latin typeface="Cambria Math" panose="02040503050406030204" pitchFamily="18" charset="0"/>
                                  <a:ea typeface="宋体" panose="02010600030101010101" pitchFamily="2" charset="-122"/>
                                  <a:cs typeface="Times New Roman" panose="02020603050405020304" pitchFamily="18" charset="0"/>
                                </a:rPr>
                                <m:t>𝑏</m:t>
                              </m:r>
                            </m:e>
                          </m:d>
                        </m:e>
                      </m:func>
                    </m:oMath>
                  </m:oMathPara>
                </a14:m>
                <a:endParaRPr lang="en-US" dirty="0"/>
              </a:p>
            </p:txBody>
          </p:sp>
        </mc:Choice>
        <mc:Fallback xmlns="">
          <p:sp>
            <p:nvSpPr>
              <p:cNvPr id="3" name="矩形 2"/>
              <p:cNvSpPr>
                <a:spLocks noRot="1" noChangeAspect="1" noMove="1" noResize="1" noEditPoints="1" noAdjustHandles="1" noChangeArrowheads="1" noChangeShapeType="1" noTextEdit="1"/>
              </p:cNvSpPr>
              <p:nvPr/>
            </p:nvSpPr>
            <p:spPr>
              <a:xfrm>
                <a:off x="685800" y="4953000"/>
                <a:ext cx="8772808" cy="1353769"/>
              </a:xfrm>
              <a:prstGeom prst="rect">
                <a:avLst/>
              </a:prstGeom>
              <a:blipFill>
                <a:blip r:embed="rId5"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5464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cs typeface="+mn-cs"/>
              </a:rPr>
              <a:t>核函数</a:t>
            </a:r>
          </a:p>
        </p:txBody>
      </p:sp>
      <p:pic>
        <p:nvPicPr>
          <p:cNvPr id="32770" name="Picture 2" descr="https://img-blog.csdnimg.cn/4b684baf8dfc43f4a2537fc8f5ff16b4.png?x-oss-process=image/watermark,type_ZHJvaWRzYW5zZmFsbGJhY2s,shadow_50,text_Q1NETiBA54eV5Y-M5Zik,size_20,color_FFFFFF,t_70,g_se,x_16"/>
          <p:cNvPicPr>
            <a:picLocks noChangeAspect="1" noChangeArrowheads="1"/>
          </p:cNvPicPr>
          <p:nvPr/>
        </p:nvPicPr>
        <p:blipFill>
          <a:blip r:embed="rId2" cstate="print"/>
          <a:srcRect/>
          <a:stretch>
            <a:fillRect/>
          </a:stretch>
        </p:blipFill>
        <p:spPr bwMode="auto">
          <a:xfrm>
            <a:off x="609600" y="990600"/>
            <a:ext cx="5119294" cy="1447800"/>
          </a:xfrm>
          <a:prstGeom prst="rect">
            <a:avLst/>
          </a:prstGeom>
          <a:noFill/>
        </p:spPr>
      </p:pic>
      <p:pic>
        <p:nvPicPr>
          <p:cNvPr id="32772" name="Picture 4" descr="https://img-blog.csdnimg.cn/9e25b527a9ee4e5bb324d1932a2b29db.png?x-oss-process=image/watermark,type_ZHJvaWRzYW5zZmFsbGJhY2s,shadow_50,text_Q1NETiBA54eV5Y-M5Zik,size_20,color_FFFFFF,t_70,g_se,x_16"/>
          <p:cNvPicPr>
            <a:picLocks noChangeAspect="1" noChangeArrowheads="1"/>
          </p:cNvPicPr>
          <p:nvPr/>
        </p:nvPicPr>
        <p:blipFill>
          <a:blip r:embed="rId3" cstate="print"/>
          <a:srcRect/>
          <a:stretch>
            <a:fillRect/>
          </a:stretch>
        </p:blipFill>
        <p:spPr bwMode="auto">
          <a:xfrm>
            <a:off x="4121853" y="2590800"/>
            <a:ext cx="4787190" cy="1752600"/>
          </a:xfrm>
          <a:prstGeom prst="rect">
            <a:avLst/>
          </a:prstGeom>
          <a:noFill/>
        </p:spPr>
      </p:pic>
      <p:pic>
        <p:nvPicPr>
          <p:cNvPr id="32774" name="Picture 6" descr="https://img-blog.csdnimg.cn/ba7ecd67e27b4da1b68079d495dce4c7.png"/>
          <p:cNvPicPr>
            <a:picLocks noChangeAspect="1" noChangeArrowheads="1"/>
          </p:cNvPicPr>
          <p:nvPr/>
        </p:nvPicPr>
        <p:blipFill>
          <a:blip r:embed="rId4" cstate="print"/>
          <a:srcRect/>
          <a:stretch>
            <a:fillRect/>
          </a:stretch>
        </p:blipFill>
        <p:spPr bwMode="auto">
          <a:xfrm>
            <a:off x="685800" y="4419600"/>
            <a:ext cx="6145481" cy="2286000"/>
          </a:xfrm>
          <a:prstGeom prst="rect">
            <a:avLst/>
          </a:prstGeom>
          <a:noFill/>
        </p:spPr>
      </p:pic>
    </p:spTree>
    <p:extLst>
      <p:ext uri="{BB962C8B-B14F-4D97-AF65-F5344CB8AC3E}">
        <p14:creationId xmlns:p14="http://schemas.microsoft.com/office/powerpoint/2010/main" val="1914992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cs typeface="+mn-cs"/>
              </a:rPr>
              <a:t>核函数</a:t>
            </a:r>
          </a:p>
        </p:txBody>
      </p:sp>
      <p:pic>
        <p:nvPicPr>
          <p:cNvPr id="99330" name="Picture 2" descr="https://img-blog.csdnimg.cn/6c6793711aef41e39dcaeaac70acc693.png?x-oss-process=image/watermark,type_ZHJvaWRzYW5zZmFsbGJhY2s,shadow_50,text_Q1NETiBA5L6s5pys5aSa5oOF44CC,size_18,color_FFFFFF,t_70,g_se,x_16"/>
          <p:cNvPicPr>
            <a:picLocks noChangeAspect="1" noChangeArrowheads="1"/>
          </p:cNvPicPr>
          <p:nvPr/>
        </p:nvPicPr>
        <p:blipFill>
          <a:blip r:embed="rId2" cstate="print"/>
          <a:srcRect/>
          <a:stretch>
            <a:fillRect/>
          </a:stretch>
        </p:blipFill>
        <p:spPr bwMode="auto">
          <a:xfrm>
            <a:off x="280698" y="1219200"/>
            <a:ext cx="8582604" cy="5334000"/>
          </a:xfrm>
          <a:prstGeom prst="rect">
            <a:avLst/>
          </a:prstGeom>
          <a:noFill/>
        </p:spPr>
      </p:pic>
    </p:spTree>
    <p:extLst>
      <p:ext uri="{BB962C8B-B14F-4D97-AF65-F5344CB8AC3E}">
        <p14:creationId xmlns:p14="http://schemas.microsoft.com/office/powerpoint/2010/main" val="1914992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拓展：逻辑回归</a:t>
            </a:r>
            <a:endParaRPr lang="zh-CN" altLang="en-US" b="1" dirty="0">
              <a:solidFill>
                <a:srgbClr val="002060"/>
              </a:solidFill>
              <a:latin typeface="Calibri" pitchFamily="34" charset="0"/>
              <a:ea typeface="宋体" charset="-122"/>
              <a:cs typeface="+mn-cs"/>
            </a:endParaRPr>
          </a:p>
        </p:txBody>
      </p:sp>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14:m>
                  <m:oMath xmlns:m="http://schemas.openxmlformats.org/officeDocument/2006/math">
                    <m:r>
                      <a:rPr lang="en-US"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𝑏</m:t>
                            </m:r>
                          </m:sup>
                        </m:sSup>
                      </m:den>
                    </m:f>
                  </m:oMath>
                </a14:m>
                <a:endParaRPr lang="en-US" sz="2800" dirty="0"/>
              </a:p>
              <a:p>
                <a:pPr eaLnBrk="1" hangingPunct="1">
                  <a:lnSpc>
                    <a:spcPts val="4200"/>
                  </a:lnSpc>
                  <a:spcBef>
                    <a:spcPts val="1800"/>
                  </a:spcBef>
                  <a:spcAft>
                    <a:spcPts val="0"/>
                  </a:spcAft>
                </a:pPr>
                <a14:m>
                  <m:oMath xmlns:m="http://schemas.openxmlformats.org/officeDocument/2006/math">
                    <m:r>
                      <a:rPr lang="en-US" sz="2800" i="1">
                        <a:latin typeface="Cambria Math" panose="02040503050406030204" pitchFamily="18" charset="0"/>
                      </a:rPr>
                      <m:t>h</m:t>
                    </m:r>
                    <m:r>
                      <a:rPr lang="en-US" sz="2800">
                        <a:latin typeface="Cambria Math" panose="02040503050406030204" pitchFamily="18" charset="0"/>
                      </a:rPr>
                      <m:t>(</m:t>
                    </m:r>
                    <m:r>
                      <m:rPr>
                        <m:sty m:val="p"/>
                      </m:rPr>
                      <a:rPr lang="en-US" sz="2800">
                        <a:latin typeface="Cambria Math" panose="02040503050406030204" pitchFamily="18" charset="0"/>
                      </a:rPr>
                      <m:t>x</m:t>
                    </m:r>
                    <m:r>
                      <a:rPr lang="en-US" sz="2800">
                        <a:latin typeface="Cambria Math" panose="02040503050406030204" pitchFamily="18" charset="0"/>
                      </a:rPr>
                      <m:t>)</m:t>
                    </m:r>
                  </m:oMath>
                </a14:m>
                <a:r>
                  <a:rPr lang="zh-CN" altLang="en-US" sz="2800" dirty="0"/>
                  <a:t>可以把</a:t>
                </a:r>
                <a14:m>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oMath>
                </a14:m>
                <a:r>
                  <a:rPr lang="zh-CN" altLang="en-US" sz="2800" dirty="0"/>
                  <a:t>的输出映射到</a:t>
                </a:r>
                <a14:m>
                  <m:oMath xmlns:m="http://schemas.openxmlformats.org/officeDocument/2006/math">
                    <m:r>
                      <a:rPr lang="en-US" sz="2800">
                        <a:latin typeface="Cambria Math" panose="02040503050406030204" pitchFamily="18" charset="0"/>
                      </a:rPr>
                      <m:t>[0,1]</m:t>
                    </m:r>
                  </m:oMath>
                </a14:m>
                <a:r>
                  <a:rPr lang="zh-CN" altLang="en-US" sz="2800" dirty="0"/>
                  <a:t>区间，当</a:t>
                </a:r>
                <a14:m>
                  <m:oMath xmlns:m="http://schemas.openxmlformats.org/officeDocument/2006/math">
                    <m:r>
                      <a:rPr lang="en-US" sz="2800" i="1">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&gt;0.5</m:t>
                    </m:r>
                  </m:oMath>
                </a14:m>
                <a:r>
                  <a:rPr lang="zh-CN" altLang="en-US" sz="2800" dirty="0"/>
                  <a:t>时，判定</a:t>
                </a:r>
                <a:r>
                  <a:rPr lang="en-US" sz="2800" i="1" dirty="0"/>
                  <a:t>y</a:t>
                </a:r>
                <a:r>
                  <a:rPr lang="zh-CN" altLang="en-US" sz="2800" dirty="0"/>
                  <a:t>为正类，</a:t>
                </a:r>
                <a14:m>
                  <m:oMath xmlns:m="http://schemas.openxmlformats.org/officeDocument/2006/math">
                    <m:r>
                      <a:rPr lang="en-US" sz="2800" i="1">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&lt;0.5</m:t>
                    </m:r>
                  </m:oMath>
                </a14:m>
                <a:r>
                  <a:rPr lang="zh-CN" altLang="en-US" sz="2800" dirty="0"/>
                  <a:t>时，判定</a:t>
                </a:r>
                <a:r>
                  <a:rPr lang="en-US" sz="2800" i="1" dirty="0"/>
                  <a:t>y</a:t>
                </a:r>
                <a:r>
                  <a:rPr lang="zh-CN" altLang="en-US" sz="2800" dirty="0"/>
                  <a:t>为负类。</a:t>
                </a: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t="-686"/>
                </a:stretch>
              </a:blipFill>
            </p:spPr>
            <p:txBody>
              <a:bodyPr/>
              <a:lstStyle/>
              <a:p>
                <a:r>
                  <a:rPr lang="en-US">
                    <a:noFill/>
                  </a:rPr>
                  <a:t> </a:t>
                </a:r>
              </a:p>
            </p:txBody>
          </p:sp>
        </mc:Fallback>
      </mc:AlternateContent>
    </p:spTree>
    <p:extLst>
      <p:ext uri="{BB962C8B-B14F-4D97-AF65-F5344CB8AC3E}">
        <p14:creationId xmlns:p14="http://schemas.microsoft.com/office/powerpoint/2010/main" val="1914992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拓展：感知机</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支持向量机可以视为一个两层感知机，中间层完成非线性混合，输出层输出样本的类别</a:t>
            </a: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2514600" y="2514600"/>
            <a:ext cx="3886200" cy="3962400"/>
            <a:chOff x="7263692" y="839277"/>
            <a:chExt cx="3264955" cy="3300560"/>
          </a:xfrm>
        </p:grpSpPr>
        <mc:AlternateContent xmlns:mc="http://schemas.openxmlformats.org/markup-compatibility/2006" xmlns:a14="http://schemas.microsoft.com/office/drawing/2010/main">
          <mc:Choice Requires="a14">
            <p:sp>
              <p:nvSpPr>
                <p:cNvPr id="5" name="Rectangle 123"/>
                <p:cNvSpPr>
                  <a:spLocks noChangeArrowheads="1"/>
                </p:cNvSpPr>
                <p:nvPr/>
              </p:nvSpPr>
              <p:spPr bwMode="auto">
                <a:xfrm>
                  <a:off x="7975947" y="3782649"/>
                  <a:ext cx="417513" cy="357188"/>
                </a:xfrm>
                <a:prstGeom prst="rect">
                  <a:avLst/>
                </a:prstGeom>
                <a:solidFill>
                  <a:srgbClr val="FFFFFF"/>
                </a:solidFill>
                <a:ln>
                  <a:noFill/>
                </a:ln>
                <a:extLs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en-US" dirty="0"/>
                </a:p>
              </p:txBody>
            </p:sp>
          </mc:Choice>
          <mc:Fallback xmlns="">
            <p:sp>
              <p:nvSpPr>
                <p:cNvPr id="133" name="Rectangle 123"/>
                <p:cNvSpPr>
                  <a:spLocks noRot="1" noChangeAspect="1" noMove="1" noResize="1" noEditPoints="1" noAdjustHandles="1" noChangeArrowheads="1" noChangeShapeType="1" noTextEdit="1"/>
                </p:cNvSpPr>
                <p:nvPr/>
              </p:nvSpPr>
              <p:spPr bwMode="auto">
                <a:xfrm>
                  <a:off x="7975947" y="3782649"/>
                  <a:ext cx="417513" cy="357188"/>
                </a:xfrm>
                <a:prstGeom prst="rect">
                  <a:avLst/>
                </a:prstGeom>
                <a:blipFill>
                  <a:blip r:embed="rId2" cstate="print"/>
                  <a:stretch>
                    <a:fillRect b="-3448"/>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6" name="Rectangle 135"/>
            <p:cNvSpPr>
              <a:spLocks noChangeArrowheads="1"/>
            </p:cNvSpPr>
            <p:nvPr/>
          </p:nvSpPr>
          <p:spPr bwMode="auto">
            <a:xfrm>
              <a:off x="9640657" y="3929359"/>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37"/>
            <p:cNvSpPr>
              <a:spLocks noChangeArrowheads="1"/>
            </p:cNvSpPr>
            <p:nvPr/>
          </p:nvSpPr>
          <p:spPr bwMode="auto">
            <a:xfrm>
              <a:off x="7894984" y="2876188"/>
              <a:ext cx="555625" cy="239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38"/>
            <p:cNvSpPr>
              <a:spLocks noChangeArrowheads="1"/>
            </p:cNvSpPr>
            <p:nvPr/>
          </p:nvSpPr>
          <p:spPr bwMode="auto">
            <a:xfrm>
              <a:off x="7894984" y="2876188"/>
              <a:ext cx="555625" cy="239713"/>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139"/>
            <p:cNvSpPr>
              <a:spLocks noChangeArrowheads="1"/>
            </p:cNvSpPr>
            <p:nvPr/>
          </p:nvSpPr>
          <p:spPr bwMode="auto">
            <a:xfrm>
              <a:off x="8864947" y="2876188"/>
              <a:ext cx="555625" cy="239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40"/>
            <p:cNvSpPr>
              <a:spLocks noChangeArrowheads="1"/>
            </p:cNvSpPr>
            <p:nvPr/>
          </p:nvSpPr>
          <p:spPr bwMode="auto">
            <a:xfrm>
              <a:off x="8864947" y="2876188"/>
              <a:ext cx="555625" cy="239713"/>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41"/>
            <p:cNvSpPr>
              <a:spLocks noChangeArrowheads="1"/>
            </p:cNvSpPr>
            <p:nvPr/>
          </p:nvSpPr>
          <p:spPr bwMode="auto">
            <a:xfrm>
              <a:off x="9974609" y="2876188"/>
              <a:ext cx="554038" cy="239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42"/>
            <p:cNvSpPr>
              <a:spLocks noChangeArrowheads="1"/>
            </p:cNvSpPr>
            <p:nvPr/>
          </p:nvSpPr>
          <p:spPr bwMode="auto">
            <a:xfrm>
              <a:off x="9974609" y="2876188"/>
              <a:ext cx="554038" cy="239713"/>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43"/>
            <p:cNvSpPr>
              <a:spLocks noChangeArrowheads="1"/>
            </p:cNvSpPr>
            <p:nvPr/>
          </p:nvSpPr>
          <p:spPr bwMode="auto">
            <a:xfrm>
              <a:off x="8010872" y="3596913"/>
              <a:ext cx="277813"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44"/>
            <p:cNvSpPr>
              <a:spLocks noChangeArrowheads="1"/>
            </p:cNvSpPr>
            <p:nvPr/>
          </p:nvSpPr>
          <p:spPr bwMode="auto">
            <a:xfrm>
              <a:off x="8010872" y="3596913"/>
              <a:ext cx="277813" cy="238125"/>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5"/>
            <p:cNvSpPr>
              <a:spLocks noChangeArrowheads="1"/>
            </p:cNvSpPr>
            <p:nvPr/>
          </p:nvSpPr>
          <p:spPr bwMode="auto">
            <a:xfrm>
              <a:off x="8969722" y="3596913"/>
              <a:ext cx="277813"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6"/>
            <p:cNvSpPr>
              <a:spLocks noChangeArrowheads="1"/>
            </p:cNvSpPr>
            <p:nvPr/>
          </p:nvSpPr>
          <p:spPr bwMode="auto">
            <a:xfrm>
              <a:off x="8969722" y="3596913"/>
              <a:ext cx="277813" cy="238125"/>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7"/>
            <p:cNvSpPr>
              <a:spLocks noChangeArrowheads="1"/>
            </p:cNvSpPr>
            <p:nvPr/>
          </p:nvSpPr>
          <p:spPr bwMode="auto">
            <a:xfrm>
              <a:off x="10090497" y="3596913"/>
              <a:ext cx="276225"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8"/>
            <p:cNvSpPr>
              <a:spLocks noChangeArrowheads="1"/>
            </p:cNvSpPr>
            <p:nvPr/>
          </p:nvSpPr>
          <p:spPr bwMode="auto">
            <a:xfrm>
              <a:off x="10090497" y="3596913"/>
              <a:ext cx="276225" cy="238125"/>
            </a:xfrm>
            <a:prstGeom prst="rect">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9"/>
            <p:cNvSpPr>
              <a:spLocks noEditPoints="1"/>
            </p:cNvSpPr>
            <p:nvPr/>
          </p:nvSpPr>
          <p:spPr bwMode="auto">
            <a:xfrm>
              <a:off x="7975947" y="3111138"/>
              <a:ext cx="101600" cy="492125"/>
            </a:xfrm>
            <a:custGeom>
              <a:avLst/>
              <a:gdLst>
                <a:gd name="T0" fmla="*/ 120 w 143"/>
                <a:gd name="T1" fmla="*/ 691 h 701"/>
                <a:gd name="T2" fmla="*/ 52 w 143"/>
                <a:gd name="T3" fmla="*/ 110 h 701"/>
                <a:gd name="T4" fmla="*/ 62 w 143"/>
                <a:gd name="T5" fmla="*/ 98 h 701"/>
                <a:gd name="T6" fmla="*/ 74 w 143"/>
                <a:gd name="T7" fmla="*/ 107 h 701"/>
                <a:gd name="T8" fmla="*/ 142 w 143"/>
                <a:gd name="T9" fmla="*/ 688 h 701"/>
                <a:gd name="T10" fmla="*/ 132 w 143"/>
                <a:gd name="T11" fmla="*/ 700 h 701"/>
                <a:gd name="T12" fmla="*/ 120 w 143"/>
                <a:gd name="T13" fmla="*/ 691 h 701"/>
                <a:gd name="T14" fmla="*/ 0 w 143"/>
                <a:gd name="T15" fmla="*/ 138 h 701"/>
                <a:gd name="T16" fmla="*/ 50 w 143"/>
                <a:gd name="T17" fmla="*/ 0 h 701"/>
                <a:gd name="T18" fmla="*/ 131 w 143"/>
                <a:gd name="T19" fmla="*/ 123 h 701"/>
                <a:gd name="T20" fmla="*/ 0 w 143"/>
                <a:gd name="T21" fmla="*/ 13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701">
                  <a:moveTo>
                    <a:pt x="120" y="691"/>
                  </a:moveTo>
                  <a:lnTo>
                    <a:pt x="52" y="110"/>
                  </a:lnTo>
                  <a:cubicBezTo>
                    <a:pt x="51" y="104"/>
                    <a:pt x="56" y="99"/>
                    <a:pt x="62" y="98"/>
                  </a:cubicBezTo>
                  <a:cubicBezTo>
                    <a:pt x="68" y="97"/>
                    <a:pt x="73" y="101"/>
                    <a:pt x="74" y="107"/>
                  </a:cubicBezTo>
                  <a:lnTo>
                    <a:pt x="142" y="688"/>
                  </a:lnTo>
                  <a:cubicBezTo>
                    <a:pt x="143" y="694"/>
                    <a:pt x="138" y="700"/>
                    <a:pt x="132" y="700"/>
                  </a:cubicBezTo>
                  <a:cubicBezTo>
                    <a:pt x="126" y="701"/>
                    <a:pt x="121" y="697"/>
                    <a:pt x="120" y="691"/>
                  </a:cubicBezTo>
                  <a:close/>
                  <a:moveTo>
                    <a:pt x="0" y="138"/>
                  </a:moveTo>
                  <a:lnTo>
                    <a:pt x="50" y="0"/>
                  </a:lnTo>
                  <a:lnTo>
                    <a:pt x="131" y="123"/>
                  </a:lnTo>
                  <a:lnTo>
                    <a:pt x="0" y="13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0"/>
            <p:cNvSpPr>
              <a:spLocks noEditPoints="1"/>
            </p:cNvSpPr>
            <p:nvPr/>
          </p:nvSpPr>
          <p:spPr bwMode="auto">
            <a:xfrm>
              <a:off x="7975947" y="3111138"/>
              <a:ext cx="101600" cy="492125"/>
            </a:xfrm>
            <a:custGeom>
              <a:avLst/>
              <a:gdLst>
                <a:gd name="T0" fmla="*/ 120 w 143"/>
                <a:gd name="T1" fmla="*/ 691 h 701"/>
                <a:gd name="T2" fmla="*/ 52 w 143"/>
                <a:gd name="T3" fmla="*/ 110 h 701"/>
                <a:gd name="T4" fmla="*/ 62 w 143"/>
                <a:gd name="T5" fmla="*/ 98 h 701"/>
                <a:gd name="T6" fmla="*/ 74 w 143"/>
                <a:gd name="T7" fmla="*/ 107 h 701"/>
                <a:gd name="T8" fmla="*/ 142 w 143"/>
                <a:gd name="T9" fmla="*/ 688 h 701"/>
                <a:gd name="T10" fmla="*/ 132 w 143"/>
                <a:gd name="T11" fmla="*/ 700 h 701"/>
                <a:gd name="T12" fmla="*/ 120 w 143"/>
                <a:gd name="T13" fmla="*/ 691 h 701"/>
                <a:gd name="T14" fmla="*/ 0 w 143"/>
                <a:gd name="T15" fmla="*/ 138 h 701"/>
                <a:gd name="T16" fmla="*/ 50 w 143"/>
                <a:gd name="T17" fmla="*/ 0 h 701"/>
                <a:gd name="T18" fmla="*/ 131 w 143"/>
                <a:gd name="T19" fmla="*/ 123 h 701"/>
                <a:gd name="T20" fmla="*/ 0 w 143"/>
                <a:gd name="T21" fmla="*/ 13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701">
                  <a:moveTo>
                    <a:pt x="120" y="691"/>
                  </a:moveTo>
                  <a:lnTo>
                    <a:pt x="52" y="110"/>
                  </a:lnTo>
                  <a:cubicBezTo>
                    <a:pt x="51" y="104"/>
                    <a:pt x="56" y="99"/>
                    <a:pt x="62" y="98"/>
                  </a:cubicBezTo>
                  <a:cubicBezTo>
                    <a:pt x="68" y="97"/>
                    <a:pt x="73" y="101"/>
                    <a:pt x="74" y="107"/>
                  </a:cubicBezTo>
                  <a:lnTo>
                    <a:pt x="142" y="688"/>
                  </a:lnTo>
                  <a:cubicBezTo>
                    <a:pt x="143" y="694"/>
                    <a:pt x="138" y="700"/>
                    <a:pt x="132" y="700"/>
                  </a:cubicBezTo>
                  <a:cubicBezTo>
                    <a:pt x="126" y="701"/>
                    <a:pt x="121" y="697"/>
                    <a:pt x="120" y="691"/>
                  </a:cubicBezTo>
                  <a:close/>
                  <a:moveTo>
                    <a:pt x="0" y="138"/>
                  </a:moveTo>
                  <a:lnTo>
                    <a:pt x="50" y="0"/>
                  </a:lnTo>
                  <a:lnTo>
                    <a:pt x="131" y="123"/>
                  </a:lnTo>
                  <a:lnTo>
                    <a:pt x="0" y="138"/>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51"/>
            <p:cNvSpPr>
              <a:spLocks noEditPoints="1"/>
            </p:cNvSpPr>
            <p:nvPr/>
          </p:nvSpPr>
          <p:spPr bwMode="auto">
            <a:xfrm>
              <a:off x="8141047" y="3111138"/>
              <a:ext cx="850900" cy="492125"/>
            </a:xfrm>
            <a:custGeom>
              <a:avLst/>
              <a:gdLst>
                <a:gd name="T0" fmla="*/ 7 w 1210"/>
                <a:gd name="T1" fmla="*/ 680 h 702"/>
                <a:gd name="T2" fmla="*/ 1110 w 1210"/>
                <a:gd name="T3" fmla="*/ 45 h 702"/>
                <a:gd name="T4" fmla="*/ 1125 w 1210"/>
                <a:gd name="T5" fmla="*/ 49 h 702"/>
                <a:gd name="T6" fmla="*/ 1121 w 1210"/>
                <a:gd name="T7" fmla="*/ 64 h 702"/>
                <a:gd name="T8" fmla="*/ 18 w 1210"/>
                <a:gd name="T9" fmla="*/ 699 h 702"/>
                <a:gd name="T10" fmla="*/ 3 w 1210"/>
                <a:gd name="T11" fmla="*/ 695 h 702"/>
                <a:gd name="T12" fmla="*/ 7 w 1210"/>
                <a:gd name="T13" fmla="*/ 680 h 702"/>
                <a:gd name="T14" fmla="*/ 1064 w 1210"/>
                <a:gd name="T15" fmla="*/ 9 h 702"/>
                <a:gd name="T16" fmla="*/ 1210 w 1210"/>
                <a:gd name="T17" fmla="*/ 0 h 702"/>
                <a:gd name="T18" fmla="*/ 1129 w 1210"/>
                <a:gd name="T19" fmla="*/ 122 h 702"/>
                <a:gd name="T20" fmla="*/ 1064 w 1210"/>
                <a:gd name="T21" fmla="*/ 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0" h="702">
                  <a:moveTo>
                    <a:pt x="7" y="680"/>
                  </a:moveTo>
                  <a:lnTo>
                    <a:pt x="1110" y="45"/>
                  </a:lnTo>
                  <a:cubicBezTo>
                    <a:pt x="1115" y="42"/>
                    <a:pt x="1122" y="44"/>
                    <a:pt x="1125" y="49"/>
                  </a:cubicBezTo>
                  <a:cubicBezTo>
                    <a:pt x="1128" y="54"/>
                    <a:pt x="1126" y="61"/>
                    <a:pt x="1121" y="64"/>
                  </a:cubicBezTo>
                  <a:lnTo>
                    <a:pt x="18" y="699"/>
                  </a:lnTo>
                  <a:cubicBezTo>
                    <a:pt x="12" y="702"/>
                    <a:pt x="6" y="700"/>
                    <a:pt x="3" y="695"/>
                  </a:cubicBezTo>
                  <a:cubicBezTo>
                    <a:pt x="0" y="690"/>
                    <a:pt x="1" y="683"/>
                    <a:pt x="7" y="680"/>
                  </a:cubicBezTo>
                  <a:close/>
                  <a:moveTo>
                    <a:pt x="1064" y="9"/>
                  </a:moveTo>
                  <a:lnTo>
                    <a:pt x="1210" y="0"/>
                  </a:lnTo>
                  <a:lnTo>
                    <a:pt x="1129" y="122"/>
                  </a:lnTo>
                  <a:lnTo>
                    <a:pt x="1064"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2"/>
            <p:cNvSpPr>
              <a:spLocks noEditPoints="1"/>
            </p:cNvSpPr>
            <p:nvPr/>
          </p:nvSpPr>
          <p:spPr bwMode="auto">
            <a:xfrm>
              <a:off x="8141047" y="3111138"/>
              <a:ext cx="850900" cy="492125"/>
            </a:xfrm>
            <a:custGeom>
              <a:avLst/>
              <a:gdLst>
                <a:gd name="T0" fmla="*/ 7 w 1210"/>
                <a:gd name="T1" fmla="*/ 680 h 702"/>
                <a:gd name="T2" fmla="*/ 1110 w 1210"/>
                <a:gd name="T3" fmla="*/ 45 h 702"/>
                <a:gd name="T4" fmla="*/ 1125 w 1210"/>
                <a:gd name="T5" fmla="*/ 49 h 702"/>
                <a:gd name="T6" fmla="*/ 1121 w 1210"/>
                <a:gd name="T7" fmla="*/ 64 h 702"/>
                <a:gd name="T8" fmla="*/ 18 w 1210"/>
                <a:gd name="T9" fmla="*/ 699 h 702"/>
                <a:gd name="T10" fmla="*/ 3 w 1210"/>
                <a:gd name="T11" fmla="*/ 695 h 702"/>
                <a:gd name="T12" fmla="*/ 7 w 1210"/>
                <a:gd name="T13" fmla="*/ 680 h 702"/>
                <a:gd name="T14" fmla="*/ 1064 w 1210"/>
                <a:gd name="T15" fmla="*/ 9 h 702"/>
                <a:gd name="T16" fmla="*/ 1210 w 1210"/>
                <a:gd name="T17" fmla="*/ 0 h 702"/>
                <a:gd name="T18" fmla="*/ 1129 w 1210"/>
                <a:gd name="T19" fmla="*/ 122 h 702"/>
                <a:gd name="T20" fmla="*/ 1064 w 1210"/>
                <a:gd name="T21" fmla="*/ 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0" h="702">
                  <a:moveTo>
                    <a:pt x="7" y="680"/>
                  </a:moveTo>
                  <a:lnTo>
                    <a:pt x="1110" y="45"/>
                  </a:lnTo>
                  <a:cubicBezTo>
                    <a:pt x="1115" y="42"/>
                    <a:pt x="1122" y="44"/>
                    <a:pt x="1125" y="49"/>
                  </a:cubicBezTo>
                  <a:cubicBezTo>
                    <a:pt x="1128" y="54"/>
                    <a:pt x="1126" y="61"/>
                    <a:pt x="1121" y="64"/>
                  </a:cubicBezTo>
                  <a:lnTo>
                    <a:pt x="18" y="699"/>
                  </a:lnTo>
                  <a:cubicBezTo>
                    <a:pt x="12" y="702"/>
                    <a:pt x="6" y="700"/>
                    <a:pt x="3" y="695"/>
                  </a:cubicBezTo>
                  <a:cubicBezTo>
                    <a:pt x="0" y="690"/>
                    <a:pt x="1" y="683"/>
                    <a:pt x="7" y="680"/>
                  </a:cubicBezTo>
                  <a:close/>
                  <a:moveTo>
                    <a:pt x="1064" y="9"/>
                  </a:moveTo>
                  <a:lnTo>
                    <a:pt x="1210" y="0"/>
                  </a:lnTo>
                  <a:lnTo>
                    <a:pt x="1129" y="122"/>
                  </a:lnTo>
                  <a:lnTo>
                    <a:pt x="1064" y="9"/>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3"/>
            <p:cNvSpPr>
              <a:spLocks noEditPoints="1"/>
            </p:cNvSpPr>
            <p:nvPr/>
          </p:nvSpPr>
          <p:spPr bwMode="auto">
            <a:xfrm>
              <a:off x="8256934" y="3077800"/>
              <a:ext cx="1809750" cy="514350"/>
            </a:xfrm>
            <a:custGeom>
              <a:avLst/>
              <a:gdLst>
                <a:gd name="T0" fmla="*/ 9 w 2572"/>
                <a:gd name="T1" fmla="*/ 708 h 731"/>
                <a:gd name="T2" fmla="*/ 2464 w 2572"/>
                <a:gd name="T3" fmla="*/ 47 h 731"/>
                <a:gd name="T4" fmla="*/ 2477 w 2572"/>
                <a:gd name="T5" fmla="*/ 55 h 731"/>
                <a:gd name="T6" fmla="*/ 2469 w 2572"/>
                <a:gd name="T7" fmla="*/ 69 h 731"/>
                <a:gd name="T8" fmla="*/ 15 w 2572"/>
                <a:gd name="T9" fmla="*/ 730 h 731"/>
                <a:gd name="T10" fmla="*/ 2 w 2572"/>
                <a:gd name="T11" fmla="*/ 722 h 731"/>
                <a:gd name="T12" fmla="*/ 9 w 2572"/>
                <a:gd name="T13" fmla="*/ 708 h 731"/>
                <a:gd name="T14" fmla="*/ 2428 w 2572"/>
                <a:gd name="T15" fmla="*/ 0 h 731"/>
                <a:gd name="T16" fmla="*/ 2572 w 2572"/>
                <a:gd name="T17" fmla="*/ 30 h 731"/>
                <a:gd name="T18" fmla="*/ 2463 w 2572"/>
                <a:gd name="T19" fmla="*/ 127 h 731"/>
                <a:gd name="T20" fmla="*/ 2428 w 2572"/>
                <a:gd name="T21"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72" h="731">
                  <a:moveTo>
                    <a:pt x="9" y="708"/>
                  </a:moveTo>
                  <a:lnTo>
                    <a:pt x="2464" y="47"/>
                  </a:lnTo>
                  <a:cubicBezTo>
                    <a:pt x="2470" y="46"/>
                    <a:pt x="2475" y="49"/>
                    <a:pt x="2477" y="55"/>
                  </a:cubicBezTo>
                  <a:cubicBezTo>
                    <a:pt x="2479" y="61"/>
                    <a:pt x="2475" y="67"/>
                    <a:pt x="2469" y="69"/>
                  </a:cubicBezTo>
                  <a:lnTo>
                    <a:pt x="15" y="730"/>
                  </a:lnTo>
                  <a:cubicBezTo>
                    <a:pt x="9" y="731"/>
                    <a:pt x="3" y="728"/>
                    <a:pt x="2" y="722"/>
                  </a:cubicBezTo>
                  <a:cubicBezTo>
                    <a:pt x="0" y="716"/>
                    <a:pt x="4" y="710"/>
                    <a:pt x="9" y="708"/>
                  </a:cubicBezTo>
                  <a:close/>
                  <a:moveTo>
                    <a:pt x="2428" y="0"/>
                  </a:moveTo>
                  <a:lnTo>
                    <a:pt x="2572" y="30"/>
                  </a:lnTo>
                  <a:lnTo>
                    <a:pt x="2463" y="127"/>
                  </a:lnTo>
                  <a:lnTo>
                    <a:pt x="24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54"/>
            <p:cNvSpPr>
              <a:spLocks noEditPoints="1"/>
            </p:cNvSpPr>
            <p:nvPr/>
          </p:nvSpPr>
          <p:spPr bwMode="auto">
            <a:xfrm>
              <a:off x="8256934" y="3077800"/>
              <a:ext cx="1809750" cy="514350"/>
            </a:xfrm>
            <a:custGeom>
              <a:avLst/>
              <a:gdLst>
                <a:gd name="T0" fmla="*/ 9 w 2572"/>
                <a:gd name="T1" fmla="*/ 708 h 731"/>
                <a:gd name="T2" fmla="*/ 2464 w 2572"/>
                <a:gd name="T3" fmla="*/ 47 h 731"/>
                <a:gd name="T4" fmla="*/ 2477 w 2572"/>
                <a:gd name="T5" fmla="*/ 55 h 731"/>
                <a:gd name="T6" fmla="*/ 2469 w 2572"/>
                <a:gd name="T7" fmla="*/ 69 h 731"/>
                <a:gd name="T8" fmla="*/ 15 w 2572"/>
                <a:gd name="T9" fmla="*/ 730 h 731"/>
                <a:gd name="T10" fmla="*/ 2 w 2572"/>
                <a:gd name="T11" fmla="*/ 722 h 731"/>
                <a:gd name="T12" fmla="*/ 9 w 2572"/>
                <a:gd name="T13" fmla="*/ 708 h 731"/>
                <a:gd name="T14" fmla="*/ 2428 w 2572"/>
                <a:gd name="T15" fmla="*/ 0 h 731"/>
                <a:gd name="T16" fmla="*/ 2572 w 2572"/>
                <a:gd name="T17" fmla="*/ 30 h 731"/>
                <a:gd name="T18" fmla="*/ 2463 w 2572"/>
                <a:gd name="T19" fmla="*/ 127 h 731"/>
                <a:gd name="T20" fmla="*/ 2428 w 2572"/>
                <a:gd name="T21"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72" h="731">
                  <a:moveTo>
                    <a:pt x="9" y="708"/>
                  </a:moveTo>
                  <a:lnTo>
                    <a:pt x="2464" y="47"/>
                  </a:lnTo>
                  <a:cubicBezTo>
                    <a:pt x="2470" y="46"/>
                    <a:pt x="2475" y="49"/>
                    <a:pt x="2477" y="55"/>
                  </a:cubicBezTo>
                  <a:cubicBezTo>
                    <a:pt x="2479" y="61"/>
                    <a:pt x="2475" y="67"/>
                    <a:pt x="2469" y="69"/>
                  </a:cubicBezTo>
                  <a:lnTo>
                    <a:pt x="15" y="730"/>
                  </a:lnTo>
                  <a:cubicBezTo>
                    <a:pt x="9" y="731"/>
                    <a:pt x="3" y="728"/>
                    <a:pt x="2" y="722"/>
                  </a:cubicBezTo>
                  <a:cubicBezTo>
                    <a:pt x="0" y="716"/>
                    <a:pt x="4" y="710"/>
                    <a:pt x="9" y="708"/>
                  </a:cubicBezTo>
                  <a:close/>
                  <a:moveTo>
                    <a:pt x="2428" y="0"/>
                  </a:moveTo>
                  <a:lnTo>
                    <a:pt x="2572" y="30"/>
                  </a:lnTo>
                  <a:lnTo>
                    <a:pt x="2463" y="127"/>
                  </a:lnTo>
                  <a:lnTo>
                    <a:pt x="2428"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5"/>
            <p:cNvSpPr>
              <a:spLocks noEditPoints="1"/>
            </p:cNvSpPr>
            <p:nvPr/>
          </p:nvSpPr>
          <p:spPr bwMode="auto">
            <a:xfrm>
              <a:off x="8161684" y="3111138"/>
              <a:ext cx="874713" cy="492125"/>
            </a:xfrm>
            <a:custGeom>
              <a:avLst/>
              <a:gdLst>
                <a:gd name="T0" fmla="*/ 1225 w 1243"/>
                <a:gd name="T1" fmla="*/ 699 h 702"/>
                <a:gd name="T2" fmla="*/ 90 w 1243"/>
                <a:gd name="T3" fmla="*/ 63 h 702"/>
                <a:gd name="T4" fmla="*/ 86 w 1243"/>
                <a:gd name="T5" fmla="*/ 48 h 702"/>
                <a:gd name="T6" fmla="*/ 100 w 1243"/>
                <a:gd name="T7" fmla="*/ 44 h 702"/>
                <a:gd name="T8" fmla="*/ 1236 w 1243"/>
                <a:gd name="T9" fmla="*/ 680 h 702"/>
                <a:gd name="T10" fmla="*/ 1240 w 1243"/>
                <a:gd name="T11" fmla="*/ 695 h 702"/>
                <a:gd name="T12" fmla="*/ 1225 w 1243"/>
                <a:gd name="T13" fmla="*/ 699 h 702"/>
                <a:gd name="T14" fmla="*/ 82 w 1243"/>
                <a:gd name="T15" fmla="*/ 121 h 702"/>
                <a:gd name="T16" fmla="*/ 0 w 1243"/>
                <a:gd name="T17" fmla="*/ 0 h 702"/>
                <a:gd name="T18" fmla="*/ 146 w 1243"/>
                <a:gd name="T19" fmla="*/ 7 h 702"/>
                <a:gd name="T20" fmla="*/ 82 w 1243"/>
                <a:gd name="T21" fmla="*/ 121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3" h="702">
                  <a:moveTo>
                    <a:pt x="1225" y="699"/>
                  </a:moveTo>
                  <a:lnTo>
                    <a:pt x="90" y="63"/>
                  </a:lnTo>
                  <a:cubicBezTo>
                    <a:pt x="84" y="60"/>
                    <a:pt x="83" y="53"/>
                    <a:pt x="86" y="48"/>
                  </a:cubicBezTo>
                  <a:cubicBezTo>
                    <a:pt x="88" y="43"/>
                    <a:pt x="95" y="41"/>
                    <a:pt x="100" y="44"/>
                  </a:cubicBezTo>
                  <a:lnTo>
                    <a:pt x="1236" y="680"/>
                  </a:lnTo>
                  <a:cubicBezTo>
                    <a:pt x="1241" y="683"/>
                    <a:pt x="1243" y="690"/>
                    <a:pt x="1240" y="695"/>
                  </a:cubicBezTo>
                  <a:cubicBezTo>
                    <a:pt x="1237" y="700"/>
                    <a:pt x="1231" y="702"/>
                    <a:pt x="1225" y="699"/>
                  </a:cubicBezTo>
                  <a:close/>
                  <a:moveTo>
                    <a:pt x="82" y="121"/>
                  </a:moveTo>
                  <a:lnTo>
                    <a:pt x="0" y="0"/>
                  </a:lnTo>
                  <a:lnTo>
                    <a:pt x="146" y="7"/>
                  </a:lnTo>
                  <a:lnTo>
                    <a:pt x="82" y="12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56"/>
            <p:cNvSpPr>
              <a:spLocks noEditPoints="1"/>
            </p:cNvSpPr>
            <p:nvPr/>
          </p:nvSpPr>
          <p:spPr bwMode="auto">
            <a:xfrm>
              <a:off x="8161684" y="3111138"/>
              <a:ext cx="874713" cy="492125"/>
            </a:xfrm>
            <a:custGeom>
              <a:avLst/>
              <a:gdLst>
                <a:gd name="T0" fmla="*/ 1225 w 1243"/>
                <a:gd name="T1" fmla="*/ 699 h 702"/>
                <a:gd name="T2" fmla="*/ 90 w 1243"/>
                <a:gd name="T3" fmla="*/ 63 h 702"/>
                <a:gd name="T4" fmla="*/ 86 w 1243"/>
                <a:gd name="T5" fmla="*/ 48 h 702"/>
                <a:gd name="T6" fmla="*/ 100 w 1243"/>
                <a:gd name="T7" fmla="*/ 44 h 702"/>
                <a:gd name="T8" fmla="*/ 1236 w 1243"/>
                <a:gd name="T9" fmla="*/ 680 h 702"/>
                <a:gd name="T10" fmla="*/ 1240 w 1243"/>
                <a:gd name="T11" fmla="*/ 695 h 702"/>
                <a:gd name="T12" fmla="*/ 1225 w 1243"/>
                <a:gd name="T13" fmla="*/ 699 h 702"/>
                <a:gd name="T14" fmla="*/ 82 w 1243"/>
                <a:gd name="T15" fmla="*/ 121 h 702"/>
                <a:gd name="T16" fmla="*/ 0 w 1243"/>
                <a:gd name="T17" fmla="*/ 0 h 702"/>
                <a:gd name="T18" fmla="*/ 146 w 1243"/>
                <a:gd name="T19" fmla="*/ 7 h 702"/>
                <a:gd name="T20" fmla="*/ 82 w 1243"/>
                <a:gd name="T21" fmla="*/ 121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3" h="702">
                  <a:moveTo>
                    <a:pt x="1225" y="699"/>
                  </a:moveTo>
                  <a:lnTo>
                    <a:pt x="90" y="63"/>
                  </a:lnTo>
                  <a:cubicBezTo>
                    <a:pt x="84" y="60"/>
                    <a:pt x="83" y="53"/>
                    <a:pt x="86" y="48"/>
                  </a:cubicBezTo>
                  <a:cubicBezTo>
                    <a:pt x="88" y="43"/>
                    <a:pt x="95" y="41"/>
                    <a:pt x="100" y="44"/>
                  </a:cubicBezTo>
                  <a:lnTo>
                    <a:pt x="1236" y="680"/>
                  </a:lnTo>
                  <a:cubicBezTo>
                    <a:pt x="1241" y="683"/>
                    <a:pt x="1243" y="690"/>
                    <a:pt x="1240" y="695"/>
                  </a:cubicBezTo>
                  <a:cubicBezTo>
                    <a:pt x="1237" y="700"/>
                    <a:pt x="1231" y="702"/>
                    <a:pt x="1225" y="699"/>
                  </a:cubicBezTo>
                  <a:close/>
                  <a:moveTo>
                    <a:pt x="82" y="121"/>
                  </a:moveTo>
                  <a:lnTo>
                    <a:pt x="0" y="0"/>
                  </a:lnTo>
                  <a:lnTo>
                    <a:pt x="146" y="7"/>
                  </a:lnTo>
                  <a:lnTo>
                    <a:pt x="82" y="12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7"/>
            <p:cNvSpPr>
              <a:spLocks noEditPoints="1"/>
            </p:cNvSpPr>
            <p:nvPr/>
          </p:nvSpPr>
          <p:spPr bwMode="auto">
            <a:xfrm>
              <a:off x="9061797" y="3100025"/>
              <a:ext cx="92075" cy="501650"/>
            </a:xfrm>
            <a:custGeom>
              <a:avLst/>
              <a:gdLst>
                <a:gd name="T0" fmla="*/ 55 w 131"/>
                <a:gd name="T1" fmla="*/ 705 h 716"/>
                <a:gd name="T2" fmla="*/ 55 w 131"/>
                <a:gd name="T3" fmla="*/ 109 h 716"/>
                <a:gd name="T4" fmla="*/ 66 w 131"/>
                <a:gd name="T5" fmla="*/ 98 h 716"/>
                <a:gd name="T6" fmla="*/ 77 w 131"/>
                <a:gd name="T7" fmla="*/ 109 h 716"/>
                <a:gd name="T8" fmla="*/ 77 w 131"/>
                <a:gd name="T9" fmla="*/ 705 h 716"/>
                <a:gd name="T10" fmla="*/ 66 w 131"/>
                <a:gd name="T11" fmla="*/ 716 h 716"/>
                <a:gd name="T12" fmla="*/ 55 w 131"/>
                <a:gd name="T13" fmla="*/ 705 h 716"/>
                <a:gd name="T14" fmla="*/ 0 w 131"/>
                <a:gd name="T15" fmla="*/ 131 h 716"/>
                <a:gd name="T16" fmla="*/ 66 w 131"/>
                <a:gd name="T17" fmla="*/ 0 h 716"/>
                <a:gd name="T18" fmla="*/ 131 w 131"/>
                <a:gd name="T19" fmla="*/ 131 h 716"/>
                <a:gd name="T20" fmla="*/ 0 w 131"/>
                <a:gd name="T21" fmla="*/ 131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16">
                  <a:moveTo>
                    <a:pt x="55" y="705"/>
                  </a:moveTo>
                  <a:lnTo>
                    <a:pt x="55" y="109"/>
                  </a:lnTo>
                  <a:cubicBezTo>
                    <a:pt x="55" y="103"/>
                    <a:pt x="60" y="98"/>
                    <a:pt x="66" y="98"/>
                  </a:cubicBezTo>
                  <a:cubicBezTo>
                    <a:pt x="72" y="98"/>
                    <a:pt x="77" y="103"/>
                    <a:pt x="77" y="109"/>
                  </a:cubicBezTo>
                  <a:lnTo>
                    <a:pt x="77" y="705"/>
                  </a:lnTo>
                  <a:cubicBezTo>
                    <a:pt x="77" y="711"/>
                    <a:pt x="72" y="716"/>
                    <a:pt x="66" y="716"/>
                  </a:cubicBezTo>
                  <a:cubicBezTo>
                    <a:pt x="60" y="716"/>
                    <a:pt x="55" y="711"/>
                    <a:pt x="55" y="705"/>
                  </a:cubicBezTo>
                  <a:close/>
                  <a:moveTo>
                    <a:pt x="0" y="131"/>
                  </a:moveTo>
                  <a:lnTo>
                    <a:pt x="66" y="0"/>
                  </a:lnTo>
                  <a:lnTo>
                    <a:pt x="131" y="131"/>
                  </a:lnTo>
                  <a:lnTo>
                    <a:pt x="0" y="13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58"/>
            <p:cNvSpPr>
              <a:spLocks noEditPoints="1"/>
            </p:cNvSpPr>
            <p:nvPr/>
          </p:nvSpPr>
          <p:spPr bwMode="auto">
            <a:xfrm>
              <a:off x="9061797" y="3100025"/>
              <a:ext cx="92075" cy="501650"/>
            </a:xfrm>
            <a:custGeom>
              <a:avLst/>
              <a:gdLst>
                <a:gd name="T0" fmla="*/ 55 w 131"/>
                <a:gd name="T1" fmla="*/ 705 h 716"/>
                <a:gd name="T2" fmla="*/ 55 w 131"/>
                <a:gd name="T3" fmla="*/ 109 h 716"/>
                <a:gd name="T4" fmla="*/ 66 w 131"/>
                <a:gd name="T5" fmla="*/ 98 h 716"/>
                <a:gd name="T6" fmla="*/ 77 w 131"/>
                <a:gd name="T7" fmla="*/ 109 h 716"/>
                <a:gd name="T8" fmla="*/ 77 w 131"/>
                <a:gd name="T9" fmla="*/ 705 h 716"/>
                <a:gd name="T10" fmla="*/ 66 w 131"/>
                <a:gd name="T11" fmla="*/ 716 h 716"/>
                <a:gd name="T12" fmla="*/ 55 w 131"/>
                <a:gd name="T13" fmla="*/ 705 h 716"/>
                <a:gd name="T14" fmla="*/ 0 w 131"/>
                <a:gd name="T15" fmla="*/ 131 h 716"/>
                <a:gd name="T16" fmla="*/ 66 w 131"/>
                <a:gd name="T17" fmla="*/ 0 h 716"/>
                <a:gd name="T18" fmla="*/ 131 w 131"/>
                <a:gd name="T19" fmla="*/ 131 h 716"/>
                <a:gd name="T20" fmla="*/ 0 w 131"/>
                <a:gd name="T21" fmla="*/ 131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16">
                  <a:moveTo>
                    <a:pt x="55" y="705"/>
                  </a:moveTo>
                  <a:lnTo>
                    <a:pt x="55" y="109"/>
                  </a:lnTo>
                  <a:cubicBezTo>
                    <a:pt x="55" y="103"/>
                    <a:pt x="60" y="98"/>
                    <a:pt x="66" y="98"/>
                  </a:cubicBezTo>
                  <a:cubicBezTo>
                    <a:pt x="72" y="98"/>
                    <a:pt x="77" y="103"/>
                    <a:pt x="77" y="109"/>
                  </a:cubicBezTo>
                  <a:lnTo>
                    <a:pt x="77" y="705"/>
                  </a:lnTo>
                  <a:cubicBezTo>
                    <a:pt x="77" y="711"/>
                    <a:pt x="72" y="716"/>
                    <a:pt x="66" y="716"/>
                  </a:cubicBezTo>
                  <a:cubicBezTo>
                    <a:pt x="60" y="716"/>
                    <a:pt x="55" y="711"/>
                    <a:pt x="55" y="705"/>
                  </a:cubicBezTo>
                  <a:close/>
                  <a:moveTo>
                    <a:pt x="0" y="131"/>
                  </a:moveTo>
                  <a:lnTo>
                    <a:pt x="66" y="0"/>
                  </a:lnTo>
                  <a:lnTo>
                    <a:pt x="131" y="131"/>
                  </a:lnTo>
                  <a:lnTo>
                    <a:pt x="0" y="13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59"/>
            <p:cNvSpPr>
              <a:spLocks noEditPoints="1"/>
            </p:cNvSpPr>
            <p:nvPr/>
          </p:nvSpPr>
          <p:spPr bwMode="auto">
            <a:xfrm>
              <a:off x="9168159" y="3106375"/>
              <a:ext cx="1060450" cy="485775"/>
            </a:xfrm>
            <a:custGeom>
              <a:avLst/>
              <a:gdLst>
                <a:gd name="T0" fmla="*/ 8 w 1506"/>
                <a:gd name="T1" fmla="*/ 669 h 691"/>
                <a:gd name="T2" fmla="*/ 1402 w 1506"/>
                <a:gd name="T3" fmla="*/ 41 h 691"/>
                <a:gd name="T4" fmla="*/ 1416 w 1506"/>
                <a:gd name="T5" fmla="*/ 46 h 691"/>
                <a:gd name="T6" fmla="*/ 1411 w 1506"/>
                <a:gd name="T7" fmla="*/ 61 h 691"/>
                <a:gd name="T8" fmla="*/ 17 w 1506"/>
                <a:gd name="T9" fmla="*/ 689 h 691"/>
                <a:gd name="T10" fmla="*/ 2 w 1506"/>
                <a:gd name="T11" fmla="*/ 684 h 691"/>
                <a:gd name="T12" fmla="*/ 8 w 1506"/>
                <a:gd name="T13" fmla="*/ 669 h 691"/>
                <a:gd name="T14" fmla="*/ 1359 w 1506"/>
                <a:gd name="T15" fmla="*/ 0 h 691"/>
                <a:gd name="T16" fmla="*/ 1506 w 1506"/>
                <a:gd name="T17" fmla="*/ 6 h 691"/>
                <a:gd name="T18" fmla="*/ 1413 w 1506"/>
                <a:gd name="T19" fmla="*/ 120 h 691"/>
                <a:gd name="T20" fmla="*/ 1359 w 1506"/>
                <a:gd name="T21"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6" h="691">
                  <a:moveTo>
                    <a:pt x="8" y="669"/>
                  </a:moveTo>
                  <a:lnTo>
                    <a:pt x="1402" y="41"/>
                  </a:lnTo>
                  <a:cubicBezTo>
                    <a:pt x="1407" y="38"/>
                    <a:pt x="1414" y="41"/>
                    <a:pt x="1416" y="46"/>
                  </a:cubicBezTo>
                  <a:cubicBezTo>
                    <a:pt x="1419" y="52"/>
                    <a:pt x="1416" y="58"/>
                    <a:pt x="1411" y="61"/>
                  </a:cubicBezTo>
                  <a:lnTo>
                    <a:pt x="17" y="689"/>
                  </a:lnTo>
                  <a:cubicBezTo>
                    <a:pt x="11" y="691"/>
                    <a:pt x="5" y="689"/>
                    <a:pt x="2" y="684"/>
                  </a:cubicBezTo>
                  <a:cubicBezTo>
                    <a:pt x="0" y="678"/>
                    <a:pt x="2" y="672"/>
                    <a:pt x="8" y="669"/>
                  </a:cubicBezTo>
                  <a:close/>
                  <a:moveTo>
                    <a:pt x="1359" y="0"/>
                  </a:moveTo>
                  <a:lnTo>
                    <a:pt x="1506" y="6"/>
                  </a:lnTo>
                  <a:lnTo>
                    <a:pt x="1413" y="120"/>
                  </a:lnTo>
                  <a:lnTo>
                    <a:pt x="135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60"/>
            <p:cNvSpPr>
              <a:spLocks noEditPoints="1"/>
            </p:cNvSpPr>
            <p:nvPr/>
          </p:nvSpPr>
          <p:spPr bwMode="auto">
            <a:xfrm>
              <a:off x="9168159" y="3106375"/>
              <a:ext cx="1060450" cy="485775"/>
            </a:xfrm>
            <a:custGeom>
              <a:avLst/>
              <a:gdLst>
                <a:gd name="T0" fmla="*/ 8 w 1506"/>
                <a:gd name="T1" fmla="*/ 669 h 691"/>
                <a:gd name="T2" fmla="*/ 1402 w 1506"/>
                <a:gd name="T3" fmla="*/ 41 h 691"/>
                <a:gd name="T4" fmla="*/ 1416 w 1506"/>
                <a:gd name="T5" fmla="*/ 46 h 691"/>
                <a:gd name="T6" fmla="*/ 1411 w 1506"/>
                <a:gd name="T7" fmla="*/ 61 h 691"/>
                <a:gd name="T8" fmla="*/ 17 w 1506"/>
                <a:gd name="T9" fmla="*/ 689 h 691"/>
                <a:gd name="T10" fmla="*/ 2 w 1506"/>
                <a:gd name="T11" fmla="*/ 684 h 691"/>
                <a:gd name="T12" fmla="*/ 8 w 1506"/>
                <a:gd name="T13" fmla="*/ 669 h 691"/>
                <a:gd name="T14" fmla="*/ 1359 w 1506"/>
                <a:gd name="T15" fmla="*/ 0 h 691"/>
                <a:gd name="T16" fmla="*/ 1506 w 1506"/>
                <a:gd name="T17" fmla="*/ 6 h 691"/>
                <a:gd name="T18" fmla="*/ 1413 w 1506"/>
                <a:gd name="T19" fmla="*/ 120 h 691"/>
                <a:gd name="T20" fmla="*/ 1359 w 1506"/>
                <a:gd name="T21"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6" h="691">
                  <a:moveTo>
                    <a:pt x="8" y="669"/>
                  </a:moveTo>
                  <a:lnTo>
                    <a:pt x="1402" y="41"/>
                  </a:lnTo>
                  <a:cubicBezTo>
                    <a:pt x="1407" y="38"/>
                    <a:pt x="1414" y="41"/>
                    <a:pt x="1416" y="46"/>
                  </a:cubicBezTo>
                  <a:cubicBezTo>
                    <a:pt x="1419" y="52"/>
                    <a:pt x="1416" y="58"/>
                    <a:pt x="1411" y="61"/>
                  </a:cubicBezTo>
                  <a:lnTo>
                    <a:pt x="17" y="689"/>
                  </a:lnTo>
                  <a:cubicBezTo>
                    <a:pt x="11" y="691"/>
                    <a:pt x="5" y="689"/>
                    <a:pt x="2" y="684"/>
                  </a:cubicBezTo>
                  <a:cubicBezTo>
                    <a:pt x="0" y="678"/>
                    <a:pt x="2" y="672"/>
                    <a:pt x="8" y="669"/>
                  </a:cubicBezTo>
                  <a:close/>
                  <a:moveTo>
                    <a:pt x="1359" y="0"/>
                  </a:moveTo>
                  <a:lnTo>
                    <a:pt x="1506" y="6"/>
                  </a:lnTo>
                  <a:lnTo>
                    <a:pt x="1413" y="120"/>
                  </a:lnTo>
                  <a:lnTo>
                    <a:pt x="1359"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61"/>
            <p:cNvSpPr>
              <a:spLocks noEditPoints="1"/>
            </p:cNvSpPr>
            <p:nvPr/>
          </p:nvSpPr>
          <p:spPr bwMode="auto">
            <a:xfrm>
              <a:off x="8356947" y="3100025"/>
              <a:ext cx="1798638" cy="503238"/>
            </a:xfrm>
            <a:custGeom>
              <a:avLst/>
              <a:gdLst>
                <a:gd name="T0" fmla="*/ 2541 w 2556"/>
                <a:gd name="T1" fmla="*/ 714 h 715"/>
                <a:gd name="T2" fmla="*/ 103 w 2556"/>
                <a:gd name="T3" fmla="*/ 69 h 715"/>
                <a:gd name="T4" fmla="*/ 95 w 2556"/>
                <a:gd name="T5" fmla="*/ 56 h 715"/>
                <a:gd name="T6" fmla="*/ 108 w 2556"/>
                <a:gd name="T7" fmla="*/ 48 h 715"/>
                <a:gd name="T8" fmla="*/ 2547 w 2556"/>
                <a:gd name="T9" fmla="*/ 693 h 715"/>
                <a:gd name="T10" fmla="*/ 2555 w 2556"/>
                <a:gd name="T11" fmla="*/ 706 h 715"/>
                <a:gd name="T12" fmla="*/ 2541 w 2556"/>
                <a:gd name="T13" fmla="*/ 714 h 715"/>
                <a:gd name="T14" fmla="*/ 110 w 2556"/>
                <a:gd name="T15" fmla="*/ 128 h 715"/>
                <a:gd name="T16" fmla="*/ 0 w 2556"/>
                <a:gd name="T17" fmla="*/ 30 h 715"/>
                <a:gd name="T18" fmla="*/ 143 w 2556"/>
                <a:gd name="T19" fmla="*/ 0 h 715"/>
                <a:gd name="T20" fmla="*/ 110 w 2556"/>
                <a:gd name="T21" fmla="*/ 12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6" h="715">
                  <a:moveTo>
                    <a:pt x="2541" y="714"/>
                  </a:moveTo>
                  <a:lnTo>
                    <a:pt x="103" y="69"/>
                  </a:lnTo>
                  <a:cubicBezTo>
                    <a:pt x="97" y="67"/>
                    <a:pt x="93" y="61"/>
                    <a:pt x="95" y="56"/>
                  </a:cubicBezTo>
                  <a:cubicBezTo>
                    <a:pt x="96" y="50"/>
                    <a:pt x="102" y="46"/>
                    <a:pt x="108" y="48"/>
                  </a:cubicBezTo>
                  <a:lnTo>
                    <a:pt x="2547" y="693"/>
                  </a:lnTo>
                  <a:cubicBezTo>
                    <a:pt x="2553" y="694"/>
                    <a:pt x="2556" y="700"/>
                    <a:pt x="2555" y="706"/>
                  </a:cubicBezTo>
                  <a:cubicBezTo>
                    <a:pt x="2553" y="712"/>
                    <a:pt x="2547" y="715"/>
                    <a:pt x="2541" y="714"/>
                  </a:cubicBezTo>
                  <a:close/>
                  <a:moveTo>
                    <a:pt x="110" y="128"/>
                  </a:moveTo>
                  <a:lnTo>
                    <a:pt x="0" y="30"/>
                  </a:lnTo>
                  <a:lnTo>
                    <a:pt x="143" y="0"/>
                  </a:lnTo>
                  <a:lnTo>
                    <a:pt x="110" y="12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62"/>
            <p:cNvSpPr>
              <a:spLocks noEditPoints="1"/>
            </p:cNvSpPr>
            <p:nvPr/>
          </p:nvSpPr>
          <p:spPr bwMode="auto">
            <a:xfrm>
              <a:off x="8356947" y="3100025"/>
              <a:ext cx="1798638" cy="503238"/>
            </a:xfrm>
            <a:custGeom>
              <a:avLst/>
              <a:gdLst>
                <a:gd name="T0" fmla="*/ 2541 w 2556"/>
                <a:gd name="T1" fmla="*/ 714 h 715"/>
                <a:gd name="T2" fmla="*/ 103 w 2556"/>
                <a:gd name="T3" fmla="*/ 69 h 715"/>
                <a:gd name="T4" fmla="*/ 95 w 2556"/>
                <a:gd name="T5" fmla="*/ 56 h 715"/>
                <a:gd name="T6" fmla="*/ 108 w 2556"/>
                <a:gd name="T7" fmla="*/ 48 h 715"/>
                <a:gd name="T8" fmla="*/ 2547 w 2556"/>
                <a:gd name="T9" fmla="*/ 693 h 715"/>
                <a:gd name="T10" fmla="*/ 2555 w 2556"/>
                <a:gd name="T11" fmla="*/ 706 h 715"/>
                <a:gd name="T12" fmla="*/ 2541 w 2556"/>
                <a:gd name="T13" fmla="*/ 714 h 715"/>
                <a:gd name="T14" fmla="*/ 110 w 2556"/>
                <a:gd name="T15" fmla="*/ 128 h 715"/>
                <a:gd name="T16" fmla="*/ 0 w 2556"/>
                <a:gd name="T17" fmla="*/ 30 h 715"/>
                <a:gd name="T18" fmla="*/ 143 w 2556"/>
                <a:gd name="T19" fmla="*/ 0 h 715"/>
                <a:gd name="T20" fmla="*/ 110 w 2556"/>
                <a:gd name="T21" fmla="*/ 12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6" h="715">
                  <a:moveTo>
                    <a:pt x="2541" y="714"/>
                  </a:moveTo>
                  <a:lnTo>
                    <a:pt x="103" y="69"/>
                  </a:lnTo>
                  <a:cubicBezTo>
                    <a:pt x="97" y="67"/>
                    <a:pt x="93" y="61"/>
                    <a:pt x="95" y="56"/>
                  </a:cubicBezTo>
                  <a:cubicBezTo>
                    <a:pt x="96" y="50"/>
                    <a:pt x="102" y="46"/>
                    <a:pt x="108" y="48"/>
                  </a:cubicBezTo>
                  <a:lnTo>
                    <a:pt x="2547" y="693"/>
                  </a:lnTo>
                  <a:cubicBezTo>
                    <a:pt x="2553" y="694"/>
                    <a:pt x="2556" y="700"/>
                    <a:pt x="2555" y="706"/>
                  </a:cubicBezTo>
                  <a:cubicBezTo>
                    <a:pt x="2553" y="712"/>
                    <a:pt x="2547" y="715"/>
                    <a:pt x="2541" y="714"/>
                  </a:cubicBezTo>
                  <a:close/>
                  <a:moveTo>
                    <a:pt x="110" y="128"/>
                  </a:moveTo>
                  <a:lnTo>
                    <a:pt x="0" y="30"/>
                  </a:lnTo>
                  <a:lnTo>
                    <a:pt x="143" y="0"/>
                  </a:lnTo>
                  <a:lnTo>
                    <a:pt x="110" y="128"/>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
            <p:cNvSpPr>
              <a:spLocks noEditPoints="1"/>
            </p:cNvSpPr>
            <p:nvPr/>
          </p:nvSpPr>
          <p:spPr bwMode="auto">
            <a:xfrm>
              <a:off x="9258647" y="3120663"/>
              <a:ext cx="977900" cy="471488"/>
            </a:xfrm>
            <a:custGeom>
              <a:avLst/>
              <a:gdLst>
                <a:gd name="T0" fmla="*/ 1374 w 1391"/>
                <a:gd name="T1" fmla="*/ 669 h 671"/>
                <a:gd name="T2" fmla="*/ 94 w 1391"/>
                <a:gd name="T3" fmla="*/ 59 h 671"/>
                <a:gd name="T4" fmla="*/ 89 w 1391"/>
                <a:gd name="T5" fmla="*/ 45 h 671"/>
                <a:gd name="T6" fmla="*/ 104 w 1391"/>
                <a:gd name="T7" fmla="*/ 40 h 671"/>
                <a:gd name="T8" fmla="*/ 1384 w 1391"/>
                <a:gd name="T9" fmla="*/ 649 h 671"/>
                <a:gd name="T10" fmla="*/ 1389 w 1391"/>
                <a:gd name="T11" fmla="*/ 664 h 671"/>
                <a:gd name="T12" fmla="*/ 1374 w 1391"/>
                <a:gd name="T13" fmla="*/ 669 h 671"/>
                <a:gd name="T14" fmla="*/ 90 w 1391"/>
                <a:gd name="T15" fmla="*/ 118 h 671"/>
                <a:gd name="T16" fmla="*/ 0 w 1391"/>
                <a:gd name="T17" fmla="*/ 2 h 671"/>
                <a:gd name="T18" fmla="*/ 147 w 1391"/>
                <a:gd name="T19" fmla="*/ 0 h 671"/>
                <a:gd name="T20" fmla="*/ 90 w 1391"/>
                <a:gd name="T21" fmla="*/ 118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1" h="671">
                  <a:moveTo>
                    <a:pt x="1374" y="669"/>
                  </a:moveTo>
                  <a:lnTo>
                    <a:pt x="94" y="59"/>
                  </a:lnTo>
                  <a:cubicBezTo>
                    <a:pt x="89" y="57"/>
                    <a:pt x="86" y="50"/>
                    <a:pt x="89" y="45"/>
                  </a:cubicBezTo>
                  <a:cubicBezTo>
                    <a:pt x="92" y="39"/>
                    <a:pt x="98" y="37"/>
                    <a:pt x="104" y="40"/>
                  </a:cubicBezTo>
                  <a:lnTo>
                    <a:pt x="1384" y="649"/>
                  </a:lnTo>
                  <a:cubicBezTo>
                    <a:pt x="1389" y="652"/>
                    <a:pt x="1391" y="658"/>
                    <a:pt x="1389" y="664"/>
                  </a:cubicBezTo>
                  <a:cubicBezTo>
                    <a:pt x="1386" y="669"/>
                    <a:pt x="1380" y="671"/>
                    <a:pt x="1374" y="669"/>
                  </a:cubicBezTo>
                  <a:close/>
                  <a:moveTo>
                    <a:pt x="90" y="118"/>
                  </a:moveTo>
                  <a:lnTo>
                    <a:pt x="0" y="2"/>
                  </a:lnTo>
                  <a:lnTo>
                    <a:pt x="147" y="0"/>
                  </a:lnTo>
                  <a:lnTo>
                    <a:pt x="90" y="11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64"/>
            <p:cNvSpPr>
              <a:spLocks noEditPoints="1"/>
            </p:cNvSpPr>
            <p:nvPr/>
          </p:nvSpPr>
          <p:spPr bwMode="auto">
            <a:xfrm>
              <a:off x="9258647" y="3120663"/>
              <a:ext cx="977900" cy="471488"/>
            </a:xfrm>
            <a:custGeom>
              <a:avLst/>
              <a:gdLst>
                <a:gd name="T0" fmla="*/ 1374 w 1391"/>
                <a:gd name="T1" fmla="*/ 669 h 671"/>
                <a:gd name="T2" fmla="*/ 94 w 1391"/>
                <a:gd name="T3" fmla="*/ 59 h 671"/>
                <a:gd name="T4" fmla="*/ 89 w 1391"/>
                <a:gd name="T5" fmla="*/ 45 h 671"/>
                <a:gd name="T6" fmla="*/ 104 w 1391"/>
                <a:gd name="T7" fmla="*/ 40 h 671"/>
                <a:gd name="T8" fmla="*/ 1384 w 1391"/>
                <a:gd name="T9" fmla="*/ 649 h 671"/>
                <a:gd name="T10" fmla="*/ 1389 w 1391"/>
                <a:gd name="T11" fmla="*/ 664 h 671"/>
                <a:gd name="T12" fmla="*/ 1374 w 1391"/>
                <a:gd name="T13" fmla="*/ 669 h 671"/>
                <a:gd name="T14" fmla="*/ 90 w 1391"/>
                <a:gd name="T15" fmla="*/ 118 h 671"/>
                <a:gd name="T16" fmla="*/ 0 w 1391"/>
                <a:gd name="T17" fmla="*/ 2 h 671"/>
                <a:gd name="T18" fmla="*/ 147 w 1391"/>
                <a:gd name="T19" fmla="*/ 0 h 671"/>
                <a:gd name="T20" fmla="*/ 90 w 1391"/>
                <a:gd name="T21" fmla="*/ 118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1" h="671">
                  <a:moveTo>
                    <a:pt x="1374" y="669"/>
                  </a:moveTo>
                  <a:lnTo>
                    <a:pt x="94" y="59"/>
                  </a:lnTo>
                  <a:cubicBezTo>
                    <a:pt x="89" y="57"/>
                    <a:pt x="86" y="50"/>
                    <a:pt x="89" y="45"/>
                  </a:cubicBezTo>
                  <a:cubicBezTo>
                    <a:pt x="92" y="39"/>
                    <a:pt x="98" y="37"/>
                    <a:pt x="104" y="40"/>
                  </a:cubicBezTo>
                  <a:lnTo>
                    <a:pt x="1384" y="649"/>
                  </a:lnTo>
                  <a:cubicBezTo>
                    <a:pt x="1389" y="652"/>
                    <a:pt x="1391" y="658"/>
                    <a:pt x="1389" y="664"/>
                  </a:cubicBezTo>
                  <a:cubicBezTo>
                    <a:pt x="1386" y="669"/>
                    <a:pt x="1380" y="671"/>
                    <a:pt x="1374" y="669"/>
                  </a:cubicBezTo>
                  <a:close/>
                  <a:moveTo>
                    <a:pt x="90" y="118"/>
                  </a:moveTo>
                  <a:lnTo>
                    <a:pt x="0" y="2"/>
                  </a:lnTo>
                  <a:lnTo>
                    <a:pt x="147" y="0"/>
                  </a:lnTo>
                  <a:lnTo>
                    <a:pt x="90" y="118"/>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65"/>
            <p:cNvSpPr>
              <a:spLocks noEditPoints="1"/>
            </p:cNvSpPr>
            <p:nvPr/>
          </p:nvSpPr>
          <p:spPr bwMode="auto">
            <a:xfrm>
              <a:off x="10288934" y="3111138"/>
              <a:ext cx="130175" cy="503238"/>
            </a:xfrm>
            <a:custGeom>
              <a:avLst/>
              <a:gdLst>
                <a:gd name="T0" fmla="*/ 1 w 184"/>
                <a:gd name="T1" fmla="*/ 704 h 718"/>
                <a:gd name="T2" fmla="*/ 113 w 184"/>
                <a:gd name="T3" fmla="*/ 105 h 718"/>
                <a:gd name="T4" fmla="*/ 126 w 184"/>
                <a:gd name="T5" fmla="*/ 97 h 718"/>
                <a:gd name="T6" fmla="*/ 134 w 184"/>
                <a:gd name="T7" fmla="*/ 110 h 718"/>
                <a:gd name="T8" fmla="*/ 22 w 184"/>
                <a:gd name="T9" fmla="*/ 708 h 718"/>
                <a:gd name="T10" fmla="*/ 10 w 184"/>
                <a:gd name="T11" fmla="*/ 717 h 718"/>
                <a:gd name="T12" fmla="*/ 1 w 184"/>
                <a:gd name="T13" fmla="*/ 704 h 718"/>
                <a:gd name="T14" fmla="*/ 55 w 184"/>
                <a:gd name="T15" fmla="*/ 117 h 718"/>
                <a:gd name="T16" fmla="*/ 144 w 184"/>
                <a:gd name="T17" fmla="*/ 0 h 718"/>
                <a:gd name="T18" fmla="*/ 184 w 184"/>
                <a:gd name="T19" fmla="*/ 141 h 718"/>
                <a:gd name="T20" fmla="*/ 55 w 184"/>
                <a:gd name="T21" fmla="*/ 117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718">
                  <a:moveTo>
                    <a:pt x="1" y="704"/>
                  </a:moveTo>
                  <a:lnTo>
                    <a:pt x="113" y="105"/>
                  </a:lnTo>
                  <a:cubicBezTo>
                    <a:pt x="114" y="100"/>
                    <a:pt x="120" y="96"/>
                    <a:pt x="126" y="97"/>
                  </a:cubicBezTo>
                  <a:cubicBezTo>
                    <a:pt x="132" y="98"/>
                    <a:pt x="136" y="104"/>
                    <a:pt x="134" y="110"/>
                  </a:cubicBezTo>
                  <a:lnTo>
                    <a:pt x="22" y="708"/>
                  </a:lnTo>
                  <a:cubicBezTo>
                    <a:pt x="21" y="714"/>
                    <a:pt x="15" y="718"/>
                    <a:pt x="10" y="717"/>
                  </a:cubicBezTo>
                  <a:cubicBezTo>
                    <a:pt x="4" y="715"/>
                    <a:pt x="0" y="710"/>
                    <a:pt x="1" y="704"/>
                  </a:cubicBezTo>
                  <a:close/>
                  <a:moveTo>
                    <a:pt x="55" y="117"/>
                  </a:moveTo>
                  <a:lnTo>
                    <a:pt x="144" y="0"/>
                  </a:lnTo>
                  <a:lnTo>
                    <a:pt x="184" y="141"/>
                  </a:lnTo>
                  <a:lnTo>
                    <a:pt x="55" y="11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66"/>
            <p:cNvSpPr>
              <a:spLocks noEditPoints="1"/>
            </p:cNvSpPr>
            <p:nvPr/>
          </p:nvSpPr>
          <p:spPr bwMode="auto">
            <a:xfrm>
              <a:off x="10288934" y="3111138"/>
              <a:ext cx="130175" cy="503238"/>
            </a:xfrm>
            <a:custGeom>
              <a:avLst/>
              <a:gdLst>
                <a:gd name="T0" fmla="*/ 1 w 184"/>
                <a:gd name="T1" fmla="*/ 704 h 718"/>
                <a:gd name="T2" fmla="*/ 113 w 184"/>
                <a:gd name="T3" fmla="*/ 105 h 718"/>
                <a:gd name="T4" fmla="*/ 126 w 184"/>
                <a:gd name="T5" fmla="*/ 97 h 718"/>
                <a:gd name="T6" fmla="*/ 134 w 184"/>
                <a:gd name="T7" fmla="*/ 110 h 718"/>
                <a:gd name="T8" fmla="*/ 22 w 184"/>
                <a:gd name="T9" fmla="*/ 708 h 718"/>
                <a:gd name="T10" fmla="*/ 10 w 184"/>
                <a:gd name="T11" fmla="*/ 717 h 718"/>
                <a:gd name="T12" fmla="*/ 1 w 184"/>
                <a:gd name="T13" fmla="*/ 704 h 718"/>
                <a:gd name="T14" fmla="*/ 55 w 184"/>
                <a:gd name="T15" fmla="*/ 117 h 718"/>
                <a:gd name="T16" fmla="*/ 144 w 184"/>
                <a:gd name="T17" fmla="*/ 0 h 718"/>
                <a:gd name="T18" fmla="*/ 184 w 184"/>
                <a:gd name="T19" fmla="*/ 141 h 718"/>
                <a:gd name="T20" fmla="*/ 55 w 184"/>
                <a:gd name="T21" fmla="*/ 117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718">
                  <a:moveTo>
                    <a:pt x="1" y="704"/>
                  </a:moveTo>
                  <a:lnTo>
                    <a:pt x="113" y="105"/>
                  </a:lnTo>
                  <a:cubicBezTo>
                    <a:pt x="114" y="100"/>
                    <a:pt x="120" y="96"/>
                    <a:pt x="126" y="97"/>
                  </a:cubicBezTo>
                  <a:cubicBezTo>
                    <a:pt x="132" y="98"/>
                    <a:pt x="136" y="104"/>
                    <a:pt x="134" y="110"/>
                  </a:cubicBezTo>
                  <a:lnTo>
                    <a:pt x="22" y="708"/>
                  </a:lnTo>
                  <a:cubicBezTo>
                    <a:pt x="21" y="714"/>
                    <a:pt x="15" y="718"/>
                    <a:pt x="10" y="717"/>
                  </a:cubicBezTo>
                  <a:cubicBezTo>
                    <a:pt x="4" y="715"/>
                    <a:pt x="0" y="710"/>
                    <a:pt x="1" y="704"/>
                  </a:cubicBezTo>
                  <a:close/>
                  <a:moveTo>
                    <a:pt x="55" y="117"/>
                  </a:moveTo>
                  <a:lnTo>
                    <a:pt x="144" y="0"/>
                  </a:lnTo>
                  <a:lnTo>
                    <a:pt x="184" y="141"/>
                  </a:lnTo>
                  <a:lnTo>
                    <a:pt x="55" y="117"/>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167"/>
            <p:cNvSpPr>
              <a:spLocks noChangeArrowheads="1"/>
            </p:cNvSpPr>
            <p:nvPr/>
          </p:nvSpPr>
          <p:spPr bwMode="auto">
            <a:xfrm>
              <a:off x="9004647" y="1599838"/>
              <a:ext cx="357188" cy="3460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168"/>
            <p:cNvSpPr>
              <a:spLocks noChangeArrowheads="1"/>
            </p:cNvSpPr>
            <p:nvPr/>
          </p:nvSpPr>
          <p:spPr bwMode="auto">
            <a:xfrm>
              <a:off x="9004647" y="1599838"/>
              <a:ext cx="357188" cy="346075"/>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9"/>
            <p:cNvSpPr>
              <a:spLocks noEditPoints="1"/>
            </p:cNvSpPr>
            <p:nvPr/>
          </p:nvSpPr>
          <p:spPr bwMode="auto">
            <a:xfrm>
              <a:off x="8129934" y="1864950"/>
              <a:ext cx="885825" cy="1012825"/>
            </a:xfrm>
            <a:custGeom>
              <a:avLst/>
              <a:gdLst>
                <a:gd name="T0" fmla="*/ 3 w 1259"/>
                <a:gd name="T1" fmla="*/ 1421 h 1441"/>
                <a:gd name="T2" fmla="*/ 1179 w 1259"/>
                <a:gd name="T3" fmla="*/ 76 h 1441"/>
                <a:gd name="T4" fmla="*/ 1194 w 1259"/>
                <a:gd name="T5" fmla="*/ 74 h 1441"/>
                <a:gd name="T6" fmla="*/ 1196 w 1259"/>
                <a:gd name="T7" fmla="*/ 90 h 1441"/>
                <a:gd name="T8" fmla="*/ 20 w 1259"/>
                <a:gd name="T9" fmla="*/ 1435 h 1441"/>
                <a:gd name="T10" fmla="*/ 4 w 1259"/>
                <a:gd name="T11" fmla="*/ 1437 h 1441"/>
                <a:gd name="T12" fmla="*/ 3 w 1259"/>
                <a:gd name="T13" fmla="*/ 1421 h 1441"/>
                <a:gd name="T14" fmla="*/ 1124 w 1259"/>
                <a:gd name="T15" fmla="*/ 56 h 1441"/>
                <a:gd name="T16" fmla="*/ 1259 w 1259"/>
                <a:gd name="T17" fmla="*/ 0 h 1441"/>
                <a:gd name="T18" fmla="*/ 1222 w 1259"/>
                <a:gd name="T19" fmla="*/ 142 h 1441"/>
                <a:gd name="T20" fmla="*/ 1124 w 1259"/>
                <a:gd name="T21" fmla="*/ 56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9" h="1441">
                  <a:moveTo>
                    <a:pt x="3" y="1421"/>
                  </a:moveTo>
                  <a:lnTo>
                    <a:pt x="1179" y="76"/>
                  </a:lnTo>
                  <a:cubicBezTo>
                    <a:pt x="1183" y="71"/>
                    <a:pt x="1190" y="70"/>
                    <a:pt x="1194" y="74"/>
                  </a:cubicBezTo>
                  <a:cubicBezTo>
                    <a:pt x="1199" y="78"/>
                    <a:pt x="1200" y="85"/>
                    <a:pt x="1196" y="90"/>
                  </a:cubicBezTo>
                  <a:lnTo>
                    <a:pt x="20" y="1435"/>
                  </a:lnTo>
                  <a:cubicBezTo>
                    <a:pt x="16" y="1440"/>
                    <a:pt x="9" y="1441"/>
                    <a:pt x="4" y="1437"/>
                  </a:cubicBezTo>
                  <a:cubicBezTo>
                    <a:pt x="0" y="1433"/>
                    <a:pt x="0" y="1426"/>
                    <a:pt x="3" y="1421"/>
                  </a:cubicBezTo>
                  <a:close/>
                  <a:moveTo>
                    <a:pt x="1124" y="56"/>
                  </a:moveTo>
                  <a:lnTo>
                    <a:pt x="1259" y="0"/>
                  </a:lnTo>
                  <a:lnTo>
                    <a:pt x="1222" y="142"/>
                  </a:lnTo>
                  <a:lnTo>
                    <a:pt x="1124" y="5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70"/>
            <p:cNvSpPr>
              <a:spLocks noEditPoints="1"/>
            </p:cNvSpPr>
            <p:nvPr/>
          </p:nvSpPr>
          <p:spPr bwMode="auto">
            <a:xfrm>
              <a:off x="8129934" y="1864950"/>
              <a:ext cx="885825" cy="1012825"/>
            </a:xfrm>
            <a:custGeom>
              <a:avLst/>
              <a:gdLst>
                <a:gd name="T0" fmla="*/ 3 w 1259"/>
                <a:gd name="T1" fmla="*/ 1421 h 1441"/>
                <a:gd name="T2" fmla="*/ 1179 w 1259"/>
                <a:gd name="T3" fmla="*/ 76 h 1441"/>
                <a:gd name="T4" fmla="*/ 1194 w 1259"/>
                <a:gd name="T5" fmla="*/ 74 h 1441"/>
                <a:gd name="T6" fmla="*/ 1196 w 1259"/>
                <a:gd name="T7" fmla="*/ 90 h 1441"/>
                <a:gd name="T8" fmla="*/ 20 w 1259"/>
                <a:gd name="T9" fmla="*/ 1435 h 1441"/>
                <a:gd name="T10" fmla="*/ 4 w 1259"/>
                <a:gd name="T11" fmla="*/ 1437 h 1441"/>
                <a:gd name="T12" fmla="*/ 3 w 1259"/>
                <a:gd name="T13" fmla="*/ 1421 h 1441"/>
                <a:gd name="T14" fmla="*/ 1124 w 1259"/>
                <a:gd name="T15" fmla="*/ 56 h 1441"/>
                <a:gd name="T16" fmla="*/ 1259 w 1259"/>
                <a:gd name="T17" fmla="*/ 0 h 1441"/>
                <a:gd name="T18" fmla="*/ 1222 w 1259"/>
                <a:gd name="T19" fmla="*/ 142 h 1441"/>
                <a:gd name="T20" fmla="*/ 1124 w 1259"/>
                <a:gd name="T21" fmla="*/ 56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9" h="1441">
                  <a:moveTo>
                    <a:pt x="3" y="1421"/>
                  </a:moveTo>
                  <a:lnTo>
                    <a:pt x="1179" y="76"/>
                  </a:lnTo>
                  <a:cubicBezTo>
                    <a:pt x="1183" y="71"/>
                    <a:pt x="1190" y="70"/>
                    <a:pt x="1194" y="74"/>
                  </a:cubicBezTo>
                  <a:cubicBezTo>
                    <a:pt x="1199" y="78"/>
                    <a:pt x="1200" y="85"/>
                    <a:pt x="1196" y="90"/>
                  </a:cubicBezTo>
                  <a:lnTo>
                    <a:pt x="20" y="1435"/>
                  </a:lnTo>
                  <a:cubicBezTo>
                    <a:pt x="16" y="1440"/>
                    <a:pt x="9" y="1441"/>
                    <a:pt x="4" y="1437"/>
                  </a:cubicBezTo>
                  <a:cubicBezTo>
                    <a:pt x="0" y="1433"/>
                    <a:pt x="0" y="1426"/>
                    <a:pt x="3" y="1421"/>
                  </a:cubicBezTo>
                  <a:close/>
                  <a:moveTo>
                    <a:pt x="1124" y="56"/>
                  </a:moveTo>
                  <a:lnTo>
                    <a:pt x="1259" y="0"/>
                  </a:lnTo>
                  <a:lnTo>
                    <a:pt x="1222" y="142"/>
                  </a:lnTo>
                  <a:lnTo>
                    <a:pt x="1124" y="56"/>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71"/>
            <p:cNvSpPr>
              <a:spLocks noEditPoints="1"/>
            </p:cNvSpPr>
            <p:nvPr/>
          </p:nvSpPr>
          <p:spPr bwMode="auto">
            <a:xfrm>
              <a:off x="9106247" y="1934800"/>
              <a:ext cx="92075" cy="930275"/>
            </a:xfrm>
            <a:custGeom>
              <a:avLst/>
              <a:gdLst>
                <a:gd name="T0" fmla="*/ 40 w 131"/>
                <a:gd name="T1" fmla="*/ 1314 h 1325"/>
                <a:gd name="T2" fmla="*/ 55 w 131"/>
                <a:gd name="T3" fmla="*/ 109 h 1325"/>
                <a:gd name="T4" fmla="*/ 66 w 131"/>
                <a:gd name="T5" fmla="*/ 98 h 1325"/>
                <a:gd name="T6" fmla="*/ 77 w 131"/>
                <a:gd name="T7" fmla="*/ 109 h 1325"/>
                <a:gd name="T8" fmla="*/ 62 w 131"/>
                <a:gd name="T9" fmla="*/ 1314 h 1325"/>
                <a:gd name="T10" fmla="*/ 51 w 131"/>
                <a:gd name="T11" fmla="*/ 1325 h 1325"/>
                <a:gd name="T12" fmla="*/ 40 w 131"/>
                <a:gd name="T13" fmla="*/ 1314 h 1325"/>
                <a:gd name="T14" fmla="*/ 0 w 131"/>
                <a:gd name="T15" fmla="*/ 130 h 1325"/>
                <a:gd name="T16" fmla="*/ 67 w 131"/>
                <a:gd name="T17" fmla="*/ 0 h 1325"/>
                <a:gd name="T18" fmla="*/ 131 w 131"/>
                <a:gd name="T19" fmla="*/ 132 h 1325"/>
                <a:gd name="T20" fmla="*/ 0 w 131"/>
                <a:gd name="T21" fmla="*/ 130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325">
                  <a:moveTo>
                    <a:pt x="40" y="1314"/>
                  </a:moveTo>
                  <a:lnTo>
                    <a:pt x="55" y="109"/>
                  </a:lnTo>
                  <a:cubicBezTo>
                    <a:pt x="55" y="103"/>
                    <a:pt x="60" y="98"/>
                    <a:pt x="66" y="98"/>
                  </a:cubicBezTo>
                  <a:cubicBezTo>
                    <a:pt x="72" y="98"/>
                    <a:pt x="77" y="103"/>
                    <a:pt x="77" y="109"/>
                  </a:cubicBezTo>
                  <a:lnTo>
                    <a:pt x="62" y="1314"/>
                  </a:lnTo>
                  <a:cubicBezTo>
                    <a:pt x="62" y="1320"/>
                    <a:pt x="57" y="1325"/>
                    <a:pt x="51" y="1325"/>
                  </a:cubicBezTo>
                  <a:cubicBezTo>
                    <a:pt x="45" y="1325"/>
                    <a:pt x="40" y="1320"/>
                    <a:pt x="40" y="1314"/>
                  </a:cubicBezTo>
                  <a:close/>
                  <a:moveTo>
                    <a:pt x="0" y="130"/>
                  </a:moveTo>
                  <a:lnTo>
                    <a:pt x="67" y="0"/>
                  </a:lnTo>
                  <a:lnTo>
                    <a:pt x="131" y="132"/>
                  </a:lnTo>
                  <a:lnTo>
                    <a:pt x="0" y="13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72"/>
            <p:cNvSpPr>
              <a:spLocks noEditPoints="1"/>
            </p:cNvSpPr>
            <p:nvPr/>
          </p:nvSpPr>
          <p:spPr bwMode="auto">
            <a:xfrm>
              <a:off x="9106247" y="1934800"/>
              <a:ext cx="92075" cy="930275"/>
            </a:xfrm>
            <a:custGeom>
              <a:avLst/>
              <a:gdLst>
                <a:gd name="T0" fmla="*/ 40 w 131"/>
                <a:gd name="T1" fmla="*/ 1314 h 1325"/>
                <a:gd name="T2" fmla="*/ 55 w 131"/>
                <a:gd name="T3" fmla="*/ 109 h 1325"/>
                <a:gd name="T4" fmla="*/ 66 w 131"/>
                <a:gd name="T5" fmla="*/ 98 h 1325"/>
                <a:gd name="T6" fmla="*/ 77 w 131"/>
                <a:gd name="T7" fmla="*/ 109 h 1325"/>
                <a:gd name="T8" fmla="*/ 62 w 131"/>
                <a:gd name="T9" fmla="*/ 1314 h 1325"/>
                <a:gd name="T10" fmla="*/ 51 w 131"/>
                <a:gd name="T11" fmla="*/ 1325 h 1325"/>
                <a:gd name="T12" fmla="*/ 40 w 131"/>
                <a:gd name="T13" fmla="*/ 1314 h 1325"/>
                <a:gd name="T14" fmla="*/ 0 w 131"/>
                <a:gd name="T15" fmla="*/ 130 h 1325"/>
                <a:gd name="T16" fmla="*/ 67 w 131"/>
                <a:gd name="T17" fmla="*/ 0 h 1325"/>
                <a:gd name="T18" fmla="*/ 131 w 131"/>
                <a:gd name="T19" fmla="*/ 132 h 1325"/>
                <a:gd name="T20" fmla="*/ 0 w 131"/>
                <a:gd name="T21" fmla="*/ 130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325">
                  <a:moveTo>
                    <a:pt x="40" y="1314"/>
                  </a:moveTo>
                  <a:lnTo>
                    <a:pt x="55" y="109"/>
                  </a:lnTo>
                  <a:cubicBezTo>
                    <a:pt x="55" y="103"/>
                    <a:pt x="60" y="98"/>
                    <a:pt x="66" y="98"/>
                  </a:cubicBezTo>
                  <a:cubicBezTo>
                    <a:pt x="72" y="98"/>
                    <a:pt x="77" y="103"/>
                    <a:pt x="77" y="109"/>
                  </a:cubicBezTo>
                  <a:lnTo>
                    <a:pt x="62" y="1314"/>
                  </a:lnTo>
                  <a:cubicBezTo>
                    <a:pt x="62" y="1320"/>
                    <a:pt x="57" y="1325"/>
                    <a:pt x="51" y="1325"/>
                  </a:cubicBezTo>
                  <a:cubicBezTo>
                    <a:pt x="45" y="1325"/>
                    <a:pt x="40" y="1320"/>
                    <a:pt x="40" y="1314"/>
                  </a:cubicBezTo>
                  <a:close/>
                  <a:moveTo>
                    <a:pt x="0" y="130"/>
                  </a:moveTo>
                  <a:lnTo>
                    <a:pt x="67" y="0"/>
                  </a:lnTo>
                  <a:lnTo>
                    <a:pt x="131" y="132"/>
                  </a:lnTo>
                  <a:lnTo>
                    <a:pt x="0" y="13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73"/>
            <p:cNvSpPr>
              <a:spLocks noEditPoints="1"/>
            </p:cNvSpPr>
            <p:nvPr/>
          </p:nvSpPr>
          <p:spPr bwMode="auto">
            <a:xfrm>
              <a:off x="9339609" y="1853838"/>
              <a:ext cx="931863" cy="1023938"/>
            </a:xfrm>
            <a:custGeom>
              <a:avLst/>
              <a:gdLst>
                <a:gd name="T0" fmla="*/ 1304 w 1324"/>
                <a:gd name="T1" fmla="*/ 1452 h 1457"/>
                <a:gd name="T2" fmla="*/ 66 w 1324"/>
                <a:gd name="T3" fmla="*/ 88 h 1457"/>
                <a:gd name="T4" fmla="*/ 66 w 1324"/>
                <a:gd name="T5" fmla="*/ 73 h 1457"/>
                <a:gd name="T6" fmla="*/ 82 w 1324"/>
                <a:gd name="T7" fmla="*/ 73 h 1457"/>
                <a:gd name="T8" fmla="*/ 1320 w 1324"/>
                <a:gd name="T9" fmla="*/ 1437 h 1457"/>
                <a:gd name="T10" fmla="*/ 1320 w 1324"/>
                <a:gd name="T11" fmla="*/ 1452 h 1457"/>
                <a:gd name="T12" fmla="*/ 1304 w 1324"/>
                <a:gd name="T13" fmla="*/ 1452 h 1457"/>
                <a:gd name="T14" fmla="*/ 40 w 1324"/>
                <a:gd name="T15" fmla="*/ 141 h 1457"/>
                <a:gd name="T16" fmla="*/ 0 w 1324"/>
                <a:gd name="T17" fmla="*/ 0 h 1457"/>
                <a:gd name="T18" fmla="*/ 137 w 1324"/>
                <a:gd name="T19" fmla="*/ 53 h 1457"/>
                <a:gd name="T20" fmla="*/ 40 w 1324"/>
                <a:gd name="T21" fmla="*/ 141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457">
                  <a:moveTo>
                    <a:pt x="1304" y="1452"/>
                  </a:moveTo>
                  <a:lnTo>
                    <a:pt x="66" y="88"/>
                  </a:lnTo>
                  <a:cubicBezTo>
                    <a:pt x="62" y="84"/>
                    <a:pt x="62" y="77"/>
                    <a:pt x="66" y="73"/>
                  </a:cubicBezTo>
                  <a:cubicBezTo>
                    <a:pt x="71" y="69"/>
                    <a:pt x="78" y="69"/>
                    <a:pt x="82" y="73"/>
                  </a:cubicBezTo>
                  <a:lnTo>
                    <a:pt x="1320" y="1437"/>
                  </a:lnTo>
                  <a:cubicBezTo>
                    <a:pt x="1324" y="1441"/>
                    <a:pt x="1324" y="1448"/>
                    <a:pt x="1320" y="1452"/>
                  </a:cubicBezTo>
                  <a:cubicBezTo>
                    <a:pt x="1315" y="1457"/>
                    <a:pt x="1308" y="1456"/>
                    <a:pt x="1304" y="1452"/>
                  </a:cubicBezTo>
                  <a:close/>
                  <a:moveTo>
                    <a:pt x="40" y="141"/>
                  </a:moveTo>
                  <a:lnTo>
                    <a:pt x="0" y="0"/>
                  </a:lnTo>
                  <a:lnTo>
                    <a:pt x="137" y="53"/>
                  </a:lnTo>
                  <a:lnTo>
                    <a:pt x="40" y="14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74"/>
            <p:cNvSpPr>
              <a:spLocks noEditPoints="1"/>
            </p:cNvSpPr>
            <p:nvPr/>
          </p:nvSpPr>
          <p:spPr bwMode="auto">
            <a:xfrm>
              <a:off x="9339609" y="1853838"/>
              <a:ext cx="931863" cy="1023938"/>
            </a:xfrm>
            <a:custGeom>
              <a:avLst/>
              <a:gdLst>
                <a:gd name="T0" fmla="*/ 1304 w 1324"/>
                <a:gd name="T1" fmla="*/ 1452 h 1457"/>
                <a:gd name="T2" fmla="*/ 66 w 1324"/>
                <a:gd name="T3" fmla="*/ 88 h 1457"/>
                <a:gd name="T4" fmla="*/ 66 w 1324"/>
                <a:gd name="T5" fmla="*/ 73 h 1457"/>
                <a:gd name="T6" fmla="*/ 82 w 1324"/>
                <a:gd name="T7" fmla="*/ 73 h 1457"/>
                <a:gd name="T8" fmla="*/ 1320 w 1324"/>
                <a:gd name="T9" fmla="*/ 1437 h 1457"/>
                <a:gd name="T10" fmla="*/ 1320 w 1324"/>
                <a:gd name="T11" fmla="*/ 1452 h 1457"/>
                <a:gd name="T12" fmla="*/ 1304 w 1324"/>
                <a:gd name="T13" fmla="*/ 1452 h 1457"/>
                <a:gd name="T14" fmla="*/ 40 w 1324"/>
                <a:gd name="T15" fmla="*/ 141 h 1457"/>
                <a:gd name="T16" fmla="*/ 0 w 1324"/>
                <a:gd name="T17" fmla="*/ 0 h 1457"/>
                <a:gd name="T18" fmla="*/ 137 w 1324"/>
                <a:gd name="T19" fmla="*/ 53 h 1457"/>
                <a:gd name="T20" fmla="*/ 40 w 1324"/>
                <a:gd name="T21" fmla="*/ 141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457">
                  <a:moveTo>
                    <a:pt x="1304" y="1452"/>
                  </a:moveTo>
                  <a:lnTo>
                    <a:pt x="66" y="88"/>
                  </a:lnTo>
                  <a:cubicBezTo>
                    <a:pt x="62" y="84"/>
                    <a:pt x="62" y="77"/>
                    <a:pt x="66" y="73"/>
                  </a:cubicBezTo>
                  <a:cubicBezTo>
                    <a:pt x="71" y="69"/>
                    <a:pt x="78" y="69"/>
                    <a:pt x="82" y="73"/>
                  </a:cubicBezTo>
                  <a:lnTo>
                    <a:pt x="1320" y="1437"/>
                  </a:lnTo>
                  <a:cubicBezTo>
                    <a:pt x="1324" y="1441"/>
                    <a:pt x="1324" y="1448"/>
                    <a:pt x="1320" y="1452"/>
                  </a:cubicBezTo>
                  <a:cubicBezTo>
                    <a:pt x="1315" y="1457"/>
                    <a:pt x="1308" y="1456"/>
                    <a:pt x="1304" y="1452"/>
                  </a:cubicBezTo>
                  <a:close/>
                  <a:moveTo>
                    <a:pt x="40" y="141"/>
                  </a:moveTo>
                  <a:lnTo>
                    <a:pt x="0" y="0"/>
                  </a:lnTo>
                  <a:lnTo>
                    <a:pt x="137" y="53"/>
                  </a:lnTo>
                  <a:lnTo>
                    <a:pt x="40" y="141"/>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75"/>
            <p:cNvSpPr>
              <a:spLocks noEditPoints="1"/>
            </p:cNvSpPr>
            <p:nvPr/>
          </p:nvSpPr>
          <p:spPr bwMode="auto">
            <a:xfrm>
              <a:off x="9118947" y="955313"/>
              <a:ext cx="92075" cy="652463"/>
            </a:xfrm>
            <a:custGeom>
              <a:avLst/>
              <a:gdLst>
                <a:gd name="T0" fmla="*/ 55 w 131"/>
                <a:gd name="T1" fmla="*/ 919 h 930"/>
                <a:gd name="T2" fmla="*/ 55 w 131"/>
                <a:gd name="T3" fmla="*/ 110 h 930"/>
                <a:gd name="T4" fmla="*/ 66 w 131"/>
                <a:gd name="T5" fmla="*/ 99 h 930"/>
                <a:gd name="T6" fmla="*/ 77 w 131"/>
                <a:gd name="T7" fmla="*/ 110 h 930"/>
                <a:gd name="T8" fmla="*/ 77 w 131"/>
                <a:gd name="T9" fmla="*/ 919 h 930"/>
                <a:gd name="T10" fmla="*/ 66 w 131"/>
                <a:gd name="T11" fmla="*/ 930 h 930"/>
                <a:gd name="T12" fmla="*/ 55 w 131"/>
                <a:gd name="T13" fmla="*/ 919 h 930"/>
                <a:gd name="T14" fmla="*/ 0 w 131"/>
                <a:gd name="T15" fmla="*/ 132 h 930"/>
                <a:gd name="T16" fmla="*/ 66 w 131"/>
                <a:gd name="T17" fmla="*/ 0 h 930"/>
                <a:gd name="T18" fmla="*/ 131 w 131"/>
                <a:gd name="T19" fmla="*/ 132 h 930"/>
                <a:gd name="T20" fmla="*/ 0 w 131"/>
                <a:gd name="T21" fmla="*/ 132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930">
                  <a:moveTo>
                    <a:pt x="55" y="919"/>
                  </a:moveTo>
                  <a:lnTo>
                    <a:pt x="55" y="110"/>
                  </a:lnTo>
                  <a:cubicBezTo>
                    <a:pt x="55" y="104"/>
                    <a:pt x="60" y="99"/>
                    <a:pt x="66" y="99"/>
                  </a:cubicBezTo>
                  <a:cubicBezTo>
                    <a:pt x="72" y="99"/>
                    <a:pt x="77" y="104"/>
                    <a:pt x="77" y="110"/>
                  </a:cubicBezTo>
                  <a:lnTo>
                    <a:pt x="77" y="919"/>
                  </a:lnTo>
                  <a:cubicBezTo>
                    <a:pt x="77" y="925"/>
                    <a:pt x="72" y="930"/>
                    <a:pt x="66" y="930"/>
                  </a:cubicBezTo>
                  <a:cubicBezTo>
                    <a:pt x="60" y="930"/>
                    <a:pt x="55" y="925"/>
                    <a:pt x="55" y="919"/>
                  </a:cubicBezTo>
                  <a:close/>
                  <a:moveTo>
                    <a:pt x="0" y="132"/>
                  </a:moveTo>
                  <a:lnTo>
                    <a:pt x="66" y="0"/>
                  </a:lnTo>
                  <a:lnTo>
                    <a:pt x="131" y="132"/>
                  </a:lnTo>
                  <a:lnTo>
                    <a:pt x="0" y="13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6"/>
            <p:cNvSpPr>
              <a:spLocks noEditPoints="1"/>
            </p:cNvSpPr>
            <p:nvPr/>
          </p:nvSpPr>
          <p:spPr bwMode="auto">
            <a:xfrm>
              <a:off x="9118947" y="955313"/>
              <a:ext cx="92075" cy="652463"/>
            </a:xfrm>
            <a:custGeom>
              <a:avLst/>
              <a:gdLst>
                <a:gd name="T0" fmla="*/ 55 w 131"/>
                <a:gd name="T1" fmla="*/ 919 h 930"/>
                <a:gd name="T2" fmla="*/ 55 w 131"/>
                <a:gd name="T3" fmla="*/ 110 h 930"/>
                <a:gd name="T4" fmla="*/ 66 w 131"/>
                <a:gd name="T5" fmla="*/ 99 h 930"/>
                <a:gd name="T6" fmla="*/ 77 w 131"/>
                <a:gd name="T7" fmla="*/ 110 h 930"/>
                <a:gd name="T8" fmla="*/ 77 w 131"/>
                <a:gd name="T9" fmla="*/ 919 h 930"/>
                <a:gd name="T10" fmla="*/ 66 w 131"/>
                <a:gd name="T11" fmla="*/ 930 h 930"/>
                <a:gd name="T12" fmla="*/ 55 w 131"/>
                <a:gd name="T13" fmla="*/ 919 h 930"/>
                <a:gd name="T14" fmla="*/ 0 w 131"/>
                <a:gd name="T15" fmla="*/ 132 h 930"/>
                <a:gd name="T16" fmla="*/ 66 w 131"/>
                <a:gd name="T17" fmla="*/ 0 h 930"/>
                <a:gd name="T18" fmla="*/ 131 w 131"/>
                <a:gd name="T19" fmla="*/ 132 h 930"/>
                <a:gd name="T20" fmla="*/ 0 w 131"/>
                <a:gd name="T21" fmla="*/ 132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930">
                  <a:moveTo>
                    <a:pt x="55" y="919"/>
                  </a:moveTo>
                  <a:lnTo>
                    <a:pt x="55" y="110"/>
                  </a:lnTo>
                  <a:cubicBezTo>
                    <a:pt x="55" y="104"/>
                    <a:pt x="60" y="99"/>
                    <a:pt x="66" y="99"/>
                  </a:cubicBezTo>
                  <a:cubicBezTo>
                    <a:pt x="72" y="99"/>
                    <a:pt x="77" y="104"/>
                    <a:pt x="77" y="110"/>
                  </a:cubicBezTo>
                  <a:lnTo>
                    <a:pt x="77" y="919"/>
                  </a:lnTo>
                  <a:cubicBezTo>
                    <a:pt x="77" y="925"/>
                    <a:pt x="72" y="930"/>
                    <a:pt x="66" y="930"/>
                  </a:cubicBezTo>
                  <a:cubicBezTo>
                    <a:pt x="60" y="930"/>
                    <a:pt x="55" y="925"/>
                    <a:pt x="55" y="919"/>
                  </a:cubicBezTo>
                  <a:close/>
                  <a:moveTo>
                    <a:pt x="0" y="132"/>
                  </a:moveTo>
                  <a:lnTo>
                    <a:pt x="66" y="0"/>
                  </a:lnTo>
                  <a:lnTo>
                    <a:pt x="131" y="132"/>
                  </a:lnTo>
                  <a:lnTo>
                    <a:pt x="0" y="132"/>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187"/>
            <p:cNvSpPr>
              <a:spLocks noChangeArrowheads="1"/>
            </p:cNvSpPr>
            <p:nvPr/>
          </p:nvSpPr>
          <p:spPr bwMode="auto">
            <a:xfrm>
              <a:off x="9082434" y="2650763"/>
              <a:ext cx="1111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91"/>
            <p:cNvSpPr>
              <a:spLocks noChangeArrowheads="1"/>
            </p:cNvSpPr>
            <p:nvPr/>
          </p:nvSpPr>
          <p:spPr bwMode="auto">
            <a:xfrm>
              <a:off x="8904634" y="1814150"/>
              <a:ext cx="1127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9" name="文本框 48"/>
                <p:cNvSpPr txBox="1"/>
                <p:nvPr/>
              </p:nvSpPr>
              <p:spPr>
                <a:xfrm>
                  <a:off x="9010570" y="3819276"/>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12" name="文本框 211"/>
                <p:cNvSpPr txBox="1">
                  <a:spLocks noRot="1" noChangeAspect="1" noMove="1" noResize="1" noEditPoints="1" noAdjustHandles="1" noChangeArrowheads="1" noChangeShapeType="1" noTextEdit="1"/>
                </p:cNvSpPr>
                <p:nvPr/>
              </p:nvSpPr>
              <p:spPr>
                <a:xfrm>
                  <a:off x="9010570" y="3819276"/>
                  <a:ext cx="281424" cy="276999"/>
                </a:xfrm>
                <a:prstGeom prst="rect">
                  <a:avLst/>
                </a:prstGeom>
                <a:blipFill>
                  <a:blip r:embed="rId3" cstate="print"/>
                  <a:stretch>
                    <a:fillRect l="-13043" r="-8696"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10169334" y="3819275"/>
                  <a:ext cx="3141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oMath>
                    </m:oMathPara>
                  </a14:m>
                  <a:endParaRPr lang="en-US" dirty="0"/>
                </a:p>
              </p:txBody>
            </p:sp>
          </mc:Choice>
          <mc:Fallback xmlns="">
            <p:sp>
              <p:nvSpPr>
                <p:cNvPr id="213" name="文本框 212"/>
                <p:cNvSpPr txBox="1">
                  <a:spLocks noRot="1" noChangeAspect="1" noMove="1" noResize="1" noEditPoints="1" noAdjustHandles="1" noChangeArrowheads="1" noChangeShapeType="1" noTextEdit="1"/>
                </p:cNvSpPr>
                <p:nvPr/>
              </p:nvSpPr>
              <p:spPr>
                <a:xfrm>
                  <a:off x="10169334" y="3819275"/>
                  <a:ext cx="314189" cy="276999"/>
                </a:xfrm>
                <a:prstGeom prst="rect">
                  <a:avLst/>
                </a:prstGeom>
                <a:blipFill>
                  <a:blip r:embed="rId4" cstate="print"/>
                  <a:stretch>
                    <a:fillRect l="-11538" r="-576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7263692" y="2575376"/>
                  <a:ext cx="854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214" name="文本框 213"/>
                <p:cNvSpPr txBox="1">
                  <a:spLocks noRot="1" noChangeAspect="1" noMove="1" noResize="1" noEditPoints="1" noAdjustHandles="1" noChangeArrowheads="1" noChangeShapeType="1" noTextEdit="1"/>
                </p:cNvSpPr>
                <p:nvPr/>
              </p:nvSpPr>
              <p:spPr>
                <a:xfrm>
                  <a:off x="7263692" y="2575376"/>
                  <a:ext cx="854336" cy="276999"/>
                </a:xfrm>
                <a:prstGeom prst="rect">
                  <a:avLst/>
                </a:prstGeom>
                <a:blipFill>
                  <a:blip r:embed="rId5" cstate="print"/>
                  <a:stretch>
                    <a:fillRect l="-6429" t="-2174" r="-10000"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8318819" y="2571388"/>
                  <a:ext cx="859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215" name="文本框 214"/>
                <p:cNvSpPr txBox="1">
                  <a:spLocks noRot="1" noChangeAspect="1" noMove="1" noResize="1" noEditPoints="1" noAdjustHandles="1" noChangeArrowheads="1" noChangeShapeType="1" noTextEdit="1"/>
                </p:cNvSpPr>
                <p:nvPr/>
              </p:nvSpPr>
              <p:spPr>
                <a:xfrm>
                  <a:off x="8318819" y="2571388"/>
                  <a:ext cx="859659" cy="276999"/>
                </a:xfrm>
                <a:prstGeom prst="rect">
                  <a:avLst/>
                </a:prstGeom>
                <a:blipFill>
                  <a:blip r:embed="rId6" cstate="print"/>
                  <a:stretch>
                    <a:fillRect l="-6383" t="-2222" r="-922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8425154" y="1598137"/>
                  <a:ext cx="508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p:txBody>
            </p:sp>
          </mc:Choice>
          <mc:Fallback xmlns="">
            <p:sp>
              <p:nvSpPr>
                <p:cNvPr id="216" name="文本框 215"/>
                <p:cNvSpPr txBox="1">
                  <a:spLocks noRot="1" noChangeAspect="1" noMove="1" noResize="1" noEditPoints="1" noAdjustHandles="1" noChangeArrowheads="1" noChangeShapeType="1" noTextEdit="1"/>
                </p:cNvSpPr>
                <p:nvPr/>
              </p:nvSpPr>
              <p:spPr>
                <a:xfrm>
                  <a:off x="8425154" y="1598137"/>
                  <a:ext cx="508023" cy="276999"/>
                </a:xfrm>
                <a:prstGeom prst="rect">
                  <a:avLst/>
                </a:prstGeom>
                <a:blipFill>
                  <a:blip r:embed="rId7" cstate="print"/>
                  <a:stretch>
                    <a:fillRect l="-6024" r="-6024"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9151282" y="2155483"/>
                  <a:ext cx="5186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m:oMathPara>
                  </a14:m>
                  <a:endParaRPr lang="en-US" dirty="0"/>
                </a:p>
              </p:txBody>
            </p:sp>
          </mc:Choice>
          <mc:Fallback xmlns="">
            <p:sp>
              <p:nvSpPr>
                <p:cNvPr id="217" name="文本框 216"/>
                <p:cNvSpPr txBox="1">
                  <a:spLocks noRot="1" noChangeAspect="1" noMove="1" noResize="1" noEditPoints="1" noAdjustHandles="1" noChangeArrowheads="1" noChangeShapeType="1" noTextEdit="1"/>
                </p:cNvSpPr>
                <p:nvPr/>
              </p:nvSpPr>
              <p:spPr>
                <a:xfrm>
                  <a:off x="9151282" y="2155483"/>
                  <a:ext cx="518668" cy="276999"/>
                </a:xfrm>
                <a:prstGeom prst="rect">
                  <a:avLst/>
                </a:prstGeom>
                <a:blipFill>
                  <a:blip r:embed="rId8" cstate="print"/>
                  <a:stretch>
                    <a:fillRect l="-5882" r="-588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9396792" y="1589720"/>
                  <a:ext cx="584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𝑁</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oMath>
                    </m:oMathPara>
                  </a14:m>
                  <a:endParaRPr lang="en-US" dirty="0"/>
                </a:p>
              </p:txBody>
            </p:sp>
          </mc:Choice>
          <mc:Fallback xmlns="">
            <p:sp>
              <p:nvSpPr>
                <p:cNvPr id="218" name="文本框 217"/>
                <p:cNvSpPr txBox="1">
                  <a:spLocks noRot="1" noChangeAspect="1" noMove="1" noResize="1" noEditPoints="1" noAdjustHandles="1" noChangeArrowheads="1" noChangeShapeType="1" noTextEdit="1"/>
                </p:cNvSpPr>
                <p:nvPr/>
              </p:nvSpPr>
              <p:spPr>
                <a:xfrm>
                  <a:off x="9396792" y="1589720"/>
                  <a:ext cx="584198" cy="276999"/>
                </a:xfrm>
                <a:prstGeom prst="rect">
                  <a:avLst/>
                </a:prstGeom>
                <a:blipFill>
                  <a:blip r:embed="rId9" cstate="print"/>
                  <a:stretch>
                    <a:fillRect l="-5208" r="-41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9291994" y="839277"/>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19" name="文本框 218"/>
                <p:cNvSpPr txBox="1">
                  <a:spLocks noRot="1" noChangeAspect="1" noMove="1" noResize="1" noEditPoints="1" noAdjustHandles="1" noChangeArrowheads="1" noChangeShapeType="1" noTextEdit="1"/>
                </p:cNvSpPr>
                <p:nvPr/>
              </p:nvSpPr>
              <p:spPr>
                <a:xfrm>
                  <a:off x="9291994" y="839277"/>
                  <a:ext cx="186718" cy="276999"/>
                </a:xfrm>
                <a:prstGeom prst="rect">
                  <a:avLst/>
                </a:prstGeom>
                <a:blipFill>
                  <a:blip r:embed="rId10" cstate="print"/>
                  <a:stretch>
                    <a:fillRect l="-32258" r="-25806" b="-2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290425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深度学习</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152400" y="1066800"/>
            <a:ext cx="4800600" cy="3657600"/>
          </a:xfrm>
        </p:spPr>
        <p:txBody>
          <a:bodyPr/>
          <a:lstStyle/>
          <a:p>
            <a:pPr eaLnBrk="1" hangingPunct="1">
              <a:spcBef>
                <a:spcPts val="1200"/>
              </a:spcBef>
              <a:spcAft>
                <a:spcPts val="0"/>
              </a:spcAft>
            </a:pPr>
            <a:r>
              <a:rPr lang="zh-CN" altLang="en-US" sz="2400" dirty="0">
                <a:solidFill>
                  <a:srgbClr val="FF0000"/>
                </a:solidFill>
                <a:latin typeface="黑体" pitchFamily="49" charset="-122"/>
                <a:ea typeface="黑体" pitchFamily="49" charset="-122"/>
              </a:rPr>
              <a:t>深度学习</a:t>
            </a:r>
            <a:r>
              <a:rPr lang="zh-CN" altLang="en-US" sz="2400" dirty="0">
                <a:latin typeface="黑体" pitchFamily="49" charset="-122"/>
                <a:ea typeface="黑体" pitchFamily="49" charset="-122"/>
              </a:rPr>
              <a:t>，本质上是一个</a:t>
            </a:r>
            <a:r>
              <a:rPr lang="zh-CN" altLang="en-US" sz="2400" dirty="0">
                <a:solidFill>
                  <a:srgbClr val="FF0000"/>
                </a:solidFill>
                <a:latin typeface="黑体" pitchFamily="49" charset="-122"/>
                <a:ea typeface="黑体" pitchFamily="49" charset="-122"/>
              </a:rPr>
              <a:t>多层感知机</a:t>
            </a:r>
            <a:endParaRPr lang="en-US" altLang="zh-CN" sz="2400" dirty="0">
              <a:solidFill>
                <a:srgbClr val="FF0000"/>
              </a:solidFill>
              <a:latin typeface="黑体" pitchFamily="49" charset="-122"/>
              <a:ea typeface="黑体" pitchFamily="49" charset="-122"/>
            </a:endParaRPr>
          </a:p>
          <a:p>
            <a:pPr eaLnBrk="1" hangingPunct="1">
              <a:spcBef>
                <a:spcPts val="1200"/>
              </a:spcBef>
              <a:spcAft>
                <a:spcPts val="0"/>
              </a:spcAft>
            </a:pPr>
            <a:r>
              <a:rPr lang="zh-CN" altLang="en-US" sz="2400" dirty="0">
                <a:latin typeface="黑体" pitchFamily="49" charset="-122"/>
                <a:ea typeface="黑体" pitchFamily="49" charset="-122"/>
              </a:rPr>
              <a:t>在中间层的节点处使用</a:t>
            </a:r>
            <a:r>
              <a:rPr lang="zh-CN" altLang="en-US" sz="2400" dirty="0">
                <a:solidFill>
                  <a:srgbClr val="FF0000"/>
                </a:solidFill>
                <a:latin typeface="黑体" pitchFamily="49" charset="-122"/>
                <a:ea typeface="黑体" pitchFamily="49" charset="-122"/>
              </a:rPr>
              <a:t>激活函数</a:t>
            </a:r>
            <a:endParaRPr lang="en-US" altLang="zh-CN" sz="2400" dirty="0">
              <a:solidFill>
                <a:srgbClr val="FF0000"/>
              </a:solidFill>
              <a:latin typeface="黑体" pitchFamily="49" charset="-122"/>
              <a:ea typeface="黑体" pitchFamily="49" charset="-122"/>
            </a:endParaRPr>
          </a:p>
          <a:p>
            <a:pPr eaLnBrk="1" hangingPunct="1">
              <a:spcBef>
                <a:spcPts val="1200"/>
              </a:spcBef>
              <a:spcAft>
                <a:spcPts val="0"/>
              </a:spcAft>
            </a:pPr>
            <a:r>
              <a:rPr lang="zh-CN" altLang="en-US" sz="2400" dirty="0">
                <a:solidFill>
                  <a:srgbClr val="FF0000"/>
                </a:solidFill>
                <a:latin typeface="黑体" pitchFamily="49" charset="-122"/>
                <a:ea typeface="黑体" pitchFamily="49" charset="-122"/>
              </a:rPr>
              <a:t>增加节点数</a:t>
            </a:r>
            <a:r>
              <a:rPr lang="zh-CN" altLang="en-US" sz="2400" dirty="0">
                <a:latin typeface="黑体" pitchFamily="49" charset="-122"/>
                <a:ea typeface="黑体" pitchFamily="49" charset="-122"/>
              </a:rPr>
              <a:t>可以增加维度，即增加线性转换能力；</a:t>
            </a:r>
            <a:r>
              <a:rPr lang="zh-CN" altLang="en-US" sz="2400" dirty="0">
                <a:solidFill>
                  <a:srgbClr val="FF0000"/>
                </a:solidFill>
                <a:latin typeface="黑体" pitchFamily="49" charset="-122"/>
                <a:ea typeface="黑体" pitchFamily="49" charset="-122"/>
              </a:rPr>
              <a:t>增加层数</a:t>
            </a:r>
            <a:r>
              <a:rPr lang="zh-CN" altLang="en-US" sz="2400" dirty="0">
                <a:latin typeface="黑体" pitchFamily="49" charset="-122"/>
                <a:ea typeface="黑体" pitchFamily="49" charset="-122"/>
              </a:rPr>
              <a:t>也就增加激活函数的次数，即增加非线性转换次数</a:t>
            </a:r>
            <a:endParaRPr lang="en-US" altLang="zh-CN" sz="2400" dirty="0">
              <a:latin typeface="黑体" pitchFamily="49" charset="-122"/>
              <a:ea typeface="黑体" pitchFamily="49" charset="-122"/>
            </a:endParaRPr>
          </a:p>
          <a:p>
            <a:pPr eaLnBrk="1" hangingPunct="1">
              <a:lnSpc>
                <a:spcPts val="4200"/>
              </a:lnSpc>
              <a:spcBef>
                <a:spcPts val="1800"/>
              </a:spcBef>
              <a:spcAft>
                <a:spcPts val="0"/>
              </a:spcAft>
            </a:pPr>
            <a:endParaRPr lang="en-US" altLang="zh-CN" sz="2800" dirty="0">
              <a:latin typeface="黑体" pitchFamily="49" charset="-122"/>
              <a:ea typeface="黑体"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5181600" y="1219200"/>
            <a:ext cx="3810000" cy="1914729"/>
          </a:xfrm>
          <a:prstGeom prst="rect">
            <a:avLst/>
          </a:prstGeom>
        </p:spPr>
      </p:pic>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429000" y="3810000"/>
            <a:ext cx="5562601" cy="2798764"/>
          </a:xfrm>
          <a:prstGeom prst="rect">
            <a:avLst/>
          </a:prstGeom>
        </p:spPr>
      </p:pic>
    </p:spTree>
    <p:extLst>
      <p:ext uri="{BB962C8B-B14F-4D97-AF65-F5344CB8AC3E}">
        <p14:creationId xmlns:p14="http://schemas.microsoft.com/office/powerpoint/2010/main" val="74013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问题的提出</a:t>
            </a:r>
            <a:endParaRPr lang="zh-CN" altLang="en-US" b="1" dirty="0">
              <a:solidFill>
                <a:srgbClr val="002060"/>
              </a:solidFill>
              <a:latin typeface="Calibri" pitchFamily="34" charset="0"/>
              <a:ea typeface="宋体" charset="-122"/>
              <a:cs typeface="+mn-cs"/>
            </a:endParaRPr>
          </a:p>
        </p:txBody>
      </p:sp>
      <p:graphicFrame>
        <p:nvGraphicFramePr>
          <p:cNvPr id="2" name="表格 1"/>
          <p:cNvGraphicFramePr>
            <a:graphicFrameLocks noGrp="1"/>
          </p:cNvGraphicFramePr>
          <p:nvPr>
            <p:extLst>
              <p:ext uri="{D42A27DB-BD31-4B8C-83A1-F6EECF244321}">
                <p14:modId xmlns:p14="http://schemas.microsoft.com/office/powerpoint/2010/main" val="2841688643"/>
              </p:ext>
            </p:extLst>
          </p:nvPr>
        </p:nvGraphicFramePr>
        <p:xfrm>
          <a:off x="381000" y="1295400"/>
          <a:ext cx="8534400" cy="4693920"/>
        </p:xfrm>
        <a:graphic>
          <a:graphicData uri="http://schemas.openxmlformats.org/drawingml/2006/table">
            <a:tbl>
              <a:tblPr firstRow="1" firstCol="1" bandRow="1">
                <a:tableStyleId>{5C22544A-7EE6-4342-B048-85BDC9FD1C3A}</a:tableStyleId>
              </a:tblPr>
              <a:tblGrid>
                <a:gridCol w="1823869">
                  <a:extLst>
                    <a:ext uri="{9D8B030D-6E8A-4147-A177-3AD203B41FA5}">
                      <a16:colId xmlns:a16="http://schemas.microsoft.com/office/drawing/2014/main" val="975771925"/>
                    </a:ext>
                  </a:extLst>
                </a:gridCol>
                <a:gridCol w="2440194">
                  <a:extLst>
                    <a:ext uri="{9D8B030D-6E8A-4147-A177-3AD203B41FA5}">
                      <a16:colId xmlns:a16="http://schemas.microsoft.com/office/drawing/2014/main" val="1559015951"/>
                    </a:ext>
                  </a:extLst>
                </a:gridCol>
                <a:gridCol w="1958179">
                  <a:extLst>
                    <a:ext uri="{9D8B030D-6E8A-4147-A177-3AD203B41FA5}">
                      <a16:colId xmlns:a16="http://schemas.microsoft.com/office/drawing/2014/main" val="2186116719"/>
                    </a:ext>
                  </a:extLst>
                </a:gridCol>
                <a:gridCol w="2312158">
                  <a:extLst>
                    <a:ext uri="{9D8B030D-6E8A-4147-A177-3AD203B41FA5}">
                      <a16:colId xmlns:a16="http://schemas.microsoft.com/office/drawing/2014/main" val="52127675"/>
                    </a:ext>
                  </a:extLst>
                </a:gridCol>
              </a:tblGrid>
              <a:tr h="426720">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水果类型</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鲜红值（色度比）</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直径（</a:t>
                      </a:r>
                      <a:r>
                        <a:rPr lang="en-US" sz="2000">
                          <a:effectLst/>
                          <a:latin typeface="微软雅黑" panose="020B0503020204020204" pitchFamily="34" charset="-122"/>
                          <a:ea typeface="微软雅黑" panose="020B0503020204020204" pitchFamily="34" charset="-122"/>
                        </a:rPr>
                        <a:t>cm</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质量（</a:t>
                      </a:r>
                      <a:r>
                        <a:rPr lang="en-US" sz="2000">
                          <a:effectLst/>
                          <a:latin typeface="微软雅黑" panose="020B0503020204020204" pitchFamily="34" charset="-122"/>
                          <a:ea typeface="微软雅黑" panose="020B0503020204020204" pitchFamily="34" charset="-122"/>
                        </a:rPr>
                        <a:t>g</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89752"/>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车厘子</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0.81</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1.02</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8.85</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1819515"/>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车厘子</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0.82</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0.98</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8.67</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42697994"/>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车厘子</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0.78</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0.99</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8.75</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716290"/>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车厘子</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0.79</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1.01</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8.80</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9829383"/>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樱桃</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0.56</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0.85</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7.32</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1223681"/>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樱桃</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0.58</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0.86</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7.33</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1356776"/>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樱桃</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0.59</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0.83</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7.29</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3742706"/>
                  </a:ext>
                </a:extLst>
              </a:tr>
              <a:tr h="426720">
                <a:tc>
                  <a:txBody>
                    <a:bodyPr/>
                    <a:lstStyle/>
                    <a:p>
                      <a:pPr algn="ctr">
                        <a:lnSpc>
                          <a:spcPct val="115000"/>
                        </a:lnSpc>
                        <a:spcAft>
                          <a:spcPts val="0"/>
                        </a:spcAft>
                      </a:pPr>
                      <a:r>
                        <a:rPr lang="zh-CN" sz="2000" dirty="0">
                          <a:solidFill>
                            <a:schemeClr val="tx1"/>
                          </a:solidFill>
                          <a:effectLst/>
                          <a:latin typeface="微软雅黑" panose="020B0503020204020204" pitchFamily="34" charset="-122"/>
                          <a:ea typeface="微软雅黑" panose="020B0503020204020204" pitchFamily="34" charset="-122"/>
                        </a:rPr>
                        <a:t>樱桃</a:t>
                      </a:r>
                      <a:endParaRPr lang="en-US" sz="2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0.57</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0.84</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7.31</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2678424"/>
                  </a:ext>
                </a:extLst>
              </a:tr>
              <a:tr h="426720">
                <a:tc>
                  <a:txBody>
                    <a:bodyPr/>
                    <a:lstStyle/>
                    <a:p>
                      <a:pPr algn="ctr">
                        <a:lnSpc>
                          <a:spcPct val="115000"/>
                        </a:lnSpc>
                        <a:spcAft>
                          <a:spcPts val="0"/>
                        </a:spcAft>
                      </a:pP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57974448"/>
                  </a:ext>
                </a:extLst>
              </a:tr>
              <a:tr h="426720">
                <a:tc>
                  <a:txBody>
                    <a:bodyPr/>
                    <a:lstStyle/>
                    <a:p>
                      <a:pPr algn="ctr">
                        <a:lnSpc>
                          <a:spcPct val="115000"/>
                        </a:lnSpc>
                        <a:spcAft>
                          <a:spcPts val="0"/>
                        </a:spcAft>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cs typeface="Times New Roman" panose="02020603050405020304" pitchFamily="18" charset="0"/>
                        </a:rPr>
                        <a:t>0.8</a:t>
                      </a: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cs typeface="Times New Roman" panose="02020603050405020304" pitchFamily="18" charset="0"/>
                        </a:rPr>
                        <a:t>0.86</a:t>
                      </a: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cs typeface="Times New Roman" panose="02020603050405020304" pitchFamily="18" charset="0"/>
                        </a:rPr>
                        <a:t>8</a:t>
                      </a:r>
                    </a:p>
                  </a:txBody>
                  <a:tcPr marL="68580" marR="68580" marT="0" marB="0" anchor="ctr"/>
                </a:tc>
                <a:extLst>
                  <a:ext uri="{0D108BD9-81ED-4DB2-BD59-A6C34878D82A}">
                    <a16:rowId xmlns:a16="http://schemas.microsoft.com/office/drawing/2014/main" val="2450966685"/>
                  </a:ext>
                </a:extLst>
              </a:tr>
            </a:tbl>
          </a:graphicData>
        </a:graphic>
      </p:graphicFrame>
      <p:sp>
        <p:nvSpPr>
          <p:cNvPr id="3" name="圆角矩形 2"/>
          <p:cNvSpPr/>
          <p:nvPr/>
        </p:nvSpPr>
        <p:spPr>
          <a:xfrm>
            <a:off x="685800" y="1676400"/>
            <a:ext cx="11430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6096000"/>
            <a:ext cx="4648200" cy="523220"/>
          </a:xfrm>
          <a:prstGeom prst="rect">
            <a:avLst/>
          </a:prstGeom>
          <a:noFill/>
        </p:spPr>
        <p:txBody>
          <a:bodyPr wrap="square" rtlCol="0">
            <a:spAutoFit/>
          </a:bodyPr>
          <a:lstStyle/>
          <a:p>
            <a:r>
              <a:rPr lang="zh-CN" altLang="en-US" sz="2800" dirty="0">
                <a:solidFill>
                  <a:srgbClr val="FF0000"/>
                </a:solidFill>
              </a:rPr>
              <a:t>是车厘子还是樱桃？</a:t>
            </a:r>
          </a:p>
        </p:txBody>
      </p:sp>
    </p:spTree>
    <p:extLst>
      <p:ext uri="{BB962C8B-B14F-4D97-AF65-F5344CB8AC3E}">
        <p14:creationId xmlns:p14="http://schemas.microsoft.com/office/powerpoint/2010/main" val="58015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空间的转换</a:t>
            </a:r>
            <a:endParaRPr lang="zh-CN" altLang="en-US" b="1" dirty="0">
              <a:solidFill>
                <a:srgbClr val="002060"/>
              </a:solidFill>
              <a:latin typeface="Calibri" pitchFamily="34" charset="0"/>
              <a:ea typeface="宋体" charset="-122"/>
              <a:cs typeface="+mn-cs"/>
            </a:endParaRPr>
          </a:p>
        </p:txBody>
      </p:sp>
      <p:pic>
        <p:nvPicPr>
          <p:cNvPr id="7" name="图片 6"/>
          <p:cNvPicPr/>
          <p:nvPr/>
        </p:nvPicPr>
        <p:blipFill>
          <a:blip r:embed="rId2" cstate="print"/>
          <a:stretch>
            <a:fillRect/>
          </a:stretch>
        </p:blipFill>
        <p:spPr>
          <a:xfrm>
            <a:off x="391387" y="1785874"/>
            <a:ext cx="8395001" cy="4127626"/>
          </a:xfrm>
          <a:prstGeom prst="rect">
            <a:avLst/>
          </a:prstGeom>
        </p:spPr>
      </p:pic>
    </p:spTree>
    <p:extLst>
      <p:ext uri="{BB962C8B-B14F-4D97-AF65-F5344CB8AC3E}">
        <p14:creationId xmlns:p14="http://schemas.microsoft.com/office/powerpoint/2010/main" val="424789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3340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cs typeface="+mn-cs"/>
              </a:rPr>
              <a:t>6.4  </a:t>
            </a:r>
            <a:r>
              <a:rPr lang="en-US" altLang="zh-CN" b="1" i="1" dirty="0">
                <a:solidFill>
                  <a:srgbClr val="002060"/>
                </a:solidFill>
                <a:latin typeface="Calibri" pitchFamily="34" charset="0"/>
                <a:ea typeface="宋体" charset="-122"/>
                <a:cs typeface="+mn-cs"/>
              </a:rPr>
              <a:t>K </a:t>
            </a:r>
            <a:r>
              <a:rPr lang="zh-CN" altLang="en-US" b="1" dirty="0">
                <a:solidFill>
                  <a:srgbClr val="002060"/>
                </a:solidFill>
                <a:latin typeface="Calibri" pitchFamily="34" charset="0"/>
                <a:ea typeface="宋体" charset="-122"/>
                <a:cs typeface="+mn-cs"/>
              </a:rPr>
              <a:t>邻近算法</a:t>
            </a:r>
            <a:r>
              <a:rPr lang="en-US" altLang="zh-CN" b="1" dirty="0">
                <a:solidFill>
                  <a:srgbClr val="002060"/>
                </a:solidFill>
                <a:latin typeface="Calibri" pitchFamily="34" charset="0"/>
                <a:ea typeface="宋体" charset="-122"/>
                <a:cs typeface="+mn-cs"/>
              </a:rPr>
              <a:t>(KNN)</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5334000"/>
          </a:xfrm>
        </p:spPr>
        <p:txBody>
          <a:bodyPr/>
          <a:lstStyle/>
          <a:p>
            <a:pPr marL="0" indent="0" eaLnBrk="1" hangingPunct="1">
              <a:lnSpc>
                <a:spcPts val="4200"/>
              </a:lnSpc>
              <a:spcBef>
                <a:spcPts val="1800"/>
              </a:spcBef>
              <a:spcAft>
                <a:spcPts val="0"/>
              </a:spcAft>
              <a:buNone/>
            </a:pPr>
            <a:r>
              <a:rPr lang="zh-CN" altLang="en-US" sz="2400" dirty="0">
                <a:latin typeface="黑体" pitchFamily="49" charset="-122"/>
                <a:ea typeface="黑体" pitchFamily="49" charset="-122"/>
              </a:rPr>
              <a:t>   给定一个训练数据集，对新的输入实例，在训练数据集中找到与该实例最近邻的</a:t>
            </a: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个实例，这</a:t>
            </a: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个实例的多数属于某个类，就把该输入实例分为这个类。</a:t>
            </a:r>
            <a:endParaRPr lang="en-US" altLang="zh-CN" sz="2400" dirty="0">
              <a:latin typeface="黑体" pitchFamily="49" charset="-122"/>
              <a:ea typeface="黑体" pitchFamily="49" charset="-122"/>
            </a:endParaRPr>
          </a:p>
          <a:p>
            <a:pPr eaLnBrk="1" hangingPunct="1">
              <a:lnSpc>
                <a:spcPts val="4200"/>
              </a:lnSpc>
              <a:spcBef>
                <a:spcPts val="1800"/>
              </a:spcBef>
              <a:spcAft>
                <a:spcPts val="0"/>
              </a:spcAft>
            </a:pP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邻近算法查找的是</a:t>
            </a:r>
            <a:r>
              <a:rPr lang="zh-CN" altLang="en-US" sz="2400" dirty="0">
                <a:solidFill>
                  <a:srgbClr val="FF0000"/>
                </a:solidFill>
                <a:latin typeface="黑体" pitchFamily="49" charset="-122"/>
                <a:ea typeface="黑体" pitchFamily="49" charset="-122"/>
              </a:rPr>
              <a:t>最邻近的</a:t>
            </a:r>
            <a:r>
              <a:rPr lang="en-US" altLang="zh-CN" sz="2400" dirty="0">
                <a:solidFill>
                  <a:srgbClr val="FF0000"/>
                </a:solidFill>
                <a:latin typeface="黑体" pitchFamily="49" charset="-122"/>
                <a:ea typeface="黑体" pitchFamily="49" charset="-122"/>
              </a:rPr>
              <a:t>K</a:t>
            </a:r>
            <a:r>
              <a:rPr lang="zh-CN" altLang="en-US" sz="2400" dirty="0">
                <a:solidFill>
                  <a:srgbClr val="FF0000"/>
                </a:solidFill>
                <a:latin typeface="黑体" pitchFamily="49" charset="-122"/>
                <a:ea typeface="黑体" pitchFamily="49" charset="-122"/>
              </a:rPr>
              <a:t>个样本点</a:t>
            </a:r>
            <a:r>
              <a:rPr lang="zh-CN" altLang="en-US" sz="2400" dirty="0">
                <a:latin typeface="黑体" pitchFamily="49" charset="-122"/>
                <a:ea typeface="黑体" pitchFamily="49" charset="-122"/>
              </a:rPr>
              <a:t>，是一种用于分类和回归的统计方法</a:t>
            </a:r>
            <a:endParaRPr lang="en-US" altLang="zh-CN" sz="2400" dirty="0">
              <a:latin typeface="黑体" pitchFamily="49" charset="-122"/>
              <a:ea typeface="黑体" pitchFamily="49" charset="-122"/>
            </a:endParaRPr>
          </a:p>
          <a:p>
            <a:pPr eaLnBrk="1" hangingPunct="1">
              <a:lnSpc>
                <a:spcPts val="4200"/>
              </a:lnSpc>
              <a:spcBef>
                <a:spcPts val="600"/>
              </a:spcBef>
              <a:spcAft>
                <a:spcPts val="0"/>
              </a:spcAft>
            </a:pPr>
            <a:r>
              <a:rPr lang="zh-CN" altLang="en-US" sz="2400" dirty="0">
                <a:latin typeface="黑体" pitchFamily="49" charset="-122"/>
                <a:ea typeface="黑体" pitchFamily="49" charset="-122"/>
              </a:rPr>
              <a:t>通过以某个数据为中心，分析离其最近的</a:t>
            </a: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个邻居特征，获得该数据中心可能的特征。</a:t>
            </a:r>
            <a:endParaRPr lang="en-US" altLang="zh-CN" sz="2400" dirty="0">
              <a:latin typeface="黑体" pitchFamily="49" charset="-122"/>
              <a:ea typeface="黑体" pitchFamily="49" charset="-122"/>
            </a:endParaRPr>
          </a:p>
          <a:p>
            <a:pPr lvl="1" eaLnBrk="1" hangingPunct="1">
              <a:spcBef>
                <a:spcPts val="1200"/>
              </a:spcBef>
              <a:spcAft>
                <a:spcPts val="0"/>
              </a:spcAft>
            </a:pPr>
            <a:r>
              <a:rPr lang="zh-CN" altLang="en-US" sz="2000" dirty="0">
                <a:latin typeface="黑体" pitchFamily="49" charset="-122"/>
                <a:ea typeface="黑体" pitchFamily="49" charset="-122"/>
              </a:rPr>
              <a:t>如果你最好的</a:t>
            </a:r>
            <a:r>
              <a:rPr lang="en-US" altLang="zh-CN" sz="2000" dirty="0">
                <a:latin typeface="黑体" pitchFamily="49" charset="-122"/>
                <a:ea typeface="黑体" pitchFamily="49" charset="-122"/>
              </a:rPr>
              <a:t>10</a:t>
            </a:r>
            <a:r>
              <a:rPr lang="zh-CN" altLang="en-US" sz="2000" dirty="0">
                <a:latin typeface="黑体" pitchFamily="49" charset="-122"/>
                <a:ea typeface="黑体" pitchFamily="49" charset="-122"/>
              </a:rPr>
              <a:t>个朋友中有</a:t>
            </a:r>
            <a:r>
              <a:rPr lang="en-US" altLang="zh-CN" sz="2000" dirty="0">
                <a:latin typeface="黑体" pitchFamily="49" charset="-122"/>
                <a:ea typeface="黑体" pitchFamily="49" charset="-122"/>
              </a:rPr>
              <a:t>9</a:t>
            </a:r>
            <a:r>
              <a:rPr lang="zh-CN" altLang="en-US" sz="2000" dirty="0">
                <a:latin typeface="黑体" pitchFamily="49" charset="-122"/>
                <a:ea typeface="黑体" pitchFamily="49" charset="-122"/>
              </a:rPr>
              <a:t>个都喜欢湘菜，那么很可能你也喜欢湘菜。</a:t>
            </a:r>
            <a:endParaRPr lang="en-US" altLang="zh-CN" sz="2000" dirty="0">
              <a:latin typeface="黑体" pitchFamily="49" charset="-122"/>
              <a:ea typeface="黑体" pitchFamily="49" charset="-122"/>
            </a:endParaRPr>
          </a:p>
        </p:txBody>
      </p:sp>
    </p:spTree>
    <p:extLst>
      <p:ext uri="{BB962C8B-B14F-4D97-AF65-F5344CB8AC3E}">
        <p14:creationId xmlns:p14="http://schemas.microsoft.com/office/powerpoint/2010/main" val="1915157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算法流程</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381000" y="1447800"/>
            <a:ext cx="4038600" cy="4267200"/>
          </a:xfrm>
        </p:spPr>
        <p:txBody>
          <a:bodyPr/>
          <a:lstStyle/>
          <a:p>
            <a:pPr eaLnBrk="1" hangingPunct="1">
              <a:spcBef>
                <a:spcPts val="1800"/>
              </a:spcBef>
              <a:spcAft>
                <a:spcPts val="0"/>
              </a:spcAft>
            </a:pPr>
            <a:r>
              <a:rPr lang="zh-CN" altLang="en-US" sz="2400" dirty="0">
                <a:latin typeface="黑体" pitchFamily="49" charset="-122"/>
                <a:ea typeface="黑体" pitchFamily="49" charset="-122"/>
              </a:rPr>
              <a:t>计算待测样本与每个训练样本的距离。</a:t>
            </a:r>
          </a:p>
          <a:p>
            <a:pPr eaLnBrk="1" hangingPunct="1">
              <a:spcBef>
                <a:spcPts val="1800"/>
              </a:spcBef>
              <a:spcAft>
                <a:spcPts val="0"/>
              </a:spcAft>
            </a:pPr>
            <a:r>
              <a:rPr lang="zh-CN" altLang="en-US" sz="2400" dirty="0">
                <a:latin typeface="黑体" pitchFamily="49" charset="-122"/>
                <a:ea typeface="黑体" pitchFamily="49" charset="-122"/>
              </a:rPr>
              <a:t>计算并获得待测样本附近的</a:t>
            </a: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个样本。</a:t>
            </a:r>
          </a:p>
          <a:p>
            <a:pPr eaLnBrk="1" hangingPunct="1">
              <a:spcBef>
                <a:spcPts val="1800"/>
              </a:spcBef>
              <a:spcAft>
                <a:spcPts val="0"/>
              </a:spcAft>
            </a:pPr>
            <a:r>
              <a:rPr lang="zh-CN" altLang="en-US" sz="2400" dirty="0">
                <a:latin typeface="黑体" pitchFamily="49" charset="-122"/>
                <a:ea typeface="黑体" pitchFamily="49" charset="-122"/>
              </a:rPr>
              <a:t>根据分类决策规则（如多数表决）决定待测样本的类别。</a:t>
            </a:r>
          </a:p>
        </p:txBody>
      </p:sp>
      <p:pic>
        <p:nvPicPr>
          <p:cNvPr id="27650" name="Picture 2" descr="https://img-blog.csdnimg.cn/img_convert/1ffa93bfbd4a188ec838f98f5c4f84f5.png"/>
          <p:cNvPicPr>
            <a:picLocks noChangeAspect="1" noChangeArrowheads="1"/>
          </p:cNvPicPr>
          <p:nvPr/>
        </p:nvPicPr>
        <p:blipFill>
          <a:blip r:embed="rId2" cstate="print"/>
          <a:srcRect/>
          <a:stretch>
            <a:fillRect/>
          </a:stretch>
        </p:blipFill>
        <p:spPr bwMode="auto">
          <a:xfrm>
            <a:off x="4876800" y="990600"/>
            <a:ext cx="3590925" cy="5714256"/>
          </a:xfrm>
          <a:prstGeom prst="rect">
            <a:avLst/>
          </a:prstGeom>
          <a:noFill/>
        </p:spPr>
      </p:pic>
    </p:spTree>
    <p:extLst>
      <p:ext uri="{BB962C8B-B14F-4D97-AF65-F5344CB8AC3E}">
        <p14:creationId xmlns:p14="http://schemas.microsoft.com/office/powerpoint/2010/main" val="4136244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638800" cy="914400"/>
          </a:xfrm>
          <a:prstGeom prst="rect">
            <a:avLst/>
          </a:prstGeom>
          <a:noFill/>
          <a:ln>
            <a:miter lim="800000"/>
            <a:headEnd/>
            <a:tailEnd/>
          </a:ln>
        </p:spPr>
        <p:txBody>
          <a:bodyPr/>
          <a:lstStyle/>
          <a:p>
            <a:pPr algn="l" eaLnBrk="1" hangingPunct="1"/>
            <a:r>
              <a:rPr lang="zh-CN" altLang="en-US" sz="3600" b="1" dirty="0">
                <a:solidFill>
                  <a:srgbClr val="002060"/>
                </a:solidFill>
                <a:latin typeface="Calibri" pitchFamily="34" charset="0"/>
                <a:ea typeface="宋体" charset="-122"/>
              </a:rPr>
              <a:t>示例：电影观众兴趣发现</a:t>
            </a:r>
            <a:endParaRPr lang="zh-CN" altLang="en-US" sz="3600"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143000"/>
            <a:ext cx="8153400" cy="5334000"/>
          </a:xfrm>
        </p:spPr>
        <p:txBody>
          <a:bodyPr/>
          <a:lstStyle/>
          <a:p>
            <a:pPr eaLnBrk="1" hangingPunct="1">
              <a:lnSpc>
                <a:spcPts val="4200"/>
              </a:lnSpc>
              <a:spcBef>
                <a:spcPts val="1800"/>
              </a:spcBef>
              <a:spcAft>
                <a:spcPts val="0"/>
              </a:spcAft>
            </a:pP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六个观众，互不认识</a:t>
            </a: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0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000" dirty="0">
                <a:latin typeface="微软雅黑" panose="020B0503020204020204" pitchFamily="34" charset="-122"/>
                <a:ea typeface="微软雅黑" panose="020B0503020204020204" pitchFamily="34" charset="-122"/>
              </a:rPr>
              <a:t>电影院新上映</a:t>
            </a: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3F21F1"/>
                </a:solidFill>
                <a:latin typeface="微软雅黑" panose="020B0503020204020204" pitchFamily="34" charset="-122"/>
                <a:ea typeface="微软雅黑" panose="020B0503020204020204" pitchFamily="34" charset="-122"/>
              </a:rPr>
              <a:t>星球大战：第八部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，现在观众</a:t>
            </a:r>
            <a:r>
              <a:rPr lang="en-US" altLang="zh-CN" sz="2000" dirty="0">
                <a:solidFill>
                  <a:srgbClr val="3F21F1"/>
                </a:solidFill>
                <a:latin typeface="微软雅黑" panose="020B0503020204020204" pitchFamily="34" charset="-122"/>
                <a:ea typeface="微软雅黑" panose="020B0503020204020204" pitchFamily="34" charset="-122"/>
              </a:rPr>
              <a:t>B</a:t>
            </a:r>
            <a:r>
              <a:rPr lang="zh-CN" altLang="en-US" sz="2000" dirty="0">
                <a:solidFill>
                  <a:srgbClr val="3F21F1"/>
                </a:solidFill>
                <a:latin typeface="微软雅黑" panose="020B0503020204020204" pitchFamily="34" charset="-122"/>
                <a:ea typeface="微软雅黑" panose="020B0503020204020204" pitchFamily="34" charset="-122"/>
              </a:rPr>
              <a:t>、</a:t>
            </a:r>
            <a:r>
              <a:rPr lang="en-US" altLang="zh-CN" sz="2000" dirty="0">
                <a:solidFill>
                  <a:srgbClr val="3F21F1"/>
                </a:solidFill>
                <a:latin typeface="微软雅黑" panose="020B0503020204020204" pitchFamily="34" charset="-122"/>
                <a:ea typeface="微软雅黑" panose="020B0503020204020204" pitchFamily="34" charset="-122"/>
              </a:rPr>
              <a:t>D</a:t>
            </a:r>
            <a:r>
              <a:rPr lang="zh-CN" altLang="en-US" sz="2000" dirty="0">
                <a:solidFill>
                  <a:srgbClr val="3F21F1"/>
                </a:solidFill>
                <a:latin typeface="微软雅黑" panose="020B0503020204020204" pitchFamily="34" charset="-122"/>
                <a:ea typeface="微软雅黑" panose="020B0503020204020204" pitchFamily="34" charset="-122"/>
              </a:rPr>
              <a:t>、</a:t>
            </a:r>
            <a:r>
              <a:rPr lang="en-US" altLang="zh-CN" sz="2000" dirty="0">
                <a:solidFill>
                  <a:srgbClr val="3F21F1"/>
                </a:solidFill>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已经表现出浓厚的兴趣购票观看，但是缺乏其他观众的观影兴趣，因此电影院试图通过历史数据了解其他用户，以便安排播放档期。</a:t>
            </a:r>
            <a:endParaRPr lang="en-US" altLang="zh-CN" sz="20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73286680"/>
              </p:ext>
            </p:extLst>
          </p:nvPr>
        </p:nvGraphicFramePr>
        <p:xfrm>
          <a:off x="537174" y="1828800"/>
          <a:ext cx="8153398" cy="3124198"/>
        </p:xfrm>
        <a:graphic>
          <a:graphicData uri="http://schemas.openxmlformats.org/drawingml/2006/table">
            <a:tbl>
              <a:tblPr firstRow="1" firstCol="1" bandRow="1">
                <a:tableStyleId>{5C22544A-7EE6-4342-B048-85BDC9FD1C3A}</a:tableStyleId>
              </a:tblPr>
              <a:tblGrid>
                <a:gridCol w="2717170">
                  <a:extLst>
                    <a:ext uri="{9D8B030D-6E8A-4147-A177-3AD203B41FA5}">
                      <a16:colId xmlns:a16="http://schemas.microsoft.com/office/drawing/2014/main" val="968757995"/>
                    </a:ext>
                  </a:extLst>
                </a:gridCol>
                <a:gridCol w="2718114">
                  <a:extLst>
                    <a:ext uri="{9D8B030D-6E8A-4147-A177-3AD203B41FA5}">
                      <a16:colId xmlns:a16="http://schemas.microsoft.com/office/drawing/2014/main" val="1012127801"/>
                    </a:ext>
                  </a:extLst>
                </a:gridCol>
                <a:gridCol w="2718114">
                  <a:extLst>
                    <a:ext uri="{9D8B030D-6E8A-4147-A177-3AD203B41FA5}">
                      <a16:colId xmlns:a16="http://schemas.microsoft.com/office/drawing/2014/main" val="1695093191"/>
                    </a:ext>
                  </a:extLst>
                </a:gridCol>
              </a:tblGrid>
              <a:tr h="446314">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电影名称</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电影类型</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观众</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27013091"/>
                  </a:ext>
                </a:extLst>
              </a:tr>
              <a:tr h="446314">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《寒战</a:t>
                      </a: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动作</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A</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C</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D</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9512302"/>
                  </a:ext>
                </a:extLst>
              </a:tr>
              <a:tr h="446314">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《变形金刚</a:t>
                      </a:r>
                      <a:r>
                        <a:rPr lang="en-US" sz="2000">
                          <a:effectLst/>
                          <a:latin typeface="微软雅黑" panose="020B0503020204020204" pitchFamily="34" charset="-122"/>
                          <a:ea typeface="微软雅黑" panose="020B0503020204020204" pitchFamily="34" charset="-122"/>
                        </a:rPr>
                        <a:t>3</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科幻</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A</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B</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C</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5551442"/>
                  </a:ext>
                </a:extLst>
              </a:tr>
              <a:tr h="446314">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《大鱼海棠》</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动画</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E</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F</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88870702"/>
                  </a:ext>
                </a:extLst>
              </a:tr>
              <a:tr h="446314">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《独立日：卷土重来》</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科幻</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A</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C</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E</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3694059"/>
                  </a:ext>
                </a:extLst>
              </a:tr>
              <a:tr h="446314">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《惊天魔盗团</a:t>
                      </a: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动作</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B</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D</a:t>
                      </a:r>
                      <a:r>
                        <a:rPr lang="zh-CN" sz="2000">
                          <a:effectLst/>
                          <a:latin typeface="微软雅黑" panose="020B0503020204020204" pitchFamily="34" charset="-122"/>
                          <a:ea typeface="微软雅黑" panose="020B0503020204020204" pitchFamily="34" charset="-122"/>
                        </a:rPr>
                        <a:t>、</a:t>
                      </a:r>
                      <a:r>
                        <a:rPr lang="en-US" sz="2000">
                          <a:effectLst/>
                          <a:latin typeface="微软雅黑" panose="020B0503020204020204" pitchFamily="34" charset="-122"/>
                          <a:ea typeface="微软雅黑" panose="020B0503020204020204" pitchFamily="34" charset="-122"/>
                        </a:rPr>
                        <a:t>F</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3599951"/>
                  </a:ext>
                </a:extLst>
              </a:tr>
              <a:tr h="446314">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《海底总动员</a:t>
                      </a: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a:t>
                      </a:r>
                      <a:endParaRPr lang="en-US"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动画</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D</a:t>
                      </a:r>
                      <a:r>
                        <a:rPr lang="zh-CN" sz="2000" dirty="0">
                          <a:effectLst/>
                          <a:latin typeface="微软雅黑" panose="020B0503020204020204" pitchFamily="34" charset="-122"/>
                          <a:ea typeface="微软雅黑" panose="020B0503020204020204" pitchFamily="34" charset="-122"/>
                        </a:rPr>
                        <a:t>、</a:t>
                      </a:r>
                      <a:r>
                        <a:rPr lang="en-US" sz="2000" dirty="0">
                          <a:effectLst/>
                          <a:latin typeface="微软雅黑" panose="020B0503020204020204" pitchFamily="34" charset="-122"/>
                          <a:ea typeface="微软雅黑" panose="020B0503020204020204" pitchFamily="34" charset="-122"/>
                        </a:rPr>
                        <a:t>E</a:t>
                      </a:r>
                      <a:r>
                        <a:rPr lang="zh-CN" sz="2000" dirty="0">
                          <a:effectLst/>
                          <a:latin typeface="微软雅黑" panose="020B0503020204020204" pitchFamily="34" charset="-122"/>
                          <a:ea typeface="微软雅黑" panose="020B0503020204020204" pitchFamily="34" charset="-122"/>
                        </a:rPr>
                        <a:t>、</a:t>
                      </a:r>
                      <a:r>
                        <a:rPr lang="en-US" sz="2000" dirty="0">
                          <a:effectLst/>
                          <a:latin typeface="微软雅黑" panose="020B0503020204020204" pitchFamily="34" charset="-122"/>
                          <a:ea typeface="微软雅黑" panose="020B0503020204020204" pitchFamily="34" charset="-122"/>
                        </a:rPr>
                        <a:t>B</a:t>
                      </a:r>
                      <a:endParaRPr 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09312845"/>
                  </a:ext>
                </a:extLst>
              </a:tr>
            </a:tbl>
          </a:graphicData>
        </a:graphic>
      </p:graphicFrame>
    </p:spTree>
    <p:extLst>
      <p:ext uri="{BB962C8B-B14F-4D97-AF65-F5344CB8AC3E}">
        <p14:creationId xmlns:p14="http://schemas.microsoft.com/office/powerpoint/2010/main" val="3579390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533400" y="1295400"/>
            <a:ext cx="8458200" cy="5334000"/>
          </a:xfrm>
        </p:spPr>
        <p:txBody>
          <a:bodyPr/>
          <a:lstStyle/>
          <a:p>
            <a:pPr eaLnBrk="1" hangingPunct="1">
              <a:lnSpc>
                <a:spcPts val="4200"/>
              </a:lnSpc>
              <a:spcBef>
                <a:spcPts val="1800"/>
              </a:spcBef>
              <a:spcAft>
                <a:spcPts val="0"/>
              </a:spcAft>
            </a:pP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400" dirty="0">
                <a:latin typeface="微软雅黑" panose="020B0503020204020204" pitchFamily="34" charset="-122"/>
                <a:ea typeface="微软雅黑" panose="020B0503020204020204" pitchFamily="34" charset="-122"/>
              </a:rPr>
              <a:t>计算观众的</a:t>
            </a:r>
            <a:r>
              <a:rPr lang="zh-CN" altLang="en-US" sz="2400" b="1" dirty="0">
                <a:solidFill>
                  <a:srgbClr val="0046D2"/>
                </a:solidFill>
                <a:latin typeface="微软雅黑" panose="020B0503020204020204" pitchFamily="34" charset="-122"/>
                <a:ea typeface="微软雅黑" panose="020B0503020204020204" pitchFamily="34" charset="-122"/>
              </a:rPr>
              <a:t>余弦相似度</a:t>
            </a:r>
            <a:endParaRPr lang="en-US" altLang="zh-CN" sz="2400" b="1" dirty="0">
              <a:solidFill>
                <a:srgbClr val="0046D2"/>
              </a:solidFill>
              <a:latin typeface="微软雅黑" panose="020B0503020204020204" pitchFamily="34" charset="-122"/>
              <a:ea typeface="微软雅黑" panose="020B0503020204020204" pitchFamily="34" charset="-122"/>
            </a:endParaRPr>
          </a:p>
          <a:p>
            <a:pPr lvl="1" eaLnBrk="1" hangingPunct="1">
              <a:lnSpc>
                <a:spcPts val="4200"/>
              </a:lnSpc>
              <a:spcBef>
                <a:spcPts val="1200"/>
              </a:spcBef>
              <a:spcAft>
                <a:spcPts val="0"/>
              </a:spcAft>
            </a:pPr>
            <a:r>
              <a:rPr lang="zh-CN" altLang="en-US" sz="2400" dirty="0">
                <a:latin typeface="微软雅黑" panose="020B0503020204020204" pitchFamily="34" charset="-122"/>
                <a:ea typeface="微软雅黑" panose="020B0503020204020204" pitchFamily="34" charset="-122"/>
              </a:rPr>
              <a:t>例如</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，并集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寒战</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、变形金刚</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、独立日：卷土重来、惊天魔盗团</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、海底总动员</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sz="2000" dirty="0">
                <a:effectLst/>
                <a:latin typeface="微软雅黑" panose="020B0503020204020204" pitchFamily="34" charset="-122"/>
                <a:ea typeface="微软雅黑" panose="020B0503020204020204" pitchFamily="34" charset="-122"/>
              </a:rPr>
              <a:t>大鱼海棠</a:t>
            </a:r>
            <a:r>
              <a:rPr lang="en-US" altLang="zh-CN" sz="2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，那么 </a:t>
            </a:r>
            <a:r>
              <a:rPr lang="en-US" altLang="zh-CN" sz="2400" dirty="0">
                <a:solidFill>
                  <a:srgbClr val="FF0000"/>
                </a:solidFill>
                <a:latin typeface="微软雅黑" panose="020B0503020204020204" pitchFamily="34" charset="-122"/>
                <a:ea typeface="微软雅黑" panose="020B0503020204020204" pitchFamily="34" charset="-122"/>
              </a:rPr>
              <a:t>A=(1, 1, 1, 0, 00)</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B=(0, 1, 0, 1, 1</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的余弦相似度为</a:t>
            </a:r>
            <a:r>
              <a:rPr lang="en-US" altLang="zh-CN" sz="2400" dirty="0">
                <a:solidFill>
                  <a:srgbClr val="FF0000"/>
                </a:solidFill>
                <a:latin typeface="微软雅黑" panose="020B0503020204020204" pitchFamily="34" charset="-122"/>
                <a:ea typeface="微软雅黑" panose="020B0503020204020204" pitchFamily="34" charset="-122"/>
              </a:rPr>
              <a:t>0.33</a:t>
            </a:r>
          </a:p>
        </p:txBody>
      </p:sp>
      <p:graphicFrame>
        <p:nvGraphicFramePr>
          <p:cNvPr id="2" name="表格 1"/>
          <p:cNvGraphicFramePr>
            <a:graphicFrameLocks noGrp="1"/>
          </p:cNvGraphicFramePr>
          <p:nvPr>
            <p:extLst>
              <p:ext uri="{D42A27DB-BD31-4B8C-83A1-F6EECF244321}">
                <p14:modId xmlns:p14="http://schemas.microsoft.com/office/powerpoint/2010/main" val="3392629410"/>
              </p:ext>
            </p:extLst>
          </p:nvPr>
        </p:nvGraphicFramePr>
        <p:xfrm>
          <a:off x="533400" y="1222970"/>
          <a:ext cx="8153400" cy="3044230"/>
        </p:xfrm>
        <a:graphic>
          <a:graphicData uri="http://schemas.openxmlformats.org/drawingml/2006/table">
            <a:tbl>
              <a:tblPr firstRow="1" firstCol="1" bandRow="1">
                <a:tableStyleId>{5C22544A-7EE6-4342-B048-85BDC9FD1C3A}</a:tableStyleId>
              </a:tblPr>
              <a:tblGrid>
                <a:gridCol w="1603728">
                  <a:extLst>
                    <a:ext uri="{9D8B030D-6E8A-4147-A177-3AD203B41FA5}">
                      <a16:colId xmlns:a16="http://schemas.microsoft.com/office/drawing/2014/main" val="1934168623"/>
                    </a:ext>
                  </a:extLst>
                </a:gridCol>
                <a:gridCol w="6549672">
                  <a:extLst>
                    <a:ext uri="{9D8B030D-6E8A-4147-A177-3AD203B41FA5}">
                      <a16:colId xmlns:a16="http://schemas.microsoft.com/office/drawing/2014/main" val="167552375"/>
                    </a:ext>
                  </a:extLst>
                </a:gridCol>
              </a:tblGrid>
              <a:tr h="434890">
                <a:tc>
                  <a:txBody>
                    <a:bodyPr/>
                    <a:lstStyle/>
                    <a:p>
                      <a:pPr algn="ctr">
                        <a:lnSpc>
                          <a:spcPct val="115000"/>
                        </a:lnSpc>
                        <a:spcAft>
                          <a:spcPts val="0"/>
                        </a:spcAft>
                      </a:pPr>
                      <a:r>
                        <a:rPr lang="zh-CN" sz="1800" dirty="0">
                          <a:effectLst/>
                          <a:latin typeface="微软雅黑" panose="020B0503020204020204" pitchFamily="34" charset="-122"/>
                          <a:ea typeface="微软雅黑" panose="020B0503020204020204" pitchFamily="34" charset="-122"/>
                        </a:rPr>
                        <a:t>观众</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dirty="0">
                          <a:effectLst/>
                          <a:latin typeface="微软雅黑" panose="020B0503020204020204" pitchFamily="34" charset="-122"/>
                          <a:ea typeface="微软雅黑" panose="020B0503020204020204" pitchFamily="34" charset="-122"/>
                        </a:rPr>
                        <a:t>电影</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4786576"/>
                  </a:ext>
                </a:extLst>
              </a:tr>
              <a:tr h="43489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A</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lnSpc>
                          <a:spcPct val="115000"/>
                        </a:lnSpc>
                        <a:spcAft>
                          <a:spcPts val="0"/>
                        </a:spcAft>
                      </a:pPr>
                      <a:r>
                        <a:rPr lang="zh-CN" sz="1800">
                          <a:effectLst/>
                          <a:latin typeface="微软雅黑" panose="020B0503020204020204" pitchFamily="34" charset="-122"/>
                          <a:ea typeface="微软雅黑" panose="020B0503020204020204" pitchFamily="34" charset="-122"/>
                        </a:rPr>
                        <a:t>《寒战</a:t>
                      </a:r>
                      <a:r>
                        <a:rPr lang="en-US" sz="1800">
                          <a:effectLst/>
                          <a:latin typeface="微软雅黑" panose="020B0503020204020204" pitchFamily="34" charset="-122"/>
                          <a:ea typeface="微软雅黑" panose="020B0503020204020204" pitchFamily="34" charset="-122"/>
                        </a:rPr>
                        <a:t>2</a:t>
                      </a:r>
                      <a:r>
                        <a:rPr lang="zh-CN" sz="1800">
                          <a:effectLst/>
                          <a:latin typeface="微软雅黑" panose="020B0503020204020204" pitchFamily="34" charset="-122"/>
                          <a:ea typeface="微软雅黑" panose="020B0503020204020204" pitchFamily="34" charset="-122"/>
                        </a:rPr>
                        <a:t>》、《变形金刚</a:t>
                      </a:r>
                      <a:r>
                        <a:rPr lang="en-US" sz="1800">
                          <a:effectLst/>
                          <a:latin typeface="微软雅黑" panose="020B0503020204020204" pitchFamily="34" charset="-122"/>
                          <a:ea typeface="微软雅黑" panose="020B0503020204020204" pitchFamily="34" charset="-122"/>
                        </a:rPr>
                        <a:t>3</a:t>
                      </a:r>
                      <a:r>
                        <a:rPr lang="zh-CN" sz="1800">
                          <a:effectLst/>
                          <a:latin typeface="微软雅黑" panose="020B0503020204020204" pitchFamily="34" charset="-122"/>
                          <a:ea typeface="微软雅黑" panose="020B0503020204020204" pitchFamily="34" charset="-122"/>
                        </a:rPr>
                        <a:t>》、《独立日：卷土重来》</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3464481"/>
                  </a:ext>
                </a:extLst>
              </a:tr>
              <a:tr h="43489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B</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lnSpc>
                          <a:spcPct val="115000"/>
                        </a:lnSpc>
                        <a:spcAft>
                          <a:spcPts val="0"/>
                        </a:spcAft>
                      </a:pPr>
                      <a:r>
                        <a:rPr lang="zh-CN" sz="1800">
                          <a:effectLst/>
                          <a:latin typeface="微软雅黑" panose="020B0503020204020204" pitchFamily="34" charset="-122"/>
                          <a:ea typeface="微软雅黑" panose="020B0503020204020204" pitchFamily="34" charset="-122"/>
                        </a:rPr>
                        <a:t>《变形金刚</a:t>
                      </a:r>
                      <a:r>
                        <a:rPr lang="en-US" sz="1800">
                          <a:effectLst/>
                          <a:latin typeface="微软雅黑" panose="020B0503020204020204" pitchFamily="34" charset="-122"/>
                          <a:ea typeface="微软雅黑" panose="020B0503020204020204" pitchFamily="34" charset="-122"/>
                        </a:rPr>
                        <a:t>3</a:t>
                      </a:r>
                      <a:r>
                        <a:rPr lang="zh-CN" sz="1800">
                          <a:effectLst/>
                          <a:latin typeface="微软雅黑" panose="020B0503020204020204" pitchFamily="34" charset="-122"/>
                          <a:ea typeface="微软雅黑" panose="020B0503020204020204" pitchFamily="34" charset="-122"/>
                        </a:rPr>
                        <a:t>》、《惊天魔盗团</a:t>
                      </a:r>
                      <a:r>
                        <a:rPr lang="en-US" sz="1800">
                          <a:effectLst/>
                          <a:latin typeface="微软雅黑" panose="020B0503020204020204" pitchFamily="34" charset="-122"/>
                          <a:ea typeface="微软雅黑" panose="020B0503020204020204" pitchFamily="34" charset="-122"/>
                        </a:rPr>
                        <a:t>2</a:t>
                      </a:r>
                      <a:r>
                        <a:rPr lang="zh-CN" sz="1800">
                          <a:effectLst/>
                          <a:latin typeface="微软雅黑" panose="020B0503020204020204" pitchFamily="34" charset="-122"/>
                          <a:ea typeface="微软雅黑" panose="020B0503020204020204" pitchFamily="34" charset="-122"/>
                        </a:rPr>
                        <a:t>》、《海底总动员</a:t>
                      </a:r>
                      <a:r>
                        <a:rPr lang="en-US" sz="1800">
                          <a:effectLst/>
                          <a:latin typeface="微软雅黑" panose="020B0503020204020204" pitchFamily="34" charset="-122"/>
                          <a:ea typeface="微软雅黑" panose="020B0503020204020204" pitchFamily="34" charset="-122"/>
                        </a:rPr>
                        <a:t>2</a:t>
                      </a:r>
                      <a:r>
                        <a:rPr lang="zh-CN" sz="1800">
                          <a:effectLst/>
                          <a:latin typeface="微软雅黑" panose="020B0503020204020204" pitchFamily="34" charset="-122"/>
                          <a:ea typeface="微软雅黑" panose="020B0503020204020204" pitchFamily="34" charset="-122"/>
                        </a:rPr>
                        <a:t>》</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9088197"/>
                  </a:ext>
                </a:extLst>
              </a:tr>
              <a:tr h="43489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C</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lnSpc>
                          <a:spcPct val="115000"/>
                        </a:lnSpc>
                        <a:spcAft>
                          <a:spcPts val="0"/>
                        </a:spcAft>
                      </a:pPr>
                      <a:r>
                        <a:rPr lang="zh-CN" sz="1800">
                          <a:effectLst/>
                          <a:latin typeface="微软雅黑" panose="020B0503020204020204" pitchFamily="34" charset="-122"/>
                          <a:ea typeface="微软雅黑" panose="020B0503020204020204" pitchFamily="34" charset="-122"/>
                        </a:rPr>
                        <a:t>《寒战</a:t>
                      </a:r>
                      <a:r>
                        <a:rPr lang="en-US" sz="1800">
                          <a:effectLst/>
                          <a:latin typeface="微软雅黑" panose="020B0503020204020204" pitchFamily="34" charset="-122"/>
                          <a:ea typeface="微软雅黑" panose="020B0503020204020204" pitchFamily="34" charset="-122"/>
                        </a:rPr>
                        <a:t>2</a:t>
                      </a:r>
                      <a:r>
                        <a:rPr lang="zh-CN" sz="1800">
                          <a:effectLst/>
                          <a:latin typeface="微软雅黑" panose="020B0503020204020204" pitchFamily="34" charset="-122"/>
                          <a:ea typeface="微软雅黑" panose="020B0503020204020204" pitchFamily="34" charset="-122"/>
                        </a:rPr>
                        <a:t>》、《变形金刚</a:t>
                      </a:r>
                      <a:r>
                        <a:rPr lang="en-US" sz="1800">
                          <a:effectLst/>
                          <a:latin typeface="微软雅黑" panose="020B0503020204020204" pitchFamily="34" charset="-122"/>
                          <a:ea typeface="微软雅黑" panose="020B0503020204020204" pitchFamily="34" charset="-122"/>
                        </a:rPr>
                        <a:t>3</a:t>
                      </a:r>
                      <a:r>
                        <a:rPr lang="zh-CN" sz="1800">
                          <a:effectLst/>
                          <a:latin typeface="微软雅黑" panose="020B0503020204020204" pitchFamily="34" charset="-122"/>
                          <a:ea typeface="微软雅黑" panose="020B0503020204020204" pitchFamily="34" charset="-122"/>
                        </a:rPr>
                        <a:t>》、《独立日：卷土重来》</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14828719"/>
                  </a:ext>
                </a:extLst>
              </a:tr>
              <a:tr h="43489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D</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lnSpc>
                          <a:spcPct val="115000"/>
                        </a:lnSpc>
                        <a:spcAft>
                          <a:spcPts val="0"/>
                        </a:spcAft>
                      </a:pPr>
                      <a:r>
                        <a:rPr lang="zh-CN" sz="1800">
                          <a:effectLst/>
                          <a:latin typeface="微软雅黑" panose="020B0503020204020204" pitchFamily="34" charset="-122"/>
                          <a:ea typeface="微软雅黑" panose="020B0503020204020204" pitchFamily="34" charset="-122"/>
                        </a:rPr>
                        <a:t>《寒战</a:t>
                      </a:r>
                      <a:r>
                        <a:rPr lang="en-US" sz="1800">
                          <a:effectLst/>
                          <a:latin typeface="微软雅黑" panose="020B0503020204020204" pitchFamily="34" charset="-122"/>
                          <a:ea typeface="微软雅黑" panose="020B0503020204020204" pitchFamily="34" charset="-122"/>
                        </a:rPr>
                        <a:t>2</a:t>
                      </a:r>
                      <a:r>
                        <a:rPr lang="zh-CN" sz="1800">
                          <a:effectLst/>
                          <a:latin typeface="微软雅黑" panose="020B0503020204020204" pitchFamily="34" charset="-122"/>
                          <a:ea typeface="微软雅黑" panose="020B0503020204020204" pitchFamily="34" charset="-122"/>
                        </a:rPr>
                        <a:t>》、《惊天魔盗团</a:t>
                      </a:r>
                      <a:r>
                        <a:rPr lang="en-US" sz="1800">
                          <a:effectLst/>
                          <a:latin typeface="微软雅黑" panose="020B0503020204020204" pitchFamily="34" charset="-122"/>
                          <a:ea typeface="微软雅黑" panose="020B0503020204020204" pitchFamily="34" charset="-122"/>
                        </a:rPr>
                        <a:t>2</a:t>
                      </a:r>
                      <a:r>
                        <a:rPr lang="zh-CN" sz="1800">
                          <a:effectLst/>
                          <a:latin typeface="微软雅黑" panose="020B0503020204020204" pitchFamily="34" charset="-122"/>
                          <a:ea typeface="微软雅黑" panose="020B0503020204020204" pitchFamily="34" charset="-122"/>
                        </a:rPr>
                        <a:t>》、《海底总动员</a:t>
                      </a:r>
                      <a:r>
                        <a:rPr lang="en-US" sz="1800">
                          <a:effectLst/>
                          <a:latin typeface="微软雅黑" panose="020B0503020204020204" pitchFamily="34" charset="-122"/>
                          <a:ea typeface="微软雅黑" panose="020B0503020204020204" pitchFamily="34" charset="-122"/>
                        </a:rPr>
                        <a:t>2</a:t>
                      </a:r>
                      <a:r>
                        <a:rPr lang="zh-CN" sz="1800">
                          <a:effectLst/>
                          <a:latin typeface="微软雅黑" panose="020B0503020204020204" pitchFamily="34" charset="-122"/>
                          <a:ea typeface="微软雅黑" panose="020B0503020204020204" pitchFamily="34" charset="-122"/>
                        </a:rPr>
                        <a:t>》</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99653114"/>
                  </a:ext>
                </a:extLst>
              </a:tr>
              <a:tr h="43489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E</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lnSpc>
                          <a:spcPct val="115000"/>
                        </a:lnSpc>
                        <a:spcAft>
                          <a:spcPts val="0"/>
                        </a:spcAft>
                      </a:pPr>
                      <a:r>
                        <a:rPr lang="zh-CN" sz="1800" dirty="0">
                          <a:effectLst/>
                          <a:latin typeface="微软雅黑" panose="020B0503020204020204" pitchFamily="34" charset="-122"/>
                          <a:ea typeface="微软雅黑" panose="020B0503020204020204" pitchFamily="34" charset="-122"/>
                        </a:rPr>
                        <a:t>《大鱼海棠》、《独立日：卷土重来》、《海底总动员</a:t>
                      </a:r>
                      <a:r>
                        <a:rPr lang="en-US" sz="1800" dirty="0">
                          <a:effectLst/>
                          <a:latin typeface="微软雅黑" panose="020B0503020204020204" pitchFamily="34" charset="-122"/>
                          <a:ea typeface="微软雅黑" panose="020B0503020204020204" pitchFamily="34" charset="-122"/>
                        </a:rPr>
                        <a:t>2</a:t>
                      </a:r>
                      <a:r>
                        <a:rPr lang="zh-CN" sz="1800" dirty="0">
                          <a:effectLst/>
                          <a:latin typeface="微软雅黑" panose="020B0503020204020204" pitchFamily="34" charset="-122"/>
                          <a:ea typeface="微软雅黑" panose="020B0503020204020204" pitchFamily="34" charset="-122"/>
                        </a:rPr>
                        <a:t>》</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57257"/>
                  </a:ext>
                </a:extLst>
              </a:tr>
              <a:tr h="43489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F</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dirty="0">
                          <a:effectLst/>
                          <a:latin typeface="微软雅黑" panose="020B0503020204020204" pitchFamily="34" charset="-122"/>
                          <a:ea typeface="微软雅黑" panose="020B0503020204020204" pitchFamily="34" charset="-122"/>
                        </a:rPr>
                        <a:t>《大鱼海棠》、《惊天魔盗团</a:t>
                      </a:r>
                      <a:r>
                        <a:rPr lang="en-US" sz="1800" dirty="0">
                          <a:effectLst/>
                          <a:latin typeface="微软雅黑" panose="020B0503020204020204" pitchFamily="34" charset="-122"/>
                          <a:ea typeface="微软雅黑" panose="020B0503020204020204" pitchFamily="34" charset="-122"/>
                        </a:rPr>
                        <a:t>2</a:t>
                      </a:r>
                      <a:r>
                        <a:rPr lang="zh-CN" sz="1800" dirty="0">
                          <a:effectLst/>
                          <a:latin typeface="微软雅黑" panose="020B0503020204020204" pitchFamily="34" charset="-122"/>
                          <a:ea typeface="微软雅黑" panose="020B0503020204020204" pitchFamily="34" charset="-122"/>
                        </a:rPr>
                        <a:t>》</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4941699"/>
                  </a:ext>
                </a:extLst>
              </a:tr>
            </a:tbl>
          </a:graphicData>
        </a:graphic>
      </p:graphicFrame>
    </p:spTree>
    <p:extLst>
      <p:ext uri="{BB962C8B-B14F-4D97-AF65-F5344CB8AC3E}">
        <p14:creationId xmlns:p14="http://schemas.microsoft.com/office/powerpoint/2010/main" val="1727618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约定两者的相似度不小于</a:t>
            </a:r>
            <a:r>
              <a:rPr lang="en-US" altLang="zh-CN" sz="2800" dirty="0">
                <a:latin typeface="微软雅黑" panose="020B0503020204020204" pitchFamily="34" charset="-122"/>
                <a:ea typeface="微软雅黑" panose="020B0503020204020204" pitchFamily="34" charset="-122"/>
              </a:rPr>
              <a:t>0.33</a:t>
            </a:r>
            <a:r>
              <a:rPr lang="zh-CN" altLang="en-US" sz="2800" dirty="0">
                <a:latin typeface="微软雅黑" panose="020B0503020204020204" pitchFamily="34" charset="-122"/>
                <a:ea typeface="微软雅黑" panose="020B0503020204020204" pitchFamily="34" charset="-122"/>
              </a:rPr>
              <a:t>时，视为</a:t>
            </a:r>
            <a:r>
              <a:rPr lang="zh-CN" altLang="en-US" sz="2800" dirty="0">
                <a:solidFill>
                  <a:srgbClr val="FF0000"/>
                </a:solidFill>
                <a:latin typeface="微软雅黑" panose="020B0503020204020204" pitchFamily="34" charset="-122"/>
                <a:ea typeface="微软雅黑" panose="020B0503020204020204" pitchFamily="34" charset="-122"/>
              </a:rPr>
              <a:t>相关用户</a:t>
            </a:r>
            <a:endParaRPr lang="en-US" altLang="zh-CN"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077388022"/>
              </p:ext>
            </p:extLst>
          </p:nvPr>
        </p:nvGraphicFramePr>
        <p:xfrm>
          <a:off x="838200" y="1295400"/>
          <a:ext cx="7391396" cy="3215233"/>
        </p:xfrm>
        <a:graphic>
          <a:graphicData uri="http://schemas.openxmlformats.org/drawingml/2006/table">
            <a:tbl>
              <a:tblPr firstRow="1" firstCol="1" bandRow="1">
                <a:tableStyleId>{5C22544A-7EE6-4342-B048-85BDC9FD1C3A}</a:tableStyleId>
              </a:tblPr>
              <a:tblGrid>
                <a:gridCol w="1055180">
                  <a:extLst>
                    <a:ext uri="{9D8B030D-6E8A-4147-A177-3AD203B41FA5}">
                      <a16:colId xmlns:a16="http://schemas.microsoft.com/office/drawing/2014/main" val="745842343"/>
                    </a:ext>
                  </a:extLst>
                </a:gridCol>
                <a:gridCol w="1056036">
                  <a:extLst>
                    <a:ext uri="{9D8B030D-6E8A-4147-A177-3AD203B41FA5}">
                      <a16:colId xmlns:a16="http://schemas.microsoft.com/office/drawing/2014/main" val="2091980096"/>
                    </a:ext>
                  </a:extLst>
                </a:gridCol>
                <a:gridCol w="1056036">
                  <a:extLst>
                    <a:ext uri="{9D8B030D-6E8A-4147-A177-3AD203B41FA5}">
                      <a16:colId xmlns:a16="http://schemas.microsoft.com/office/drawing/2014/main" val="2845487330"/>
                    </a:ext>
                  </a:extLst>
                </a:gridCol>
                <a:gridCol w="1056036">
                  <a:extLst>
                    <a:ext uri="{9D8B030D-6E8A-4147-A177-3AD203B41FA5}">
                      <a16:colId xmlns:a16="http://schemas.microsoft.com/office/drawing/2014/main" val="3264625432"/>
                    </a:ext>
                  </a:extLst>
                </a:gridCol>
                <a:gridCol w="1056036">
                  <a:extLst>
                    <a:ext uri="{9D8B030D-6E8A-4147-A177-3AD203B41FA5}">
                      <a16:colId xmlns:a16="http://schemas.microsoft.com/office/drawing/2014/main" val="2675210297"/>
                    </a:ext>
                  </a:extLst>
                </a:gridCol>
                <a:gridCol w="1056036">
                  <a:extLst>
                    <a:ext uri="{9D8B030D-6E8A-4147-A177-3AD203B41FA5}">
                      <a16:colId xmlns:a16="http://schemas.microsoft.com/office/drawing/2014/main" val="3298121464"/>
                    </a:ext>
                  </a:extLst>
                </a:gridCol>
                <a:gridCol w="1056036">
                  <a:extLst>
                    <a:ext uri="{9D8B030D-6E8A-4147-A177-3AD203B41FA5}">
                      <a16:colId xmlns:a16="http://schemas.microsoft.com/office/drawing/2014/main" val="3410062684"/>
                    </a:ext>
                  </a:extLst>
                </a:gridCol>
              </a:tblGrid>
              <a:tr h="459319">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 </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A</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B</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C</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C</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E</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F</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77360756"/>
                  </a:ext>
                </a:extLst>
              </a:tr>
              <a:tr h="4593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A</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701770"/>
                  </a:ext>
                </a:extLst>
              </a:tr>
              <a:tr h="4593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B</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0.66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0.41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5398498"/>
                  </a:ext>
                </a:extLst>
              </a:tr>
              <a:tr h="4593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C</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61258356"/>
                  </a:ext>
                </a:extLst>
              </a:tr>
              <a:tr h="4593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D</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0.66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0.41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7513046"/>
                  </a:ext>
                </a:extLst>
              </a:tr>
              <a:tr h="4593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E</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effectLst/>
                          <a:latin typeface="微软雅黑" panose="020B0503020204020204" pitchFamily="34" charset="-122"/>
                          <a:ea typeface="微软雅黑" panose="020B0503020204020204" pitchFamily="34" charset="-122"/>
                        </a:rPr>
                        <a:t>0.41</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7759472"/>
                  </a:ext>
                </a:extLst>
              </a:tr>
              <a:tr h="4593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F</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0.41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0.41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0.41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effectLst/>
                          <a:latin typeface="微软雅黑" panose="020B0503020204020204" pitchFamily="34" charset="-122"/>
                          <a:ea typeface="微软雅黑" panose="020B0503020204020204" pitchFamily="34" charset="-122"/>
                        </a:rPr>
                        <a:t>1</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3372405"/>
                  </a:ext>
                </a:extLst>
              </a:tr>
            </a:tbl>
          </a:graphicData>
        </a:graphic>
      </p:graphicFrame>
    </p:spTree>
    <p:extLst>
      <p:ext uri="{BB962C8B-B14F-4D97-AF65-F5344CB8AC3E}">
        <p14:creationId xmlns:p14="http://schemas.microsoft.com/office/powerpoint/2010/main" val="156922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星球大战</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是感兴趣的，只考察</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a:t>
            </a:r>
          </a:p>
        </p:txBody>
      </p:sp>
      <p:graphicFrame>
        <p:nvGraphicFramePr>
          <p:cNvPr id="2" name="表格 1"/>
          <p:cNvGraphicFramePr>
            <a:graphicFrameLocks noGrp="1"/>
          </p:cNvGraphicFramePr>
          <p:nvPr>
            <p:extLst>
              <p:ext uri="{D42A27DB-BD31-4B8C-83A1-F6EECF244321}">
                <p14:modId xmlns:p14="http://schemas.microsoft.com/office/powerpoint/2010/main" val="1755500239"/>
              </p:ext>
            </p:extLst>
          </p:nvPr>
        </p:nvGraphicFramePr>
        <p:xfrm>
          <a:off x="533400" y="1295400"/>
          <a:ext cx="8153400" cy="4495800"/>
        </p:xfrm>
        <a:graphic>
          <a:graphicData uri="http://schemas.openxmlformats.org/drawingml/2006/table">
            <a:tbl>
              <a:tblPr firstRow="1" firstCol="1" bandRow="1">
                <a:tableStyleId>{5C22544A-7EE6-4342-B048-85BDC9FD1C3A}</a:tableStyleId>
              </a:tblPr>
              <a:tblGrid>
                <a:gridCol w="1204834">
                  <a:extLst>
                    <a:ext uri="{9D8B030D-6E8A-4147-A177-3AD203B41FA5}">
                      <a16:colId xmlns:a16="http://schemas.microsoft.com/office/drawing/2014/main" val="78339724"/>
                    </a:ext>
                  </a:extLst>
                </a:gridCol>
                <a:gridCol w="6948566">
                  <a:extLst>
                    <a:ext uri="{9D8B030D-6E8A-4147-A177-3AD203B41FA5}">
                      <a16:colId xmlns:a16="http://schemas.microsoft.com/office/drawing/2014/main" val="3054438586"/>
                    </a:ext>
                  </a:extLst>
                </a:gridCol>
              </a:tblGrid>
              <a:tr h="5654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相似观众</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425452"/>
                  </a:ext>
                </a:extLst>
              </a:tr>
              <a:tr h="565419">
                <a:tc>
                  <a:txBody>
                    <a:bodyPr/>
                    <a:lstStyle/>
                    <a:p>
                      <a:pPr algn="ctr">
                        <a:lnSpc>
                          <a:spcPct val="115000"/>
                        </a:lnSpc>
                        <a:spcAft>
                          <a:spcPts val="0"/>
                        </a:spcAft>
                      </a:pP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A</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B</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0.33</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D</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0.33</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E</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0.33</a:t>
                      </a:r>
                      <a:r>
                        <a:rPr lang="zh-CN" sz="1800" dirty="0">
                          <a:effectLst/>
                          <a:latin typeface="微软雅黑" panose="020B0503020204020204" pitchFamily="34" charset="-122"/>
                          <a:ea typeface="微软雅黑" panose="020B0503020204020204" pitchFamily="34" charset="-122"/>
                        </a:rPr>
                        <a:t>）</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4776919"/>
                  </a:ext>
                </a:extLst>
              </a:tr>
              <a:tr h="744708">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B</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D</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0.66</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F</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0.41</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A</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0.33</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C</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0.33</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E</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0.33</a:t>
                      </a:r>
                      <a:r>
                        <a:rPr lang="zh-CN" sz="1800" dirty="0">
                          <a:effectLst/>
                          <a:latin typeface="微软雅黑" panose="020B0503020204020204" pitchFamily="34" charset="-122"/>
                          <a:ea typeface="微软雅黑" panose="020B0503020204020204" pitchFamily="34" charset="-122"/>
                        </a:rPr>
                        <a:t>）</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97996445"/>
                  </a:ext>
                </a:extLst>
              </a:tr>
              <a:tr h="5654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C</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B</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D</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E</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6602188"/>
                  </a:ext>
                </a:extLst>
              </a:tr>
              <a:tr h="744708">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D</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B</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0.66</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F</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0.41</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A</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C</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E</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33085125"/>
                  </a:ext>
                </a:extLst>
              </a:tr>
              <a:tr h="744708">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E</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F</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0.41</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A</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B</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C</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D</a:t>
                      </a:r>
                      <a:r>
                        <a:rPr 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0.33</a:t>
                      </a:r>
                      <a:r>
                        <a:rPr lang="zh-CN" sz="1800">
                          <a:effectLst/>
                          <a:latin typeface="微软雅黑" panose="020B0503020204020204" pitchFamily="34" charset="-122"/>
                          <a:ea typeface="微软雅黑" panose="020B0503020204020204" pitchFamily="34" charset="-122"/>
                        </a:rPr>
                        <a:t>）</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9273318"/>
                  </a:ext>
                </a:extLst>
              </a:tr>
              <a:tr h="565419">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观众</a:t>
                      </a:r>
                      <a:r>
                        <a:rPr lang="en-US" sz="1800">
                          <a:effectLst/>
                          <a:latin typeface="微软雅黑" panose="020B0503020204020204" pitchFamily="34" charset="-122"/>
                          <a:ea typeface="微软雅黑" panose="020B0503020204020204" pitchFamily="34" charset="-122"/>
                        </a:rPr>
                        <a:t>F</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B</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0.41</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D</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0.41</a:t>
                      </a:r>
                      <a:r>
                        <a:rPr lang="zh-CN" sz="1800" dirty="0">
                          <a:effectLst/>
                          <a:latin typeface="微软雅黑" panose="020B0503020204020204" pitchFamily="34" charset="-122"/>
                          <a:ea typeface="微软雅黑" panose="020B0503020204020204" pitchFamily="34" charset="-122"/>
                        </a:rPr>
                        <a:t>）、观众</a:t>
                      </a:r>
                      <a:r>
                        <a:rPr lang="en-US" sz="1800" dirty="0">
                          <a:effectLst/>
                          <a:latin typeface="微软雅黑" panose="020B0503020204020204" pitchFamily="34" charset="-122"/>
                          <a:ea typeface="微软雅黑" panose="020B0503020204020204" pitchFamily="34" charset="-122"/>
                        </a:rPr>
                        <a:t>E</a:t>
                      </a:r>
                      <a:r>
                        <a:rPr 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0.41</a:t>
                      </a:r>
                      <a:r>
                        <a:rPr lang="zh-CN" sz="1800" dirty="0">
                          <a:effectLst/>
                          <a:latin typeface="微软雅黑" panose="020B0503020204020204" pitchFamily="34" charset="-122"/>
                          <a:ea typeface="微软雅黑" panose="020B0503020204020204" pitchFamily="34" charset="-122"/>
                        </a:rPr>
                        <a:t>）</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5472114"/>
                  </a:ext>
                </a:extLst>
              </a:tr>
            </a:tbl>
          </a:graphicData>
        </a:graphic>
      </p:graphicFrame>
    </p:spTree>
    <p:extLst>
      <p:ext uri="{BB962C8B-B14F-4D97-AF65-F5344CB8AC3E}">
        <p14:creationId xmlns:p14="http://schemas.microsoft.com/office/powerpoint/2010/main" val="3812581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观众</a:t>
            </a:r>
            <a:r>
              <a:rPr lang="en-US" altLang="zh-CN" sz="2800" dirty="0">
                <a:latin typeface="微软雅黑" panose="020B0503020204020204" pitchFamily="34" charset="-122"/>
                <a:ea typeface="微软雅黑" panose="020B0503020204020204" pitchFamily="34" charset="-122"/>
              </a:rPr>
              <a:t>F</a:t>
            </a:r>
            <a:r>
              <a:rPr lang="zh-CN" altLang="en-US" sz="2800" dirty="0">
                <a:latin typeface="微软雅黑" panose="020B0503020204020204" pitchFamily="34" charset="-122"/>
                <a:ea typeface="微软雅黑" panose="020B0503020204020204" pitchFamily="34" charset="-122"/>
              </a:rPr>
              <a:t>是比较有可能去的，观众</a:t>
            </a:r>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和观众</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也有一定的可能性去。</a:t>
            </a:r>
            <a:endParaRPr lang="en-US"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407055963"/>
                  </p:ext>
                </p:extLst>
              </p:nvPr>
            </p:nvGraphicFramePr>
            <p:xfrm>
              <a:off x="539436" y="1286345"/>
              <a:ext cx="8147364" cy="2828454"/>
            </p:xfrm>
            <a:graphic>
              <a:graphicData uri="http://schemas.openxmlformats.org/drawingml/2006/table">
                <a:tbl>
                  <a:tblPr firstRow="1" firstCol="1" bandRow="1">
                    <a:tableStyleId>{5C22544A-7EE6-4342-B048-85BDC9FD1C3A}</a:tableStyleId>
                  </a:tblPr>
                  <a:tblGrid>
                    <a:gridCol w="723023">
                      <a:extLst>
                        <a:ext uri="{9D8B030D-6E8A-4147-A177-3AD203B41FA5}">
                          <a16:colId xmlns:a16="http://schemas.microsoft.com/office/drawing/2014/main" val="3185805835"/>
                        </a:ext>
                      </a:extLst>
                    </a:gridCol>
                    <a:gridCol w="4512734">
                      <a:extLst>
                        <a:ext uri="{9D8B030D-6E8A-4147-A177-3AD203B41FA5}">
                          <a16:colId xmlns:a16="http://schemas.microsoft.com/office/drawing/2014/main" val="3289632854"/>
                        </a:ext>
                      </a:extLst>
                    </a:gridCol>
                    <a:gridCol w="2911607">
                      <a:extLst>
                        <a:ext uri="{9D8B030D-6E8A-4147-A177-3AD203B41FA5}">
                          <a16:colId xmlns:a16="http://schemas.microsoft.com/office/drawing/2014/main" val="2193891282"/>
                        </a:ext>
                      </a:extLst>
                    </a:gridCol>
                  </a:tblGrid>
                  <a:tr h="665094">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观众</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latin typeface="微软雅黑" panose="020B0503020204020204" pitchFamily="34" charset="-122"/>
                              <a:ea typeface="微软雅黑" panose="020B0503020204020204" pitchFamily="34" charset="-122"/>
                            </a:rPr>
                            <a:t>K=3</a:t>
                          </a:r>
                          <a:r>
                            <a:rPr lang="zh-CN" sz="1600">
                              <a:effectLst/>
                              <a:latin typeface="微软雅黑" panose="020B0503020204020204" pitchFamily="34" charset="-122"/>
                              <a:ea typeface="微软雅黑" panose="020B0503020204020204" pitchFamily="34" charset="-122"/>
                            </a:rPr>
                            <a:t>邻居</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兴趣值</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1555616"/>
                      </a:ext>
                    </a:extLst>
                  </a:tr>
                  <a:tr h="721120">
                    <a:tc>
                      <a:txBody>
                        <a:bodyPr/>
                        <a:lstStyle/>
                        <a:p>
                          <a:pPr algn="ctr">
                            <a:lnSpc>
                              <a:spcPct val="115000"/>
                            </a:lnSpc>
                            <a:spcAft>
                              <a:spcPts val="0"/>
                            </a:spcAft>
                          </a:pPr>
                          <a:r>
                            <a:rPr lang="en-US" sz="1600">
                              <a:effectLst/>
                              <a:latin typeface="微软雅黑" panose="020B0503020204020204" pitchFamily="34" charset="-122"/>
                              <a:ea typeface="微软雅黑" panose="020B0503020204020204" pitchFamily="34" charset="-122"/>
                            </a:rPr>
                            <a:t>A</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B</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D</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E</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d>
                                  <m:dPr>
                                    <m:ctrlPr>
                                      <a:rPr lang="en-US" sz="1600" i="1">
                                        <a:effectLst/>
                                        <a:latin typeface="Cambria Math" panose="02040503050406030204" pitchFamily="18" charset="0"/>
                                      </a:rPr>
                                    </m:ctrlPr>
                                  </m:dPr>
                                  <m:e>
                                    <m:r>
                                      <a:rPr lang="en-US" sz="1600">
                                        <a:effectLst/>
                                        <a:latin typeface="Cambria Math" panose="02040503050406030204" pitchFamily="18" charset="0"/>
                                      </a:rPr>
                                      <m:t>0.33+0.33+0.33</m:t>
                                    </m:r>
                                  </m:e>
                                </m:d>
                                <m:r>
                                  <a:rPr lang="en-US" sz="1600">
                                    <a:effectLst/>
                                    <a:latin typeface="Cambria Math" panose="02040503050406030204" pitchFamily="18" charset="0"/>
                                  </a:rPr>
                                  <m:t>÷3=0.33</m:t>
                                </m:r>
                              </m:oMath>
                            </m:oMathPara>
                          </a14:m>
                          <a:endParaRPr lang="en-US" sz="24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6737219"/>
                      </a:ext>
                    </a:extLst>
                  </a:tr>
                  <a:tr h="721120">
                    <a:tc>
                      <a:txBody>
                        <a:bodyPr/>
                        <a:lstStyle/>
                        <a:p>
                          <a:pPr algn="ctr">
                            <a:lnSpc>
                              <a:spcPct val="115000"/>
                            </a:lnSpc>
                            <a:spcAft>
                              <a:spcPts val="0"/>
                            </a:spcAft>
                          </a:pPr>
                          <a:r>
                            <a:rPr lang="en-US" sz="1600">
                              <a:effectLst/>
                              <a:latin typeface="微软雅黑" panose="020B0503020204020204" pitchFamily="34" charset="-122"/>
                              <a:ea typeface="微软雅黑" panose="020B0503020204020204" pitchFamily="34" charset="-122"/>
                            </a:rPr>
                            <a:t>C</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B</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D</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E</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d>
                                  <m:dPr>
                                    <m:ctrlPr>
                                      <a:rPr lang="en-US" sz="1600" i="1">
                                        <a:effectLst/>
                                        <a:latin typeface="Cambria Math" panose="02040503050406030204" pitchFamily="18" charset="0"/>
                                      </a:rPr>
                                    </m:ctrlPr>
                                  </m:dPr>
                                  <m:e>
                                    <m:r>
                                      <a:rPr lang="en-US" sz="1600">
                                        <a:effectLst/>
                                        <a:latin typeface="Cambria Math" panose="02040503050406030204" pitchFamily="18" charset="0"/>
                                      </a:rPr>
                                      <m:t>0.33+0.33+0.33</m:t>
                                    </m:r>
                                  </m:e>
                                </m:d>
                                <m:r>
                                  <a:rPr lang="en-US" sz="1600">
                                    <a:effectLst/>
                                    <a:latin typeface="Cambria Math" panose="02040503050406030204" pitchFamily="18" charset="0"/>
                                  </a:rPr>
                                  <m:t>÷3=0.33</m:t>
                                </m:r>
                              </m:oMath>
                            </m:oMathPara>
                          </a14:m>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9775409"/>
                      </a:ext>
                    </a:extLst>
                  </a:tr>
                  <a:tr h="721120">
                    <a:tc>
                      <a:txBody>
                        <a:bodyPr/>
                        <a:lstStyle/>
                        <a:p>
                          <a:pPr algn="ctr">
                            <a:lnSpc>
                              <a:spcPct val="115000"/>
                            </a:lnSpc>
                            <a:spcAft>
                              <a:spcPts val="0"/>
                            </a:spcAft>
                          </a:pPr>
                          <a:r>
                            <a:rPr lang="en-US" sz="1600" dirty="0">
                              <a:solidFill>
                                <a:srgbClr val="FF0000"/>
                              </a:solidFill>
                              <a:effectLst/>
                              <a:latin typeface="微软雅黑" panose="020B0503020204020204" pitchFamily="34" charset="-122"/>
                              <a:ea typeface="微软雅黑" panose="020B0503020204020204" pitchFamily="34" charset="-122"/>
                            </a:rPr>
                            <a:t>F</a:t>
                          </a:r>
                          <a:endParaRPr lang="en-US" sz="24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dirty="0">
                              <a:effectLst/>
                              <a:latin typeface="微软雅黑" panose="020B0503020204020204" pitchFamily="34" charset="-122"/>
                              <a:ea typeface="微软雅黑" panose="020B0503020204020204" pitchFamily="34" charset="-122"/>
                            </a:rPr>
                            <a:t>观众</a:t>
                          </a:r>
                          <a:r>
                            <a:rPr lang="en-US" sz="1600" dirty="0">
                              <a:effectLst/>
                              <a:latin typeface="微软雅黑" panose="020B0503020204020204" pitchFamily="34" charset="-122"/>
                              <a:ea typeface="微软雅黑" panose="020B0503020204020204" pitchFamily="34" charset="-122"/>
                            </a:rPr>
                            <a:t>B</a:t>
                          </a:r>
                          <a:r>
                            <a:rPr 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0.41</a:t>
                          </a:r>
                          <a:r>
                            <a:rPr lang="zh-CN" sz="1600" dirty="0">
                              <a:effectLst/>
                              <a:latin typeface="微软雅黑" panose="020B0503020204020204" pitchFamily="34" charset="-122"/>
                              <a:ea typeface="微软雅黑" panose="020B0503020204020204" pitchFamily="34" charset="-122"/>
                            </a:rPr>
                            <a:t>）、观众</a:t>
                          </a:r>
                          <a:r>
                            <a:rPr lang="en-US" sz="1600" dirty="0">
                              <a:effectLst/>
                              <a:latin typeface="微软雅黑" panose="020B0503020204020204" pitchFamily="34" charset="-122"/>
                              <a:ea typeface="微软雅黑" panose="020B0503020204020204" pitchFamily="34" charset="-122"/>
                            </a:rPr>
                            <a:t>D</a:t>
                          </a:r>
                          <a:r>
                            <a:rPr 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0.41</a:t>
                          </a:r>
                          <a:r>
                            <a:rPr lang="zh-CN" sz="1600" dirty="0">
                              <a:effectLst/>
                              <a:latin typeface="微软雅黑" panose="020B0503020204020204" pitchFamily="34" charset="-122"/>
                              <a:ea typeface="微软雅黑" panose="020B0503020204020204" pitchFamily="34" charset="-122"/>
                            </a:rPr>
                            <a:t>）、观众</a:t>
                          </a:r>
                          <a:r>
                            <a:rPr lang="en-US" sz="1600" dirty="0">
                              <a:effectLst/>
                              <a:latin typeface="微软雅黑" panose="020B0503020204020204" pitchFamily="34" charset="-122"/>
                              <a:ea typeface="微软雅黑" panose="020B0503020204020204" pitchFamily="34" charset="-122"/>
                            </a:rPr>
                            <a:t>E</a:t>
                          </a:r>
                          <a:r>
                            <a:rPr 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0.41</a:t>
                          </a:r>
                          <a:r>
                            <a:rPr lang="zh-CN" sz="16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d>
                                  <m:dPr>
                                    <m:ctrlPr>
                                      <a:rPr lang="en-US" sz="1600" i="1">
                                        <a:effectLst/>
                                        <a:latin typeface="Cambria Math" panose="02040503050406030204" pitchFamily="18" charset="0"/>
                                      </a:rPr>
                                    </m:ctrlPr>
                                  </m:dPr>
                                  <m:e>
                                    <m:r>
                                      <a:rPr lang="en-US" sz="1600">
                                        <a:effectLst/>
                                        <a:latin typeface="Cambria Math" panose="02040503050406030204" pitchFamily="18" charset="0"/>
                                      </a:rPr>
                                      <m:t>0.41+0.41+0.41</m:t>
                                    </m:r>
                                  </m:e>
                                </m:d>
                                <m:r>
                                  <a:rPr lang="en-US" sz="1600">
                                    <a:effectLst/>
                                    <a:latin typeface="Cambria Math" panose="02040503050406030204" pitchFamily="18" charset="0"/>
                                  </a:rPr>
                                  <m:t>÷3=</m:t>
                                </m:r>
                                <m:r>
                                  <a:rPr lang="en-US" sz="1600" smtClean="0">
                                    <a:solidFill>
                                      <a:srgbClr val="FF0000"/>
                                    </a:solidFill>
                                    <a:effectLst/>
                                    <a:latin typeface="Cambria Math" panose="02040503050406030204" pitchFamily="18" charset="0"/>
                                  </a:rPr>
                                  <m:t>0.41</m:t>
                                </m:r>
                              </m:oMath>
                            </m:oMathPara>
                          </a14:m>
                          <a:endParaRPr lang="en-US" sz="24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5655607"/>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xmlns="" xmlns:a14="http://schemas.microsoft.com/office/drawing/2010/main" val="2407055963"/>
                  </p:ext>
                </p:extLst>
              </p:nvPr>
            </p:nvGraphicFramePr>
            <p:xfrm>
              <a:off x="539436" y="1286345"/>
              <a:ext cx="8147364" cy="2828454"/>
            </p:xfrm>
            <a:graphic>
              <a:graphicData uri="http://schemas.openxmlformats.org/drawingml/2006/table">
                <a:tbl>
                  <a:tblPr firstRow="1" firstCol="1" bandRow="1">
                    <a:tableStyleId>{5C22544A-7EE6-4342-B048-85BDC9FD1C3A}</a:tableStyleId>
                  </a:tblPr>
                  <a:tblGrid>
                    <a:gridCol w="723023">
                      <a:extLst>
                        <a:ext uri="{9D8B030D-6E8A-4147-A177-3AD203B41FA5}">
                          <a16:colId xmlns:a16="http://schemas.microsoft.com/office/drawing/2014/main" xmlns="" xmlns:a14="http://schemas.microsoft.com/office/drawing/2010/main" val="3185805835"/>
                        </a:ext>
                      </a:extLst>
                    </a:gridCol>
                    <a:gridCol w="4512734">
                      <a:extLst>
                        <a:ext uri="{9D8B030D-6E8A-4147-A177-3AD203B41FA5}">
                          <a16:colId xmlns:a16="http://schemas.microsoft.com/office/drawing/2014/main" xmlns="" xmlns:a14="http://schemas.microsoft.com/office/drawing/2010/main" val="3289632854"/>
                        </a:ext>
                      </a:extLst>
                    </a:gridCol>
                    <a:gridCol w="2911607">
                      <a:extLst>
                        <a:ext uri="{9D8B030D-6E8A-4147-A177-3AD203B41FA5}">
                          <a16:colId xmlns:a16="http://schemas.microsoft.com/office/drawing/2014/main" xmlns="" xmlns:a14="http://schemas.microsoft.com/office/drawing/2010/main" val="2193891282"/>
                        </a:ext>
                      </a:extLst>
                    </a:gridCol>
                  </a:tblGrid>
                  <a:tr h="665094">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观众</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latin typeface="微软雅黑" panose="020B0503020204020204" pitchFamily="34" charset="-122"/>
                              <a:ea typeface="微软雅黑" panose="020B0503020204020204" pitchFamily="34" charset="-122"/>
                            </a:rPr>
                            <a:t>K=3</a:t>
                          </a:r>
                          <a:r>
                            <a:rPr lang="zh-CN" sz="1600">
                              <a:effectLst/>
                              <a:latin typeface="微软雅黑" panose="020B0503020204020204" pitchFamily="34" charset="-122"/>
                              <a:ea typeface="微软雅黑" panose="020B0503020204020204" pitchFamily="34" charset="-122"/>
                            </a:rPr>
                            <a:t>邻居</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兴趣值</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941555616"/>
                      </a:ext>
                    </a:extLst>
                  </a:tr>
                  <a:tr h="721120">
                    <a:tc>
                      <a:txBody>
                        <a:bodyPr/>
                        <a:lstStyle/>
                        <a:p>
                          <a:pPr algn="ctr">
                            <a:lnSpc>
                              <a:spcPct val="115000"/>
                            </a:lnSpc>
                            <a:spcAft>
                              <a:spcPts val="0"/>
                            </a:spcAft>
                          </a:pPr>
                          <a:r>
                            <a:rPr lang="en-US" sz="1600">
                              <a:effectLst/>
                              <a:latin typeface="微软雅黑" panose="020B0503020204020204" pitchFamily="34" charset="-122"/>
                              <a:ea typeface="微软雅黑" panose="020B0503020204020204" pitchFamily="34" charset="-122"/>
                            </a:rPr>
                            <a:t>A</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B</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D</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E</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2"/>
                          <a:stretch>
                            <a:fillRect l="-179916" t="-94068" r="-1046" b="-203390"/>
                          </a:stretch>
                        </a:blipFill>
                      </a:tcPr>
                    </a:tc>
                    <a:extLst>
                      <a:ext uri="{0D108BD9-81ED-4DB2-BD59-A6C34878D82A}">
                        <a16:rowId xmlns:a16="http://schemas.microsoft.com/office/drawing/2014/main" xmlns="" xmlns:a14="http://schemas.microsoft.com/office/drawing/2010/main" val="3566737219"/>
                      </a:ext>
                    </a:extLst>
                  </a:tr>
                  <a:tr h="721120">
                    <a:tc>
                      <a:txBody>
                        <a:bodyPr/>
                        <a:lstStyle/>
                        <a:p>
                          <a:pPr algn="ctr">
                            <a:lnSpc>
                              <a:spcPct val="115000"/>
                            </a:lnSpc>
                            <a:spcAft>
                              <a:spcPts val="0"/>
                            </a:spcAft>
                          </a:pPr>
                          <a:r>
                            <a:rPr lang="en-US" sz="1600">
                              <a:effectLst/>
                              <a:latin typeface="微软雅黑" panose="020B0503020204020204" pitchFamily="34" charset="-122"/>
                              <a:ea typeface="微软雅黑" panose="020B0503020204020204" pitchFamily="34" charset="-122"/>
                            </a:rPr>
                            <a:t>C</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B</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D</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）、观众</a:t>
                          </a:r>
                          <a:r>
                            <a:rPr lang="en-US" sz="1600">
                              <a:effectLst/>
                              <a:latin typeface="微软雅黑" panose="020B0503020204020204" pitchFamily="34" charset="-122"/>
                              <a:ea typeface="微软雅黑" panose="020B0503020204020204" pitchFamily="34" charset="-122"/>
                            </a:rPr>
                            <a:t>E</a:t>
                          </a:r>
                          <a:r>
                            <a:rPr 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0.33</a:t>
                          </a:r>
                          <a:r>
                            <a:rPr lang="zh-CN" sz="1600">
                              <a:effectLst/>
                              <a:latin typeface="微软雅黑" panose="020B0503020204020204" pitchFamily="34" charset="-122"/>
                              <a:ea typeface="微软雅黑" panose="020B0503020204020204" pitchFamily="34" charset="-122"/>
                            </a:rPr>
                            <a:t>）</a:t>
                          </a:r>
                          <a:endParaRPr lang="en-US" sz="24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2"/>
                          <a:stretch>
                            <a:fillRect l="-179916" t="-192437" r="-1046" b="-101681"/>
                          </a:stretch>
                        </a:blipFill>
                      </a:tcPr>
                    </a:tc>
                    <a:extLst>
                      <a:ext uri="{0D108BD9-81ED-4DB2-BD59-A6C34878D82A}">
                        <a16:rowId xmlns:a16="http://schemas.microsoft.com/office/drawing/2014/main" xmlns="" xmlns:a14="http://schemas.microsoft.com/office/drawing/2010/main" val="2569775409"/>
                      </a:ext>
                    </a:extLst>
                  </a:tr>
                  <a:tr h="721120">
                    <a:tc>
                      <a:txBody>
                        <a:bodyPr/>
                        <a:lstStyle/>
                        <a:p>
                          <a:pPr algn="ctr">
                            <a:lnSpc>
                              <a:spcPct val="115000"/>
                            </a:lnSpc>
                            <a:spcAft>
                              <a:spcPts val="0"/>
                            </a:spcAft>
                          </a:pPr>
                          <a:r>
                            <a:rPr lang="en-US" sz="1600" dirty="0">
                              <a:solidFill>
                                <a:srgbClr val="FF0000"/>
                              </a:solidFill>
                              <a:effectLst/>
                              <a:latin typeface="微软雅黑" panose="020B0503020204020204" pitchFamily="34" charset="-122"/>
                              <a:ea typeface="微软雅黑" panose="020B0503020204020204" pitchFamily="34" charset="-122"/>
                            </a:rPr>
                            <a:t>F</a:t>
                          </a:r>
                          <a:endParaRPr lang="en-US" sz="24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600" dirty="0">
                              <a:effectLst/>
                              <a:latin typeface="微软雅黑" panose="020B0503020204020204" pitchFamily="34" charset="-122"/>
                              <a:ea typeface="微软雅黑" panose="020B0503020204020204" pitchFamily="34" charset="-122"/>
                            </a:rPr>
                            <a:t>观众</a:t>
                          </a:r>
                          <a:r>
                            <a:rPr lang="en-US" sz="1600" dirty="0">
                              <a:effectLst/>
                              <a:latin typeface="微软雅黑" panose="020B0503020204020204" pitchFamily="34" charset="-122"/>
                              <a:ea typeface="微软雅黑" panose="020B0503020204020204" pitchFamily="34" charset="-122"/>
                            </a:rPr>
                            <a:t>B</a:t>
                          </a:r>
                          <a:r>
                            <a:rPr 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0.41</a:t>
                          </a:r>
                          <a:r>
                            <a:rPr lang="zh-CN" sz="1600" dirty="0">
                              <a:effectLst/>
                              <a:latin typeface="微软雅黑" panose="020B0503020204020204" pitchFamily="34" charset="-122"/>
                              <a:ea typeface="微软雅黑" panose="020B0503020204020204" pitchFamily="34" charset="-122"/>
                            </a:rPr>
                            <a:t>）、观众</a:t>
                          </a:r>
                          <a:r>
                            <a:rPr lang="en-US" sz="1600" dirty="0">
                              <a:effectLst/>
                              <a:latin typeface="微软雅黑" panose="020B0503020204020204" pitchFamily="34" charset="-122"/>
                              <a:ea typeface="微软雅黑" panose="020B0503020204020204" pitchFamily="34" charset="-122"/>
                            </a:rPr>
                            <a:t>D</a:t>
                          </a:r>
                          <a:r>
                            <a:rPr 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0.41</a:t>
                          </a:r>
                          <a:r>
                            <a:rPr lang="zh-CN" sz="1600" dirty="0">
                              <a:effectLst/>
                              <a:latin typeface="微软雅黑" panose="020B0503020204020204" pitchFamily="34" charset="-122"/>
                              <a:ea typeface="微软雅黑" panose="020B0503020204020204" pitchFamily="34" charset="-122"/>
                            </a:rPr>
                            <a:t>）、观众</a:t>
                          </a:r>
                          <a:r>
                            <a:rPr lang="en-US" sz="1600" dirty="0">
                              <a:effectLst/>
                              <a:latin typeface="微软雅黑" panose="020B0503020204020204" pitchFamily="34" charset="-122"/>
                              <a:ea typeface="微软雅黑" panose="020B0503020204020204" pitchFamily="34" charset="-122"/>
                            </a:rPr>
                            <a:t>E</a:t>
                          </a:r>
                          <a:r>
                            <a:rPr 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0.41</a:t>
                          </a:r>
                          <a:r>
                            <a:rPr lang="zh-CN" sz="16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2"/>
                          <a:stretch>
                            <a:fillRect l="-179916" t="-294915" r="-1046" b="-2542"/>
                          </a:stretch>
                        </a:blipFill>
                      </a:tcPr>
                    </a:tc>
                    <a:extLst>
                      <a:ext uri="{0D108BD9-81ED-4DB2-BD59-A6C34878D82A}">
                        <a16:rowId xmlns:a16="http://schemas.microsoft.com/office/drawing/2014/main" xmlns="" xmlns:a14="http://schemas.microsoft.com/office/drawing/2010/main" val="2065655607"/>
                      </a:ext>
                    </a:extLst>
                  </a:tr>
                </a:tbl>
              </a:graphicData>
            </a:graphic>
          </p:graphicFrame>
        </mc:Fallback>
      </mc:AlternateContent>
    </p:spTree>
    <p:extLst>
      <p:ext uri="{BB962C8B-B14F-4D97-AF65-F5344CB8AC3E}">
        <p14:creationId xmlns:p14="http://schemas.microsoft.com/office/powerpoint/2010/main" val="3035775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距离度量</a:t>
            </a:r>
            <a:endParaRPr lang="zh-CN" altLang="en-US" b="1" dirty="0">
              <a:solidFill>
                <a:srgbClr val="002060"/>
              </a:solidFill>
              <a:latin typeface="Calibri" pitchFamily="34" charset="0"/>
              <a:ea typeface="宋体" charset="-122"/>
              <a:cs typeface="+mn-cs"/>
            </a:endParaRPr>
          </a:p>
        </p:txBody>
      </p:sp>
      <p:sp>
        <p:nvSpPr>
          <p:cNvPr id="21506" name="AutoShape 2" descr="L_{2}\left(x_{i}, x_{j}\right)=\left(\sum_{l=1}^{n}\left|x_{i}^{(l)}-x_{j}^{(l)}\right|^{2}\right)^{\frac{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09" name="AutoShape 5" descr="L_{1}\left(x_{i}, x_{j}\right)=\sum_{l=1}^{n}\left|x_{i}^{(l)}-x_{j}^{(l)}\righ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12" name="AutoShape 8" descr="L_{2}\left(x_{i}, x_{j}\right)=\left(\sum_{l=1}^{n}\left|x_{i}^{(l)}-x_{j}^{(l)}\right|^{2}\right)^{\frac{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14" name="AutoShape 10" descr="L_{a} (x_{i},x_{j})=(\sum_{l=1}^n\vert x_{i}^l - x_{j}^l\vert ^p )^\frac{1}{p}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1516" name="Picture 12" descr="https://upload-images.jianshu.io/upload_images/20249475-45def2663250ba7f.png"/>
          <p:cNvPicPr>
            <a:picLocks noChangeAspect="1" noChangeArrowheads="1"/>
          </p:cNvPicPr>
          <p:nvPr/>
        </p:nvPicPr>
        <p:blipFill>
          <a:blip r:embed="rId2" cstate="print"/>
          <a:srcRect/>
          <a:stretch>
            <a:fillRect/>
          </a:stretch>
        </p:blipFill>
        <p:spPr bwMode="auto">
          <a:xfrm>
            <a:off x="533400" y="1447800"/>
            <a:ext cx="8010216" cy="4495800"/>
          </a:xfrm>
          <a:prstGeom prst="rect">
            <a:avLst/>
          </a:prstGeom>
          <a:noFill/>
        </p:spPr>
      </p:pic>
    </p:spTree>
    <p:extLst>
      <p:ext uri="{BB962C8B-B14F-4D97-AF65-F5344CB8AC3E}">
        <p14:creationId xmlns:p14="http://schemas.microsoft.com/office/powerpoint/2010/main" val="187694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505200" y="152400"/>
            <a:ext cx="5181600" cy="914400"/>
          </a:xfrm>
          <a:prstGeom prst="rect">
            <a:avLst/>
          </a:prstGeom>
          <a:noFill/>
          <a:ln>
            <a:miter lim="800000"/>
            <a:headEnd/>
            <a:tailEnd/>
          </a:ln>
        </p:spPr>
        <p:txBody>
          <a:bodyPr/>
          <a:lstStyle/>
          <a:p>
            <a:pPr algn="l"/>
            <a:r>
              <a:rPr lang="en-US" altLang="zh-CN" b="1" dirty="0"/>
              <a:t>K</a:t>
            </a:r>
            <a:r>
              <a:rPr lang="zh-CN" altLang="en-US" b="1" dirty="0"/>
              <a:t>值选择</a:t>
            </a:r>
          </a:p>
        </p:txBody>
      </p:sp>
      <p:sp>
        <p:nvSpPr>
          <p:cNvPr id="21506" name="AutoShape 2" descr="L_{2}\left(x_{i}, x_{j}\right)=\left(\sum_{l=1}^{n}\left|x_{i}^{(l)}-x_{j}^{(l)}\right|^{2}\right)^{\frac{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09" name="AutoShape 5" descr="L_{1}\left(x_{i}, x_{j}\right)=\sum_{l=1}^{n}\left|x_{i}^{(l)}-x_{j}^{(l)}\righ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685800" y="1143000"/>
            <a:ext cx="8077200" cy="1631216"/>
          </a:xfrm>
          <a:prstGeom prst="rect">
            <a:avLst/>
          </a:prstGeom>
        </p:spPr>
        <p:txBody>
          <a:bodyPr wrap="square">
            <a:spAutoFit/>
          </a:bodyPr>
          <a:lstStyle/>
          <a:p>
            <a:r>
              <a:rPr lang="zh-CN" altLang="en-US" sz="2000" dirty="0"/>
              <a:t>      如果选择较小的</a:t>
            </a:r>
            <a:r>
              <a:rPr lang="en-US" altLang="zh-CN" sz="2000" dirty="0"/>
              <a:t>k</a:t>
            </a:r>
            <a:r>
              <a:rPr lang="zh-CN" altLang="en-US" sz="2000" dirty="0"/>
              <a:t>值，就相当于用较小的邻域中的训练实例进行预测，“学习”的近似误差</a:t>
            </a:r>
            <a:r>
              <a:rPr lang="en-US" altLang="zh-CN" sz="2000" dirty="0"/>
              <a:t>(approximation error)</a:t>
            </a:r>
            <a:r>
              <a:rPr lang="zh-CN" altLang="en-US" sz="2000" dirty="0"/>
              <a:t>会减小，但缺点是“学习”的估计误差</a:t>
            </a:r>
            <a:r>
              <a:rPr lang="en-US" altLang="zh-CN" sz="2000" dirty="0"/>
              <a:t>(estimation error)</a:t>
            </a:r>
            <a:r>
              <a:rPr lang="zh-CN" altLang="en-US" sz="2000" dirty="0"/>
              <a:t>会增大，预测结果会对近邻的实例点非常敏感。如果邻近的实例点恰巧是噪声，预测就会出错。换句话说，</a:t>
            </a:r>
            <a:r>
              <a:rPr lang="en-US" altLang="zh-CN" sz="2000" dirty="0"/>
              <a:t>k</a:t>
            </a:r>
            <a:r>
              <a:rPr lang="zh-CN" altLang="en-US" sz="2000" dirty="0"/>
              <a:t>值的减小就意味着整体模型变得复杂，容易发生过拟合</a:t>
            </a:r>
            <a:r>
              <a:rPr lang="en-US" altLang="zh-CN" sz="2000" dirty="0"/>
              <a:t>.</a:t>
            </a:r>
          </a:p>
        </p:txBody>
      </p:sp>
      <p:sp>
        <p:nvSpPr>
          <p:cNvPr id="11" name="矩形 10"/>
          <p:cNvSpPr/>
          <p:nvPr/>
        </p:nvSpPr>
        <p:spPr>
          <a:xfrm>
            <a:off x="609600" y="2819400"/>
            <a:ext cx="8077200" cy="1323439"/>
          </a:xfrm>
          <a:prstGeom prst="rect">
            <a:avLst/>
          </a:prstGeom>
        </p:spPr>
        <p:txBody>
          <a:bodyPr wrap="square">
            <a:spAutoFit/>
          </a:bodyPr>
          <a:lstStyle/>
          <a:p>
            <a:r>
              <a:rPr lang="zh-CN" altLang="en-US" sz="2000" dirty="0"/>
              <a:t>      如果选择较大的</a:t>
            </a:r>
            <a:r>
              <a:rPr lang="en-US" altLang="zh-CN" sz="2000" dirty="0"/>
              <a:t>k</a:t>
            </a:r>
            <a:r>
              <a:rPr lang="zh-CN" altLang="en-US" sz="2000" dirty="0"/>
              <a:t>值，就相当于用较大邻域中的训练实例进行预测，其优点是可以减少学习的估计误差，但缺点是学习的近似误差会增大。这时与输入实例较远的</a:t>
            </a:r>
            <a:r>
              <a:rPr lang="en-US" altLang="zh-CN" sz="2000" dirty="0"/>
              <a:t>(</a:t>
            </a:r>
            <a:r>
              <a:rPr lang="zh-CN" altLang="en-US" sz="2000" dirty="0"/>
              <a:t>不相似的</a:t>
            </a:r>
            <a:r>
              <a:rPr lang="en-US" altLang="zh-CN" sz="2000" dirty="0"/>
              <a:t>)</a:t>
            </a:r>
            <a:r>
              <a:rPr lang="zh-CN" altLang="en-US" sz="2000" dirty="0"/>
              <a:t>训练实例也会对预测起作用，使预测发生错误，</a:t>
            </a:r>
            <a:r>
              <a:rPr lang="en-US" altLang="zh-CN" sz="2000" dirty="0"/>
              <a:t>k </a:t>
            </a:r>
            <a:r>
              <a:rPr lang="zh-CN" altLang="en-US" sz="2000" dirty="0"/>
              <a:t>值的增大就意味着整体的模型变得简单。</a:t>
            </a:r>
          </a:p>
        </p:txBody>
      </p:sp>
      <p:pic>
        <p:nvPicPr>
          <p:cNvPr id="101378" name="Picture 2" descr="https://upload-images.jianshu.io/upload_images/10053166-aabc46552ad5c6d6.png"/>
          <p:cNvPicPr>
            <a:picLocks noChangeAspect="1" noChangeArrowheads="1"/>
          </p:cNvPicPr>
          <p:nvPr/>
        </p:nvPicPr>
        <p:blipFill>
          <a:blip r:embed="rId2" cstate="print"/>
          <a:srcRect/>
          <a:stretch>
            <a:fillRect/>
          </a:stretch>
        </p:blipFill>
        <p:spPr bwMode="auto">
          <a:xfrm>
            <a:off x="4800600" y="4267200"/>
            <a:ext cx="3790950" cy="2410982"/>
          </a:xfrm>
          <a:prstGeom prst="rect">
            <a:avLst/>
          </a:prstGeom>
          <a:noFill/>
        </p:spPr>
      </p:pic>
      <p:sp>
        <p:nvSpPr>
          <p:cNvPr id="13" name="TextBox 12"/>
          <p:cNvSpPr txBox="1"/>
          <p:nvPr/>
        </p:nvSpPr>
        <p:spPr>
          <a:xfrm>
            <a:off x="609600" y="4343400"/>
            <a:ext cx="3657600" cy="707886"/>
          </a:xfrm>
          <a:prstGeom prst="rect">
            <a:avLst/>
          </a:prstGeom>
          <a:noFill/>
        </p:spPr>
        <p:txBody>
          <a:bodyPr wrap="square" rtlCol="0">
            <a:spAutoFit/>
          </a:bodyPr>
          <a:lstStyle/>
          <a:p>
            <a:r>
              <a:rPr lang="zh-CN" altLang="en-US" sz="2000" dirty="0"/>
              <a:t>右图，</a:t>
            </a:r>
            <a:r>
              <a:rPr lang="en-US" altLang="zh-CN" sz="2000" dirty="0"/>
              <a:t>K=3  </a:t>
            </a:r>
            <a:r>
              <a:rPr lang="zh-CN" altLang="en-US" sz="2000" dirty="0"/>
              <a:t>与  </a:t>
            </a:r>
            <a:r>
              <a:rPr lang="en-US" altLang="zh-CN" sz="2000" dirty="0"/>
              <a:t>K=5  </a:t>
            </a:r>
            <a:r>
              <a:rPr lang="zh-CN" altLang="en-US" sz="2000" dirty="0"/>
              <a:t>导致不同的输出结果</a:t>
            </a:r>
          </a:p>
        </p:txBody>
      </p:sp>
    </p:spTree>
    <p:extLst>
      <p:ext uri="{BB962C8B-B14F-4D97-AF65-F5344CB8AC3E}">
        <p14:creationId xmlns:p14="http://schemas.microsoft.com/office/powerpoint/2010/main" val="18769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562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6.1 </a:t>
            </a:r>
            <a:r>
              <a:rPr lang="zh-CN" altLang="en-US" b="1" dirty="0">
                <a:solidFill>
                  <a:srgbClr val="002060"/>
                </a:solidFill>
                <a:latin typeface="Calibri" pitchFamily="34" charset="0"/>
                <a:ea typeface="宋体" charset="-122"/>
              </a:rPr>
              <a:t>朴素贝叶斯分类器</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分类过程</a:t>
            </a:r>
            <a:endParaRPr lang="en-US" altLang="zh-CN" sz="2800" dirty="0">
              <a:latin typeface="微软雅黑" panose="020B0503020204020204" pitchFamily="34" charset="-122"/>
              <a:ea typeface="微软雅黑" panose="020B0503020204020204" pitchFamily="34" charset="-122"/>
            </a:endParaRPr>
          </a:p>
          <a:p>
            <a:pPr lvl="1" eaLnBrk="1" hangingPunct="1">
              <a:lnSpc>
                <a:spcPts val="4200"/>
              </a:lnSpc>
              <a:spcBef>
                <a:spcPts val="600"/>
              </a:spcBef>
              <a:spcAft>
                <a:spcPts val="0"/>
              </a:spcAft>
            </a:pPr>
            <a:r>
              <a:rPr lang="zh-CN" altLang="en-US" sz="2400" dirty="0">
                <a:solidFill>
                  <a:srgbClr val="FF0000"/>
                </a:solidFill>
                <a:latin typeface="微软雅黑" panose="020B0503020204020204" pitchFamily="34" charset="-122"/>
                <a:ea typeface="微软雅黑" panose="020B0503020204020204" pitchFamily="34" charset="-122"/>
              </a:rPr>
              <a:t>训练</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lnSpc>
                <a:spcPts val="4200"/>
              </a:lnSpc>
              <a:spcBef>
                <a:spcPts val="600"/>
              </a:spcBef>
              <a:spcAft>
                <a:spcPts val="0"/>
              </a:spcAft>
            </a:pPr>
            <a:r>
              <a:rPr lang="zh-CN" altLang="en-US" sz="2400" dirty="0">
                <a:solidFill>
                  <a:srgbClr val="FF0000"/>
                </a:solidFill>
                <a:latin typeface="微软雅黑" panose="020B0503020204020204" pitchFamily="34" charset="-122"/>
                <a:ea typeface="微软雅黑" panose="020B0503020204020204" pitchFamily="34" charset="-122"/>
              </a:rPr>
              <a:t>识别</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800" dirty="0">
                <a:latin typeface="微软雅黑" panose="020B0503020204020204" pitchFamily="34" charset="-122"/>
                <a:ea typeface="微软雅黑" panose="020B0503020204020204" pitchFamily="34" charset="-122"/>
              </a:rPr>
              <a:t>朴素贝叶斯分类器是一种非常传统的分类方法</a:t>
            </a:r>
            <a:endParaRPr lang="en-US" altLang="zh-CN" sz="2800" dirty="0">
              <a:latin typeface="微软雅黑" panose="020B0503020204020204" pitchFamily="34" charset="-122"/>
              <a:ea typeface="微软雅黑" panose="020B0503020204020204" pitchFamily="34" charset="-122"/>
            </a:endParaRPr>
          </a:p>
          <a:p>
            <a:pPr lvl="1" eaLnBrk="1" hangingPunct="1">
              <a:lnSpc>
                <a:spcPts val="4200"/>
              </a:lnSpc>
              <a:spcBef>
                <a:spcPts val="600"/>
              </a:spcBef>
              <a:spcAft>
                <a:spcPts val="0"/>
              </a:spcAft>
            </a:pPr>
            <a:r>
              <a:rPr lang="zh-CN" altLang="en-US" sz="2400" dirty="0">
                <a:latin typeface="微软雅黑" panose="020B0503020204020204" pitchFamily="34" charset="-122"/>
                <a:ea typeface="微软雅黑" panose="020B0503020204020204" pitchFamily="34" charset="-122"/>
              </a:rPr>
              <a:t>具有深刻的统计数学基础</a:t>
            </a:r>
            <a:endParaRPr lang="en-US" altLang="zh-CN" sz="2400" dirty="0">
              <a:latin typeface="微软雅黑" panose="020B0503020204020204" pitchFamily="34" charset="-122"/>
              <a:ea typeface="微软雅黑" panose="020B0503020204020204" pitchFamily="34" charset="-122"/>
            </a:endParaRPr>
          </a:p>
          <a:p>
            <a:pPr lvl="1" eaLnBrk="1" hangingPunct="1">
              <a:lnSpc>
                <a:spcPts val="4200"/>
              </a:lnSpc>
              <a:spcBef>
                <a:spcPts val="600"/>
              </a:spcBef>
              <a:spcAft>
                <a:spcPts val="0"/>
              </a:spcAft>
            </a:pPr>
            <a:r>
              <a:rPr lang="en-US" altLang="zh-CN" sz="2400" dirty="0">
                <a:solidFill>
                  <a:srgbClr val="FF0000"/>
                </a:solidFill>
                <a:latin typeface="微软雅黑" panose="020B0503020204020204" pitchFamily="34" charset="-122"/>
                <a:ea typeface="微软雅黑" panose="020B0503020204020204" pitchFamily="34" charset="-122"/>
              </a:rPr>
              <a:t>Naïve</a:t>
            </a:r>
            <a:r>
              <a:rPr lang="zh-CN" altLang="en-US" sz="2400" dirty="0">
                <a:latin typeface="微软雅黑" panose="020B0503020204020204" pitchFamily="34" charset="-122"/>
                <a:ea typeface="微软雅黑" panose="020B0503020204020204" pitchFamily="34" charset="-122"/>
              </a:rPr>
              <a:t>，假设样本的特征之间是彼此</a:t>
            </a:r>
            <a:r>
              <a:rPr lang="zh-CN" altLang="en-US" sz="2400" dirty="0">
                <a:solidFill>
                  <a:srgbClr val="FF0000"/>
                </a:solidFill>
                <a:latin typeface="微软雅黑" panose="020B0503020204020204" pitchFamily="34" charset="-122"/>
                <a:ea typeface="微软雅黑" panose="020B0503020204020204" pitchFamily="34" charset="-122"/>
              </a:rPr>
              <a:t>独立</a:t>
            </a:r>
            <a:r>
              <a:rPr lang="zh-CN" altLang="en-US" sz="2400" dirty="0">
                <a:latin typeface="微软雅黑" panose="020B0503020204020204" pitchFamily="34" charset="-122"/>
                <a:ea typeface="微软雅黑" panose="020B0503020204020204" pitchFamily="34" charset="-122"/>
              </a:rPr>
              <a:t>的</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3219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505200" y="152400"/>
            <a:ext cx="5181600" cy="914400"/>
          </a:xfrm>
          <a:prstGeom prst="rect">
            <a:avLst/>
          </a:prstGeom>
          <a:noFill/>
          <a:ln>
            <a:miter lim="800000"/>
            <a:headEnd/>
            <a:tailEnd/>
          </a:ln>
        </p:spPr>
        <p:txBody>
          <a:bodyPr/>
          <a:lstStyle/>
          <a:p>
            <a:pPr algn="l"/>
            <a:r>
              <a:rPr lang="en-US" altLang="zh-CN" b="1" dirty="0"/>
              <a:t>K</a:t>
            </a:r>
            <a:r>
              <a:rPr lang="zh-CN" altLang="en-US" b="1" dirty="0"/>
              <a:t>值选择</a:t>
            </a:r>
          </a:p>
        </p:txBody>
      </p:sp>
      <p:sp>
        <p:nvSpPr>
          <p:cNvPr id="21506" name="AutoShape 2" descr="L_{2}\left(x_{i}, x_{j}\right)=\left(\sum_{l=1}^{n}\left|x_{i}^{(l)}-x_{j}^{(l)}\right|^{2}\right)^{\frac{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09" name="AutoShape 5" descr="L_{1}\left(x_{i}, x_{j}\right)=\sum_{l=1}^{n}\left|x_{i}^{(l)}-x_{j}^{(l)}\righ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685800" y="1143000"/>
            <a:ext cx="8077200" cy="1938992"/>
          </a:xfrm>
          <a:prstGeom prst="rect">
            <a:avLst/>
          </a:prstGeom>
        </p:spPr>
        <p:txBody>
          <a:bodyPr wrap="square">
            <a:spAutoFit/>
          </a:bodyPr>
          <a:lstStyle/>
          <a:p>
            <a:r>
              <a:rPr lang="zh-CN" altLang="en-US" sz="2400" dirty="0"/>
              <a:t>       在应用中，</a:t>
            </a:r>
            <a:r>
              <a:rPr lang="en-US" altLang="zh-CN" sz="2400" dirty="0"/>
              <a:t>k</a:t>
            </a:r>
            <a:r>
              <a:rPr lang="zh-CN" altLang="en-US" sz="2400" dirty="0"/>
              <a:t>值一般取一个较小的数值，通常采用交叉验证法来选取最优的</a:t>
            </a:r>
            <a:r>
              <a:rPr lang="en-US" altLang="zh-CN" sz="2400" dirty="0"/>
              <a:t>k</a:t>
            </a:r>
            <a:r>
              <a:rPr lang="zh-CN" altLang="en-US" sz="2400" dirty="0"/>
              <a:t>值。如下图所示，当增大</a:t>
            </a:r>
            <a:r>
              <a:rPr lang="en-US" altLang="zh-CN" sz="2400" dirty="0"/>
              <a:t>k</a:t>
            </a:r>
            <a:r>
              <a:rPr lang="zh-CN" altLang="en-US" sz="2400" dirty="0"/>
              <a:t>时，一般错误率会先降低，因为有周围更多的样本可以借鉴了，分类效果会变好。当</a:t>
            </a:r>
            <a:r>
              <a:rPr lang="en-US" altLang="zh-CN" sz="2400" dirty="0"/>
              <a:t>k</a:t>
            </a:r>
            <a:r>
              <a:rPr lang="zh-CN" altLang="en-US" sz="2400" dirty="0"/>
              <a:t>增大到一定程度使，分类模型变得越来越简单，错误率会更高。</a:t>
            </a:r>
            <a:endParaRPr lang="en-US" altLang="zh-CN" sz="2400" dirty="0"/>
          </a:p>
        </p:txBody>
      </p:sp>
      <p:pic>
        <p:nvPicPr>
          <p:cNvPr id="102402" name="Picture 2" descr="https://upload-images.jianshu.io/upload_images/20029096-dcc48b4686ef1cbc.png"/>
          <p:cNvPicPr>
            <a:picLocks noChangeAspect="1" noChangeArrowheads="1"/>
          </p:cNvPicPr>
          <p:nvPr/>
        </p:nvPicPr>
        <p:blipFill>
          <a:blip r:embed="rId2" cstate="print"/>
          <a:srcRect/>
          <a:stretch>
            <a:fillRect/>
          </a:stretch>
        </p:blipFill>
        <p:spPr bwMode="auto">
          <a:xfrm>
            <a:off x="914400" y="3200400"/>
            <a:ext cx="7503612" cy="3486151"/>
          </a:xfrm>
          <a:prstGeom prst="rect">
            <a:avLst/>
          </a:prstGeom>
          <a:noFill/>
        </p:spPr>
      </p:pic>
    </p:spTree>
    <p:extLst>
      <p:ext uri="{BB962C8B-B14F-4D97-AF65-F5344CB8AC3E}">
        <p14:creationId xmlns:p14="http://schemas.microsoft.com/office/powerpoint/2010/main" val="1876948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KNN</a:t>
            </a:r>
            <a:r>
              <a:rPr lang="zh-CN" altLang="en-US" b="1" dirty="0">
                <a:solidFill>
                  <a:srgbClr val="002060"/>
                </a:solidFill>
                <a:latin typeface="Calibri" pitchFamily="34" charset="0"/>
                <a:ea typeface="宋体" charset="-122"/>
              </a:rPr>
              <a:t>的缺点</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762000" y="1524000"/>
            <a:ext cx="7467600" cy="4191000"/>
          </a:xfrm>
        </p:spPr>
        <p:txBody>
          <a:bodyPr/>
          <a:lstStyle/>
          <a:p>
            <a:pPr eaLnBrk="1" hangingPunct="1">
              <a:lnSpc>
                <a:spcPts val="4200"/>
              </a:lnSpc>
              <a:spcBef>
                <a:spcPts val="1800"/>
              </a:spcBef>
              <a:spcAft>
                <a:spcPts val="0"/>
              </a:spcAft>
            </a:pPr>
            <a:r>
              <a:rPr lang="zh-CN" altLang="en-US" sz="2800" dirty="0">
                <a:latin typeface="黑体" pitchFamily="49" charset="-122"/>
                <a:ea typeface="黑体" pitchFamily="49" charset="-122"/>
              </a:rPr>
              <a:t>不平衡样本</a:t>
            </a:r>
            <a:endParaRPr lang="en-US" altLang="zh-CN" sz="2800" dirty="0">
              <a:latin typeface="黑体" pitchFamily="49" charset="-122"/>
              <a:ea typeface="黑体" pitchFamily="49" charset="-122"/>
            </a:endParaRPr>
          </a:p>
          <a:p>
            <a:pPr eaLnBrk="1" hangingPunct="1">
              <a:lnSpc>
                <a:spcPts val="4200"/>
              </a:lnSpc>
              <a:spcBef>
                <a:spcPts val="1800"/>
              </a:spcBef>
              <a:spcAft>
                <a:spcPts val="0"/>
              </a:spcAft>
            </a:pPr>
            <a:r>
              <a:rPr lang="zh-CN" altLang="en-US" sz="2800" dirty="0">
                <a:latin typeface="黑体" pitchFamily="49" charset="-122"/>
                <a:ea typeface="黑体" pitchFamily="49" charset="-122"/>
              </a:rPr>
              <a:t>计算量相对较大</a:t>
            </a:r>
            <a:endParaRPr lang="en-US" altLang="zh-CN" sz="2800" dirty="0">
              <a:latin typeface="黑体" pitchFamily="49" charset="-122"/>
              <a:ea typeface="黑体" pitchFamily="49" charset="-122"/>
            </a:endParaRPr>
          </a:p>
          <a:p>
            <a:pPr eaLnBrk="1" hangingPunct="1">
              <a:lnSpc>
                <a:spcPts val="4200"/>
              </a:lnSpc>
              <a:spcBef>
                <a:spcPts val="1800"/>
              </a:spcBef>
              <a:spcAft>
                <a:spcPts val="0"/>
              </a:spcAft>
            </a:pPr>
            <a:r>
              <a:rPr lang="en-US" altLang="zh-CN" sz="2800" i="1" dirty="0">
                <a:latin typeface="黑体" pitchFamily="49" charset="-122"/>
                <a:ea typeface="黑体" pitchFamily="49" charset="-122"/>
              </a:rPr>
              <a:t>K </a:t>
            </a:r>
            <a:r>
              <a:rPr lang="zh-CN" altLang="en-US" sz="2800" dirty="0">
                <a:latin typeface="黑体" pitchFamily="49" charset="-122"/>
                <a:ea typeface="黑体" pitchFamily="49" charset="-122"/>
              </a:rPr>
              <a:t>值的设定对算法的结果有较大的影响</a:t>
            </a:r>
            <a:endParaRPr lang="en-US" altLang="zh-CN" sz="2800" dirty="0">
              <a:latin typeface="黑体" pitchFamily="49" charset="-122"/>
              <a:ea typeface="黑体" pitchFamily="49" charset="-122"/>
            </a:endParaRPr>
          </a:p>
          <a:p>
            <a:pPr eaLnBrk="1" hangingPunct="1">
              <a:lnSpc>
                <a:spcPts val="4200"/>
              </a:lnSpc>
              <a:spcBef>
                <a:spcPts val="1800"/>
              </a:spcBef>
              <a:spcAft>
                <a:spcPts val="0"/>
              </a:spcAft>
            </a:pPr>
            <a:r>
              <a:rPr lang="zh-CN" altLang="en-US" sz="2800" dirty="0">
                <a:solidFill>
                  <a:srgbClr val="FF0000"/>
                </a:solidFill>
                <a:latin typeface="黑体" pitchFamily="49" charset="-122"/>
                <a:ea typeface="黑体" pitchFamily="49" charset="-122"/>
              </a:rPr>
              <a:t>解决途径</a:t>
            </a:r>
            <a:r>
              <a:rPr lang="zh-CN" altLang="en-US" sz="2800" dirty="0">
                <a:latin typeface="黑体" pitchFamily="49" charset="-122"/>
                <a:ea typeface="黑体" pitchFamily="49" charset="-122"/>
              </a:rPr>
              <a:t>：在实际应用过程中将</a:t>
            </a:r>
            <a:r>
              <a:rPr lang="zh-CN" altLang="en-US" sz="2800" dirty="0">
                <a:solidFill>
                  <a:srgbClr val="FF0000"/>
                </a:solidFill>
                <a:latin typeface="黑体" pitchFamily="49" charset="-122"/>
                <a:ea typeface="黑体" pitchFamily="49" charset="-122"/>
              </a:rPr>
              <a:t>类别典型的样本</a:t>
            </a:r>
            <a:r>
              <a:rPr lang="zh-CN" altLang="en-US" sz="2800" dirty="0">
                <a:latin typeface="黑体" pitchFamily="49" charset="-122"/>
                <a:ea typeface="黑体" pitchFamily="49" charset="-122"/>
              </a:rPr>
              <a:t>纳入样本库中。</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187694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4102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cs typeface="+mn-cs"/>
              </a:rPr>
              <a:t>6.5 K-Means</a:t>
            </a:r>
            <a:r>
              <a:rPr lang="zh-CN" altLang="en-US" b="1" dirty="0">
                <a:solidFill>
                  <a:srgbClr val="002060"/>
                </a:solidFill>
                <a:latin typeface="Calibri" pitchFamily="34" charset="0"/>
                <a:ea typeface="宋体" charset="-122"/>
                <a:cs typeface="+mn-cs"/>
              </a:rPr>
              <a:t>聚类算法</a:t>
            </a:r>
          </a:p>
        </p:txBody>
      </p:sp>
      <p:sp>
        <p:nvSpPr>
          <p:cNvPr id="20483" name="Rectangle 3"/>
          <p:cNvSpPr>
            <a:spLocks noGrp="1" noRot="1" noChangeArrowheads="1"/>
          </p:cNvSpPr>
          <p:nvPr>
            <p:ph type="body" idx="1"/>
          </p:nvPr>
        </p:nvSpPr>
        <p:spPr>
          <a:xfrm>
            <a:off x="533400" y="1143000"/>
            <a:ext cx="8153400" cy="2971800"/>
          </a:xfrm>
        </p:spPr>
        <p:txBody>
          <a:bodyPr/>
          <a:lstStyle/>
          <a:p>
            <a:pPr eaLnBrk="1" hangingPunct="1">
              <a:lnSpc>
                <a:spcPts val="4200"/>
              </a:lnSpc>
              <a:spcBef>
                <a:spcPts val="1800"/>
              </a:spcBef>
              <a:spcAft>
                <a:spcPts val="0"/>
              </a:spcAft>
            </a:pPr>
            <a:r>
              <a:rPr lang="zh-CN" altLang="en-US" sz="2800" dirty="0">
                <a:latin typeface="黑体" pitchFamily="49" charset="-122"/>
                <a:ea typeface="黑体" pitchFamily="49" charset="-122"/>
              </a:rPr>
              <a:t>聚类方式</a:t>
            </a:r>
            <a:endParaRPr lang="en-US" altLang="zh-CN" sz="2800" dirty="0">
              <a:latin typeface="黑体" pitchFamily="49" charset="-122"/>
              <a:ea typeface="黑体" pitchFamily="49" charset="-122"/>
            </a:endParaRPr>
          </a:p>
          <a:p>
            <a:pPr lvl="1" eaLnBrk="1" hangingPunct="1">
              <a:lnSpc>
                <a:spcPts val="4200"/>
              </a:lnSpc>
              <a:spcBef>
                <a:spcPts val="1200"/>
              </a:spcBef>
              <a:spcAft>
                <a:spcPts val="0"/>
              </a:spcAft>
            </a:pPr>
            <a:r>
              <a:rPr lang="zh-CN" altLang="en-US" sz="2400" dirty="0">
                <a:solidFill>
                  <a:srgbClr val="FF0000"/>
                </a:solidFill>
                <a:latin typeface="黑体" pitchFamily="49" charset="-122"/>
                <a:ea typeface="黑体" pitchFamily="49" charset="-122"/>
              </a:rPr>
              <a:t>自上而下</a:t>
            </a:r>
            <a:endParaRPr lang="en-US" altLang="zh-CN" sz="2400" dirty="0">
              <a:solidFill>
                <a:srgbClr val="FF0000"/>
              </a:solidFill>
              <a:latin typeface="黑体" pitchFamily="49" charset="-122"/>
              <a:ea typeface="黑体" pitchFamily="49" charset="-122"/>
            </a:endParaRPr>
          </a:p>
          <a:p>
            <a:pPr lvl="1" eaLnBrk="1" hangingPunct="1">
              <a:lnSpc>
                <a:spcPts val="4200"/>
              </a:lnSpc>
              <a:spcBef>
                <a:spcPts val="1200"/>
              </a:spcBef>
              <a:spcAft>
                <a:spcPts val="0"/>
              </a:spcAft>
            </a:pPr>
            <a:r>
              <a:rPr lang="zh-CN" altLang="en-US" sz="2400" dirty="0">
                <a:solidFill>
                  <a:srgbClr val="FF0000"/>
                </a:solidFill>
                <a:latin typeface="黑体" pitchFamily="49" charset="-122"/>
                <a:ea typeface="黑体" pitchFamily="49" charset="-122"/>
              </a:rPr>
              <a:t>自下而上</a:t>
            </a:r>
            <a:endParaRPr lang="en-US" altLang="zh-CN" sz="2400" dirty="0">
              <a:solidFill>
                <a:srgbClr val="FF0000"/>
              </a:solidFill>
              <a:latin typeface="黑体" pitchFamily="49" charset="-122"/>
              <a:ea typeface="黑体" pitchFamily="49" charset="-122"/>
            </a:endParaRPr>
          </a:p>
          <a:p>
            <a:pPr eaLnBrk="1" hangingPunct="1">
              <a:lnSpc>
                <a:spcPts val="4200"/>
              </a:lnSpc>
              <a:spcBef>
                <a:spcPts val="1800"/>
              </a:spcBef>
              <a:spcAft>
                <a:spcPts val="0"/>
              </a:spcAft>
            </a:pPr>
            <a:r>
              <a:rPr lang="zh-CN" altLang="en-US" sz="2800" dirty="0">
                <a:latin typeface="黑体" pitchFamily="49" charset="-122"/>
                <a:ea typeface="黑体" pitchFamily="49" charset="-122"/>
              </a:rPr>
              <a:t>核心思想：</a:t>
            </a:r>
            <a:r>
              <a:rPr lang="zh-CN" altLang="en-US" sz="2800" dirty="0">
                <a:solidFill>
                  <a:srgbClr val="FF0000"/>
                </a:solidFill>
                <a:latin typeface="黑体" pitchFamily="49" charset="-122"/>
                <a:ea typeface="黑体" pitchFamily="49" charset="-122"/>
              </a:rPr>
              <a:t>人以类聚，物以群分</a:t>
            </a:r>
            <a:endParaRPr lang="en-US" altLang="zh-CN" sz="2800" dirty="0">
              <a:solidFill>
                <a:srgbClr val="FF0000"/>
              </a:solidFill>
              <a:latin typeface="黑体" pitchFamily="49" charset="-122"/>
              <a:ea typeface="黑体" pitchFamily="49" charset="-122"/>
            </a:endParaRPr>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2057400" y="4038600"/>
            <a:ext cx="5474657" cy="2736850"/>
          </a:xfrm>
          <a:prstGeom prst="rect">
            <a:avLst/>
          </a:prstGeom>
        </p:spPr>
      </p:pic>
    </p:spTree>
    <p:extLst>
      <p:ext uri="{BB962C8B-B14F-4D97-AF65-F5344CB8AC3E}">
        <p14:creationId xmlns:p14="http://schemas.microsoft.com/office/powerpoint/2010/main" val="303917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K-Means</a:t>
            </a:r>
            <a:r>
              <a:rPr lang="zh-CN" altLang="en-US" b="1" dirty="0">
                <a:solidFill>
                  <a:srgbClr val="002060"/>
                </a:solidFill>
                <a:latin typeface="Calibri" pitchFamily="34" charset="0"/>
                <a:ea typeface="宋体" charset="-122"/>
              </a:rPr>
              <a:t>原理</a:t>
            </a:r>
            <a:endParaRPr lang="zh-CN" altLang="en-US" b="1" dirty="0">
              <a:solidFill>
                <a:srgbClr val="002060"/>
              </a:solidFill>
              <a:latin typeface="Calibri" pitchFamily="34" charset="0"/>
              <a:ea typeface="宋体" charset="-122"/>
              <a:cs typeface="+mn-cs"/>
            </a:endParaRPr>
          </a:p>
        </p:txBody>
      </p:sp>
      <p:sp>
        <p:nvSpPr>
          <p:cNvPr id="1025" name="Rectangle 1"/>
          <p:cNvSpPr>
            <a:spLocks noChangeArrowheads="1"/>
          </p:cNvSpPr>
          <p:nvPr/>
        </p:nvSpPr>
        <p:spPr bwMode="auto">
          <a:xfrm>
            <a:off x="533400" y="1219944"/>
            <a:ext cx="81534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1200"/>
              </a:spcBef>
              <a:spcAft>
                <a:spcPct val="0"/>
              </a:spcAft>
              <a:buClrTx/>
              <a:buSzTx/>
              <a:buFontTx/>
              <a:buNone/>
              <a:tabLst/>
            </a:pPr>
            <a:r>
              <a:rPr kumimoji="0" lang="zh-CN" altLang="zh-CN" sz="2800" b="0" i="0" u="sng" strike="noStrike" cap="none" normalizeH="0" baseline="0" dirty="0">
                <a:ln>
                  <a:noFill/>
                </a:ln>
                <a:solidFill>
                  <a:srgbClr val="121212"/>
                </a:solidFill>
                <a:effectLst/>
                <a:latin typeface="黑体" pitchFamily="49" charset="-122"/>
                <a:ea typeface="黑体" pitchFamily="49" charset="-122"/>
                <a:cs typeface="宋体" pitchFamily="2" charset="-122"/>
              </a:rPr>
              <a:t>K-Means</a:t>
            </a:r>
            <a:r>
              <a:rPr kumimoji="0" lang="zh-CN" sz="2800" b="0" i="0" u="sng" strike="noStrike" cap="none" normalizeH="0" baseline="0" dirty="0">
                <a:ln>
                  <a:noFill/>
                </a:ln>
                <a:solidFill>
                  <a:srgbClr val="121212"/>
                </a:solidFill>
                <a:effectLst/>
                <a:latin typeface="黑体" pitchFamily="49" charset="-122"/>
                <a:ea typeface="黑体" pitchFamily="49" charset="-122"/>
                <a:cs typeface="宋体" pitchFamily="2" charset="-122"/>
              </a:rPr>
              <a:t>算法著名的牧师</a:t>
            </a:r>
            <a:r>
              <a:rPr kumimoji="0" lang="zh-CN" altLang="zh-CN" sz="2800" b="0" i="0" u="sng" strike="noStrike" cap="none" normalizeH="0" baseline="0" dirty="0">
                <a:ln>
                  <a:noFill/>
                </a:ln>
                <a:solidFill>
                  <a:srgbClr val="121212"/>
                </a:solidFill>
                <a:effectLst/>
                <a:latin typeface="黑体" pitchFamily="49" charset="-122"/>
                <a:ea typeface="黑体" pitchFamily="49" charset="-122"/>
                <a:cs typeface="宋体" pitchFamily="2" charset="-122"/>
              </a:rPr>
              <a:t>-</a:t>
            </a:r>
            <a:r>
              <a:rPr kumimoji="0" lang="zh-CN" sz="2800" b="0" i="0" u="sng" strike="noStrike" cap="none" normalizeH="0" baseline="0" dirty="0">
                <a:ln>
                  <a:noFill/>
                </a:ln>
                <a:solidFill>
                  <a:srgbClr val="121212"/>
                </a:solidFill>
                <a:effectLst/>
                <a:latin typeface="黑体" pitchFamily="49" charset="-122"/>
                <a:ea typeface="黑体" pitchFamily="49" charset="-122"/>
                <a:cs typeface="宋体" pitchFamily="2" charset="-122"/>
              </a:rPr>
              <a:t>村民模型</a:t>
            </a:r>
            <a:endParaRPr kumimoji="0" lang="zh-CN" sz="2800" b="0" i="0" u="sng" strike="noStrike" cap="none" normalizeH="0" baseline="0" dirty="0">
              <a:ln>
                <a:noFill/>
              </a:ln>
              <a:solidFill>
                <a:schemeClr val="tx1"/>
              </a:solidFill>
              <a:effectLst/>
              <a:latin typeface="黑体" pitchFamily="49" charset="-122"/>
              <a:ea typeface="黑体" pitchFamily="49" charset="-122"/>
              <a:cs typeface="宋体" pitchFamily="2" charset="-122"/>
            </a:endParaRPr>
          </a:p>
          <a:p>
            <a:pPr marL="0" marR="0" lvl="0" indent="0" algn="l" defTabSz="914400" rtl="0" eaLnBrk="0" fontAlgn="base" latinLnBrk="0" hangingPunct="0">
              <a:lnSpc>
                <a:spcPct val="100000"/>
              </a:lnSpc>
              <a:spcBef>
                <a:spcPts val="2400"/>
              </a:spcBef>
              <a:spcAft>
                <a:spcPct val="0"/>
              </a:spcAft>
              <a:buClrTx/>
              <a:buSzTx/>
              <a:buFontTx/>
              <a:buNone/>
              <a:tabLst/>
            </a:pPr>
            <a:r>
              <a:rPr lang="en-US" altLang="zh-CN" sz="2400" dirty="0">
                <a:latin typeface="黑体" pitchFamily="49" charset="-122"/>
                <a:ea typeface="黑体" pitchFamily="49" charset="-122"/>
                <a:cs typeface="宋体" pitchFamily="2" charset="-122"/>
              </a:rPr>
              <a:t>    </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有</a:t>
            </a:r>
            <a:r>
              <a:rPr kumimoji="0" lang="en-US" alt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K</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个牧师去郊区布道，一开始牧师们随意选了几个布道点，并且把这几个布道点的情况公告给了郊区所有的居民，于是每个居民到离自己家最近的布道点去听课。</a:t>
            </a:r>
            <a:r>
              <a:rPr kumimoji="0" lang="zh-CN" altLang="en-US" sz="2000" b="0" i="0" u="none" strike="noStrike" cap="none" normalizeH="0" baseline="0" dirty="0">
                <a:ln>
                  <a:noFill/>
                </a:ln>
                <a:solidFill>
                  <a:srgbClr val="FF0000"/>
                </a:solidFill>
                <a:effectLst/>
                <a:latin typeface="黑体" pitchFamily="49" charset="-122"/>
                <a:ea typeface="黑体" pitchFamily="49" charset="-122"/>
                <a:cs typeface="宋体" pitchFamily="2" charset="-122"/>
              </a:rPr>
              <a:t>（随机选择</a:t>
            </a:r>
            <a:r>
              <a:rPr kumimoji="0" lang="en-US" altLang="zh-CN" sz="2000" b="0" i="0" u="none" strike="noStrike" cap="none" normalizeH="0" baseline="0" dirty="0">
                <a:ln>
                  <a:noFill/>
                </a:ln>
                <a:solidFill>
                  <a:srgbClr val="FF0000"/>
                </a:solidFill>
                <a:effectLst/>
                <a:latin typeface="黑体" pitchFamily="49" charset="-122"/>
                <a:ea typeface="黑体" pitchFamily="49" charset="-122"/>
                <a:cs typeface="宋体" pitchFamily="2" charset="-122"/>
              </a:rPr>
              <a:t>K</a:t>
            </a:r>
            <a:r>
              <a:rPr kumimoji="0" lang="zh-CN" altLang="en-US" sz="2000" b="0" i="0" u="none" strike="noStrike" cap="none" normalizeH="0" baseline="0" dirty="0">
                <a:ln>
                  <a:noFill/>
                </a:ln>
                <a:solidFill>
                  <a:srgbClr val="FF0000"/>
                </a:solidFill>
                <a:effectLst/>
                <a:latin typeface="黑体" pitchFamily="49" charset="-122"/>
                <a:ea typeface="黑体" pitchFamily="49" charset="-122"/>
                <a:cs typeface="宋体" pitchFamily="2" charset="-122"/>
              </a:rPr>
              <a:t>个中心点，第一次聚类）</a:t>
            </a:r>
            <a:endParaRPr lang="en-US" altLang="zh-CN" sz="2000" dirty="0">
              <a:solidFill>
                <a:srgbClr val="FF0000"/>
              </a:solidFill>
              <a:latin typeface="黑体" pitchFamily="49" charset="-122"/>
              <a:ea typeface="黑体" pitchFamily="49" charset="-122"/>
              <a:cs typeface="宋体" pitchFamily="2" charset="-122"/>
            </a:endParaRPr>
          </a:p>
          <a:p>
            <a:pPr lvl="0" eaLnBrk="0" hangingPunct="0">
              <a:spcBef>
                <a:spcPts val="1200"/>
              </a:spcBef>
            </a:pPr>
            <a:r>
              <a:rPr kumimoji="0" lang="en-US" altLang="zh-CN" sz="2000" b="0" i="0" u="none" strike="noStrike" cap="none" normalizeH="0" dirty="0">
                <a:ln>
                  <a:noFill/>
                </a:ln>
                <a:solidFill>
                  <a:schemeClr val="tx1"/>
                </a:solidFill>
                <a:effectLst/>
                <a:latin typeface="黑体" pitchFamily="49" charset="-122"/>
                <a:ea typeface="黑体" pitchFamily="49" charset="-122"/>
                <a:cs typeface="宋体" pitchFamily="2" charset="-122"/>
              </a:rPr>
              <a:t>    </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听课之后，大家觉得</a:t>
            </a:r>
            <a:r>
              <a:rPr kumimoji="0" lang="zh-CN" altLang="en-US"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布道点</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距离太远了，于是每个牧师统计了一下自己课上所有的居民的地址，搬到了所有地址的中心地带，并且在海报上更新了自己布道点的位置。</a:t>
            </a:r>
            <a:r>
              <a:rPr lang="zh-CN" altLang="en-US" sz="2000" dirty="0">
                <a:solidFill>
                  <a:srgbClr val="FF0000"/>
                </a:solidFill>
                <a:latin typeface="黑体" pitchFamily="49" charset="-122"/>
                <a:ea typeface="黑体" pitchFamily="49" charset="-122"/>
                <a:cs typeface="宋体" pitchFamily="2" charset="-122"/>
              </a:rPr>
              <a:t>（每个子类计算自己类的中心点（取距离平均值），更新发布</a:t>
            </a:r>
            <a:r>
              <a:rPr lang="en-US" altLang="zh-CN" sz="2000" dirty="0">
                <a:solidFill>
                  <a:srgbClr val="FF0000"/>
                </a:solidFill>
                <a:latin typeface="黑体" pitchFamily="49" charset="-122"/>
                <a:ea typeface="黑体" pitchFamily="49" charset="-122"/>
                <a:cs typeface="宋体" pitchFamily="2" charset="-122"/>
              </a:rPr>
              <a:t>K</a:t>
            </a:r>
            <a:r>
              <a:rPr lang="zh-CN" altLang="en-US" sz="2000" dirty="0">
                <a:solidFill>
                  <a:srgbClr val="FF0000"/>
                </a:solidFill>
                <a:latin typeface="黑体" pitchFamily="49" charset="-122"/>
                <a:ea typeface="黑体" pitchFamily="49" charset="-122"/>
                <a:cs typeface="宋体" pitchFamily="2" charset="-122"/>
              </a:rPr>
              <a:t>个新的中心点）</a:t>
            </a:r>
            <a:endParaRPr kumimoji="0" lang="en-US" alt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endParaRPr>
          </a:p>
          <a:p>
            <a:pPr lvl="0" eaLnBrk="0" hangingPunct="0">
              <a:spcBef>
                <a:spcPts val="1200"/>
              </a:spcBef>
            </a:pPr>
            <a:r>
              <a:rPr lang="en-US" altLang="zh-CN" sz="2000" dirty="0">
                <a:latin typeface="黑体" pitchFamily="49" charset="-122"/>
                <a:ea typeface="黑体" pitchFamily="49" charset="-122"/>
                <a:cs typeface="宋体" pitchFamily="2" charset="-122"/>
              </a:rPr>
              <a:t>    </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牧师每一次移动不可能离所有人都更近，有的人发现</a:t>
            </a:r>
            <a:r>
              <a:rPr kumimoji="0" lang="zh-CN" alt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A</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牧师移动以后自己还不如去</a:t>
            </a:r>
            <a:r>
              <a:rPr kumimoji="0" lang="zh-CN" alt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B</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牧师处听课更近，于是每个居民又去了离自己最近的布道点</a:t>
            </a:r>
            <a:r>
              <a:rPr kumimoji="0" lang="zh-CN" alt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a:t>
            </a:r>
            <a:r>
              <a:rPr lang="zh-CN" altLang="en-US" sz="2000" dirty="0">
                <a:solidFill>
                  <a:srgbClr val="FF0000"/>
                </a:solidFill>
                <a:latin typeface="黑体" pitchFamily="49" charset="-122"/>
                <a:ea typeface="黑体" pitchFamily="49" charset="-122"/>
                <a:cs typeface="宋体" pitchFamily="2" charset="-122"/>
              </a:rPr>
              <a:t> （根据新的中心点重新聚类）</a:t>
            </a:r>
            <a:endParaRPr kumimoji="0" lang="en-US" alt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endParaRPr>
          </a:p>
          <a:p>
            <a:pPr lvl="0" eaLnBrk="0" hangingPunct="0">
              <a:spcBef>
                <a:spcPts val="1200"/>
              </a:spcBef>
            </a:pPr>
            <a:r>
              <a:rPr lang="en-US" altLang="zh-CN" sz="2000" dirty="0">
                <a:latin typeface="黑体" pitchFamily="49" charset="-122"/>
                <a:ea typeface="黑体" pitchFamily="49" charset="-122"/>
                <a:cs typeface="宋体" pitchFamily="2" charset="-122"/>
              </a:rPr>
              <a:t>    </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就这样，牧师每个礼拜更新自己的位置，居民根据自己的情况选择布道点，</a:t>
            </a:r>
            <a:r>
              <a:rPr kumimoji="0" lang="zh-CN" altLang="en-US"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折腾几周后，</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最终稳定了下来。</a:t>
            </a:r>
            <a:r>
              <a:rPr lang="zh-CN" altLang="en-US" sz="2000" dirty="0">
                <a:solidFill>
                  <a:srgbClr val="FF0000"/>
                </a:solidFill>
                <a:latin typeface="黑体" pitchFamily="49" charset="-122"/>
                <a:ea typeface="黑体" pitchFamily="49" charset="-122"/>
                <a:cs typeface="宋体" pitchFamily="2" charset="-122"/>
              </a:rPr>
              <a:t>（多轮迭代，直到稳定）</a:t>
            </a:r>
            <a:r>
              <a:rPr kumimoji="0" lang="zh-CN" sz="2000" b="0" i="0" u="none" strike="noStrike" cap="none" normalizeH="0" baseline="0" dirty="0">
                <a:ln>
                  <a:noFill/>
                </a:ln>
                <a:solidFill>
                  <a:schemeClr val="tx1"/>
                </a:solidFill>
                <a:effectLst/>
                <a:latin typeface="黑体" pitchFamily="49" charset="-122"/>
                <a:ea typeface="黑体" pitchFamily="49" charset="-122"/>
                <a:cs typeface="宋体" pitchFamily="2" charset="-122"/>
              </a:rPr>
              <a:t> </a:t>
            </a:r>
          </a:p>
        </p:txBody>
      </p:sp>
    </p:spTree>
    <p:extLst>
      <p:ext uri="{BB962C8B-B14F-4D97-AF65-F5344CB8AC3E}">
        <p14:creationId xmlns:p14="http://schemas.microsoft.com/office/powerpoint/2010/main" val="3024676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K-Means</a:t>
            </a:r>
            <a:r>
              <a:rPr lang="zh-CN" altLang="en-US" b="1" dirty="0">
                <a:solidFill>
                  <a:srgbClr val="002060"/>
                </a:solidFill>
                <a:latin typeface="Calibri" pitchFamily="34" charset="0"/>
                <a:ea typeface="宋体" charset="-122"/>
              </a:rPr>
              <a:t>算法流程</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457200" y="1295400"/>
            <a:ext cx="8382000" cy="4953000"/>
          </a:xfrm>
        </p:spPr>
        <p:txBody>
          <a:bodyPr/>
          <a:lstStyle/>
          <a:p>
            <a:pPr eaLnBrk="1" hangingPunct="1">
              <a:lnSpc>
                <a:spcPts val="4200"/>
              </a:lnSpc>
              <a:spcBef>
                <a:spcPts val="1800"/>
              </a:spcBef>
              <a:spcAft>
                <a:spcPts val="0"/>
              </a:spcAft>
              <a:buNone/>
            </a:pPr>
            <a:r>
              <a:rPr lang="en-US" altLang="zh-CN" sz="2400" dirty="0">
                <a:latin typeface="黑体" pitchFamily="49" charset="-122"/>
                <a:ea typeface="黑体" pitchFamily="49" charset="-122"/>
              </a:rPr>
              <a:t>1.</a:t>
            </a:r>
            <a:r>
              <a:rPr lang="zh-CN" altLang="en-US" sz="2400" dirty="0">
                <a:latin typeface="黑体" pitchFamily="49" charset="-122"/>
                <a:ea typeface="黑体" pitchFamily="49" charset="-122"/>
              </a:rPr>
              <a:t>从数据点集合中，随机选择</a:t>
            </a: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个点作为种子中心点</a:t>
            </a:r>
          </a:p>
          <a:p>
            <a:pPr eaLnBrk="1" hangingPunct="1">
              <a:spcBef>
                <a:spcPts val="1200"/>
              </a:spcBef>
              <a:spcAft>
                <a:spcPts val="0"/>
              </a:spcAft>
              <a:buNone/>
            </a:pPr>
            <a:r>
              <a:rPr lang="en-US" altLang="zh-CN" sz="2400" dirty="0">
                <a:latin typeface="黑体" pitchFamily="49" charset="-122"/>
                <a:ea typeface="黑体" pitchFamily="49" charset="-122"/>
              </a:rPr>
              <a:t>2.</a:t>
            </a:r>
            <a:r>
              <a:rPr lang="zh-CN" altLang="en-US" sz="2400" dirty="0">
                <a:latin typeface="黑体" pitchFamily="49" charset="-122"/>
                <a:ea typeface="黑体" pitchFamily="49" charset="-122"/>
              </a:rPr>
              <a:t>对其余的数据点，依次判断它与</a:t>
            </a:r>
            <a:r>
              <a:rPr lang="en-US" altLang="zh-CN" sz="2400" dirty="0">
                <a:latin typeface="黑体" pitchFamily="49" charset="-122"/>
                <a:ea typeface="黑体" pitchFamily="49" charset="-122"/>
              </a:rPr>
              <a:t>K</a:t>
            </a:r>
            <a:r>
              <a:rPr lang="zh-CN" altLang="en-US" sz="2400" dirty="0">
                <a:latin typeface="黑体" pitchFamily="49" charset="-122"/>
                <a:ea typeface="黑体" pitchFamily="49" charset="-122"/>
              </a:rPr>
              <a:t>个中心点的距离，距离最近的表明它属于这个聚类</a:t>
            </a:r>
          </a:p>
          <a:p>
            <a:pPr eaLnBrk="1" hangingPunct="1">
              <a:lnSpc>
                <a:spcPts val="4200"/>
              </a:lnSpc>
              <a:spcBef>
                <a:spcPts val="1200"/>
              </a:spcBef>
              <a:spcAft>
                <a:spcPts val="0"/>
              </a:spcAft>
              <a:buNone/>
            </a:pPr>
            <a:r>
              <a:rPr lang="en-US" altLang="zh-CN" sz="2400" dirty="0">
                <a:latin typeface="黑体" pitchFamily="49" charset="-122"/>
                <a:ea typeface="黑体" pitchFamily="49" charset="-122"/>
              </a:rPr>
              <a:t>3.</a:t>
            </a:r>
            <a:r>
              <a:rPr lang="zh-CN" altLang="en-US" sz="2400" dirty="0">
                <a:latin typeface="黑体" pitchFamily="49" charset="-122"/>
                <a:ea typeface="黑体" pitchFamily="49" charset="-122"/>
              </a:rPr>
              <a:t>重新计算，以新的类集合的平均值作为类的中心点</a:t>
            </a:r>
            <a:endParaRPr lang="en-US" altLang="zh-CN" sz="2400" dirty="0">
              <a:latin typeface="黑体" pitchFamily="49" charset="-122"/>
              <a:ea typeface="黑体" pitchFamily="49" charset="-122"/>
            </a:endParaRPr>
          </a:p>
          <a:p>
            <a:pPr>
              <a:spcBef>
                <a:spcPts val="1200"/>
              </a:spcBef>
              <a:buNone/>
            </a:pPr>
            <a:r>
              <a:rPr lang="en-US" altLang="zh-CN" sz="2400" dirty="0">
                <a:latin typeface="黑体" pitchFamily="49" charset="-122"/>
                <a:ea typeface="黑体" pitchFamily="49" charset="-122"/>
              </a:rPr>
              <a:t>4.</a:t>
            </a:r>
            <a:r>
              <a:rPr lang="zh-CN" altLang="en-US" sz="2400" dirty="0">
                <a:latin typeface="黑体" pitchFamily="49" charset="-122"/>
                <a:ea typeface="黑体" pitchFamily="49" charset="-122"/>
              </a:rPr>
              <a:t>如果新计算出来的中心点和原来的中心点之间的距离小于某一个设置的阈值</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表示中心点位置变化不大，趋于稳定，或者说收敛</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，我们可以认为聚类已经达到期望的结果，算法终止</a:t>
            </a:r>
          </a:p>
          <a:p>
            <a:pPr>
              <a:spcBef>
                <a:spcPts val="1200"/>
              </a:spcBef>
              <a:buNone/>
            </a:pP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如果新质心和原质心距离变化大，则需要迭代</a:t>
            </a:r>
            <a:r>
              <a:rPr lang="en-US" altLang="zh-CN" sz="2400" dirty="0">
                <a:latin typeface="黑体" pitchFamily="49" charset="-122"/>
                <a:ea typeface="黑体" pitchFamily="49" charset="-122"/>
              </a:rPr>
              <a:t>2-4</a:t>
            </a:r>
            <a:r>
              <a:rPr lang="zh-CN" altLang="en-US" sz="2400" dirty="0">
                <a:latin typeface="黑体" pitchFamily="49" charset="-122"/>
                <a:ea typeface="黑体" pitchFamily="49" charset="-122"/>
              </a:rPr>
              <a:t>步骤</a:t>
            </a:r>
          </a:p>
        </p:txBody>
      </p:sp>
    </p:spTree>
    <p:extLst>
      <p:ext uri="{BB962C8B-B14F-4D97-AF65-F5344CB8AC3E}">
        <p14:creationId xmlns:p14="http://schemas.microsoft.com/office/powerpoint/2010/main" val="30246763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示例：新闻聚类</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5334000"/>
          </a:xfrm>
        </p:spPr>
        <p:txBody>
          <a:bodyPr/>
          <a:lstStyle/>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“中国女足绝对主力伤别奥运  </a:t>
            </a:r>
            <a:r>
              <a:rPr lang="en-US" altLang="zh-CN" sz="2000" dirty="0">
                <a:latin typeface="微软雅黑" panose="020B0503020204020204" pitchFamily="34" charset="-122"/>
                <a:ea typeface="微软雅黑" panose="020B0503020204020204" pitchFamily="34" charset="-122"/>
              </a:rPr>
              <a:t>18+4</a:t>
            </a:r>
            <a:r>
              <a:rPr lang="zh-CN" altLang="en-US" sz="2000" dirty="0">
                <a:latin typeface="微软雅黑" panose="020B0503020204020204" pitchFamily="34" charset="-122"/>
                <a:ea typeface="微软雅黑" panose="020B0503020204020204" pitchFamily="34" charset="-122"/>
              </a:rPr>
              <a:t>名单将做调整”</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“雷军否认小米手机耍猴搞饥饿营销：绝对是误解”</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“中国两名南苏丹维和牺牲战士灵柩运抵乌干达”</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“惧怕寨卡！温网亚军拉奥尼奥宣布退出里约奥运”</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“手机市场陷入滞胀  部分中小品牌‘死’在上半年”</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“抗洪战士刘景泰失联</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天  其母：战士们辛苦别搜了”</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“阿根廷男足奥运名单：马竞主帅之子  多名大将缺阵”</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“网购手机中现陌生人照片疑为翻新机  商家：进货渠道正规”</a:t>
            </a:r>
          </a:p>
          <a:p>
            <a:pPr eaLnBrk="1" hangingPunct="1">
              <a:spcBef>
                <a:spcPts val="1800"/>
              </a:spcBef>
              <a:spcAft>
                <a:spcPts val="0"/>
              </a:spcAft>
            </a:pPr>
            <a:r>
              <a:rPr lang="zh-CN" altLang="en-US" sz="2000" dirty="0">
                <a:latin typeface="微软雅黑" panose="020B0503020204020204" pitchFamily="34" charset="-122"/>
                <a:ea typeface="微软雅黑" panose="020B0503020204020204" pitchFamily="34" charset="-122"/>
              </a:rPr>
              <a:t>“中国赴南苏丹维和步兵营为牺牲战士举行告别仪式”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13256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分词</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5334000"/>
          </a:xfrm>
        </p:spPr>
        <p:txBody>
          <a:bodyPr/>
          <a:lstStyle/>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“中国  女足  绝对  主力  伤别  奥运  </a:t>
            </a:r>
            <a:r>
              <a:rPr lang="en-US" altLang="zh-CN" sz="1800" dirty="0">
                <a:latin typeface="微软雅黑" panose="020B0503020204020204" pitchFamily="34" charset="-122"/>
                <a:ea typeface="微软雅黑" panose="020B0503020204020204" pitchFamily="34" charset="-122"/>
              </a:rPr>
              <a:t>18+4  </a:t>
            </a:r>
            <a:r>
              <a:rPr lang="zh-CN" altLang="en-US" sz="1800" dirty="0">
                <a:latin typeface="微软雅黑" panose="020B0503020204020204" pitchFamily="34" charset="-122"/>
                <a:ea typeface="微软雅黑" panose="020B0503020204020204" pitchFamily="34" charset="-122"/>
              </a:rPr>
              <a:t>名单  做  调整”</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“雷军  否认  小米  手机  耍猴  搞  饥饿  营销  绝对  误解”</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“中国  两名  南苏丹  维和  牺牲  战士  灵柩  运抵  乌干达”</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“惧怕  寨卡  温网  亚军  拉奥尼奥  宣布  退出  里约  奥运”</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“手机  市场  陷入  滞胀  部分  中小品牌  死  上半年”</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“抗洪  战士  刘景泰  失联  </a:t>
            </a: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天  其母  战士们  辛苦  别  搜”</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“阿根廷  男足  奥运  名单  马竞  主帅  之  子  多名  大将  缺阵”</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“网购  手机  中  现  陌生人  照片  疑为  翻新机  商家  进货  渠道  正规”</a:t>
            </a:r>
          </a:p>
          <a:p>
            <a:pPr eaLnBrk="1" hangingPunct="1">
              <a:spcBef>
                <a:spcPts val="1800"/>
              </a:spcBef>
              <a:spcAft>
                <a:spcPts val="0"/>
              </a:spcAft>
            </a:pPr>
            <a:r>
              <a:rPr lang="zh-CN" altLang="en-US" sz="1800" dirty="0">
                <a:latin typeface="微软雅黑" panose="020B0503020204020204" pitchFamily="34" charset="-122"/>
                <a:ea typeface="微软雅黑" panose="020B0503020204020204" pitchFamily="34" charset="-122"/>
              </a:rPr>
              <a:t>“中国  赴  南苏丹  维和  步兵营  为  牺牲  战士  举行  告别  仪式”</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2261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533400" y="1524000"/>
            <a:ext cx="8153400" cy="4267200"/>
          </a:xfrm>
        </p:spPr>
        <p:txBody>
          <a:bodyPr/>
          <a:lstStyle/>
          <a:p>
            <a:pPr eaLnBrk="1" hangingPunct="1">
              <a:lnSpc>
                <a:spcPts val="4200"/>
              </a:lnSpc>
              <a:spcBef>
                <a:spcPts val="1800"/>
              </a:spcBef>
              <a:spcAft>
                <a:spcPts val="0"/>
              </a:spcAft>
            </a:pPr>
            <a:r>
              <a:rPr lang="zh-CN" altLang="en-US" sz="2800" dirty="0">
                <a:ea typeface="黑体" pitchFamily="49" charset="-122"/>
              </a:rPr>
              <a:t>第一步，设定</a:t>
            </a:r>
            <a:r>
              <a:rPr lang="en-US" altLang="zh-CN" sz="2800" i="1" dirty="0">
                <a:ea typeface="黑体" pitchFamily="49" charset="-122"/>
              </a:rPr>
              <a:t>K </a:t>
            </a:r>
            <a:r>
              <a:rPr lang="en-US" altLang="zh-CN" sz="2800" dirty="0">
                <a:ea typeface="黑体" pitchFamily="49" charset="-122"/>
              </a:rPr>
              <a:t>= 3</a:t>
            </a:r>
            <a:r>
              <a:rPr lang="zh-CN" altLang="en-US" sz="2800" dirty="0">
                <a:ea typeface="黑体" pitchFamily="49" charset="-122"/>
              </a:rPr>
              <a:t>，即确定聚类个数。</a:t>
            </a:r>
          </a:p>
          <a:p>
            <a:pPr lvl="1" eaLnBrk="1" hangingPunct="1">
              <a:lnSpc>
                <a:spcPts val="4200"/>
              </a:lnSpc>
              <a:spcBef>
                <a:spcPts val="1800"/>
              </a:spcBef>
              <a:spcAft>
                <a:spcPts val="0"/>
              </a:spcAft>
            </a:pPr>
            <a:r>
              <a:rPr lang="zh-CN" altLang="en-US" sz="2400" dirty="0">
                <a:ea typeface="黑体" pitchFamily="49" charset="-122"/>
              </a:rPr>
              <a:t>距离计算可以使用欧氏距离，但是对于新闻标题的距离，实质是句子的相似度，句子之间的相似度越高，则距离越小，因此句子的相似度可使用</a:t>
            </a:r>
            <a:r>
              <a:rPr lang="zh-CN" altLang="en-US" sz="2400" dirty="0">
                <a:solidFill>
                  <a:srgbClr val="FF0000"/>
                </a:solidFill>
                <a:ea typeface="黑体" pitchFamily="49" charset="-122"/>
              </a:rPr>
              <a:t>余弦相似性</a:t>
            </a:r>
            <a:r>
              <a:rPr lang="zh-CN" altLang="en-US" sz="2400" dirty="0">
                <a:ea typeface="黑体" pitchFamily="49" charset="-122"/>
              </a:rPr>
              <a:t>进行计算。</a:t>
            </a:r>
          </a:p>
          <a:p>
            <a:pPr eaLnBrk="1" hangingPunct="1">
              <a:lnSpc>
                <a:spcPts val="4200"/>
              </a:lnSpc>
              <a:spcBef>
                <a:spcPts val="1800"/>
              </a:spcBef>
              <a:spcAft>
                <a:spcPts val="0"/>
              </a:spcAft>
            </a:pPr>
            <a:endParaRPr lang="en-US" altLang="zh-CN" sz="2800" dirty="0">
              <a:ea typeface="黑体" pitchFamily="49" charset="-122"/>
            </a:endParaRPr>
          </a:p>
        </p:txBody>
      </p:sp>
    </p:spTree>
    <p:extLst>
      <p:ext uri="{BB962C8B-B14F-4D97-AF65-F5344CB8AC3E}">
        <p14:creationId xmlns:p14="http://schemas.microsoft.com/office/powerpoint/2010/main" val="4023192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800"/>
                  </a:spcBef>
                  <a:spcAft>
                    <a:spcPts val="0"/>
                  </a:spcAft>
                </a:pPr>
                <a:r>
                  <a:rPr lang="zh-CN" altLang="en-US" sz="2400" dirty="0">
                    <a:latin typeface="微软雅黑" panose="020B0503020204020204" pitchFamily="34" charset="-122"/>
                    <a:ea typeface="微软雅黑" panose="020B0503020204020204" pitchFamily="34" charset="-122"/>
                  </a:rPr>
                  <a:t>第二步，对中心点进行调整，并不断迭代计算。</a:t>
                </a:r>
              </a:p>
              <a:p>
                <a:pPr lvl="1" eaLnBrk="1" hangingPunct="1">
                  <a:lnSpc>
                    <a:spcPts val="4200"/>
                  </a:lnSpc>
                  <a:spcBef>
                    <a:spcPts val="600"/>
                  </a:spcBef>
                  <a:spcAft>
                    <a:spcPts val="0"/>
                  </a:spcAft>
                </a:pPr>
                <a:r>
                  <a:rPr lang="zh-CN" altLang="en-US" sz="2000" dirty="0">
                    <a:latin typeface="微软雅黑" panose="020B0503020204020204" pitchFamily="34" charset="-122"/>
                    <a:ea typeface="微软雅黑" panose="020B0503020204020204" pitchFamily="34" charset="-122"/>
                  </a:rPr>
                  <a:t>在迭代计算之前，需要假定初始状态下三个聚类的中心点位置，通常是随机句子中的三句，分别为聚类</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3</m:t>
                        </m:r>
                      </m:sub>
                    </m:sSub>
                  </m:oMath>
                </a14:m>
                <a:r>
                  <a:rPr lang="zh-CN" altLang="en-US" sz="2000" dirty="0">
                    <a:latin typeface="微软雅黑" panose="020B0503020204020204" pitchFamily="34" charset="-122"/>
                    <a:ea typeface="微软雅黑" panose="020B0503020204020204" pitchFamily="34" charset="-122"/>
                  </a:rPr>
                  <a:t>的中心。</a:t>
                </a:r>
              </a:p>
              <a:p>
                <a:pPr lvl="1" eaLnBrk="1" hangingPunct="1">
                  <a:lnSpc>
                    <a:spcPts val="4200"/>
                  </a:lnSpc>
                  <a:spcBef>
                    <a:spcPts val="600"/>
                  </a:spcBef>
                  <a:spcAft>
                    <a:spcPts val="0"/>
                  </a:spcAft>
                </a:pPr>
                <a:r>
                  <a:rPr lang="zh-CN" altLang="en-US" sz="2000" dirty="0">
                    <a:latin typeface="微软雅黑" panose="020B0503020204020204" pitchFamily="34" charset="-122"/>
                    <a:ea typeface="微软雅黑" panose="020B0503020204020204" pitchFamily="34" charset="-122"/>
                  </a:rPr>
                  <a:t>将其他句子分别与三个初始类簇中心点计算相似度，例如，第</a:t>
                </a:r>
                <a:r>
                  <a:rPr lang="en-US" altLang="zh-CN" sz="2000" i="1" dirty="0">
                    <a:latin typeface="微软雅黑" panose="020B0503020204020204" pitchFamily="34" charset="-122"/>
                    <a:ea typeface="微软雅黑" panose="020B0503020204020204" pitchFamily="34" charset="-122"/>
                  </a:rPr>
                  <a:t>m </a:t>
                </a:r>
                <a:r>
                  <a:rPr lang="zh-CN" altLang="en-US" sz="2000" dirty="0">
                    <a:latin typeface="微软雅黑" panose="020B0503020204020204" pitchFamily="34" charset="-122"/>
                    <a:ea typeface="微软雅黑" panose="020B0503020204020204" pitchFamily="34" charset="-122"/>
                  </a:rPr>
                  <a:t>个句子</a:t>
                </a:r>
                <a14:m>
                  <m:oMath xmlns:m="http://schemas.openxmlformats.org/officeDocument/2006/math">
                    <m:sSub>
                      <m:sSubPr>
                        <m:ctrlPr>
                          <a:rPr lang="en-US" altLang="zh-CN" sz="2000" i="1" dirty="0" smtClean="0">
                            <a:latin typeface="Cambria Math" panose="02040503050406030204" pitchFamily="18" charset="0"/>
                            <a:ea typeface="微软雅黑" panose="020B0503020204020204" pitchFamily="34" charset="-122"/>
                          </a:rPr>
                        </m:ctrlPr>
                      </m:sSubPr>
                      <m:e>
                        <m:r>
                          <a:rPr lang="en-US" altLang="zh-CN" sz="2000" i="1" dirty="0" smtClean="0">
                            <a:latin typeface="Cambria Math" panose="02040503050406030204" pitchFamily="18" charset="0"/>
                            <a:ea typeface="微软雅黑" panose="020B0503020204020204" pitchFamily="34" charset="-122"/>
                          </a:rPr>
                          <m:t>𝑆</m:t>
                        </m:r>
                      </m:e>
                      <m:sub>
                        <m:r>
                          <a:rPr lang="en-US" altLang="zh-CN" sz="2000" i="1" dirty="0" smtClean="0">
                            <a:latin typeface="Cambria Math" panose="02040503050406030204" pitchFamily="18" charset="0"/>
                            <a:ea typeface="微软雅黑" panose="020B0503020204020204" pitchFamily="34" charset="-122"/>
                          </a:rPr>
                          <m:t>𝑚</m:t>
                        </m:r>
                      </m:sub>
                    </m:sSub>
                  </m:oMath>
                </a14:m>
                <a:r>
                  <a:rPr lang="zh-CN" altLang="en-US" sz="2000" dirty="0">
                    <a:latin typeface="微软雅黑" panose="020B0503020204020204" pitchFamily="34" charset="-122"/>
                    <a:ea typeface="微软雅黑" panose="020B0503020204020204" pitchFamily="34" charset="-122"/>
                  </a:rPr>
                  <a:t>，分别计算其与</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3</m:t>
                        </m:r>
                      </m:sub>
                    </m:sSub>
                  </m:oMath>
                </a14:m>
                <a:r>
                  <a:rPr lang="zh-CN" altLang="en-US" sz="2000" dirty="0">
                    <a:latin typeface="微软雅黑" panose="020B0503020204020204" pitchFamily="34" charset="-122"/>
                    <a:ea typeface="微软雅黑" panose="020B0503020204020204" pitchFamily="34" charset="-122"/>
                  </a:rPr>
                  <a:t>的中心句子相似度</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𝑚</m:t>
                        </m:r>
                        <m:r>
                          <a:rPr lang="en-US" sz="240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𝑚</m:t>
                        </m:r>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𝑚</m:t>
                        </m:r>
                        <m:r>
                          <a:rPr lang="en-US" sz="2400" i="1">
                            <a:latin typeface="Cambria Math" panose="02040503050406030204" pitchFamily="18" charset="0"/>
                          </a:rPr>
                          <m:t>3</m:t>
                        </m:r>
                      </m:sub>
                    </m:sSub>
                  </m:oMath>
                </a14:m>
                <a:r>
                  <a:rPr lang="zh-CN" altLang="en-US" sz="2000" dirty="0">
                    <a:latin typeface="微软雅黑" panose="020B0503020204020204" pitchFamily="34" charset="-122"/>
                    <a:ea typeface="微软雅黑" panose="020B0503020204020204" pitchFamily="34" charset="-122"/>
                  </a:rPr>
                  <a:t>，若值</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𝑚</m:t>
                        </m:r>
                        <m:r>
                          <a:rPr lang="en-US" sz="2000">
                            <a:latin typeface="Cambria Math" panose="02040503050406030204" pitchFamily="18" charset="0"/>
                          </a:rPr>
                          <m:t>1</m:t>
                        </m:r>
                      </m:sub>
                    </m:sSub>
                  </m:oMath>
                </a14:m>
                <a:r>
                  <a:rPr lang="zh-CN" altLang="en-US" sz="2000" dirty="0">
                    <a:latin typeface="微软雅黑" panose="020B0503020204020204" pitchFamily="34" charset="-122"/>
                    <a:ea typeface="微软雅黑" panose="020B0503020204020204" pitchFamily="34" charset="-122"/>
                  </a:rPr>
                  <a:t>最小，则说明在本次迭代中</a:t>
                </a:r>
                <a14:m>
                  <m:oMath xmlns:m="http://schemas.openxmlformats.org/officeDocument/2006/math">
                    <m:sSub>
                      <m:sSubPr>
                        <m:ctrlPr>
                          <a:rPr lang="en-US" altLang="zh-CN" sz="2000" i="1" dirty="0" smtClean="0">
                            <a:latin typeface="Cambria Math" panose="02040503050406030204" pitchFamily="18" charset="0"/>
                            <a:ea typeface="微软雅黑" panose="020B0503020204020204" pitchFamily="34" charset="-122"/>
                          </a:rPr>
                        </m:ctrlPr>
                      </m:sSubPr>
                      <m:e>
                        <m:r>
                          <a:rPr lang="en-US" altLang="zh-CN" sz="2000" i="1" dirty="0" smtClean="0">
                            <a:latin typeface="Cambria Math" panose="02040503050406030204" pitchFamily="18" charset="0"/>
                            <a:ea typeface="微软雅黑" panose="020B0503020204020204" pitchFamily="34" charset="-122"/>
                          </a:rPr>
                          <m:t>𝑆</m:t>
                        </m:r>
                      </m:e>
                      <m:sub>
                        <m:r>
                          <a:rPr lang="en-US" altLang="zh-CN" sz="2000" i="1" dirty="0" smtClean="0">
                            <a:latin typeface="Cambria Math" panose="02040503050406030204" pitchFamily="18" charset="0"/>
                            <a:ea typeface="微软雅黑" panose="020B0503020204020204" pitchFamily="34" charset="-122"/>
                          </a:rPr>
                          <m:t>𝑚</m:t>
                        </m:r>
                      </m:sub>
                    </m:sSub>
                  </m:oMath>
                </a14:m>
                <a:r>
                  <a:rPr lang="zh-CN" altLang="en-US" sz="2000" dirty="0">
                    <a:latin typeface="微软雅黑" panose="020B0503020204020204" pitchFamily="34" charset="-122"/>
                    <a:ea typeface="微软雅黑" panose="020B0503020204020204" pitchFamily="34" charset="-122"/>
                  </a:rPr>
                  <a:t>属于聚类</a:t>
                </a:r>
                <a14:m>
                  <m:oMath xmlns:m="http://schemas.openxmlformats.org/officeDocument/2006/math">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𝐾</m:t>
                        </m:r>
                      </m:e>
                      <m:sub>
                        <m:r>
                          <a:rPr lang="en-US" altLang="zh-CN" sz="2000" i="1" dirty="0"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eaLnBrk="1" hangingPunct="1">
                  <a:lnSpc>
                    <a:spcPts val="4200"/>
                  </a:lnSpc>
                  <a:spcBef>
                    <a:spcPts val="600"/>
                  </a:spcBef>
                  <a:spcAft>
                    <a:spcPts val="0"/>
                  </a:spcAft>
                </a:pPr>
                <a:r>
                  <a:rPr lang="zh-CN" altLang="en-US" sz="2000" dirty="0">
                    <a:latin typeface="微软雅黑" panose="020B0503020204020204" pitchFamily="34" charset="-122"/>
                    <a:ea typeface="微软雅黑" panose="020B0503020204020204" pitchFamily="34" charset="-122"/>
                  </a:rPr>
                  <a:t>完成一次迭代之后，需要重新确定聚类</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3</m:t>
                        </m:r>
                      </m:sub>
                    </m:sSub>
                  </m:oMath>
                </a14:m>
                <a:r>
                  <a:rPr lang="zh-CN" altLang="en-US" sz="2000" dirty="0">
                    <a:latin typeface="微软雅黑" panose="020B0503020204020204" pitchFamily="34" charset="-122"/>
                    <a:ea typeface="微软雅黑" panose="020B0503020204020204" pitchFamily="34" charset="-122"/>
                  </a:rPr>
                  <a:t>的中心句子。</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047" r="-75"/>
                </a:stretch>
              </a:blipFill>
            </p:spPr>
            <p:txBody>
              <a:bodyPr/>
              <a:lstStyle/>
              <a:p>
                <a:r>
                  <a:rPr lang="en-US">
                    <a:noFill/>
                  </a:rPr>
                  <a:t> </a:t>
                </a:r>
              </a:p>
            </p:txBody>
          </p:sp>
        </mc:Fallback>
      </mc:AlternateContent>
    </p:spTree>
    <p:extLst>
      <p:ext uri="{BB962C8B-B14F-4D97-AF65-F5344CB8AC3E}">
        <p14:creationId xmlns:p14="http://schemas.microsoft.com/office/powerpoint/2010/main" val="5930776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cs typeface="+mn-cs"/>
              </a:rPr>
              <a:t>第二步（续</a:t>
            </a:r>
            <a:r>
              <a:rPr lang="en-US" altLang="zh-CN" b="1" dirty="0">
                <a:solidFill>
                  <a:srgbClr val="002060"/>
                </a:solidFill>
                <a:latin typeface="Calibri" pitchFamily="34" charset="0"/>
                <a:ea typeface="宋体" charset="-122"/>
                <a:cs typeface="+mn-cs"/>
              </a:rPr>
              <a:t>1</a:t>
            </a:r>
            <a:r>
              <a:rPr lang="zh-CN" altLang="en-US" b="1" dirty="0">
                <a:solidFill>
                  <a:srgbClr val="002060"/>
                </a:solidFill>
                <a:latin typeface="Calibri" pitchFamily="34" charset="0"/>
                <a:ea typeface="宋体" charset="-122"/>
                <a:cs typeface="+mn-cs"/>
              </a:rPr>
              <a:t>）</a:t>
            </a:r>
          </a:p>
        </p:txBody>
      </p:sp>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lvl="1" eaLnBrk="1" hangingPunct="1">
                  <a:lnSpc>
                    <a:spcPts val="4200"/>
                  </a:lnSpc>
                  <a:spcBef>
                    <a:spcPts val="1800"/>
                  </a:spcBef>
                  <a:spcAft>
                    <a:spcPts val="0"/>
                  </a:spcAft>
                </a:pPr>
                <a:r>
                  <a:rPr lang="zh-CN" altLang="en-US" sz="1800" dirty="0">
                    <a:latin typeface="微软雅黑" panose="020B0503020204020204" pitchFamily="34" charset="-122"/>
                    <a:ea typeface="微软雅黑" panose="020B0503020204020204" pitchFamily="34" charset="-122"/>
                  </a:rPr>
                  <a:t>确定一个聚类的中心句子的方式，是根据类中句子之间的相似度，设</a:t>
                </a:r>
                <a14:m>
                  <m:oMath xmlns:m="http://schemas.openxmlformats.org/officeDocument/2006/math">
                    <m:f>
                      <m:fPr>
                        <m:ctrlPr>
                          <a:rPr lang="en-US" sz="1800" i="1">
                            <a:latin typeface="Cambria Math" panose="02040503050406030204" pitchFamily="18" charset="0"/>
                          </a:rPr>
                        </m:ctrlPr>
                      </m:fPr>
                      <m:num>
                        <m:nary>
                          <m:naryPr>
                            <m:chr m:val="∑"/>
                            <m:limLoc m:val="subSup"/>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𝑗𝑖</m:t>
                                </m:r>
                              </m:sub>
                            </m:sSub>
                          </m:e>
                        </m:nary>
                      </m:num>
                      <m:den>
                        <m:r>
                          <a:rPr lang="en-US" sz="1800" i="1">
                            <a:latin typeface="Cambria Math" panose="02040503050406030204" pitchFamily="18" charset="0"/>
                          </a:rPr>
                          <m:t>𝑛</m:t>
                        </m:r>
                      </m:den>
                    </m:f>
                  </m:oMath>
                </a14:m>
                <a:r>
                  <a:rPr lang="zh-CN" altLang="en-US" sz="1800" dirty="0">
                    <a:latin typeface="微软雅黑" panose="020B0503020204020204" pitchFamily="34" charset="-122"/>
                    <a:ea typeface="微软雅黑" panose="020B0503020204020204" pitchFamily="34" charset="-122"/>
                  </a:rPr>
                  <a:t>表示第</a:t>
                </a:r>
                <a14:m>
                  <m:oMath xmlns:m="http://schemas.openxmlformats.org/officeDocument/2006/math">
                    <m:r>
                      <a:rPr lang="en-US" altLang="zh-CN" sz="1800" i="1" dirty="0" smtClean="0">
                        <a:latin typeface="Cambria Math" panose="02040503050406030204" pitchFamily="18" charset="0"/>
                        <a:ea typeface="微软雅黑" panose="020B0503020204020204" pitchFamily="34" charset="-122"/>
                      </a:rPr>
                      <m:t>𝐾</m:t>
                    </m:r>
                  </m:oMath>
                </a14:m>
                <a:r>
                  <a:rPr lang="zh-CN" altLang="en-US" sz="1800" dirty="0">
                    <a:latin typeface="微软雅黑" panose="020B0503020204020204" pitchFamily="34" charset="-122"/>
                    <a:ea typeface="微软雅黑" panose="020B0503020204020204" pitchFamily="34" charset="-122"/>
                  </a:rPr>
                  <a:t>个类簇中所有句子与类簇的第</a:t>
                </a:r>
                <a14:m>
                  <m:oMath xmlns:m="http://schemas.openxmlformats.org/officeDocument/2006/math">
                    <m:r>
                      <a:rPr lang="en-US" altLang="zh-CN" sz="1800" i="1" dirty="0" smtClean="0">
                        <a:latin typeface="Cambria Math" panose="02040503050406030204" pitchFamily="18" charset="0"/>
                        <a:ea typeface="微软雅黑" panose="020B0503020204020204" pitchFamily="34" charset="-122"/>
                      </a:rPr>
                      <m:t>𝑖</m:t>
                    </m:r>
                  </m:oMath>
                </a14:m>
                <a:r>
                  <a:rPr lang="zh-CN" altLang="en-US" sz="1800" dirty="0">
                    <a:latin typeface="微软雅黑" panose="020B0503020204020204" pitchFamily="34" charset="-122"/>
                    <a:ea typeface="微软雅黑" panose="020B0503020204020204" pitchFamily="34" charset="-122"/>
                  </a:rPr>
                  <a:t>个句子的平均相似度，</a:t>
                </a:r>
                <a14:m>
                  <m:oMath xmlns:m="http://schemas.openxmlformats.org/officeDocument/2006/math">
                    <m:r>
                      <a:rPr lang="en-US" altLang="zh-CN" sz="1800" i="1" dirty="0" smtClean="0">
                        <a:latin typeface="Cambria Math" panose="02040503050406030204" pitchFamily="18" charset="0"/>
                        <a:ea typeface="微软雅黑" panose="020B0503020204020204" pitchFamily="34" charset="-122"/>
                      </a:rPr>
                      <m:t>𝑛</m:t>
                    </m:r>
                  </m:oMath>
                </a14:m>
                <a:r>
                  <a:rPr lang="zh-CN" altLang="en-US" sz="1800" dirty="0">
                    <a:latin typeface="微软雅黑" panose="020B0503020204020204" pitchFamily="34" charset="-122"/>
                    <a:ea typeface="微软雅黑" panose="020B0503020204020204" pitchFamily="34" charset="-122"/>
                  </a:rPr>
                  <a:t>表示当前迭代过程中第</a:t>
                </a:r>
                <a14:m>
                  <m:oMath xmlns:m="http://schemas.openxmlformats.org/officeDocument/2006/math">
                    <m:r>
                      <a:rPr lang="en-US" altLang="zh-CN" sz="1800" i="1" dirty="0" smtClean="0">
                        <a:latin typeface="Cambria Math" panose="02040503050406030204" pitchFamily="18" charset="0"/>
                        <a:ea typeface="微软雅黑" panose="020B0503020204020204" pitchFamily="34" charset="-122"/>
                      </a:rPr>
                      <m:t>𝐾</m:t>
                    </m:r>
                  </m:oMath>
                </a14:m>
                <a:r>
                  <a:rPr lang="zh-CN" altLang="en-US" sz="1800" dirty="0">
                    <a:latin typeface="微软雅黑" panose="020B0503020204020204" pitchFamily="34" charset="-122"/>
                    <a:ea typeface="微软雅黑" panose="020B0503020204020204" pitchFamily="34" charset="-122"/>
                  </a:rPr>
                  <a:t>个类簇的句子数，取</a:t>
                </a:r>
                <a:r>
                  <a:rPr lang="zh-CN" altLang="en-US" sz="1800" dirty="0">
                    <a:solidFill>
                      <a:srgbClr val="FF0000"/>
                    </a:solidFill>
                    <a:latin typeface="微软雅黑" panose="020B0503020204020204" pitchFamily="34" charset="-122"/>
                    <a:ea typeface="微软雅黑" panose="020B0503020204020204" pitchFamily="34" charset="-122"/>
                  </a:rPr>
                  <a:t>最小平均相似度</a:t>
                </a:r>
                <a:r>
                  <a:rPr lang="zh-CN" altLang="en-US" sz="1800" dirty="0">
                    <a:latin typeface="微软雅黑" panose="020B0503020204020204" pitchFamily="34" charset="-122"/>
                    <a:ea typeface="微软雅黑" panose="020B0503020204020204" pitchFamily="34" charset="-122"/>
                  </a:rPr>
                  <a:t>的句子作为新的类簇中心句。</a:t>
                </a:r>
                <a:endParaRPr lang="en-US" altLang="zh-CN" sz="1800" dirty="0">
                  <a:latin typeface="微软雅黑" panose="020B0503020204020204" pitchFamily="34" charset="-122"/>
                  <a:ea typeface="微软雅黑" panose="020B0503020204020204" pitchFamily="34" charset="-122"/>
                </a:endParaRPr>
              </a:p>
              <a:p>
                <a:pPr eaLnBrk="1" hangingPunct="1">
                  <a:lnSpc>
                    <a:spcPts val="4200"/>
                  </a:lnSpc>
                  <a:spcBef>
                    <a:spcPts val="1800"/>
                  </a:spcBef>
                  <a:spcAft>
                    <a:spcPts val="0"/>
                  </a:spcAft>
                </a:pPr>
                <a:r>
                  <a:rPr lang="zh-CN" altLang="en-US" sz="2200" dirty="0">
                    <a:latin typeface="微软雅黑" panose="020B0503020204020204" pitchFamily="34" charset="-122"/>
                    <a:ea typeface="微软雅黑" panose="020B0503020204020204" pitchFamily="34" charset="-122"/>
                  </a:rPr>
                  <a:t>迭代，直至收敛。</a:t>
                </a:r>
              </a:p>
              <a:p>
                <a:pPr eaLnBrk="1" hangingPunct="1">
                  <a:lnSpc>
                    <a:spcPts val="4200"/>
                  </a:lnSpc>
                  <a:spcBef>
                    <a:spcPts val="1800"/>
                  </a:spcBef>
                  <a:spcAft>
                    <a:spcPts val="0"/>
                  </a:spcAft>
                </a:pP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898" r="-374"/>
                </a:stretch>
              </a:blipFill>
            </p:spPr>
            <p:txBody>
              <a:bodyPr/>
              <a:lstStyle/>
              <a:p>
                <a:r>
                  <a:rPr lang="en-US">
                    <a:noFill/>
                  </a:rPr>
                  <a:t> </a:t>
                </a:r>
              </a:p>
            </p:txBody>
          </p:sp>
        </mc:Fallback>
      </mc:AlternateContent>
    </p:spTree>
    <p:extLst>
      <p:ext uri="{BB962C8B-B14F-4D97-AF65-F5344CB8AC3E}">
        <p14:creationId xmlns:p14="http://schemas.microsoft.com/office/powerpoint/2010/main" val="15782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贝叶斯定理</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609600" y="1371600"/>
            <a:ext cx="7848600" cy="1261884"/>
          </a:xfrm>
          <a:prstGeom prst="rect">
            <a:avLst/>
          </a:prstGeom>
        </p:spPr>
        <p:txBody>
          <a:bodyPr wrap="square">
            <a:spAutoFit/>
          </a:bodyPr>
          <a:lstStyle/>
          <a:p>
            <a:r>
              <a:rPr lang="zh-CN" altLang="en-US" sz="2800" b="1" dirty="0">
                <a:solidFill>
                  <a:srgbClr val="3F21F1"/>
                </a:solidFill>
              </a:rPr>
              <a:t>贝叶斯公式</a:t>
            </a:r>
            <a:r>
              <a:rPr lang="zh-CN" altLang="en-US" sz="2400" dirty="0"/>
              <a:t>：在事件</a:t>
            </a:r>
            <a:r>
              <a:rPr lang="en-US" altLang="zh-CN" sz="2400" dirty="0"/>
              <a:t>B</a:t>
            </a:r>
            <a:r>
              <a:rPr lang="zh-CN" altLang="en-US" sz="2400" dirty="0"/>
              <a:t>出现的前提下事件</a:t>
            </a:r>
            <a:r>
              <a:rPr lang="en-US" altLang="zh-CN" sz="2400" dirty="0"/>
              <a:t>A</a:t>
            </a:r>
            <a:r>
              <a:rPr lang="zh-CN" altLang="en-US" sz="2400" dirty="0"/>
              <a:t>出现的概率，等于事件</a:t>
            </a:r>
            <a:r>
              <a:rPr lang="en-US" altLang="zh-CN" sz="2400" dirty="0"/>
              <a:t>A</a:t>
            </a:r>
            <a:r>
              <a:rPr lang="zh-CN" altLang="en-US" sz="2400" dirty="0"/>
              <a:t>出现的前提下事件</a:t>
            </a:r>
            <a:r>
              <a:rPr lang="en-US" altLang="zh-CN" sz="2400" dirty="0"/>
              <a:t>B</a:t>
            </a:r>
            <a:r>
              <a:rPr lang="zh-CN" altLang="en-US" sz="2400" dirty="0"/>
              <a:t>发生的概率乘以事件</a:t>
            </a:r>
            <a:r>
              <a:rPr lang="en-US" altLang="zh-CN" sz="2400" dirty="0"/>
              <a:t>A</a:t>
            </a:r>
            <a:r>
              <a:rPr lang="zh-CN" altLang="en-US" sz="2400" dirty="0"/>
              <a:t>出现的概率再除以事件</a:t>
            </a:r>
            <a:r>
              <a:rPr lang="en-US" altLang="zh-CN" sz="2400" dirty="0"/>
              <a:t>B</a:t>
            </a:r>
            <a:r>
              <a:rPr lang="zh-CN" altLang="en-US" sz="2400" dirty="0"/>
              <a:t>出现的概率。</a:t>
            </a:r>
          </a:p>
        </p:txBody>
      </p:sp>
      <p:pic>
        <p:nvPicPr>
          <p:cNvPr id="51202" name="Picture 2" descr="å©ç¨ç®æ³è¯å«è½¦åå­ä¸æ¨±æ¡"/>
          <p:cNvPicPr>
            <a:picLocks noChangeAspect="1" noChangeArrowheads="1"/>
          </p:cNvPicPr>
          <p:nvPr/>
        </p:nvPicPr>
        <p:blipFill>
          <a:blip r:embed="rId2" cstate="print"/>
          <a:srcRect/>
          <a:stretch>
            <a:fillRect/>
          </a:stretch>
        </p:blipFill>
        <p:spPr bwMode="auto">
          <a:xfrm>
            <a:off x="1905000" y="2819400"/>
            <a:ext cx="5134494" cy="1295400"/>
          </a:xfrm>
          <a:prstGeom prst="rect">
            <a:avLst/>
          </a:prstGeom>
          <a:noFill/>
        </p:spPr>
      </p:pic>
      <p:sp>
        <p:nvSpPr>
          <p:cNvPr id="7" name="TextBox 6"/>
          <p:cNvSpPr txBox="1"/>
          <p:nvPr/>
        </p:nvSpPr>
        <p:spPr>
          <a:xfrm>
            <a:off x="762000" y="4419600"/>
            <a:ext cx="7620000" cy="2031325"/>
          </a:xfrm>
          <a:prstGeom prst="rect">
            <a:avLst/>
          </a:prstGeom>
          <a:noFill/>
        </p:spPr>
        <p:txBody>
          <a:bodyPr wrap="square" rtlCol="0">
            <a:spAutoFit/>
          </a:bodyPr>
          <a:lstStyle/>
          <a:p>
            <a:pPr>
              <a:spcBef>
                <a:spcPts val="1200"/>
              </a:spcBef>
            </a:pPr>
            <a:r>
              <a:rPr lang="en-US" altLang="zh-CN" sz="2400" b="1" i="1" dirty="0"/>
              <a:t>P (A l B) </a:t>
            </a:r>
            <a:r>
              <a:rPr lang="en-US" altLang="zh-CN" sz="2400" dirty="0"/>
              <a:t>:  </a:t>
            </a:r>
            <a:r>
              <a:rPr lang="zh-CN" altLang="en-US" sz="2400" dirty="0"/>
              <a:t>事件</a:t>
            </a:r>
            <a:r>
              <a:rPr lang="en-US" altLang="zh-CN" sz="2400" dirty="0"/>
              <a:t>B</a:t>
            </a:r>
            <a:r>
              <a:rPr lang="zh-CN" altLang="en-US" sz="2400" dirty="0"/>
              <a:t>出现的前提下事件</a:t>
            </a:r>
            <a:r>
              <a:rPr lang="en-US" altLang="zh-CN" sz="2400" dirty="0"/>
              <a:t>A</a:t>
            </a:r>
            <a:r>
              <a:rPr lang="zh-CN" altLang="en-US" sz="2400" dirty="0"/>
              <a:t>出现的概率</a:t>
            </a:r>
            <a:endParaRPr lang="en-US" altLang="zh-CN" sz="2400" dirty="0"/>
          </a:p>
          <a:p>
            <a:pPr>
              <a:spcBef>
                <a:spcPts val="1200"/>
              </a:spcBef>
            </a:pPr>
            <a:r>
              <a:rPr lang="en-US" altLang="zh-CN" sz="2400" b="1" i="1" dirty="0"/>
              <a:t>P (B l A) </a:t>
            </a:r>
            <a:r>
              <a:rPr lang="en-US" altLang="zh-CN" sz="2400" dirty="0"/>
              <a:t>:  </a:t>
            </a:r>
            <a:r>
              <a:rPr lang="zh-CN" altLang="en-US" sz="2400" dirty="0"/>
              <a:t>事件</a:t>
            </a:r>
            <a:r>
              <a:rPr lang="en-US" altLang="zh-CN" sz="2400" dirty="0"/>
              <a:t>A</a:t>
            </a:r>
            <a:r>
              <a:rPr lang="zh-CN" altLang="en-US" sz="2400" dirty="0"/>
              <a:t>出现的前提下事件</a:t>
            </a:r>
            <a:r>
              <a:rPr lang="en-US" altLang="zh-CN" sz="2400" dirty="0"/>
              <a:t>B</a:t>
            </a:r>
            <a:r>
              <a:rPr lang="zh-CN" altLang="en-US" sz="2400" dirty="0"/>
              <a:t>出现的概率</a:t>
            </a:r>
            <a:endParaRPr lang="en-US" altLang="zh-CN" sz="2400" dirty="0"/>
          </a:p>
          <a:p>
            <a:pPr>
              <a:spcBef>
                <a:spcPts val="1200"/>
              </a:spcBef>
            </a:pPr>
            <a:r>
              <a:rPr lang="en-US" altLang="zh-CN" sz="2400" b="1" i="1" dirty="0"/>
              <a:t>P (A ) </a:t>
            </a:r>
            <a:r>
              <a:rPr lang="en-US" altLang="zh-CN" sz="2400" dirty="0"/>
              <a:t>:      </a:t>
            </a:r>
            <a:r>
              <a:rPr lang="zh-CN" altLang="en-US" sz="2400" dirty="0"/>
              <a:t>事件</a:t>
            </a:r>
            <a:r>
              <a:rPr lang="en-US" altLang="zh-CN" sz="2400" dirty="0"/>
              <a:t>A</a:t>
            </a:r>
            <a:r>
              <a:rPr lang="zh-CN" altLang="en-US" sz="2400" dirty="0"/>
              <a:t>出现的概率</a:t>
            </a:r>
            <a:endParaRPr lang="en-US" altLang="zh-CN" sz="2400" dirty="0"/>
          </a:p>
          <a:p>
            <a:pPr>
              <a:spcBef>
                <a:spcPts val="1200"/>
              </a:spcBef>
            </a:pPr>
            <a:r>
              <a:rPr lang="en-US" altLang="zh-CN" sz="2400" b="1" i="1" dirty="0"/>
              <a:t>P (B ) </a:t>
            </a:r>
            <a:r>
              <a:rPr lang="en-US" altLang="zh-CN" sz="2400" dirty="0"/>
              <a:t>:      </a:t>
            </a:r>
            <a:r>
              <a:rPr lang="zh-CN" altLang="en-US" sz="2400" dirty="0"/>
              <a:t>事件</a:t>
            </a:r>
            <a:r>
              <a:rPr lang="en-US" altLang="zh-CN" sz="2400" dirty="0"/>
              <a:t>B</a:t>
            </a:r>
            <a:r>
              <a:rPr lang="zh-CN" altLang="en-US" sz="2400" dirty="0"/>
              <a:t>出现的概率</a:t>
            </a:r>
          </a:p>
        </p:txBody>
      </p:sp>
    </p:spTree>
    <p:extLst>
      <p:ext uri="{BB962C8B-B14F-4D97-AF65-F5344CB8AC3E}">
        <p14:creationId xmlns:p14="http://schemas.microsoft.com/office/powerpoint/2010/main" val="26231571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cs typeface="+mn-cs"/>
              </a:rPr>
              <a:t>聚类结果</a:t>
            </a:r>
          </a:p>
        </p:txBody>
      </p:sp>
      <p:graphicFrame>
        <p:nvGraphicFramePr>
          <p:cNvPr id="2" name="表格 1"/>
          <p:cNvGraphicFramePr>
            <a:graphicFrameLocks noGrp="1"/>
          </p:cNvGraphicFramePr>
          <p:nvPr>
            <p:extLst>
              <p:ext uri="{D42A27DB-BD31-4B8C-83A1-F6EECF244321}">
                <p14:modId xmlns:p14="http://schemas.microsoft.com/office/powerpoint/2010/main" val="4119240218"/>
              </p:ext>
            </p:extLst>
          </p:nvPr>
        </p:nvGraphicFramePr>
        <p:xfrm>
          <a:off x="533400" y="1295400"/>
          <a:ext cx="8153400" cy="4343400"/>
        </p:xfrm>
        <a:graphic>
          <a:graphicData uri="http://schemas.openxmlformats.org/drawingml/2006/table">
            <a:tbl>
              <a:tblPr firstRow="1" firstCol="1" bandRow="1">
                <a:tableStyleId>{5C22544A-7EE6-4342-B048-85BDC9FD1C3A}</a:tableStyleId>
              </a:tblPr>
              <a:tblGrid>
                <a:gridCol w="2034476">
                  <a:extLst>
                    <a:ext uri="{9D8B030D-6E8A-4147-A177-3AD203B41FA5}">
                      <a16:colId xmlns:a16="http://schemas.microsoft.com/office/drawing/2014/main" val="3216028788"/>
                    </a:ext>
                  </a:extLst>
                </a:gridCol>
                <a:gridCol w="6118924">
                  <a:extLst>
                    <a:ext uri="{9D8B030D-6E8A-4147-A177-3AD203B41FA5}">
                      <a16:colId xmlns:a16="http://schemas.microsoft.com/office/drawing/2014/main" val="3728422303"/>
                    </a:ext>
                  </a:extLst>
                </a:gridCol>
              </a:tblGrid>
              <a:tr h="434340">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聚  类</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新闻标题</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5854908"/>
                  </a:ext>
                </a:extLst>
              </a:tr>
              <a:tr h="1303020">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第一聚类簇</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a:effectLst/>
                          <a:latin typeface="微软雅黑" panose="020B0503020204020204" pitchFamily="34" charset="-122"/>
                          <a:ea typeface="微软雅黑" panose="020B0503020204020204" pitchFamily="34" charset="-122"/>
                        </a:rPr>
                        <a:t>中国女足绝对主力伤别奥运</a:t>
                      </a:r>
                      <a:r>
                        <a:rPr lang="en-US" sz="1800">
                          <a:effectLst/>
                          <a:latin typeface="微软雅黑" panose="020B0503020204020204" pitchFamily="34" charset="-122"/>
                          <a:ea typeface="微软雅黑" panose="020B0503020204020204" pitchFamily="34" charset="-122"/>
                        </a:rPr>
                        <a:t>  18+4</a:t>
                      </a:r>
                      <a:r>
                        <a:rPr lang="zh-CN" sz="1800">
                          <a:effectLst/>
                          <a:latin typeface="微软雅黑" panose="020B0503020204020204" pitchFamily="34" charset="-122"/>
                          <a:ea typeface="微软雅黑" panose="020B0503020204020204" pitchFamily="34" charset="-122"/>
                        </a:rPr>
                        <a:t>名单将做调整</a:t>
                      </a:r>
                      <a:endParaRPr lang="en-US" sz="1800">
                        <a:effectLst/>
                        <a:latin typeface="微软雅黑" panose="020B0503020204020204" pitchFamily="34" charset="-122"/>
                        <a:ea typeface="微软雅黑" panose="020B0503020204020204" pitchFamily="34" charset="-122"/>
                      </a:endParaRPr>
                    </a:p>
                    <a:p>
                      <a:pPr>
                        <a:lnSpc>
                          <a:spcPct val="115000"/>
                        </a:lnSpc>
                        <a:spcAft>
                          <a:spcPts val="0"/>
                        </a:spcAft>
                      </a:pPr>
                      <a:r>
                        <a:rPr lang="zh-CN" sz="1800">
                          <a:effectLst/>
                          <a:latin typeface="微软雅黑" panose="020B0503020204020204" pitchFamily="34" charset="-122"/>
                          <a:ea typeface="微软雅黑" panose="020B0503020204020204" pitchFamily="34" charset="-122"/>
                        </a:rPr>
                        <a:t>惧怕寨卡！温网亚军拉奥尼奥宣布退出里约奥运</a:t>
                      </a:r>
                      <a:endParaRPr lang="en-US" sz="1800">
                        <a:effectLst/>
                        <a:latin typeface="微软雅黑" panose="020B0503020204020204" pitchFamily="34" charset="-122"/>
                        <a:ea typeface="微软雅黑" panose="020B0503020204020204" pitchFamily="34" charset="-122"/>
                      </a:endParaRPr>
                    </a:p>
                    <a:p>
                      <a:pPr>
                        <a:lnSpc>
                          <a:spcPct val="115000"/>
                        </a:lnSpc>
                        <a:spcAft>
                          <a:spcPts val="0"/>
                        </a:spcAft>
                      </a:pPr>
                      <a:r>
                        <a:rPr lang="zh-CN" sz="1800">
                          <a:effectLst/>
                          <a:latin typeface="微软雅黑" panose="020B0503020204020204" pitchFamily="34" charset="-122"/>
                          <a:ea typeface="微软雅黑" panose="020B0503020204020204" pitchFamily="34" charset="-122"/>
                        </a:rPr>
                        <a:t>阿根廷男足奥运名单：马竞主帅之子</a:t>
                      </a:r>
                      <a:r>
                        <a:rPr lang="en-US" sz="1800">
                          <a:effectLst/>
                          <a:latin typeface="微软雅黑" panose="020B0503020204020204" pitchFamily="34" charset="-122"/>
                          <a:ea typeface="微软雅黑" panose="020B0503020204020204" pitchFamily="34" charset="-122"/>
                        </a:rPr>
                        <a:t>  </a:t>
                      </a:r>
                      <a:r>
                        <a:rPr lang="zh-CN" sz="1800">
                          <a:effectLst/>
                          <a:latin typeface="微软雅黑" panose="020B0503020204020204" pitchFamily="34" charset="-122"/>
                          <a:ea typeface="微软雅黑" panose="020B0503020204020204" pitchFamily="34" charset="-122"/>
                        </a:rPr>
                        <a:t>多名大将缺阵</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92652671"/>
                  </a:ext>
                </a:extLst>
              </a:tr>
              <a:tr h="1303020">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第二聚类簇</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a:effectLst/>
                          <a:latin typeface="微软雅黑" panose="020B0503020204020204" pitchFamily="34" charset="-122"/>
                          <a:ea typeface="微软雅黑" panose="020B0503020204020204" pitchFamily="34" charset="-122"/>
                        </a:rPr>
                        <a:t>雷军否认小米手机耍猴搞饥饿营销：绝对是误解</a:t>
                      </a:r>
                      <a:endParaRPr lang="en-US" sz="1800">
                        <a:effectLst/>
                        <a:latin typeface="微软雅黑" panose="020B0503020204020204" pitchFamily="34" charset="-122"/>
                        <a:ea typeface="微软雅黑" panose="020B0503020204020204" pitchFamily="34" charset="-122"/>
                      </a:endParaRPr>
                    </a:p>
                    <a:p>
                      <a:pPr>
                        <a:lnSpc>
                          <a:spcPct val="115000"/>
                        </a:lnSpc>
                        <a:spcAft>
                          <a:spcPts val="0"/>
                        </a:spcAft>
                      </a:pPr>
                      <a:r>
                        <a:rPr lang="zh-CN" sz="1800">
                          <a:effectLst/>
                          <a:latin typeface="微软雅黑" panose="020B0503020204020204" pitchFamily="34" charset="-122"/>
                          <a:ea typeface="微软雅黑" panose="020B0503020204020204" pitchFamily="34" charset="-122"/>
                        </a:rPr>
                        <a:t>手机市场陷入滞胀</a:t>
                      </a:r>
                      <a:r>
                        <a:rPr lang="en-US" sz="1800">
                          <a:effectLst/>
                          <a:latin typeface="微软雅黑" panose="020B0503020204020204" pitchFamily="34" charset="-122"/>
                          <a:ea typeface="微软雅黑" panose="020B0503020204020204" pitchFamily="34" charset="-122"/>
                        </a:rPr>
                        <a:t>  </a:t>
                      </a:r>
                      <a:r>
                        <a:rPr lang="zh-CN" sz="1800">
                          <a:effectLst/>
                          <a:latin typeface="微软雅黑" panose="020B0503020204020204" pitchFamily="34" charset="-122"/>
                          <a:ea typeface="微软雅黑" panose="020B0503020204020204" pitchFamily="34" charset="-122"/>
                        </a:rPr>
                        <a:t>部分中小品牌‘死’在上半年</a:t>
                      </a:r>
                      <a:endParaRPr lang="en-US" sz="1800">
                        <a:effectLst/>
                        <a:latin typeface="微软雅黑" panose="020B0503020204020204" pitchFamily="34" charset="-122"/>
                        <a:ea typeface="微软雅黑" panose="020B0503020204020204" pitchFamily="34" charset="-122"/>
                      </a:endParaRPr>
                    </a:p>
                    <a:p>
                      <a:pPr>
                        <a:lnSpc>
                          <a:spcPct val="115000"/>
                        </a:lnSpc>
                        <a:spcAft>
                          <a:spcPts val="0"/>
                        </a:spcAft>
                      </a:pPr>
                      <a:r>
                        <a:rPr lang="zh-CN" sz="1800">
                          <a:effectLst/>
                          <a:latin typeface="微软雅黑" panose="020B0503020204020204" pitchFamily="34" charset="-122"/>
                          <a:ea typeface="微软雅黑" panose="020B0503020204020204" pitchFamily="34" charset="-122"/>
                        </a:rPr>
                        <a:t>网购手机中现陌生人照片疑为翻新机</a:t>
                      </a:r>
                      <a:r>
                        <a:rPr lang="en-US" sz="1800">
                          <a:effectLst/>
                          <a:latin typeface="微软雅黑" panose="020B0503020204020204" pitchFamily="34" charset="-122"/>
                          <a:ea typeface="微软雅黑" panose="020B0503020204020204" pitchFamily="34" charset="-122"/>
                        </a:rPr>
                        <a:t>  </a:t>
                      </a:r>
                      <a:r>
                        <a:rPr lang="zh-CN" sz="1800">
                          <a:effectLst/>
                          <a:latin typeface="微软雅黑" panose="020B0503020204020204" pitchFamily="34" charset="-122"/>
                          <a:ea typeface="微软雅黑" panose="020B0503020204020204" pitchFamily="34" charset="-122"/>
                        </a:rPr>
                        <a:t>商家：进货渠道正规</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76711429"/>
                  </a:ext>
                </a:extLst>
              </a:tr>
              <a:tr h="1303020">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第三聚类簇</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nSpc>
                          <a:spcPct val="115000"/>
                        </a:lnSpc>
                        <a:spcAft>
                          <a:spcPts val="0"/>
                        </a:spcAft>
                      </a:pPr>
                      <a:r>
                        <a:rPr lang="zh-CN" sz="1800" dirty="0">
                          <a:effectLst/>
                          <a:latin typeface="微软雅黑" panose="020B0503020204020204" pitchFamily="34" charset="-122"/>
                          <a:ea typeface="微软雅黑" panose="020B0503020204020204" pitchFamily="34" charset="-122"/>
                        </a:rPr>
                        <a:t>中国两名南苏丹维和牺牲战士灵柩运抵乌干达</a:t>
                      </a:r>
                      <a:endParaRPr lang="en-US" sz="1800" dirty="0">
                        <a:effectLst/>
                        <a:latin typeface="微软雅黑" panose="020B0503020204020204" pitchFamily="34" charset="-122"/>
                        <a:ea typeface="微软雅黑" panose="020B0503020204020204" pitchFamily="34" charset="-122"/>
                      </a:endParaRPr>
                    </a:p>
                    <a:p>
                      <a:pPr>
                        <a:lnSpc>
                          <a:spcPct val="115000"/>
                        </a:lnSpc>
                        <a:spcAft>
                          <a:spcPts val="0"/>
                        </a:spcAft>
                      </a:pPr>
                      <a:r>
                        <a:rPr lang="zh-CN" sz="1800" dirty="0">
                          <a:effectLst/>
                          <a:latin typeface="微软雅黑" panose="020B0503020204020204" pitchFamily="34" charset="-122"/>
                          <a:ea typeface="微软雅黑" panose="020B0503020204020204" pitchFamily="34" charset="-122"/>
                        </a:rPr>
                        <a:t>抗洪战士刘景泰失联</a:t>
                      </a:r>
                      <a:r>
                        <a:rPr lang="en-US" sz="1800" dirty="0">
                          <a:effectLst/>
                          <a:latin typeface="微软雅黑" panose="020B0503020204020204" pitchFamily="34" charset="-122"/>
                          <a:ea typeface="微软雅黑" panose="020B0503020204020204" pitchFamily="34" charset="-122"/>
                        </a:rPr>
                        <a:t>7</a:t>
                      </a:r>
                      <a:r>
                        <a:rPr lang="zh-CN" sz="1800" dirty="0">
                          <a:effectLst/>
                          <a:latin typeface="微软雅黑" panose="020B0503020204020204" pitchFamily="34" charset="-122"/>
                          <a:ea typeface="微软雅黑" panose="020B0503020204020204" pitchFamily="34" charset="-122"/>
                        </a:rPr>
                        <a:t>天</a:t>
                      </a:r>
                      <a:r>
                        <a:rPr lang="en-US" sz="1800" dirty="0">
                          <a:effectLst/>
                          <a:latin typeface="微软雅黑" panose="020B0503020204020204" pitchFamily="34" charset="-122"/>
                          <a:ea typeface="微软雅黑" panose="020B0503020204020204" pitchFamily="34" charset="-122"/>
                        </a:rPr>
                        <a:t>  </a:t>
                      </a:r>
                      <a:r>
                        <a:rPr lang="zh-CN" sz="1800" dirty="0">
                          <a:effectLst/>
                          <a:latin typeface="微软雅黑" panose="020B0503020204020204" pitchFamily="34" charset="-122"/>
                          <a:ea typeface="微软雅黑" panose="020B0503020204020204" pitchFamily="34" charset="-122"/>
                        </a:rPr>
                        <a:t>其母：战士们辛苦别搜了</a:t>
                      </a:r>
                      <a:endParaRPr lang="en-US" sz="1800" dirty="0">
                        <a:effectLst/>
                        <a:latin typeface="微软雅黑" panose="020B0503020204020204" pitchFamily="34" charset="-122"/>
                        <a:ea typeface="微软雅黑" panose="020B0503020204020204" pitchFamily="34" charset="-122"/>
                      </a:endParaRPr>
                    </a:p>
                    <a:p>
                      <a:pPr>
                        <a:lnSpc>
                          <a:spcPct val="115000"/>
                        </a:lnSpc>
                        <a:spcAft>
                          <a:spcPts val="0"/>
                        </a:spcAft>
                      </a:pPr>
                      <a:r>
                        <a:rPr lang="zh-CN" sz="1800" dirty="0">
                          <a:effectLst/>
                          <a:latin typeface="微软雅黑" panose="020B0503020204020204" pitchFamily="34" charset="-122"/>
                          <a:ea typeface="微软雅黑" panose="020B0503020204020204" pitchFamily="34" charset="-122"/>
                        </a:rPr>
                        <a:t>中国赴南苏丹维和步兵营为牺牲战士举行告别仪式</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65669262"/>
                  </a:ext>
                </a:extLst>
              </a:tr>
            </a:tbl>
          </a:graphicData>
        </a:graphic>
      </p:graphicFrame>
    </p:spTree>
    <p:extLst>
      <p:ext uri="{BB962C8B-B14F-4D97-AF65-F5344CB8AC3E}">
        <p14:creationId xmlns:p14="http://schemas.microsoft.com/office/powerpoint/2010/main" val="2690267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K-Means</a:t>
            </a:r>
            <a:r>
              <a:rPr lang="zh-CN" altLang="en-US" b="1" dirty="0">
                <a:solidFill>
                  <a:srgbClr val="002060"/>
                </a:solidFill>
                <a:latin typeface="Calibri" pitchFamily="34" charset="0"/>
                <a:ea typeface="宋体" charset="-122"/>
              </a:rPr>
              <a:t>缺点</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457200" y="1524000"/>
            <a:ext cx="8153400" cy="4343400"/>
          </a:xfrm>
        </p:spPr>
        <p:txBody>
          <a:bodyPr/>
          <a:lstStyle/>
          <a:p>
            <a:pPr>
              <a:spcBef>
                <a:spcPts val="1800"/>
              </a:spcBef>
            </a:pPr>
            <a:r>
              <a:rPr lang="zh-CN" altLang="en-US" sz="2800" dirty="0">
                <a:latin typeface="黑体" pitchFamily="49" charset="-122"/>
                <a:ea typeface="黑体" pitchFamily="49" charset="-122"/>
              </a:rPr>
              <a:t>对异常值、摇摆值比较敏感，导致收敛变慢。</a:t>
            </a:r>
            <a:endParaRPr lang="en-US" sz="2800" dirty="0">
              <a:latin typeface="黑体" pitchFamily="49" charset="-122"/>
              <a:ea typeface="黑体" pitchFamily="49" charset="-122"/>
            </a:endParaRPr>
          </a:p>
          <a:p>
            <a:pPr>
              <a:spcBef>
                <a:spcPts val="1800"/>
              </a:spcBef>
            </a:pPr>
            <a:r>
              <a:rPr lang="zh-CN" altLang="en-US" sz="2800" dirty="0">
                <a:latin typeface="黑体" pitchFamily="49" charset="-122"/>
                <a:ea typeface="黑体" pitchFamily="49" charset="-122"/>
              </a:rPr>
              <a:t>非常不适合分布均匀、数据界限不明晰的聚类。</a:t>
            </a:r>
            <a:endParaRPr lang="en-US" sz="2800" dirty="0">
              <a:latin typeface="黑体" pitchFamily="49" charset="-122"/>
              <a:ea typeface="黑体" pitchFamily="49" charset="-122"/>
            </a:endParaRPr>
          </a:p>
          <a:p>
            <a:pPr>
              <a:spcBef>
                <a:spcPts val="1800"/>
              </a:spcBef>
            </a:pPr>
            <a:r>
              <a:rPr lang="zh-CN" altLang="en-US" sz="2800" dirty="0">
                <a:latin typeface="黑体" pitchFamily="49" charset="-122"/>
                <a:ea typeface="黑体" pitchFamily="49" charset="-122"/>
              </a:rPr>
              <a:t>初始中心点的选择对迭代次数影响较大。</a:t>
            </a:r>
            <a:r>
              <a:rPr lang="en-US" sz="2800" dirty="0">
                <a:latin typeface="黑体" pitchFamily="49" charset="-122"/>
                <a:ea typeface="黑体" pitchFamily="49" charset="-122"/>
              </a:rPr>
              <a:t>K-Means++</a:t>
            </a:r>
            <a:r>
              <a:rPr lang="zh-CN" altLang="en-US" sz="2800" dirty="0">
                <a:latin typeface="黑体" pitchFamily="49" charset="-122"/>
                <a:ea typeface="黑体" pitchFamily="49" charset="-122"/>
              </a:rPr>
              <a:t>算法，改进了初始点的选择。</a:t>
            </a:r>
            <a:endParaRPr lang="en-US" sz="2800" dirty="0">
              <a:latin typeface="黑体" pitchFamily="49" charset="-122"/>
              <a:ea typeface="黑体" pitchFamily="49" charset="-122"/>
            </a:endParaRPr>
          </a:p>
          <a:p>
            <a:pPr>
              <a:spcBef>
                <a:spcPts val="1800"/>
              </a:spcBef>
            </a:pPr>
            <a:r>
              <a:rPr lang="zh-CN" altLang="en-US" sz="2800" dirty="0">
                <a:latin typeface="黑体" pitchFamily="49" charset="-122"/>
                <a:ea typeface="黑体" pitchFamily="49" charset="-122"/>
              </a:rPr>
              <a:t>需要提前确定聚类簇的值。</a:t>
            </a:r>
            <a:endParaRPr lang="en-US" altLang="zh-CN" sz="2400" dirty="0">
              <a:latin typeface="黑体" pitchFamily="49" charset="-122"/>
              <a:ea typeface="黑体" pitchFamily="49" charset="-122"/>
            </a:endParaRPr>
          </a:p>
        </p:txBody>
      </p:sp>
    </p:spTree>
    <p:extLst>
      <p:ext uri="{BB962C8B-B14F-4D97-AF65-F5344CB8AC3E}">
        <p14:creationId xmlns:p14="http://schemas.microsoft.com/office/powerpoint/2010/main" val="38411647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6.6 </a:t>
            </a:r>
            <a:r>
              <a:rPr lang="zh-CN" altLang="en-US" b="1" dirty="0">
                <a:solidFill>
                  <a:srgbClr val="002060"/>
                </a:solidFill>
                <a:latin typeface="Calibri" pitchFamily="34" charset="0"/>
                <a:ea typeface="宋体" charset="-122"/>
              </a:rPr>
              <a:t>最大期望算法</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4572000"/>
          </a:xfrm>
        </p:spPr>
        <p:txBody>
          <a:bodyPr/>
          <a:lstStyle/>
          <a:p>
            <a:pPr eaLnBrk="1" hangingPunct="1">
              <a:lnSpc>
                <a:spcPts val="4200"/>
              </a:lnSpc>
              <a:spcBef>
                <a:spcPts val="1200"/>
              </a:spcBef>
              <a:spcAft>
                <a:spcPts val="0"/>
              </a:spcAft>
            </a:pPr>
            <a:r>
              <a:rPr lang="zh-CN" altLang="en-US" sz="2800" dirty="0">
                <a:latin typeface="黑体" pitchFamily="49" charset="-122"/>
                <a:ea typeface="黑体" pitchFamily="49" charset="-122"/>
              </a:rPr>
              <a:t>最大期望算法（</a:t>
            </a:r>
            <a:r>
              <a:rPr lang="en-US" altLang="zh-CN" sz="2800" dirty="0">
                <a:latin typeface="黑体" pitchFamily="49" charset="-122"/>
                <a:ea typeface="黑体" pitchFamily="49" charset="-122"/>
              </a:rPr>
              <a:t>Expectation Maximization</a:t>
            </a:r>
            <a:r>
              <a:rPr lang="zh-CN" altLang="en-US" sz="2800" dirty="0">
                <a:latin typeface="黑体" pitchFamily="49" charset="-122"/>
                <a:ea typeface="黑体" pitchFamily="49" charset="-122"/>
              </a:rPr>
              <a:t>，</a:t>
            </a:r>
            <a:r>
              <a:rPr lang="en-US" altLang="zh-CN" sz="2800" dirty="0">
                <a:solidFill>
                  <a:srgbClr val="FF0000"/>
                </a:solidFill>
                <a:latin typeface="黑体" pitchFamily="49" charset="-122"/>
                <a:ea typeface="黑体" pitchFamily="49" charset="-122"/>
              </a:rPr>
              <a:t>EM</a:t>
            </a:r>
            <a:r>
              <a:rPr lang="zh-CN" altLang="en-US" sz="2800" dirty="0">
                <a:latin typeface="黑体" pitchFamily="49" charset="-122"/>
                <a:ea typeface="黑体" pitchFamily="49" charset="-122"/>
              </a:rPr>
              <a:t>），它是在概率模型中寻找</a:t>
            </a:r>
            <a:r>
              <a:rPr lang="zh-CN" altLang="en-US" sz="2800" dirty="0">
                <a:solidFill>
                  <a:srgbClr val="FF0000"/>
                </a:solidFill>
                <a:latin typeface="黑体" pitchFamily="49" charset="-122"/>
                <a:ea typeface="黑体" pitchFamily="49" charset="-122"/>
              </a:rPr>
              <a:t>参数最大似然估计</a:t>
            </a:r>
            <a:r>
              <a:rPr lang="zh-CN" altLang="en-US" sz="2800" dirty="0">
                <a:latin typeface="黑体" pitchFamily="49" charset="-122"/>
                <a:ea typeface="黑体" pitchFamily="49" charset="-122"/>
              </a:rPr>
              <a:t>或者</a:t>
            </a:r>
            <a:r>
              <a:rPr lang="zh-CN" altLang="en-US" sz="2800" dirty="0">
                <a:solidFill>
                  <a:srgbClr val="FF0000"/>
                </a:solidFill>
                <a:latin typeface="黑体" pitchFamily="49" charset="-122"/>
                <a:ea typeface="黑体" pitchFamily="49" charset="-122"/>
              </a:rPr>
              <a:t>最大后验估计</a:t>
            </a:r>
            <a:r>
              <a:rPr lang="zh-CN" altLang="en-US" sz="2800" dirty="0">
                <a:latin typeface="黑体" pitchFamily="49" charset="-122"/>
                <a:ea typeface="黑体" pitchFamily="49" charset="-122"/>
              </a:rPr>
              <a:t>的算法，其中概率模型依赖于无法观测的</a:t>
            </a:r>
            <a:r>
              <a:rPr lang="zh-CN" altLang="en-US" sz="2800" dirty="0">
                <a:solidFill>
                  <a:srgbClr val="FF0000"/>
                </a:solidFill>
                <a:latin typeface="黑体" pitchFamily="49" charset="-122"/>
                <a:ea typeface="黑体" pitchFamily="49" charset="-122"/>
              </a:rPr>
              <a:t>隐藏变量</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ts val="4200"/>
              </a:lnSpc>
              <a:spcBef>
                <a:spcPts val="1200"/>
              </a:spcBef>
              <a:spcAft>
                <a:spcPts val="0"/>
              </a:spcAft>
            </a:pPr>
            <a:r>
              <a:rPr lang="zh-CN" altLang="en-US" sz="2800" dirty="0">
                <a:latin typeface="黑体" pitchFamily="49" charset="-122"/>
                <a:ea typeface="黑体" pitchFamily="49" charset="-122"/>
              </a:rPr>
              <a:t>本节以一个抛硬币的实例来说明</a:t>
            </a:r>
            <a:r>
              <a:rPr lang="en-US" altLang="zh-CN" sz="2800" dirty="0">
                <a:latin typeface="黑体" pitchFamily="49" charset="-122"/>
                <a:ea typeface="黑体" pitchFamily="49" charset="-122"/>
              </a:rPr>
              <a:t>EM</a:t>
            </a:r>
            <a:r>
              <a:rPr lang="zh-CN" altLang="en-US" sz="2800" dirty="0">
                <a:latin typeface="黑体" pitchFamily="49" charset="-122"/>
                <a:ea typeface="黑体" pitchFamily="49" charset="-122"/>
              </a:rPr>
              <a:t>算法的原理和步骤。</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653955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示例</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346" t="-114"/>
            </a:stretch>
          </a:blipFill>
        </p:spPr>
        <p:txBody>
          <a:bodyPr/>
          <a:lstStyle/>
          <a:p>
            <a:r>
              <a:rPr lang="en-US" sz="2800">
                <a:noFill/>
              </a:rPr>
              <a:t> </a:t>
            </a:r>
          </a:p>
        </p:txBody>
      </p:sp>
      <p:graphicFrame>
        <p:nvGraphicFramePr>
          <p:cNvPr id="2" name="表格 1"/>
          <p:cNvGraphicFramePr>
            <a:graphicFrameLocks noGrp="1"/>
          </p:cNvGraphicFramePr>
          <p:nvPr>
            <p:extLst>
              <p:ext uri="{D42A27DB-BD31-4B8C-83A1-F6EECF244321}">
                <p14:modId xmlns:p14="http://schemas.microsoft.com/office/powerpoint/2010/main" val="3133504236"/>
              </p:ext>
            </p:extLst>
          </p:nvPr>
        </p:nvGraphicFramePr>
        <p:xfrm>
          <a:off x="1143000" y="2438400"/>
          <a:ext cx="6781799" cy="2819400"/>
        </p:xfrm>
        <a:graphic>
          <a:graphicData uri="http://schemas.openxmlformats.org/drawingml/2006/table">
            <a:tbl>
              <a:tblPr firstRow="1" firstCol="1" bandRow="1">
                <a:tableStyleId>{5C22544A-7EE6-4342-B048-85BDC9FD1C3A}</a:tableStyleId>
              </a:tblPr>
              <a:tblGrid>
                <a:gridCol w="1751725">
                  <a:extLst>
                    <a:ext uri="{9D8B030D-6E8A-4147-A177-3AD203B41FA5}">
                      <a16:colId xmlns:a16="http://schemas.microsoft.com/office/drawing/2014/main" val="579945934"/>
                    </a:ext>
                  </a:extLst>
                </a:gridCol>
                <a:gridCol w="3000563">
                  <a:extLst>
                    <a:ext uri="{9D8B030D-6E8A-4147-A177-3AD203B41FA5}">
                      <a16:colId xmlns:a16="http://schemas.microsoft.com/office/drawing/2014/main" val="1836136454"/>
                    </a:ext>
                  </a:extLst>
                </a:gridCol>
                <a:gridCol w="2029511">
                  <a:extLst>
                    <a:ext uri="{9D8B030D-6E8A-4147-A177-3AD203B41FA5}">
                      <a16:colId xmlns:a16="http://schemas.microsoft.com/office/drawing/2014/main" val="2917720842"/>
                    </a:ext>
                  </a:extLst>
                </a:gridCol>
              </a:tblGrid>
              <a:tr h="469900">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硬币</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结果</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统计</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2094630"/>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正正反正反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3</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8586392"/>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2</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反反正正反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-3</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5738708"/>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正反反反反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-4</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360989"/>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2</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正反反正正</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3</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40905364"/>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反正正反反</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2</a:t>
                      </a:r>
                      <a:r>
                        <a:rPr lang="zh-CN" sz="2000" dirty="0">
                          <a:effectLst/>
                          <a:latin typeface="微软雅黑" panose="020B0503020204020204" pitchFamily="34" charset="-122"/>
                          <a:ea typeface="微软雅黑" panose="020B0503020204020204" pitchFamily="34" charset="-122"/>
                        </a:rPr>
                        <a:t>正</a:t>
                      </a:r>
                      <a:r>
                        <a:rPr lang="en-US" sz="2000" dirty="0">
                          <a:effectLst/>
                          <a:latin typeface="微软雅黑" panose="020B0503020204020204" pitchFamily="34" charset="-122"/>
                          <a:ea typeface="微软雅黑" panose="020B0503020204020204" pitchFamily="34" charset="-122"/>
                        </a:rPr>
                        <a:t>-3</a:t>
                      </a:r>
                      <a:r>
                        <a:rPr lang="zh-CN" sz="2000" dirty="0">
                          <a:effectLst/>
                          <a:latin typeface="微软雅黑" panose="020B0503020204020204" pitchFamily="34" charset="-122"/>
                          <a:ea typeface="微软雅黑" panose="020B0503020204020204" pitchFamily="34" charset="-122"/>
                        </a:rPr>
                        <a:t>反</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8285089"/>
                  </a:ext>
                </a:extLst>
              </a:tr>
            </a:tbl>
          </a:graphicData>
        </a:graphic>
      </p:graphicFrame>
    </p:spTree>
    <p:extLst>
      <p:ext uri="{BB962C8B-B14F-4D97-AF65-F5344CB8AC3E}">
        <p14:creationId xmlns:p14="http://schemas.microsoft.com/office/powerpoint/2010/main" val="1155151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示例</a:t>
            </a:r>
            <a:endParaRPr lang="zh-CN" altLang="en-US" b="1" dirty="0">
              <a:solidFill>
                <a:srgbClr val="002060"/>
              </a:solidFill>
              <a:latin typeface="Calibri" pitchFamily="34" charset="0"/>
              <a:ea typeface="宋体" charset="-122"/>
              <a:cs typeface="+mn-cs"/>
            </a:endParaRPr>
          </a:p>
        </p:txBody>
      </p:sp>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每次取的硬币已知：</a:t>
                </a:r>
                <a:endParaRPr lang="en-US" altLang="zh-CN" sz="2800" dirty="0">
                  <a:latin typeface="微软雅黑" panose="020B0503020204020204" pitchFamily="34" charset="-122"/>
                  <a:ea typeface="微软雅黑" panose="020B0503020204020204" pitchFamily="34" charset="-122"/>
                </a:endParaRP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3+1+2</m:t>
                        </m:r>
                      </m:num>
                      <m:den>
                        <m:r>
                          <a:rPr lang="en-US" i="1">
                            <a:latin typeface="Cambria Math" panose="02040503050406030204" pitchFamily="18" charset="0"/>
                          </a:rPr>
                          <m:t>15</m:t>
                        </m:r>
                      </m:den>
                    </m:f>
                    <m:r>
                      <a:rPr lang="en-US" i="1">
                        <a:latin typeface="Cambria Math" panose="02040503050406030204" pitchFamily="18" charset="0"/>
                      </a:rPr>
                      <m:t>=0.4</m:t>
                    </m:r>
                  </m:oMath>
                </a14:m>
                <a:r>
                  <a:rPr lang="zh-CN"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2+3</m:t>
                        </m:r>
                      </m:num>
                      <m:den>
                        <m:r>
                          <a:rPr lang="en-US" i="1">
                            <a:latin typeface="Cambria Math" panose="02040503050406030204" pitchFamily="18" charset="0"/>
                          </a:rPr>
                          <m:t>10</m:t>
                        </m:r>
                      </m:den>
                    </m:f>
                    <m:r>
                      <a:rPr lang="en-US" i="1">
                        <a:latin typeface="Cambria Math" panose="02040503050406030204" pitchFamily="18" charset="0"/>
                      </a:rPr>
                      <m:t>=0.5</m:t>
                    </m:r>
                  </m:oMath>
                </a14:m>
                <a:endParaRPr lang="en-US" dirty="0"/>
              </a:p>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但每次取的硬币未知，怎么估算？</a:t>
                </a: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346" t="-114"/>
                </a:stretch>
              </a:blipFill>
            </p:spPr>
            <p:txBody>
              <a:bodyPr/>
              <a:lstStyle/>
              <a:p>
                <a:r>
                  <a:rPr 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1196544045"/>
              </p:ext>
            </p:extLst>
          </p:nvPr>
        </p:nvGraphicFramePr>
        <p:xfrm>
          <a:off x="990600" y="3657600"/>
          <a:ext cx="6781799" cy="2819400"/>
        </p:xfrm>
        <a:graphic>
          <a:graphicData uri="http://schemas.openxmlformats.org/drawingml/2006/table">
            <a:tbl>
              <a:tblPr firstRow="1" firstCol="1" bandRow="1">
                <a:tableStyleId>{5C22544A-7EE6-4342-B048-85BDC9FD1C3A}</a:tableStyleId>
              </a:tblPr>
              <a:tblGrid>
                <a:gridCol w="1751725">
                  <a:extLst>
                    <a:ext uri="{9D8B030D-6E8A-4147-A177-3AD203B41FA5}">
                      <a16:colId xmlns:a16="http://schemas.microsoft.com/office/drawing/2014/main" val="579945934"/>
                    </a:ext>
                  </a:extLst>
                </a:gridCol>
                <a:gridCol w="3000563">
                  <a:extLst>
                    <a:ext uri="{9D8B030D-6E8A-4147-A177-3AD203B41FA5}">
                      <a16:colId xmlns:a16="http://schemas.microsoft.com/office/drawing/2014/main" val="1836136454"/>
                    </a:ext>
                  </a:extLst>
                </a:gridCol>
                <a:gridCol w="2029511">
                  <a:extLst>
                    <a:ext uri="{9D8B030D-6E8A-4147-A177-3AD203B41FA5}">
                      <a16:colId xmlns:a16="http://schemas.microsoft.com/office/drawing/2014/main" val="2917720842"/>
                    </a:ext>
                  </a:extLst>
                </a:gridCol>
              </a:tblGrid>
              <a:tr h="469900">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硬币</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结果</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统计</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2094630"/>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正正反正反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3</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8586392"/>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2</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反反正正反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-3</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5738708"/>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正反反反反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-4</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360989"/>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2</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latin typeface="微软雅黑" panose="020B0503020204020204" pitchFamily="34" charset="-122"/>
                          <a:ea typeface="微软雅黑" panose="020B0503020204020204" pitchFamily="34" charset="-122"/>
                        </a:rPr>
                        <a:t>正反反正正</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3</a:t>
                      </a:r>
                      <a:r>
                        <a:rPr lang="zh-CN" sz="2000">
                          <a:effectLst/>
                          <a:latin typeface="微软雅黑" panose="020B0503020204020204" pitchFamily="34" charset="-122"/>
                          <a:ea typeface="微软雅黑" panose="020B0503020204020204" pitchFamily="34" charset="-122"/>
                        </a:rPr>
                        <a:t>正</a:t>
                      </a:r>
                      <a:r>
                        <a:rPr lang="en-US" sz="2000">
                          <a:effectLst/>
                          <a:latin typeface="微软雅黑" panose="020B0503020204020204" pitchFamily="34" charset="-122"/>
                          <a:ea typeface="微软雅黑" panose="020B0503020204020204" pitchFamily="34" charset="-122"/>
                        </a:rPr>
                        <a:t>-2</a:t>
                      </a:r>
                      <a:r>
                        <a:rPr lang="zh-CN" sz="2000">
                          <a:effectLst/>
                          <a:latin typeface="微软雅黑" panose="020B0503020204020204" pitchFamily="34" charset="-122"/>
                          <a:ea typeface="微软雅黑" panose="020B0503020204020204" pitchFamily="34" charset="-122"/>
                        </a:rPr>
                        <a:t>反</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40905364"/>
                  </a:ext>
                </a:extLst>
              </a:tr>
              <a:tr h="469900">
                <a:tc>
                  <a:txBody>
                    <a:bodyPr/>
                    <a:lstStyle/>
                    <a:p>
                      <a:pPr algn="ctr">
                        <a:lnSpc>
                          <a:spcPct val="115000"/>
                        </a:lnSpc>
                        <a:spcAft>
                          <a:spcPts val="0"/>
                        </a:spcAft>
                      </a:pPr>
                      <a:r>
                        <a:rPr lang="en-US" sz="2000">
                          <a:effectLst/>
                          <a:latin typeface="微软雅黑" panose="020B0503020204020204" pitchFamily="34" charset="-122"/>
                          <a:ea typeface="微软雅黑" panose="020B0503020204020204" pitchFamily="34" charset="-122"/>
                        </a:rPr>
                        <a:t>1</a:t>
                      </a:r>
                      <a:endParaRPr lang="en-US" sz="2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dirty="0">
                          <a:effectLst/>
                          <a:latin typeface="微软雅黑" panose="020B0503020204020204" pitchFamily="34" charset="-122"/>
                          <a:ea typeface="微软雅黑" panose="020B0503020204020204" pitchFamily="34" charset="-122"/>
                        </a:rPr>
                        <a:t>反正正反反</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latin typeface="微软雅黑" panose="020B0503020204020204" pitchFamily="34" charset="-122"/>
                          <a:ea typeface="微软雅黑" panose="020B0503020204020204" pitchFamily="34" charset="-122"/>
                        </a:rPr>
                        <a:t>2</a:t>
                      </a:r>
                      <a:r>
                        <a:rPr lang="zh-CN" sz="2000" dirty="0">
                          <a:effectLst/>
                          <a:latin typeface="微软雅黑" panose="020B0503020204020204" pitchFamily="34" charset="-122"/>
                          <a:ea typeface="微软雅黑" panose="020B0503020204020204" pitchFamily="34" charset="-122"/>
                        </a:rPr>
                        <a:t>正</a:t>
                      </a:r>
                      <a:r>
                        <a:rPr lang="en-US" sz="2000" dirty="0">
                          <a:effectLst/>
                          <a:latin typeface="微软雅黑" panose="020B0503020204020204" pitchFamily="34" charset="-122"/>
                          <a:ea typeface="微软雅黑" panose="020B0503020204020204" pitchFamily="34" charset="-122"/>
                        </a:rPr>
                        <a:t>-3</a:t>
                      </a:r>
                      <a:r>
                        <a:rPr lang="zh-CN" sz="2000" dirty="0">
                          <a:effectLst/>
                          <a:latin typeface="微软雅黑" panose="020B0503020204020204" pitchFamily="34" charset="-122"/>
                          <a:ea typeface="微软雅黑" panose="020B0503020204020204" pitchFamily="34" charset="-122"/>
                        </a:rPr>
                        <a:t>反</a:t>
                      </a:r>
                      <a:endParaRPr lang="en-US" sz="2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8285089"/>
                  </a:ext>
                </a:extLst>
              </a:tr>
            </a:tbl>
          </a:graphicData>
        </a:graphic>
      </p:graphicFrame>
      <p:sp>
        <p:nvSpPr>
          <p:cNvPr id="3" name="圆角矩形 2"/>
          <p:cNvSpPr/>
          <p:nvPr/>
        </p:nvSpPr>
        <p:spPr>
          <a:xfrm>
            <a:off x="1447800" y="4191000"/>
            <a:ext cx="838200" cy="2209800"/>
          </a:xfrm>
          <a:prstGeom prst="roundRect">
            <a:avLst/>
          </a:prstGeom>
          <a:solidFill>
            <a:schemeClr val="accent3">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9665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EM</a:t>
            </a:r>
            <a:r>
              <a:rPr lang="zh-CN" altLang="en-US" b="1" dirty="0">
                <a:solidFill>
                  <a:srgbClr val="002060"/>
                </a:solidFill>
                <a:latin typeface="Calibri" pitchFamily="34" charset="0"/>
                <a:ea typeface="宋体" charset="-122"/>
              </a:rPr>
              <a:t>算法</a:t>
            </a:r>
            <a:endParaRPr lang="zh-CN" altLang="en-US" b="1" dirty="0">
              <a:solidFill>
                <a:srgbClr val="002060"/>
              </a:solidFill>
              <a:latin typeface="Calibri" pitchFamily="34" charset="0"/>
              <a:ea typeface="宋体" charset="-122"/>
              <a:cs typeface="+mn-cs"/>
            </a:endParaRPr>
          </a:p>
        </p:txBody>
      </p:sp>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加入隐含变量</a:t>
                </a:r>
                <a:r>
                  <a:rPr lang="en-US" altLang="zh-CN" sz="2800" i="1"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，可以把它认为是一个</a:t>
                </a: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维的向量</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rPr>
                      <m:t>𝑧</m:t>
                    </m:r>
                    <m:r>
                      <a:rPr lang="en-US" altLang="zh-CN" sz="2800" i="1" dirty="0" smtClean="0">
                        <a:latin typeface="Cambria Math" panose="02040503050406030204" pitchFamily="18" charset="0"/>
                        <a:ea typeface="微软雅黑" panose="020B0503020204020204" pitchFamily="34" charset="-122"/>
                      </a:rPr>
                      <m:t>=(</m:t>
                    </m:r>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𝑧</m:t>
                        </m:r>
                      </m:e>
                      <m:sub>
                        <m:r>
                          <a:rPr lang="en-US" altLang="zh-CN" sz="2800" i="1" dirty="0" smtClean="0">
                            <a:latin typeface="Cambria Math" panose="02040503050406030204" pitchFamily="18" charset="0"/>
                            <a:ea typeface="微软雅黑" panose="020B0503020204020204" pitchFamily="34" charset="-122"/>
                          </a:rPr>
                          <m:t>1</m:t>
                        </m:r>
                      </m:sub>
                    </m:sSub>
                    <m:r>
                      <a:rPr lang="en-US" altLang="zh-CN" sz="2800" i="1" dirty="0" smtClean="0">
                        <a:latin typeface="Cambria Math" panose="02040503050406030204" pitchFamily="18" charset="0"/>
                        <a:ea typeface="微软雅黑" panose="020B0503020204020204" pitchFamily="34" charset="-122"/>
                      </a:rPr>
                      <m:t>,</m:t>
                    </m:r>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𝑧</m:t>
                        </m:r>
                      </m:e>
                      <m:sub>
                        <m:r>
                          <a:rPr lang="en-US" altLang="zh-CN" sz="2800" i="1" dirty="0" smtClean="0">
                            <a:latin typeface="Cambria Math" panose="02040503050406030204" pitchFamily="18" charset="0"/>
                            <a:ea typeface="微软雅黑" panose="020B0503020204020204" pitchFamily="34" charset="-122"/>
                          </a:rPr>
                          <m:t>2</m:t>
                        </m:r>
                      </m:sub>
                    </m:sSub>
                    <m:r>
                      <a:rPr lang="en-US" altLang="zh-CN" sz="2800" i="1" dirty="0" smtClean="0">
                        <a:latin typeface="Cambria Math" panose="02040503050406030204" pitchFamily="18" charset="0"/>
                        <a:ea typeface="微软雅黑" panose="020B0503020204020204" pitchFamily="34" charset="-122"/>
                      </a:rPr>
                      <m:t>,</m:t>
                    </m:r>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𝑧</m:t>
                        </m:r>
                      </m:e>
                      <m:sub>
                        <m:r>
                          <a:rPr lang="en-US" altLang="zh-CN" sz="2800" i="1" dirty="0" smtClean="0">
                            <a:latin typeface="Cambria Math" panose="02040503050406030204" pitchFamily="18" charset="0"/>
                            <a:ea typeface="微软雅黑" panose="020B0503020204020204" pitchFamily="34" charset="-122"/>
                          </a:rPr>
                          <m:t>3</m:t>
                        </m:r>
                      </m:sub>
                    </m:sSub>
                    <m:r>
                      <a:rPr lang="en-US" altLang="zh-CN" sz="2800" i="1" dirty="0" smtClean="0">
                        <a:latin typeface="Cambria Math" panose="02040503050406030204" pitchFamily="18" charset="0"/>
                        <a:ea typeface="微软雅黑" panose="020B0503020204020204" pitchFamily="34" charset="-122"/>
                      </a:rPr>
                      <m:t>,</m:t>
                    </m:r>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𝑧</m:t>
                        </m:r>
                      </m:e>
                      <m:sub>
                        <m:r>
                          <a:rPr lang="en-US" altLang="zh-CN" sz="2800" i="1" dirty="0" smtClean="0">
                            <a:latin typeface="Cambria Math" panose="02040503050406030204" pitchFamily="18" charset="0"/>
                            <a:ea typeface="微软雅黑" panose="020B0503020204020204" pitchFamily="34" charset="-122"/>
                          </a:rPr>
                          <m:t>4</m:t>
                        </m:r>
                      </m:sub>
                    </m:sSub>
                    <m:r>
                      <a:rPr lang="en-US" altLang="zh-CN" sz="2800" i="1" dirty="0" smtClean="0">
                        <a:latin typeface="Cambria Math" panose="02040503050406030204" pitchFamily="18" charset="0"/>
                        <a:ea typeface="微软雅黑" panose="020B0503020204020204" pitchFamily="34" charset="-122"/>
                      </a:rPr>
                      <m:t>,</m:t>
                    </m:r>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𝑧</m:t>
                        </m:r>
                      </m:e>
                      <m:sub>
                        <m:r>
                          <a:rPr lang="en-US" altLang="zh-CN" sz="2800" i="1" dirty="0" smtClean="0">
                            <a:latin typeface="Cambria Math" panose="02040503050406030204" pitchFamily="18" charset="0"/>
                            <a:ea typeface="微软雅黑" panose="020B0503020204020204" pitchFamily="34" charset="-122"/>
                          </a:rPr>
                          <m:t>5</m:t>
                        </m:r>
                      </m:sub>
                    </m:sSub>
                    <m:r>
                      <a:rPr lang="en-US" altLang="zh-CN" sz="2800" i="1" dirty="0" smtClean="0">
                        <a:latin typeface="Cambria Math" panose="02040503050406030204" pitchFamily="18" charset="0"/>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，代表每次投掷时所使用的硬币。</a:t>
                </a:r>
                <a:endParaRPr lang="en-US" altLang="zh-CN" sz="2800" dirty="0">
                  <a:latin typeface="微软雅黑" panose="020B0503020204020204" pitchFamily="34" charset="-122"/>
                  <a:ea typeface="微软雅黑" panose="020B0503020204020204" pitchFamily="34" charset="-122"/>
                </a:endParaRPr>
              </a:p>
              <a:p>
                <a:pPr lvl="1" eaLnBrk="1" hangingPunct="1">
                  <a:lnSpc>
                    <a:spcPts val="4200"/>
                  </a:lnSpc>
                  <a:spcBef>
                    <a:spcPts val="1200"/>
                  </a:spcBef>
                  <a:spcAft>
                    <a:spcPts val="0"/>
                  </a:spcAft>
                </a:pPr>
                <a:r>
                  <a:rPr lang="zh-CN" altLang="en-US" sz="2400" dirty="0">
                    <a:latin typeface="微软雅黑" panose="020B0503020204020204" pitchFamily="34" charset="-122"/>
                    <a:ea typeface="微软雅黑" panose="020B0503020204020204" pitchFamily="34" charset="-122"/>
                  </a:rPr>
                  <a:t>比如</a:t>
                </a:r>
                <a14:m>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rPr>
                        </m:ctrlPr>
                      </m:sSubPr>
                      <m:e>
                        <m:r>
                          <a:rPr lang="en-US" altLang="zh-CN" sz="2400" i="1" dirty="0" smtClean="0">
                            <a:latin typeface="Cambria Math" panose="02040503050406030204" pitchFamily="18" charset="0"/>
                            <a:ea typeface="微软雅黑" panose="020B0503020204020204" pitchFamily="34" charset="-122"/>
                          </a:rPr>
                          <m:t>𝑧</m:t>
                        </m:r>
                      </m:e>
                      <m:sub>
                        <m:r>
                          <a:rPr lang="en-US" altLang="zh-CN" sz="2400" i="1" dirty="0" smtClean="0">
                            <a:latin typeface="Cambria Math" panose="02040503050406030204" pitchFamily="18" charset="0"/>
                            <a:ea typeface="微软雅黑" panose="020B0503020204020204" pitchFamily="34" charset="-122"/>
                          </a:rPr>
                          <m:t>1</m:t>
                        </m:r>
                      </m:sub>
                    </m:sSub>
                  </m:oMath>
                </a14:m>
                <a:r>
                  <a:rPr lang="zh-CN" altLang="en-US" sz="2400" dirty="0">
                    <a:latin typeface="微软雅黑" panose="020B0503020204020204" pitchFamily="34" charset="-122"/>
                    <a:ea typeface="微软雅黑" panose="020B0503020204020204" pitchFamily="34" charset="-122"/>
                  </a:rPr>
                  <a:t>就代表第一轮投掷时所使用的是硬币</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还是</a:t>
                </a:r>
                <a:r>
                  <a:rPr lang="en-US" altLang="zh-CN" sz="2400" dirty="0">
                    <a:latin typeface="微软雅黑" panose="020B0503020204020204" pitchFamily="34" charset="-122"/>
                    <a:ea typeface="微软雅黑" panose="020B0503020204020204" pitchFamily="34" charset="-122"/>
                  </a:rPr>
                  <a:t>2</a:t>
                </a:r>
              </a:p>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必须先估计出</a:t>
                </a:r>
                <a:r>
                  <a:rPr lang="en-US" altLang="zh-CN" sz="2800" i="1"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，然后才能进一步估计</a:t>
                </a:r>
                <a14:m>
                  <m:oMath xmlns:m="http://schemas.openxmlformats.org/officeDocument/2006/math">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𝑃</m:t>
                        </m:r>
                      </m:e>
                      <m:sub>
                        <m:r>
                          <a:rPr lang="en-US" altLang="zh-CN" sz="2800" i="1" dirty="0" smtClean="0">
                            <a:latin typeface="Cambria Math" panose="02040503050406030204" pitchFamily="18" charset="0"/>
                            <a:ea typeface="微软雅黑" panose="020B0503020204020204" pitchFamily="34" charset="-122"/>
                          </a:rPr>
                          <m:t>1</m:t>
                        </m:r>
                      </m:sub>
                    </m:sSub>
                  </m:oMath>
                </a14:m>
                <a:r>
                  <a:rPr lang="zh-CN" altLang="en-US" sz="28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𝑃</m:t>
                        </m:r>
                      </m:e>
                      <m:sub>
                        <m:r>
                          <a:rPr lang="en-US" altLang="zh-CN" sz="2800" i="1" dirty="0" smtClean="0">
                            <a:latin typeface="Cambria Math" panose="02040503050406030204" pitchFamily="18" charset="0"/>
                            <a:ea typeface="微软雅黑" panose="020B0503020204020204" pitchFamily="34" charset="-122"/>
                          </a:rPr>
                          <m:t>2</m:t>
                        </m:r>
                      </m:sub>
                    </m:sSub>
                  </m:oMath>
                </a14:m>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346" t="-114"/>
                </a:stretch>
              </a:blipFill>
            </p:spPr>
            <p:txBody>
              <a:bodyPr/>
              <a:lstStyle/>
              <a:p>
                <a:r>
                  <a:rPr lang="en-US">
                    <a:noFill/>
                  </a:rPr>
                  <a:t> </a:t>
                </a:r>
              </a:p>
            </p:txBody>
          </p:sp>
        </mc:Fallback>
      </mc:AlternateContent>
    </p:spTree>
    <p:extLst>
      <p:ext uri="{BB962C8B-B14F-4D97-AF65-F5344CB8AC3E}">
        <p14:creationId xmlns:p14="http://schemas.microsoft.com/office/powerpoint/2010/main" val="2959284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假设</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1</m:t>
                        </m:r>
                      </m:sub>
                    </m:sSub>
                    <m:r>
                      <a:rPr lang="en-US" sz="2800">
                        <a:latin typeface="Cambria Math" panose="02040503050406030204" pitchFamily="18" charset="0"/>
                      </a:rPr>
                      <m:t>=0.2</m:t>
                    </m:r>
                  </m:oMath>
                </a14:m>
                <a:r>
                  <a:rPr lang="zh-CN" altLang="en-US" sz="28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a:latin typeface="Cambria Math" panose="02040503050406030204" pitchFamily="18" charset="0"/>
                          </a:rPr>
                          <m:t>2</m:t>
                        </m:r>
                      </m:sub>
                    </m:sSub>
                    <m:r>
                      <a:rPr lang="en-US" sz="2800">
                        <a:latin typeface="Cambria Math" panose="02040503050406030204" pitchFamily="18" charset="0"/>
                      </a:rPr>
                      <m:t>=0.7</m:t>
                    </m:r>
                  </m:oMath>
                </a14:m>
                <a:r>
                  <a:rPr lang="zh-CN" altLang="en-US" sz="2400" dirty="0">
                    <a:latin typeface="微软雅黑" panose="020B0503020204020204" pitchFamily="34" charset="-122"/>
                    <a:ea typeface="微软雅黑" panose="020B0503020204020204" pitchFamily="34" charset="-122"/>
                  </a:rPr>
                  <a:t>，可以计算</a:t>
                </a: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4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上表通过极大似然估计处一个估计序列</a:t>
                </a:r>
                <a14:m>
                  <m:oMath xmlns:m="http://schemas.openxmlformats.org/officeDocument/2006/math">
                    <m:r>
                      <a:rPr lang="en-US" altLang="zh-CN" sz="2400" i="1" dirty="0" smtClean="0">
                        <a:solidFill>
                          <a:srgbClr val="FF0000"/>
                        </a:solidFill>
                        <a:latin typeface="Cambria Math" panose="02040503050406030204" pitchFamily="18" charset="0"/>
                        <a:ea typeface="微软雅黑" panose="020B0503020204020204" pitchFamily="34" charset="-122"/>
                      </a:rPr>
                      <m:t>𝑧</m:t>
                    </m:r>
                    <m:r>
                      <a:rPr lang="en-US" altLang="zh-CN" sz="2400" i="1" dirty="0" smtClean="0">
                        <a:solidFill>
                          <a:srgbClr val="FF0000"/>
                        </a:solidFill>
                        <a:latin typeface="Cambria Math" panose="02040503050406030204" pitchFamily="18" charset="0"/>
                        <a:ea typeface="微软雅黑" panose="020B0503020204020204" pitchFamily="34" charset="-122"/>
                      </a:rPr>
                      <m:t>=(2,1,1,2,1)</m:t>
                    </m:r>
                  </m:oMath>
                </a14:m>
                <a:r>
                  <a:rPr lang="zh-CN" altLang="en-US" sz="2400" dirty="0">
                    <a:latin typeface="微软雅黑" panose="020B0503020204020204" pitchFamily="34" charset="-122"/>
                    <a:ea typeface="微软雅黑" panose="020B0503020204020204" pitchFamily="34" charset="-122"/>
                  </a:rPr>
                  <a:t>，这里估计出的是</a:t>
                </a:r>
                <a:r>
                  <a:rPr lang="zh-CN" altLang="en-US" sz="2400" dirty="0">
                    <a:solidFill>
                      <a:srgbClr val="FF0000"/>
                    </a:solidFill>
                    <a:latin typeface="微软雅黑" panose="020B0503020204020204" pitchFamily="34" charset="-122"/>
                    <a:ea typeface="微软雅黑" panose="020B0503020204020204" pitchFamily="34" charset="-122"/>
                  </a:rPr>
                  <a:t>最有可能的</a:t>
                </a:r>
                <a14:m>
                  <m:oMath xmlns:m="http://schemas.openxmlformats.org/officeDocument/2006/math">
                    <m:r>
                      <a:rPr lang="en-US" altLang="zh-CN" sz="2400" i="1" dirty="0" smtClean="0">
                        <a:solidFill>
                          <a:srgbClr val="FF0000"/>
                        </a:solidFill>
                        <a:latin typeface="Cambria Math" panose="02040503050406030204" pitchFamily="18" charset="0"/>
                        <a:ea typeface="微软雅黑" panose="020B0503020204020204" pitchFamily="34" charset="-122"/>
                      </a:rPr>
                      <m:t>𝑧</m:t>
                    </m:r>
                  </m:oMath>
                </a14:m>
                <a:r>
                  <a:rPr lang="zh-CN" altLang="en-US" sz="2400" dirty="0">
                    <a:solidFill>
                      <a:srgbClr val="FF0000"/>
                    </a:solidFill>
                    <a:latin typeface="微软雅黑" panose="020B0503020204020204" pitchFamily="34" charset="-122"/>
                    <a:ea typeface="微软雅黑" panose="020B0503020204020204" pitchFamily="34" charset="-122"/>
                  </a:rPr>
                  <a:t>序列</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在这个序列下再按照极大似然估计新的</a:t>
                </a:r>
                <a:endParaRPr lang="en-US" sz="2400" i="1"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a:latin typeface="Cambria Math" panose="02040503050406030204" pitchFamily="18" charset="0"/>
                                </a:rPr>
                                <m:t>1</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2+1+2</m:t>
                              </m:r>
                            </m:num>
                            <m:den>
                              <m:r>
                                <a:rPr lang="en-US" sz="2400" i="1">
                                  <a:latin typeface="Cambria Math" panose="02040503050406030204" pitchFamily="18" charset="0"/>
                                </a:rPr>
                                <m:t>15</m:t>
                              </m:r>
                            </m:den>
                          </m:f>
                          <m:r>
                            <a:rPr lang="en-US" sz="2400" i="1">
                              <a:latin typeface="Cambria Math" panose="02040503050406030204" pitchFamily="18" charset="0"/>
                            </a:rPr>
                            <m:t>=0.33</m:t>
                          </m:r>
                          <m:r>
                            <m:rPr>
                              <m:nor/>
                            </m:rPr>
                            <a:rPr lang="en-US" sz="2400" dirty="0"/>
                            <m:t> </m:t>
                          </m:r>
                          <m:r>
                            <a:rPr lang="zh-CN" altLang="en-US" sz="2400" i="1" dirty="0">
                              <a:latin typeface="Cambria Math" panose="02040503050406030204" pitchFamily="18" charset="0"/>
                            </a:rPr>
                            <m:t>，</m:t>
                          </m:r>
                          <m:r>
                            <a:rPr lang="en-US" sz="2400" i="1">
                              <a:latin typeface="Cambria Math" panose="02040503050406030204" pitchFamily="18" charset="0"/>
                            </a:rPr>
                            <m:t>𝑃</m:t>
                          </m:r>
                        </m:e>
                        <m:sub>
                          <m:r>
                            <a:rPr lang="en-US" sz="2400" i="1">
                              <a:latin typeface="Cambria Math" panose="02040503050406030204" pitchFamily="18" charset="0"/>
                            </a:rPr>
                            <m:t>2</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3+3</m:t>
                          </m:r>
                        </m:num>
                        <m:den>
                          <m:r>
                            <a:rPr lang="en-US" sz="2400" i="1">
                              <a:latin typeface="Cambria Math" panose="02040503050406030204" pitchFamily="18" charset="0"/>
                            </a:rPr>
                            <m:t>10</m:t>
                          </m:r>
                        </m:den>
                      </m:f>
                      <m:r>
                        <a:rPr lang="en-US" sz="2400" i="1">
                          <a:latin typeface="Cambria Math" panose="02040503050406030204" pitchFamily="18" charset="0"/>
                        </a:rPr>
                        <m:t>=0.6</m:t>
                      </m:r>
                    </m:oMath>
                  </m:oMathPara>
                </a14:m>
                <a:endParaRPr lang="en-US" sz="2400" dirty="0"/>
              </a:p>
              <a:p>
                <a:pPr marL="0" indent="0">
                  <a:buNone/>
                </a:pPr>
                <a:r>
                  <a:rPr lang="zh-CN" altLang="en-US" sz="2400" dirty="0">
                    <a:solidFill>
                      <a:srgbClr val="FF0000"/>
                    </a:solidFill>
                    <a:latin typeface="微软雅黑" panose="020B0503020204020204" pitchFamily="34" charset="-122"/>
                    <a:ea typeface="微软雅黑" panose="020B0503020204020204" pitchFamily="34" charset="-122"/>
                  </a:rPr>
                  <a:t>更靠近真实值</a:t>
                </a:r>
                <a:endParaRPr lang="en-US" sz="2400" dirty="0">
                  <a:solidFill>
                    <a:srgbClr val="FF0000"/>
                  </a:solidFill>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346" t="-114" b="-5486"/>
                </a:stretch>
              </a:blipFill>
            </p:spPr>
            <p:txBody>
              <a:bodyPr/>
              <a:lstStyle/>
              <a:p>
                <a:r>
                  <a:rPr 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3131661740"/>
              </p:ext>
            </p:extLst>
          </p:nvPr>
        </p:nvGraphicFramePr>
        <p:xfrm>
          <a:off x="1143000" y="1981200"/>
          <a:ext cx="6629399" cy="2273808"/>
        </p:xfrm>
        <a:graphic>
          <a:graphicData uri="http://schemas.openxmlformats.org/drawingml/2006/table">
            <a:tbl>
              <a:tblPr firstRow="1" firstCol="1" bandRow="1">
                <a:tableStyleId>{5C22544A-7EE6-4342-B048-85BDC9FD1C3A}</a:tableStyleId>
              </a:tblPr>
              <a:tblGrid>
                <a:gridCol w="1469618">
                  <a:extLst>
                    <a:ext uri="{9D8B030D-6E8A-4147-A177-3AD203B41FA5}">
                      <a16:colId xmlns:a16="http://schemas.microsoft.com/office/drawing/2014/main" val="2566056614"/>
                    </a:ext>
                  </a:extLst>
                </a:gridCol>
                <a:gridCol w="1621467">
                  <a:extLst>
                    <a:ext uri="{9D8B030D-6E8A-4147-A177-3AD203B41FA5}">
                      <a16:colId xmlns:a16="http://schemas.microsoft.com/office/drawing/2014/main" val="2396906856"/>
                    </a:ext>
                  </a:extLst>
                </a:gridCol>
                <a:gridCol w="1621467">
                  <a:extLst>
                    <a:ext uri="{9D8B030D-6E8A-4147-A177-3AD203B41FA5}">
                      <a16:colId xmlns:a16="http://schemas.microsoft.com/office/drawing/2014/main" val="2447959411"/>
                    </a:ext>
                  </a:extLst>
                </a:gridCol>
                <a:gridCol w="1916847">
                  <a:extLst>
                    <a:ext uri="{9D8B030D-6E8A-4147-A177-3AD203B41FA5}">
                      <a16:colId xmlns:a16="http://schemas.microsoft.com/office/drawing/2014/main" val="965654808"/>
                    </a:ext>
                  </a:extLst>
                </a:gridCol>
              </a:tblGrid>
              <a:tr h="378968">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轮数</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若是硬币</a:t>
                      </a: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dirty="0">
                          <a:effectLst/>
                          <a:latin typeface="微软雅黑" panose="020B0503020204020204" pitchFamily="34" charset="-122"/>
                          <a:ea typeface="微软雅黑" panose="020B0503020204020204" pitchFamily="34" charset="-122"/>
                        </a:rPr>
                        <a:t>若是硬币</a:t>
                      </a:r>
                      <a:r>
                        <a:rPr lang="en-US" sz="1800" dirty="0">
                          <a:effectLst/>
                          <a:latin typeface="微软雅黑" panose="020B0503020204020204" pitchFamily="34" charset="-122"/>
                          <a:ea typeface="微软雅黑" panose="020B0503020204020204" pitchFamily="34" charset="-122"/>
                        </a:rPr>
                        <a:t>2</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最有可能的硬币</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37182835"/>
                  </a:ext>
                </a:extLst>
              </a:tr>
              <a:tr h="378968">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0.00512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0.03087</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硬币</a:t>
                      </a:r>
                      <a:r>
                        <a:rPr lang="en-US" sz="1800">
                          <a:effectLst/>
                          <a:latin typeface="微软雅黑" panose="020B0503020204020204" pitchFamily="34" charset="-122"/>
                          <a:ea typeface="微软雅黑" panose="020B0503020204020204" pitchFamily="34" charset="-122"/>
                        </a:rPr>
                        <a:t>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8785910"/>
                  </a:ext>
                </a:extLst>
              </a:tr>
              <a:tr h="378968">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0.02048</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0.01323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硬币</a:t>
                      </a: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1077124"/>
                  </a:ext>
                </a:extLst>
              </a:tr>
              <a:tr h="378968">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0.08192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0.00567</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硬币</a:t>
                      </a: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57877"/>
                  </a:ext>
                </a:extLst>
              </a:tr>
              <a:tr h="378968">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0.00512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0.03087</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硬币</a:t>
                      </a:r>
                      <a:r>
                        <a:rPr lang="en-US" sz="1800">
                          <a:effectLst/>
                          <a:latin typeface="微软雅黑" panose="020B0503020204020204" pitchFamily="34" charset="-122"/>
                          <a:ea typeface="微软雅黑" panose="020B0503020204020204" pitchFamily="34" charset="-122"/>
                        </a:rPr>
                        <a:t>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3503740"/>
                  </a:ext>
                </a:extLst>
              </a:tr>
              <a:tr h="378968">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5</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0.02048</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0.01323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dirty="0">
                          <a:effectLst/>
                          <a:latin typeface="微软雅黑" panose="020B0503020204020204" pitchFamily="34" charset="-122"/>
                          <a:ea typeface="微软雅黑" panose="020B0503020204020204" pitchFamily="34" charset="-122"/>
                        </a:rPr>
                        <a:t>硬币</a:t>
                      </a:r>
                      <a:r>
                        <a:rPr lang="en-US" sz="1800" dirty="0">
                          <a:effectLst/>
                          <a:latin typeface="微软雅黑" panose="020B0503020204020204" pitchFamily="34" charset="-122"/>
                          <a:ea typeface="微软雅黑" panose="020B0503020204020204" pitchFamily="34" charset="-122"/>
                        </a:rPr>
                        <a:t>1</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2586790"/>
                  </a:ext>
                </a:extLst>
              </a:tr>
            </a:tbl>
          </a:graphicData>
        </a:graphic>
      </p:graphicFrame>
    </p:spTree>
    <p:extLst>
      <p:ext uri="{BB962C8B-B14F-4D97-AF65-F5344CB8AC3E}">
        <p14:creationId xmlns:p14="http://schemas.microsoft.com/office/powerpoint/2010/main" val="1148057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如果不用最有可能的</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rPr>
                      <m:t>𝑧</m:t>
                    </m:r>
                  </m:oMath>
                </a14:m>
                <a:r>
                  <a:rPr lang="zh-CN" altLang="en-US" sz="2800" dirty="0">
                    <a:latin typeface="微软雅黑" panose="020B0503020204020204" pitchFamily="34" charset="-122"/>
                    <a:ea typeface="微软雅黑" panose="020B0503020204020204" pitchFamily="34" charset="-122"/>
                  </a:rPr>
                  <a:t>序列，而是用</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rPr>
                      <m:t>𝑧</m:t>
                    </m:r>
                  </m:oMath>
                </a14:m>
                <a:r>
                  <a:rPr lang="zh-CN" altLang="en-US" sz="2800" dirty="0">
                    <a:latin typeface="微软雅黑" panose="020B0503020204020204" pitchFamily="34" charset="-122"/>
                    <a:ea typeface="微软雅黑" panose="020B0503020204020204" pitchFamily="34" charset="-122"/>
                  </a:rPr>
                  <a:t>的分布，例如：</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ts val="4200"/>
                  </a:lnSpc>
                  <a:spcBef>
                    <a:spcPts val="120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0.00512</m:t>
                          </m:r>
                        </m:num>
                        <m:den>
                          <m:r>
                            <a:rPr lang="en-US" sz="2400" i="1">
                              <a:latin typeface="Cambria Math" panose="02040503050406030204" pitchFamily="18" charset="0"/>
                            </a:rPr>
                            <m:t>0.00512+0.03087</m:t>
                          </m:r>
                        </m:den>
                      </m:f>
                      <m:r>
                        <a:rPr lang="en-US" sz="2400" i="1">
                          <a:latin typeface="Cambria Math" panose="02040503050406030204" pitchFamily="18" charset="0"/>
                        </a:rPr>
                        <m:t>=0.14</m:t>
                      </m:r>
                    </m:oMath>
                  </m:oMathPara>
                </a14:m>
                <a:endParaRPr lang="en-US" dirty="0"/>
              </a:p>
              <a:p>
                <a:pPr marL="0" indent="0" eaLnBrk="1" hangingPunct="1">
                  <a:lnSpc>
                    <a:spcPts val="4200"/>
                  </a:lnSpc>
                  <a:spcBef>
                    <a:spcPts val="1200"/>
                  </a:spcBef>
                  <a:spcAft>
                    <a:spcPts val="0"/>
                  </a:spcAft>
                  <a:buNone/>
                </a:pPr>
                <a:endParaRPr lang="en-US" dirty="0"/>
              </a:p>
              <a:p>
                <a:pPr marL="0" indent="0" eaLnBrk="1" hangingPunct="1">
                  <a:lnSpc>
                    <a:spcPts val="4200"/>
                  </a:lnSpc>
                  <a:spcBef>
                    <a:spcPts val="1200"/>
                  </a:spcBef>
                  <a:spcAft>
                    <a:spcPts val="0"/>
                  </a:spcAft>
                  <a:buNone/>
                </a:pPr>
                <a:endParaRPr lang="en-US" dirty="0"/>
              </a:p>
              <a:p>
                <a:pPr marL="0" indent="0" eaLnBrk="1" hangingPunct="1">
                  <a:lnSpc>
                    <a:spcPts val="4200"/>
                  </a:lnSpc>
                  <a:spcBef>
                    <a:spcPts val="1200"/>
                  </a:spcBef>
                  <a:spcAft>
                    <a:spcPts val="0"/>
                  </a:spcAft>
                  <a:buNone/>
                </a:pPr>
                <a:endParaRPr lang="en-US" dirty="0"/>
              </a:p>
              <a:p>
                <a:pPr marL="0" indent="0" eaLnBrk="1" hangingPunct="1">
                  <a:lnSpc>
                    <a:spcPts val="4200"/>
                  </a:lnSpc>
                  <a:spcBef>
                    <a:spcPts val="1200"/>
                  </a:spcBef>
                  <a:spcAft>
                    <a:spcPts val="0"/>
                  </a:spcAft>
                  <a:buNone/>
                </a:pPr>
                <a:endParaRPr lang="en-US" dirty="0"/>
              </a:p>
              <a:p>
                <a:pPr eaLnBrk="1" hangingPunct="1">
                  <a:lnSpc>
                    <a:spcPts val="4200"/>
                  </a:lnSpc>
                  <a:spcBef>
                    <a:spcPts val="1200"/>
                  </a:spcBef>
                  <a:spcAft>
                    <a:spcPts val="0"/>
                  </a:spcAft>
                </a:pPr>
                <a:r>
                  <a:rPr lang="zh-CN" altLang="en-US" dirty="0">
                    <a:latin typeface="微软雅黑" panose="020B0503020204020204" pitchFamily="34" charset="-122"/>
                    <a:ea typeface="微软雅黑" panose="020B0503020204020204" pitchFamily="34" charset="-122"/>
                  </a:rPr>
                  <a:t>估计出</a:t>
                </a:r>
                <a14:m>
                  <m:oMath xmlns:m="http://schemas.openxmlformats.org/officeDocument/2006/math">
                    <m:r>
                      <a:rPr lang="en-US" i="1" dirty="0" smtClean="0">
                        <a:latin typeface="Cambria Math" panose="02040503050406030204" pitchFamily="18" charset="0"/>
                        <a:ea typeface="微软雅黑" panose="020B0503020204020204" pitchFamily="34" charset="-122"/>
                      </a:rPr>
                      <m:t>𝑧</m:t>
                    </m:r>
                  </m:oMath>
                </a14:m>
                <a:r>
                  <a:rPr lang="zh-CN" altLang="en-US" dirty="0">
                    <a:latin typeface="微软雅黑" panose="020B0503020204020204" pitchFamily="34" charset="-122"/>
                    <a:ea typeface="微软雅黑" panose="020B0503020204020204" pitchFamily="34" charset="-122"/>
                  </a:rPr>
                  <a:t>的概率分布，称为</a:t>
                </a:r>
                <a:r>
                  <a:rPr lang="en-US"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步</a:t>
                </a:r>
                <a:endParaRPr lang="en-US"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720" t="-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985096607"/>
                  </p:ext>
                </p:extLst>
              </p:nvPr>
            </p:nvGraphicFramePr>
            <p:xfrm>
              <a:off x="1371600" y="3276600"/>
              <a:ext cx="6477000" cy="2438400"/>
            </p:xfrm>
            <a:graphic>
              <a:graphicData uri="http://schemas.openxmlformats.org/drawingml/2006/table">
                <a:tbl>
                  <a:tblPr firstRow="1" firstCol="1" bandRow="1">
                    <a:tableStyleId>{5C22544A-7EE6-4342-B048-85BDC9FD1C3A}</a:tableStyleId>
                  </a:tblPr>
                  <a:tblGrid>
                    <a:gridCol w="1759349">
                      <a:extLst>
                        <a:ext uri="{9D8B030D-6E8A-4147-A177-3AD203B41FA5}">
                          <a16:colId xmlns:a16="http://schemas.microsoft.com/office/drawing/2014/main" val="1936982300"/>
                        </a:ext>
                      </a:extLst>
                    </a:gridCol>
                    <a:gridCol w="2331768">
                      <a:extLst>
                        <a:ext uri="{9D8B030D-6E8A-4147-A177-3AD203B41FA5}">
                          <a16:colId xmlns:a16="http://schemas.microsoft.com/office/drawing/2014/main" val="166134570"/>
                        </a:ext>
                      </a:extLst>
                    </a:gridCol>
                    <a:gridCol w="2385883">
                      <a:extLst>
                        <a:ext uri="{9D8B030D-6E8A-4147-A177-3AD203B41FA5}">
                          <a16:colId xmlns:a16="http://schemas.microsoft.com/office/drawing/2014/main" val="4001930451"/>
                        </a:ext>
                      </a:extLst>
                    </a:gridCol>
                  </a:tblGrid>
                  <a:tr h="406400">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轮数</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𝑧</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r>
                                  <a:rPr lang="zh-CN" sz="1800">
                                    <a:effectLst/>
                                    <a:latin typeface="Cambria Math" panose="02040503050406030204" pitchFamily="18" charset="0"/>
                                  </a:rPr>
                                  <m:t>硬币</m:t>
                                </m:r>
                                <m:r>
                                  <a:rPr lang="en-US" sz="1800">
                                    <a:effectLst/>
                                    <a:latin typeface="Cambria Math" panose="02040503050406030204" pitchFamily="18" charset="0"/>
                                  </a:rPr>
                                  <m:t>1</m:t>
                                </m:r>
                              </m:oMath>
                            </m:oMathPara>
                          </a14:m>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𝑧</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r>
                                  <a:rPr lang="zh-CN" sz="1800">
                                    <a:effectLst/>
                                    <a:latin typeface="Cambria Math" panose="02040503050406030204" pitchFamily="18" charset="0"/>
                                  </a:rPr>
                                  <m:t>硬币</m:t>
                                </m:r>
                                <m:r>
                                  <a:rPr lang="en-US" sz="1800">
                                    <a:effectLst/>
                                    <a:latin typeface="Cambria Math" panose="02040503050406030204" pitchFamily="18" charset="0"/>
                                  </a:rPr>
                                  <m:t>2</m:t>
                                </m:r>
                              </m:oMath>
                            </m:oMathPara>
                          </a14:m>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1242719"/>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0.14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0.86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3264638"/>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0.61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0.39</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67934565"/>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0.94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44756"/>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0.14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0.86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4783764"/>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5</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0.61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effectLst/>
                              <a:latin typeface="微软雅黑" panose="020B0503020204020204" pitchFamily="34" charset="-122"/>
                              <a:ea typeface="微软雅黑" panose="020B0503020204020204" pitchFamily="34" charset="-122"/>
                            </a:rPr>
                            <a:t>0.39</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64077162"/>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xmlns="" xmlns:a14="http://schemas.microsoft.com/office/drawing/2010/main" val="985096607"/>
                  </p:ext>
                </p:extLst>
              </p:nvPr>
            </p:nvGraphicFramePr>
            <p:xfrm>
              <a:off x="1371600" y="3276600"/>
              <a:ext cx="6477000" cy="2438400"/>
            </p:xfrm>
            <a:graphic>
              <a:graphicData uri="http://schemas.openxmlformats.org/drawingml/2006/table">
                <a:tbl>
                  <a:tblPr firstRow="1" firstCol="1" bandRow="1">
                    <a:tableStyleId>{5C22544A-7EE6-4342-B048-85BDC9FD1C3A}</a:tableStyleId>
                  </a:tblPr>
                  <a:tblGrid>
                    <a:gridCol w="1759349">
                      <a:extLst>
                        <a:ext uri="{9D8B030D-6E8A-4147-A177-3AD203B41FA5}">
                          <a16:colId xmlns:a16="http://schemas.microsoft.com/office/drawing/2014/main" xmlns="" xmlns:a14="http://schemas.microsoft.com/office/drawing/2010/main" val="1936982300"/>
                        </a:ext>
                      </a:extLst>
                    </a:gridCol>
                    <a:gridCol w="2331768">
                      <a:extLst>
                        <a:ext uri="{9D8B030D-6E8A-4147-A177-3AD203B41FA5}">
                          <a16:colId xmlns:a16="http://schemas.microsoft.com/office/drawing/2014/main" xmlns="" xmlns:a14="http://schemas.microsoft.com/office/drawing/2010/main" val="166134570"/>
                        </a:ext>
                      </a:extLst>
                    </a:gridCol>
                    <a:gridCol w="2385883">
                      <a:extLst>
                        <a:ext uri="{9D8B030D-6E8A-4147-A177-3AD203B41FA5}">
                          <a16:colId xmlns:a16="http://schemas.microsoft.com/office/drawing/2014/main" xmlns="" xmlns:a14="http://schemas.microsoft.com/office/drawing/2010/main" val="4001930451"/>
                        </a:ext>
                      </a:extLst>
                    </a:gridCol>
                  </a:tblGrid>
                  <a:tr h="406400">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轮数</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76178" t="-2985" r="-103665" b="-519403"/>
                          </a:stretch>
                        </a:blipFill>
                      </a:tcPr>
                    </a:tc>
                    <a:tc>
                      <a:txBody>
                        <a:bodyPr/>
                        <a:lstStyle/>
                        <a:p>
                          <a:endParaRPr lang="en-US"/>
                        </a:p>
                      </a:txBody>
                      <a:tcPr marL="68580" marR="68580" marT="0" marB="0" anchor="ctr">
                        <a:blipFill>
                          <a:blip r:embed="rId3"/>
                          <a:stretch>
                            <a:fillRect l="-171684" t="-2985" r="-1020" b="-519403"/>
                          </a:stretch>
                        </a:blipFill>
                      </a:tcPr>
                    </a:tc>
                    <a:extLst>
                      <a:ext uri="{0D108BD9-81ED-4DB2-BD59-A6C34878D82A}">
                        <a16:rowId xmlns:a16="http://schemas.microsoft.com/office/drawing/2014/main" xmlns="" xmlns:a14="http://schemas.microsoft.com/office/drawing/2010/main" val="2901242719"/>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0.14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0.86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2333264638"/>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0.61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0.39</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2867934565"/>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0.94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0.06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137644756"/>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0.14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0.86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3374783764"/>
                      </a:ext>
                    </a:extLst>
                  </a:tr>
                  <a:tr h="406400">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5</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0.61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effectLst/>
                              <a:latin typeface="微软雅黑" panose="020B0503020204020204" pitchFamily="34" charset="-122"/>
                              <a:ea typeface="微软雅黑" panose="020B0503020204020204" pitchFamily="34" charset="-122"/>
                            </a:rPr>
                            <a:t>0.39</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3164077162"/>
                      </a:ext>
                    </a:extLst>
                  </a:tr>
                </a:tbl>
              </a:graphicData>
            </a:graphic>
          </p:graphicFrame>
        </mc:Fallback>
      </mc:AlternateContent>
    </p:spTree>
    <p:extLst>
      <p:ext uri="{BB962C8B-B14F-4D97-AF65-F5344CB8AC3E}">
        <p14:creationId xmlns:p14="http://schemas.microsoft.com/office/powerpoint/2010/main" val="15472140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cs typeface="+mn-cs"/>
              </a:rPr>
              <a:t>E</a:t>
            </a:r>
            <a:r>
              <a:rPr lang="zh-CN" altLang="en-US" b="1" dirty="0">
                <a:solidFill>
                  <a:srgbClr val="002060"/>
                </a:solidFill>
                <a:latin typeface="Calibri" pitchFamily="34" charset="0"/>
                <a:ea typeface="宋体" charset="-122"/>
                <a:cs typeface="+mn-cs"/>
              </a:rPr>
              <a:t>步</a:t>
            </a:r>
          </a:p>
        </p:txBody>
      </p:sp>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en-US" altLang="zh-CN" sz="2800" dirty="0">
                    <a:latin typeface="微软雅黑" panose="020B0503020204020204" pitchFamily="34" charset="-122"/>
                    <a:ea typeface="微软雅黑" panose="020B0503020204020204" pitchFamily="34" charset="-122"/>
                  </a:rPr>
                  <a:t>E</a:t>
                </a:r>
                <a:r>
                  <a:rPr lang="zh-CN" altLang="en-US" sz="2800" dirty="0">
                    <a:latin typeface="微软雅黑" panose="020B0503020204020204" pitchFamily="34" charset="-122"/>
                    <a:ea typeface="微软雅黑" panose="020B0503020204020204" pitchFamily="34" charset="-122"/>
                  </a:rPr>
                  <a:t>步是根据参数的初始值或上一次迭代的模型参数来计算出的因变量（</a:t>
                </a:r>
                <a14:m>
                  <m:oMath xmlns:m="http://schemas.openxmlformats.org/officeDocument/2006/math">
                    <m:r>
                      <a:rPr lang="el-GR" altLang="zh-CN" sz="2800" i="1" dirty="0" smtClean="0">
                        <a:latin typeface="Cambria Math" panose="02040503050406030204" pitchFamily="18" charset="0"/>
                        <a:ea typeface="微软雅黑" panose="020B0503020204020204" pitchFamily="34" charset="-122"/>
                      </a:rPr>
                      <m:t>𝜃</m:t>
                    </m:r>
                  </m:oMath>
                </a14:m>
                <a:r>
                  <a:rPr lang="zh-CN" altLang="el-GR"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的后验概率（条件概率），其实就是隐变量的期望值，来作为</a:t>
                </a:r>
                <a:r>
                  <a:rPr lang="zh-CN" altLang="en-US" sz="2800" dirty="0">
                    <a:solidFill>
                      <a:srgbClr val="FF0000"/>
                    </a:solidFill>
                    <a:latin typeface="微软雅黑" panose="020B0503020204020204" pitchFamily="34" charset="-122"/>
                    <a:ea typeface="微软雅黑" panose="020B0503020204020204" pitchFamily="34" charset="-122"/>
                  </a:rPr>
                  <a:t>隐变量的当前估计值</a:t>
                </a:r>
                <a:r>
                  <a:rPr lang="zh-CN" altLang="en-US" sz="2800" dirty="0">
                    <a:latin typeface="微软雅黑" panose="020B0503020204020204" pitchFamily="34" charset="-122"/>
                    <a:ea typeface="微软雅黑" panose="020B0503020204020204" pitchFamily="34" charset="-122"/>
                  </a:rPr>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𝑧</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𝑧</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𝜃</m:t>
                          </m:r>
                        </m:e>
                      </m:d>
                    </m:oMath>
                  </m:oMathPara>
                </a14:m>
                <a:endParaRPr lang="en-US" dirty="0"/>
              </a:p>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𝑖</m:t>
                        </m:r>
                      </m:sub>
                    </m:sSub>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e>
                    </m:d>
                  </m:oMath>
                </a14:m>
                <a:r>
                  <a:rPr lang="zh-CN" altLang="en-US" sz="2800" dirty="0">
                    <a:latin typeface="微软雅黑" panose="020B0503020204020204" pitchFamily="34" charset="-122"/>
                    <a:ea typeface="微软雅黑" panose="020B0503020204020204" pitchFamily="34" charset="-122"/>
                  </a:rPr>
                  <a:t>表示第</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rPr>
                      <m:t>𝑖</m:t>
                    </m:r>
                  </m:oMath>
                </a14:m>
                <a:r>
                  <a:rPr lang="zh-CN" altLang="en-US" sz="2800" dirty="0">
                    <a:latin typeface="微软雅黑" panose="020B0503020204020204" pitchFamily="34" charset="-122"/>
                    <a:ea typeface="微软雅黑" panose="020B0503020204020204" pitchFamily="34" charset="-122"/>
                  </a:rPr>
                  <a:t>轮</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rPr>
                      <m:t>𝑧</m:t>
                    </m:r>
                  </m:oMath>
                </a14:m>
                <a:r>
                  <a:rPr lang="zh-CN" altLang="en-US" sz="2800" dirty="0">
                    <a:latin typeface="微软雅黑" panose="020B0503020204020204" pitchFamily="34" charset="-122"/>
                    <a:ea typeface="微软雅黑" panose="020B0503020204020204" pitchFamily="34" charset="-122"/>
                  </a:rPr>
                  <a:t>的分布，</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𝑥</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oMath>
                </a14:m>
                <a:r>
                  <a:rPr lang="zh-CN" altLang="en-US" sz="2800" dirty="0">
                    <a:latin typeface="微软雅黑" panose="020B0503020204020204" pitchFamily="34" charset="-122"/>
                    <a:ea typeface="微软雅黑" panose="020B0503020204020204" pitchFamily="34" charset="-122"/>
                  </a:rPr>
                  <a:t>表示第</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rPr>
                      <m:t>𝑖</m:t>
                    </m:r>
                  </m:oMath>
                </a14:m>
                <a:r>
                  <a:rPr lang="zh-CN" altLang="en-US" sz="2800" dirty="0">
                    <a:latin typeface="微软雅黑" panose="020B0503020204020204" pitchFamily="34" charset="-122"/>
                    <a:ea typeface="微软雅黑" panose="020B0503020204020204" pitchFamily="34" charset="-122"/>
                  </a:rPr>
                  <a:t>轮的观察量。</a:t>
                </a:r>
              </a:p>
              <a:p>
                <a:pPr eaLnBrk="1" hangingPunct="1">
                  <a:lnSpc>
                    <a:spcPts val="4200"/>
                  </a:lnSpc>
                  <a:spcBef>
                    <a:spcPts val="1200"/>
                  </a:spcBef>
                  <a:spcAft>
                    <a:spcPts val="0"/>
                  </a:spcAft>
                </a:pP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346" t="-114" r="-224"/>
                </a:stretch>
              </a:blipFill>
            </p:spPr>
            <p:txBody>
              <a:bodyPr/>
              <a:lstStyle/>
              <a:p>
                <a:r>
                  <a:rPr lang="en-US">
                    <a:noFill/>
                  </a:rPr>
                  <a:t> </a:t>
                </a:r>
              </a:p>
            </p:txBody>
          </p:sp>
        </mc:Fallback>
      </mc:AlternateContent>
    </p:spTree>
    <p:extLst>
      <p:ext uri="{BB962C8B-B14F-4D97-AF65-F5344CB8AC3E}">
        <p14:creationId xmlns:p14="http://schemas.microsoft.com/office/powerpoint/2010/main" val="18593969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en-US"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sub>
                    </m:sSub>
                    <m:r>
                      <a:rPr lang="en-US" sz="2800" i="1">
                        <a:latin typeface="Cambria Math" panose="02040503050406030204" pitchFamily="18" charset="0"/>
                      </a:rPr>
                      <m:t>=1</m:t>
                    </m:r>
                  </m:oMath>
                </a14:m>
                <a:r>
                  <a:rPr lang="zh-CN" altLang="en-US" sz="2800" dirty="0">
                    <a:latin typeface="微软雅黑" panose="020B0503020204020204" pitchFamily="34" charset="-122"/>
                    <a:ea typeface="微软雅黑" panose="020B0503020204020204" pitchFamily="34" charset="-122"/>
                  </a:rPr>
                  <a:t>时正反面分布</a:t>
                </a: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估计</a:t>
                </a:r>
                <a14:m>
                  <m:oMath xmlns:m="http://schemas.openxmlformats.org/officeDocument/2006/math">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𝑃</m:t>
                        </m:r>
                      </m:e>
                      <m:sub>
                        <m:r>
                          <a:rPr lang="en-US" altLang="zh-CN" sz="2800" i="1" dirty="0" smtClean="0">
                            <a:latin typeface="Cambria Math" panose="02040503050406030204" pitchFamily="18" charset="0"/>
                            <a:ea typeface="微软雅黑" panose="020B0503020204020204" pitchFamily="34" charset="-122"/>
                          </a:rPr>
                          <m:t>1</m:t>
                        </m:r>
                      </m:sub>
                    </m:sSub>
                    <m:r>
                      <a:rPr lang="zh-CN" altLang="en-US" sz="2800" i="1" dirty="0">
                        <a:latin typeface="Cambria Math" panose="02040503050406030204" pitchFamily="18" charset="0"/>
                        <a:ea typeface="微软雅黑" panose="020B0503020204020204" pitchFamily="34" charset="-122"/>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4.22</m:t>
                        </m:r>
                      </m:num>
                      <m:den>
                        <m:r>
                          <a:rPr lang="en-US" i="1">
                            <a:latin typeface="Cambria Math" panose="02040503050406030204" pitchFamily="18" charset="0"/>
                          </a:rPr>
                          <m:t>4.22+7.98</m:t>
                        </m:r>
                      </m:den>
                    </m:f>
                    <m:r>
                      <a:rPr lang="en-US" i="1">
                        <a:latin typeface="Cambria Math" panose="02040503050406030204" pitchFamily="18" charset="0"/>
                      </a:rPr>
                      <m:t>=0.35</m:t>
                    </m:r>
                  </m:oMath>
                </a14:m>
                <a:endParaRPr lang="en-US" dirty="0"/>
              </a:p>
              <a:p>
                <a:pPr eaLnBrk="1" hangingPunct="1">
                  <a:lnSpc>
                    <a:spcPts val="4200"/>
                  </a:lnSpc>
                  <a:spcBef>
                    <a:spcPts val="1200"/>
                  </a:spcBef>
                  <a:spcAft>
                    <a:spcPts val="0"/>
                  </a:spcAft>
                </a:pPr>
                <a:r>
                  <a:rPr lang="zh-CN" altLang="en-US" sz="2400" dirty="0">
                    <a:latin typeface="微软雅黑" panose="020B0503020204020204" pitchFamily="34" charset="-122"/>
                    <a:ea typeface="微软雅黑" panose="020B0503020204020204" pitchFamily="34" charset="-122"/>
                  </a:rPr>
                  <a:t>新估计出的</a:t>
                </a:r>
                <a14:m>
                  <m:oMath xmlns:m="http://schemas.openxmlformats.org/officeDocument/2006/math">
                    <m:r>
                      <a:rPr lang="en-US" altLang="zh-CN" sz="2400" i="1" dirty="0" smtClean="0">
                        <a:latin typeface="Cambria Math" panose="02040503050406030204" pitchFamily="18" charset="0"/>
                        <a:ea typeface="微软雅黑" panose="020B0503020204020204" pitchFamily="34" charset="-122"/>
                      </a:rPr>
                      <m:t>𝑃</m:t>
                    </m:r>
                    <m:r>
                      <a:rPr lang="en-US" altLang="zh-CN" sz="2400" i="1" dirty="0" smtClean="0">
                        <a:latin typeface="Cambria Math" panose="02040503050406030204" pitchFamily="18" charset="0"/>
                        <a:ea typeface="微软雅黑" panose="020B0503020204020204" pitchFamily="34" charset="-122"/>
                      </a:rPr>
                      <m:t>_1</m:t>
                    </m:r>
                  </m:oMath>
                </a14:m>
                <a:r>
                  <a:rPr lang="zh-CN" altLang="en-US" sz="2400" dirty="0">
                    <a:latin typeface="微软雅黑" panose="020B0503020204020204" pitchFamily="34" charset="-122"/>
                    <a:ea typeface="微软雅黑" panose="020B0503020204020204" pitchFamily="34" charset="-122"/>
                  </a:rPr>
                  <a:t>要更加接近</a:t>
                </a:r>
                <a:r>
                  <a:rPr lang="en-US" altLang="zh-CN" sz="2400" dirty="0">
                    <a:latin typeface="微软雅黑" panose="020B0503020204020204" pitchFamily="34" charset="-122"/>
                    <a:ea typeface="微软雅黑" panose="020B0503020204020204" pitchFamily="34" charset="-122"/>
                  </a:rPr>
                  <a:t>0.4</a:t>
                </a:r>
                <a:r>
                  <a:rPr lang="zh-CN" altLang="en-US" sz="2400" dirty="0">
                    <a:latin typeface="微软雅黑" panose="020B0503020204020204" pitchFamily="34" charset="-122"/>
                    <a:ea typeface="微软雅黑" panose="020B0503020204020204" pitchFamily="34" charset="-122"/>
                  </a:rPr>
                  <a:t>，原因是使用了所有抛掷的数据，而不是部分的数据。</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720" t="-800" r="-898" b="-229"/>
                </a:stretch>
              </a:blipFill>
            </p:spPr>
            <p:txBody>
              <a:bodyPr/>
              <a:lstStyle/>
              <a:p>
                <a:r>
                  <a:rPr lang="en-US">
                    <a:noFill/>
                  </a:rPr>
                  <a:t> </a:t>
                </a:r>
              </a:p>
            </p:txBody>
          </p:sp>
        </mc:Fallback>
      </mc:AlternateContent>
      <p:graphicFrame>
        <p:nvGraphicFramePr>
          <p:cNvPr id="2" name="表格 1"/>
          <p:cNvGraphicFramePr>
            <a:graphicFrameLocks noGrp="1"/>
          </p:cNvGraphicFramePr>
          <p:nvPr/>
        </p:nvGraphicFramePr>
        <p:xfrm>
          <a:off x="1524000" y="1905000"/>
          <a:ext cx="6172200" cy="2819397"/>
        </p:xfrm>
        <a:graphic>
          <a:graphicData uri="http://schemas.openxmlformats.org/drawingml/2006/table">
            <a:tbl>
              <a:tblPr firstRow="1" firstCol="1" bandRow="1">
                <a:tableStyleId>{5C22544A-7EE6-4342-B048-85BDC9FD1C3A}</a:tableStyleId>
              </a:tblPr>
              <a:tblGrid>
                <a:gridCol w="1676555">
                  <a:extLst>
                    <a:ext uri="{9D8B030D-6E8A-4147-A177-3AD203B41FA5}">
                      <a16:colId xmlns:a16="http://schemas.microsoft.com/office/drawing/2014/main" val="322962567"/>
                    </a:ext>
                  </a:extLst>
                </a:gridCol>
                <a:gridCol w="2222038">
                  <a:extLst>
                    <a:ext uri="{9D8B030D-6E8A-4147-A177-3AD203B41FA5}">
                      <a16:colId xmlns:a16="http://schemas.microsoft.com/office/drawing/2014/main" val="471522528"/>
                    </a:ext>
                  </a:extLst>
                </a:gridCol>
                <a:gridCol w="2273607">
                  <a:extLst>
                    <a:ext uri="{9D8B030D-6E8A-4147-A177-3AD203B41FA5}">
                      <a16:colId xmlns:a16="http://schemas.microsoft.com/office/drawing/2014/main" val="1242812119"/>
                    </a:ext>
                  </a:extLst>
                </a:gridCol>
              </a:tblGrid>
              <a:tr h="402771">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轮数</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正面</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反面</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928472351"/>
                  </a:ext>
                </a:extLst>
              </a:tr>
              <a:tr h="402771">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0.42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0.28</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317754898"/>
                  </a:ext>
                </a:extLst>
              </a:tr>
              <a:tr h="402771">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1.22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1.83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207291147"/>
                  </a:ext>
                </a:extLst>
              </a:tr>
              <a:tr h="402771">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0.94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3.76</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572397887"/>
                  </a:ext>
                </a:extLst>
              </a:tr>
              <a:tr h="402771">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4</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0.42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0.28</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46670764"/>
                  </a:ext>
                </a:extLst>
              </a:tr>
              <a:tr h="402771">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5</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1.22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1.93</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560903239"/>
                  </a:ext>
                </a:extLst>
              </a:tr>
              <a:tr h="402771">
                <a:tc>
                  <a:txBody>
                    <a:bodyPr/>
                    <a:lstStyle/>
                    <a:p>
                      <a:pPr algn="ctr">
                        <a:lnSpc>
                          <a:spcPct val="115000"/>
                        </a:lnSpc>
                        <a:spcAft>
                          <a:spcPts val="0"/>
                        </a:spcAft>
                      </a:pPr>
                      <a:r>
                        <a:rPr lang="zh-CN" sz="1800">
                          <a:effectLst/>
                          <a:latin typeface="微软雅黑" panose="020B0503020204020204" pitchFamily="34" charset="-122"/>
                          <a:ea typeface="微软雅黑" panose="020B0503020204020204" pitchFamily="34" charset="-122"/>
                        </a:rPr>
                        <a:t>总计</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微软雅黑" panose="020B0503020204020204" pitchFamily="34" charset="-122"/>
                          <a:ea typeface="微软雅黑" panose="020B0503020204020204" pitchFamily="34" charset="-122"/>
                        </a:rPr>
                        <a:t>4.22</a:t>
                      </a:r>
                      <a:endParaRPr lang="en-US" sz="18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微软雅黑" panose="020B0503020204020204" pitchFamily="34" charset="-122"/>
                          <a:ea typeface="微软雅黑" panose="020B0503020204020204" pitchFamily="34" charset="-122"/>
                        </a:rPr>
                        <a:t>7.98</a:t>
                      </a:r>
                      <a:endParaRPr lang="en-US" sz="18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845536076"/>
                  </a:ext>
                </a:extLst>
              </a:tr>
            </a:tbl>
          </a:graphicData>
        </a:graphic>
      </p:graphicFrame>
    </p:spTree>
    <p:extLst>
      <p:ext uri="{BB962C8B-B14F-4D97-AF65-F5344CB8AC3E}">
        <p14:creationId xmlns:p14="http://schemas.microsoft.com/office/powerpoint/2010/main" val="310895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4864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贝叶斯公式简单算例</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533400" y="1219200"/>
            <a:ext cx="7620000" cy="461665"/>
          </a:xfrm>
          <a:prstGeom prst="rect">
            <a:avLst/>
          </a:prstGeom>
        </p:spPr>
        <p:txBody>
          <a:bodyPr wrap="square">
            <a:spAutoFit/>
          </a:bodyPr>
          <a:lstStyle/>
          <a:p>
            <a:r>
              <a:rPr lang="zh-CN" altLang="en-US" sz="2400" dirty="0"/>
              <a:t>某个医院早上收了六个门诊病人，诊断如下表：</a:t>
            </a:r>
          </a:p>
        </p:txBody>
      </p:sp>
      <p:sp>
        <p:nvSpPr>
          <p:cNvPr id="6" name="矩形 5"/>
          <p:cNvSpPr/>
          <p:nvPr/>
        </p:nvSpPr>
        <p:spPr>
          <a:xfrm>
            <a:off x="1447800" y="1905000"/>
            <a:ext cx="5334000" cy="2708434"/>
          </a:xfrm>
          <a:prstGeom prst="rect">
            <a:avLst/>
          </a:prstGeom>
        </p:spPr>
        <p:txBody>
          <a:bodyPr wrap="square">
            <a:spAutoFit/>
          </a:bodyPr>
          <a:lstStyle/>
          <a:p>
            <a:pPr>
              <a:spcBef>
                <a:spcPts val="600"/>
              </a:spcBef>
            </a:pPr>
            <a:r>
              <a:rPr lang="zh-CN" altLang="en-US" sz="2000" dirty="0"/>
              <a:t>　　</a:t>
            </a:r>
            <a:r>
              <a:rPr lang="zh-CN" altLang="en-US" sz="2000" b="1" dirty="0">
                <a:solidFill>
                  <a:srgbClr val="3F21F1"/>
                </a:solidFill>
              </a:rPr>
              <a:t>症状　　      职业　　　     疾病</a:t>
            </a:r>
            <a:endParaRPr lang="en-US" altLang="zh-CN" sz="2000" b="1" dirty="0">
              <a:solidFill>
                <a:srgbClr val="3F21F1"/>
              </a:solidFill>
            </a:endParaRPr>
          </a:p>
          <a:p>
            <a:pPr>
              <a:spcBef>
                <a:spcPts val="600"/>
              </a:spcBef>
            </a:pPr>
            <a:r>
              <a:rPr lang="en-US" altLang="zh-CN" sz="2000" dirty="0">
                <a:solidFill>
                  <a:srgbClr val="3F21F1"/>
                </a:solidFill>
              </a:rPr>
              <a:t>       ----------------------------------------------</a:t>
            </a:r>
            <a:endParaRPr lang="zh-CN" altLang="en-US" sz="2000" dirty="0">
              <a:solidFill>
                <a:srgbClr val="3F21F1"/>
              </a:solidFill>
            </a:endParaRPr>
          </a:p>
          <a:p>
            <a:pPr>
              <a:spcBef>
                <a:spcPts val="600"/>
              </a:spcBef>
            </a:pPr>
            <a:r>
              <a:rPr lang="zh-CN" altLang="en-US" sz="2000" dirty="0">
                <a:solidFill>
                  <a:srgbClr val="3F21F1"/>
                </a:solidFill>
              </a:rPr>
              <a:t>　　打喷嚏　      护士　　  　   感冒 </a:t>
            </a:r>
            <a:br>
              <a:rPr lang="zh-CN" altLang="en-US" sz="2000" dirty="0">
                <a:solidFill>
                  <a:srgbClr val="3F21F1"/>
                </a:solidFill>
              </a:rPr>
            </a:br>
            <a:r>
              <a:rPr lang="zh-CN" altLang="en-US" sz="2000" dirty="0">
                <a:solidFill>
                  <a:srgbClr val="3F21F1"/>
                </a:solidFill>
              </a:rPr>
              <a:t>　　打喷嚏　      农夫　　  　   过敏 </a:t>
            </a:r>
            <a:br>
              <a:rPr lang="zh-CN" altLang="en-US" sz="2000" dirty="0">
                <a:solidFill>
                  <a:srgbClr val="3F21F1"/>
                </a:solidFill>
              </a:rPr>
            </a:br>
            <a:r>
              <a:rPr lang="zh-CN" altLang="en-US" sz="2000" dirty="0">
                <a:solidFill>
                  <a:srgbClr val="3F21F1"/>
                </a:solidFill>
              </a:rPr>
              <a:t>　　头痛　　      建筑工人　     脑震荡 </a:t>
            </a:r>
            <a:br>
              <a:rPr lang="zh-CN" altLang="en-US" sz="2000" dirty="0">
                <a:solidFill>
                  <a:srgbClr val="3F21F1"/>
                </a:solidFill>
              </a:rPr>
            </a:br>
            <a:r>
              <a:rPr lang="zh-CN" altLang="en-US" sz="2000" dirty="0">
                <a:solidFill>
                  <a:srgbClr val="3F21F1"/>
                </a:solidFill>
              </a:rPr>
              <a:t>　　头痛　　      建筑工人　     感冒 </a:t>
            </a:r>
            <a:br>
              <a:rPr lang="zh-CN" altLang="en-US" sz="2000" dirty="0">
                <a:solidFill>
                  <a:srgbClr val="3F21F1"/>
                </a:solidFill>
              </a:rPr>
            </a:br>
            <a:r>
              <a:rPr lang="zh-CN" altLang="en-US" sz="2000" dirty="0">
                <a:solidFill>
                  <a:srgbClr val="3F21F1"/>
                </a:solidFill>
              </a:rPr>
              <a:t>　　打喷嚏　      教师　　  　   感冒 </a:t>
            </a:r>
            <a:br>
              <a:rPr lang="zh-CN" altLang="en-US" sz="2000" dirty="0">
                <a:solidFill>
                  <a:srgbClr val="3F21F1"/>
                </a:solidFill>
              </a:rPr>
            </a:br>
            <a:r>
              <a:rPr lang="zh-CN" altLang="en-US" sz="2000" dirty="0">
                <a:solidFill>
                  <a:srgbClr val="3F21F1"/>
                </a:solidFill>
              </a:rPr>
              <a:t>　　头痛　　      教师　　  　   脑震荡</a:t>
            </a:r>
          </a:p>
        </p:txBody>
      </p:sp>
      <p:sp>
        <p:nvSpPr>
          <p:cNvPr id="8" name="矩形 7"/>
          <p:cNvSpPr/>
          <p:nvPr/>
        </p:nvSpPr>
        <p:spPr>
          <a:xfrm>
            <a:off x="762000" y="4876800"/>
            <a:ext cx="7620000" cy="830997"/>
          </a:xfrm>
          <a:prstGeom prst="rect">
            <a:avLst/>
          </a:prstGeom>
        </p:spPr>
        <p:txBody>
          <a:bodyPr wrap="square">
            <a:spAutoFit/>
          </a:bodyPr>
          <a:lstStyle/>
          <a:p>
            <a:r>
              <a:rPr lang="zh-CN" altLang="en-US" sz="2400" dirty="0"/>
              <a:t>现在又来了一个病人，是一个打喷嚏的建筑工人，请问他患上感冒的概率有多大？</a:t>
            </a:r>
          </a:p>
        </p:txBody>
      </p:sp>
    </p:spTree>
    <p:extLst>
      <p:ext uri="{BB962C8B-B14F-4D97-AF65-F5344CB8AC3E}">
        <p14:creationId xmlns:p14="http://schemas.microsoft.com/office/powerpoint/2010/main" val="26231571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cs typeface="+mn-cs"/>
              </a:rPr>
              <a:t>M</a:t>
            </a:r>
            <a:r>
              <a:rPr lang="zh-CN" altLang="en-US" b="1" dirty="0">
                <a:solidFill>
                  <a:srgbClr val="002060"/>
                </a:solidFill>
                <a:latin typeface="Calibri" pitchFamily="34" charset="0"/>
                <a:ea typeface="宋体" charset="-122"/>
                <a:cs typeface="+mn-cs"/>
              </a:rPr>
              <a:t>步</a:t>
            </a:r>
          </a:p>
        </p:txBody>
      </p:sp>
      <mc:AlternateContent xmlns:mc="http://schemas.openxmlformats.org/markup-compatibility/2006" xmlns:a14="http://schemas.microsoft.com/office/drawing/2010/main">
        <mc:Choice Requires="a14">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zh-CN" altLang="en-US" sz="2800" dirty="0">
                    <a:latin typeface="微软雅黑" panose="020B0503020204020204" pitchFamily="34" charset="-122"/>
                    <a:ea typeface="微软雅黑" panose="020B0503020204020204" pitchFamily="34" charset="-122"/>
                  </a:rPr>
                  <a:t>根据</a:t>
                </a:r>
                <a:r>
                  <a:rPr lang="en-US" altLang="zh-CN" sz="2800" dirty="0">
                    <a:latin typeface="微软雅黑" panose="020B0503020204020204" pitchFamily="34" charset="-122"/>
                    <a:ea typeface="微软雅黑" panose="020B0503020204020204" pitchFamily="34" charset="-122"/>
                  </a:rPr>
                  <a:t>E</a:t>
                </a:r>
                <a:r>
                  <a:rPr lang="zh-CN" altLang="en-US" sz="2800" dirty="0">
                    <a:latin typeface="微软雅黑" panose="020B0503020204020204" pitchFamily="34" charset="-122"/>
                    <a:ea typeface="微软雅黑" panose="020B0503020204020204" pitchFamily="34" charset="-122"/>
                  </a:rPr>
                  <a:t>步中求出</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rPr>
                      <m:t>𝑧</m:t>
                    </m:r>
                  </m:oMath>
                </a14:m>
                <a:r>
                  <a:rPr lang="zh-CN" altLang="en-US" sz="2800" dirty="0">
                    <a:latin typeface="微软雅黑" panose="020B0503020204020204" pitchFamily="34" charset="-122"/>
                    <a:ea typeface="微软雅黑" panose="020B0503020204020204" pitchFamily="34" charset="-122"/>
                  </a:rPr>
                  <a:t>的概率分布，依据最大似然概率法则去估计</a:t>
                </a:r>
                <a14:m>
                  <m:oMath xmlns:m="http://schemas.openxmlformats.org/officeDocument/2006/math">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𝑃</m:t>
                        </m:r>
                      </m:e>
                      <m:sub>
                        <m:r>
                          <a:rPr lang="en-US" altLang="zh-CN" sz="2800" i="1" dirty="0" smtClean="0">
                            <a:latin typeface="Cambria Math" panose="02040503050406030204" pitchFamily="18" charset="0"/>
                            <a:ea typeface="微软雅黑" panose="020B0503020204020204" pitchFamily="34" charset="-122"/>
                          </a:rPr>
                          <m:t>1</m:t>
                        </m:r>
                      </m:sub>
                    </m:sSub>
                  </m:oMath>
                </a14:m>
                <a:r>
                  <a:rPr lang="zh-CN" altLang="en-US" sz="28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800" i="1" dirty="0" smtClean="0">
                            <a:latin typeface="Cambria Math" panose="02040503050406030204" pitchFamily="18" charset="0"/>
                            <a:ea typeface="微软雅黑" panose="020B0503020204020204" pitchFamily="34" charset="-122"/>
                          </a:rPr>
                        </m:ctrlPr>
                      </m:sSubPr>
                      <m:e>
                        <m:r>
                          <a:rPr lang="en-US" altLang="zh-CN" sz="2800" i="1" dirty="0" smtClean="0">
                            <a:latin typeface="Cambria Math" panose="02040503050406030204" pitchFamily="18" charset="0"/>
                            <a:ea typeface="微软雅黑" panose="020B0503020204020204" pitchFamily="34" charset="-122"/>
                          </a:rPr>
                          <m:t>𝑃</m:t>
                        </m:r>
                      </m:e>
                      <m:sub>
                        <m:r>
                          <a:rPr lang="en-US" altLang="zh-CN" sz="2800" i="1" dirty="0" smtClean="0">
                            <a:latin typeface="Cambria Math" panose="02040503050406030204" pitchFamily="18" charset="0"/>
                            <a:ea typeface="微软雅黑" panose="020B0503020204020204" pitchFamily="34" charset="-122"/>
                          </a:rPr>
                          <m:t>2</m:t>
                        </m:r>
                      </m:sub>
                    </m:sSub>
                  </m:oMath>
                </a14:m>
                <a:r>
                  <a:rPr lang="zh-CN" altLang="en-US" sz="2800" dirty="0">
                    <a:latin typeface="微软雅黑" panose="020B0503020204020204" pitchFamily="34" charset="-122"/>
                    <a:ea typeface="微软雅黑" panose="020B0503020204020204" pitchFamily="34" charset="-122"/>
                  </a:rPr>
                  <a:t>，称为</a:t>
                </a:r>
                <a:r>
                  <a:rPr lang="en-US" altLang="zh-CN" sz="2800" dirty="0">
                    <a:solidFill>
                      <a:srgbClr val="FF0000"/>
                    </a:solidFill>
                    <a:latin typeface="微软雅黑" panose="020B0503020204020204" pitchFamily="34" charset="-122"/>
                    <a:ea typeface="微软雅黑" panose="020B0503020204020204" pitchFamily="34" charset="-122"/>
                  </a:rPr>
                  <a:t>M</a:t>
                </a:r>
                <a:r>
                  <a:rPr lang="zh-CN" altLang="en-US" sz="2800" dirty="0">
                    <a:solidFill>
                      <a:srgbClr val="FF0000"/>
                    </a:solidFill>
                    <a:latin typeface="微软雅黑" panose="020B0503020204020204" pitchFamily="34" charset="-122"/>
                    <a:ea typeface="微软雅黑" panose="020B0503020204020204" pitchFamily="34" charset="-122"/>
                  </a:rPr>
                  <a:t>步</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r>
                  <a:rPr lang="en-US" sz="2800" dirty="0">
                    <a:latin typeface="微软雅黑" panose="020B0503020204020204" pitchFamily="34" charset="-122"/>
                    <a:ea typeface="微软雅黑" panose="020B0503020204020204" pitchFamily="34" charset="-122"/>
                  </a:rPr>
                  <a:t>M</a:t>
                </a:r>
                <a:r>
                  <a:rPr lang="zh-CN" altLang="en-US" sz="2800" dirty="0">
                    <a:latin typeface="微软雅黑" panose="020B0503020204020204" pitchFamily="34" charset="-122"/>
                    <a:ea typeface="微软雅黑" panose="020B0503020204020204" pitchFamily="34" charset="-122"/>
                  </a:rPr>
                  <a:t>步就是最大化似然函数从而获得新的参数值</a:t>
                </a:r>
                <a14:m>
                  <m:oMath xmlns:m="http://schemas.openxmlformats.org/officeDocument/2006/math">
                    <m:r>
                      <a:rPr lang="en-US" sz="2800" i="1">
                        <a:latin typeface="Cambria Math" panose="02040503050406030204" pitchFamily="18" charset="0"/>
                      </a:rPr>
                      <m:t>𝜃</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2</m:t>
                        </m:r>
                      </m:sub>
                    </m:sSub>
                    <m:r>
                      <a:rPr lang="en-US" sz="2800">
                        <a:latin typeface="Cambria Math" panose="02040503050406030204" pitchFamily="18" charset="0"/>
                      </a:rPr>
                      <m:t>}</m:t>
                    </m:r>
                  </m:oMath>
                </a14:m>
                <a:r>
                  <a:rPr lang="zh-CN" altLang="en-US" sz="2800" dirty="0"/>
                  <a:t>：</a:t>
                </a:r>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𝜃</m:t>
                      </m:r>
                      <m:r>
                        <a:rPr lang="en-US" sz="2800" b="0" i="0" smtClean="0">
                          <a:latin typeface="Cambria Math" panose="02040503050406030204" pitchFamily="18" charset="0"/>
                        </a:rPr>
                        <m:t>=</m:t>
                      </m:r>
                      <m:func>
                        <m:funcPr>
                          <m:ctrlPr>
                            <a:rPr lang="en-US" sz="2800" i="1">
                              <a:latin typeface="Cambria Math" panose="02040503050406030204" pitchFamily="18" charset="0"/>
                            </a:rPr>
                          </m:ctrlPr>
                        </m:funcPr>
                        <m:fName>
                          <m:r>
                            <a:rPr lang="en-US" sz="2800" i="1">
                              <a:latin typeface="Cambria Math" panose="02040503050406030204" pitchFamily="18" charset="0"/>
                            </a:rPr>
                            <m:t>𝑎𝑟𝑔</m:t>
                          </m:r>
                        </m:fName>
                        <m:e>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𝜃</m:t>
                                  </m:r>
                                </m:lim>
                              </m:limLow>
                            </m:fName>
                            <m:e>
                              <m:nary>
                                <m:naryPr>
                                  <m:chr m:val="∑"/>
                                  <m:limLoc m:val="undOvr"/>
                                  <m:supHide m:val="on"/>
                                  <m:ctrlPr>
                                    <a:rPr lang="en-US" sz="2800" i="1">
                                      <a:latin typeface="Cambria Math" panose="02040503050406030204" pitchFamily="18" charset="0"/>
                                    </a:rPr>
                                  </m:ctrlPr>
                                </m:naryPr>
                                <m:sub>
                                  <m:r>
                                    <a:rPr lang="en-US" sz="2800" i="1">
                                      <a:latin typeface="Cambria Math" panose="02040503050406030204" pitchFamily="18" charset="0"/>
                                    </a:rPr>
                                    <m:t>𝑖</m:t>
                                  </m:r>
                                </m:sub>
                                <m:sup/>
                                <m:e>
                                  <m:nary>
                                    <m:naryPr>
                                      <m:chr m:val="∑"/>
                                      <m:limLoc m:val="undOvr"/>
                                      <m:supHide m:val="on"/>
                                      <m:ctrlPr>
                                        <a:rPr lang="en-US" sz="2800" i="1">
                                          <a:latin typeface="Cambria Math" panose="02040503050406030204" pitchFamily="18" charset="0"/>
                                        </a:rPr>
                                      </m:ctrlPr>
                                    </m:naryPr>
                                    <m:sub>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sub>
                                    <m:sup/>
                                    <m:e>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𝑖</m:t>
                                          </m:r>
                                        </m:sub>
                                      </m:sSub>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f>
                                            <m:fPr>
                                              <m:ctrlPr>
                                                <a:rPr lang="en-US" sz="2800" i="1">
                                                  <a:latin typeface="Cambria Math" panose="02040503050406030204" pitchFamily="18" charset="0"/>
                                                </a:rPr>
                                              </m:ctrlPr>
                                            </m:fPr>
                                            <m:num>
                                              <m:r>
                                                <a:rPr lang="en-US" sz="2800" i="1">
                                                  <a:latin typeface="Cambria Math" panose="02040503050406030204" pitchFamily="18" charset="0"/>
                                                </a:rPr>
                                                <m:t>𝑝</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𝜃</m:t>
                                                  </m:r>
                                                </m:e>
                                              </m:d>
                                            </m:num>
                                            <m:den>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𝑖</m:t>
                                                  </m:r>
                                                </m:sub>
                                              </m:sSub>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r>
                                                <a:rPr lang="en-US" sz="2800" i="1">
                                                  <a:latin typeface="Cambria Math" panose="02040503050406030204" pitchFamily="18" charset="0"/>
                                                </a:rPr>
                                                <m:t>)</m:t>
                                              </m:r>
                                            </m:den>
                                          </m:f>
                                        </m:e>
                                      </m:func>
                                    </m:e>
                                  </m:nary>
                                </m:e>
                              </m:nary>
                            </m:e>
                          </m:func>
                        </m:e>
                      </m:func>
                    </m:oMath>
                  </m:oMathPara>
                </a14:m>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然后用估计出的</a:t>
                </a:r>
                <a14:m>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rPr>
                        </m:ctrlPr>
                      </m:sSubPr>
                      <m:e>
                        <m:r>
                          <a:rPr lang="en-US" altLang="zh-CN" sz="2400" i="1" dirty="0" smtClean="0">
                            <a:latin typeface="Cambria Math" panose="02040503050406030204" pitchFamily="18" charset="0"/>
                            <a:ea typeface="微软雅黑" panose="020B0503020204020204" pitchFamily="34" charset="-122"/>
                          </a:rPr>
                          <m:t>𝑃</m:t>
                        </m:r>
                      </m:e>
                      <m:sub>
                        <m:r>
                          <a:rPr lang="en-US" altLang="zh-CN" sz="2400" i="1" dirty="0" smtClean="0">
                            <a:latin typeface="Cambria Math" panose="02040503050406030204" pitchFamily="18" charset="0"/>
                            <a:ea typeface="微软雅黑" panose="020B0503020204020204" pitchFamily="34" charset="-122"/>
                          </a:rPr>
                          <m:t>1</m:t>
                        </m:r>
                      </m:sub>
                    </m:sSub>
                  </m:oMath>
                </a14:m>
                <a:r>
                  <a:rPr lang="zh-CN" altLang="en-US" sz="24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rPr>
                        </m:ctrlPr>
                      </m:sSubPr>
                      <m:e>
                        <m:r>
                          <a:rPr lang="en-US" altLang="zh-CN" sz="2400" i="1" dirty="0" smtClean="0">
                            <a:latin typeface="Cambria Math" panose="02040503050406030204" pitchFamily="18" charset="0"/>
                            <a:ea typeface="微软雅黑" panose="020B0503020204020204" pitchFamily="34" charset="-122"/>
                          </a:rPr>
                          <m:t>𝑃</m:t>
                        </m:r>
                      </m:e>
                      <m:sub>
                        <m:r>
                          <a:rPr lang="en-US" altLang="zh-CN" sz="2400" i="1" dirty="0" smtClean="0">
                            <a:latin typeface="Cambria Math" panose="02040503050406030204" pitchFamily="18" charset="0"/>
                            <a:ea typeface="微软雅黑" panose="020B0503020204020204" pitchFamily="34" charset="-122"/>
                          </a:rPr>
                          <m:t>2</m:t>
                        </m:r>
                      </m:sub>
                    </m:sSub>
                  </m:oMath>
                </a14:m>
                <a:r>
                  <a:rPr lang="zh-CN" altLang="en-US" sz="2400" dirty="0">
                    <a:latin typeface="微软雅黑" panose="020B0503020204020204" pitchFamily="34" charset="-122"/>
                    <a:ea typeface="微软雅黑" panose="020B0503020204020204" pitchFamily="34" charset="-122"/>
                  </a:rPr>
                  <a:t>再去估计</a:t>
                </a:r>
                <a14:m>
                  <m:oMath xmlns:m="http://schemas.openxmlformats.org/officeDocument/2006/math">
                    <m:r>
                      <a:rPr lang="en-US" altLang="zh-CN" sz="2400" i="1" dirty="0" smtClean="0">
                        <a:latin typeface="Cambria Math" panose="02040503050406030204" pitchFamily="18" charset="0"/>
                        <a:ea typeface="微软雅黑" panose="020B0503020204020204" pitchFamily="34" charset="-122"/>
                      </a:rPr>
                      <m:t>𝑧</m:t>
                    </m:r>
                  </m:oMath>
                </a14:m>
                <a:r>
                  <a:rPr lang="zh-CN" altLang="en-US" sz="2400" dirty="0">
                    <a:latin typeface="微软雅黑" panose="020B0503020204020204" pitchFamily="34" charset="-122"/>
                    <a:ea typeface="微软雅黑" panose="020B0503020204020204" pitchFamily="34" charset="-122"/>
                  </a:rPr>
                  <a:t>，迭代多次后</a:t>
                </a:r>
                <a14:m>
                  <m:oMath xmlns:m="http://schemas.openxmlformats.org/officeDocument/2006/math">
                    <m:sSub>
                      <m:sSubPr>
                        <m:ctrlPr>
                          <a:rPr lang="en-US" altLang="zh-CN" sz="2400" i="1" dirty="0">
                            <a:latin typeface="Cambria Math" panose="02040503050406030204" pitchFamily="18" charset="0"/>
                            <a:ea typeface="微软雅黑" panose="020B0503020204020204" pitchFamily="34" charset="-122"/>
                          </a:rPr>
                        </m:ctrlPr>
                      </m:sSubPr>
                      <m:e>
                        <m:r>
                          <a:rPr lang="en-US" altLang="zh-CN" sz="2400" i="1" dirty="0">
                            <a:latin typeface="Cambria Math" panose="02040503050406030204" pitchFamily="18" charset="0"/>
                            <a:ea typeface="微软雅黑" panose="020B0503020204020204" pitchFamily="34" charset="-122"/>
                          </a:rPr>
                          <m:t>𝑃</m:t>
                        </m:r>
                      </m:e>
                      <m:sub>
                        <m:r>
                          <a:rPr lang="en-US" altLang="zh-CN" sz="2400" i="1" dirty="0">
                            <a:latin typeface="Cambria Math" panose="02040503050406030204" pitchFamily="18" charset="0"/>
                            <a:ea typeface="微软雅黑" panose="020B0503020204020204" pitchFamily="34" charset="-122"/>
                          </a:rPr>
                          <m:t>1</m:t>
                        </m:r>
                      </m:sub>
                    </m:sSub>
                  </m:oMath>
                </a14:m>
                <a:r>
                  <a:rPr lang="zh-CN" altLang="en-US" sz="24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400" i="1" dirty="0">
                            <a:latin typeface="Cambria Math" panose="02040503050406030204" pitchFamily="18" charset="0"/>
                            <a:ea typeface="微软雅黑" panose="020B0503020204020204" pitchFamily="34" charset="-122"/>
                          </a:rPr>
                        </m:ctrlPr>
                      </m:sSubPr>
                      <m:e>
                        <m:r>
                          <a:rPr lang="en-US" altLang="zh-CN" sz="2400" i="1" dirty="0">
                            <a:latin typeface="Cambria Math" panose="02040503050406030204" pitchFamily="18" charset="0"/>
                            <a:ea typeface="微软雅黑" panose="020B0503020204020204" pitchFamily="34" charset="-122"/>
                          </a:rPr>
                          <m:t>𝑃</m:t>
                        </m:r>
                      </m:e>
                      <m:sub>
                        <m:r>
                          <a:rPr lang="en-US" altLang="zh-CN" sz="2400" i="1" dirty="0">
                            <a:latin typeface="Cambria Math" panose="02040503050406030204" pitchFamily="18" charset="0"/>
                            <a:ea typeface="微软雅黑" panose="020B0503020204020204" pitchFamily="34" charset="-122"/>
                          </a:rPr>
                          <m:t>2</m:t>
                        </m:r>
                      </m:sub>
                    </m:sSub>
                  </m:oMath>
                </a14:m>
                <a:r>
                  <a:rPr lang="zh-CN" altLang="en-US" sz="2400" dirty="0">
                    <a:latin typeface="微软雅黑" panose="020B0503020204020204" pitchFamily="34" charset="-122"/>
                    <a:ea typeface="微软雅黑" panose="020B0503020204020204" pitchFamily="34" charset="-122"/>
                  </a:rPr>
                  <a:t>越来越接近真实值。</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533400" y="1295400"/>
                <a:ext cx="8153400" cy="5334000"/>
              </a:xfrm>
              <a:blipFill>
                <a:blip r:embed="rId2" cstate="print"/>
                <a:stretch>
                  <a:fillRect l="-1346" t="-114"/>
                </a:stretch>
              </a:blipFill>
            </p:spPr>
            <p:txBody>
              <a:bodyPr/>
              <a:lstStyle/>
              <a:p>
                <a:r>
                  <a:rPr lang="en-US">
                    <a:noFill/>
                  </a:rPr>
                  <a:t> </a:t>
                </a:r>
              </a:p>
            </p:txBody>
          </p:sp>
        </mc:Fallback>
      </mc:AlternateContent>
    </p:spTree>
    <p:extLst>
      <p:ext uri="{BB962C8B-B14F-4D97-AF65-F5344CB8AC3E}">
        <p14:creationId xmlns:p14="http://schemas.microsoft.com/office/powerpoint/2010/main" val="14040550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181600" cy="914400"/>
          </a:xfrm>
          <a:prstGeom prst="rect">
            <a:avLst/>
          </a:prstGeom>
          <a:noFill/>
          <a:ln>
            <a:miter lim="800000"/>
            <a:headEnd/>
            <a:tailEnd/>
          </a:ln>
        </p:spPr>
        <p:txBody>
          <a:bodyPr/>
          <a:lstStyle/>
          <a:p>
            <a:pPr algn="l" eaLnBrk="1" hangingPunct="1"/>
            <a:r>
              <a:rPr lang="en-US" altLang="zh-CN" b="1" dirty="0">
                <a:solidFill>
                  <a:srgbClr val="002060"/>
                </a:solidFill>
                <a:latin typeface="Calibri" pitchFamily="34" charset="0"/>
                <a:ea typeface="宋体" charset="-122"/>
              </a:rPr>
              <a:t>EM</a:t>
            </a:r>
            <a:r>
              <a:rPr lang="zh-CN" altLang="en-US" b="1" dirty="0">
                <a:solidFill>
                  <a:srgbClr val="002060"/>
                </a:solidFill>
                <a:latin typeface="Calibri" pitchFamily="34" charset="0"/>
                <a:ea typeface="宋体" charset="-122"/>
              </a:rPr>
              <a:t>算法优缺点</a:t>
            </a:r>
            <a:endParaRPr lang="zh-CN" altLang="en-US" b="1" dirty="0">
              <a:solidFill>
                <a:srgbClr val="002060"/>
              </a:solidFill>
              <a:latin typeface="Calibri" pitchFamily="34" charset="0"/>
              <a:ea typeface="宋体" charset="-122"/>
              <a:cs typeface="+mn-cs"/>
            </a:endParaRPr>
          </a:p>
        </p:txBody>
      </p:sp>
      <p:sp>
        <p:nvSpPr>
          <p:cNvPr id="20483" name="Rectangle 3"/>
          <p:cNvSpPr>
            <a:spLocks noGrp="1" noRot="1" noChangeArrowheads="1"/>
          </p:cNvSpPr>
          <p:nvPr>
            <p:ph type="body" idx="1"/>
          </p:nvPr>
        </p:nvSpPr>
        <p:spPr>
          <a:xfrm>
            <a:off x="533400" y="1295400"/>
            <a:ext cx="8153400" cy="5334000"/>
          </a:xfrm>
        </p:spPr>
        <p:txBody>
          <a:bodyPr/>
          <a:lstStyle/>
          <a:p>
            <a:pPr eaLnBrk="1" hangingPunct="1">
              <a:lnSpc>
                <a:spcPts val="4200"/>
              </a:lnSpc>
              <a:spcBef>
                <a:spcPts val="1200"/>
              </a:spcBef>
              <a:spcAft>
                <a:spcPts val="0"/>
              </a:spcAft>
            </a:pPr>
            <a:r>
              <a:rPr lang="en-US" altLang="zh-CN" sz="2800" dirty="0">
                <a:latin typeface="微软雅黑" panose="020B0503020204020204" pitchFamily="34" charset="-122"/>
                <a:ea typeface="微软雅黑" panose="020B0503020204020204" pitchFamily="34" charset="-122"/>
              </a:rPr>
              <a:t>EM</a:t>
            </a:r>
            <a:r>
              <a:rPr lang="zh-CN" altLang="en-US" sz="2800" dirty="0">
                <a:latin typeface="微软雅黑" panose="020B0503020204020204" pitchFamily="34" charset="-122"/>
                <a:ea typeface="微软雅黑" panose="020B0503020204020204" pitchFamily="34" charset="-122"/>
              </a:rPr>
              <a:t>算法可以应用于聚类或参数估计，计算的结果稳定准确，</a:t>
            </a:r>
            <a:r>
              <a:rPr lang="zh-CN" altLang="en-US" sz="2800" dirty="0">
                <a:solidFill>
                  <a:srgbClr val="FF0000"/>
                </a:solidFill>
                <a:latin typeface="微软雅黑" panose="020B0503020204020204" pitchFamily="34" charset="-122"/>
                <a:ea typeface="微软雅黑" panose="020B0503020204020204" pitchFamily="34" charset="-122"/>
              </a:rPr>
              <a:t>数学证明该算法能收敛</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lnSpc>
                <a:spcPts val="4200"/>
              </a:lnSpc>
              <a:spcBef>
                <a:spcPts val="1200"/>
              </a:spcBef>
              <a:spcAft>
                <a:spcPts val="0"/>
              </a:spcAft>
            </a:pPr>
            <a:r>
              <a:rPr lang="en-US" altLang="zh-CN" sz="2800" dirty="0">
                <a:latin typeface="微软雅黑" panose="020B0503020204020204" pitchFamily="34" charset="-122"/>
                <a:ea typeface="微软雅黑" panose="020B0503020204020204" pitchFamily="34" charset="-122"/>
              </a:rPr>
              <a:t>EM</a:t>
            </a:r>
            <a:r>
              <a:rPr lang="zh-CN" altLang="en-US" sz="2800" dirty="0">
                <a:latin typeface="微软雅黑" panose="020B0503020204020204" pitchFamily="34" charset="-122"/>
                <a:ea typeface="微软雅黑" panose="020B0503020204020204" pitchFamily="34" charset="-122"/>
              </a:rPr>
              <a:t>算法对初始化数据敏感，计算较为复杂，收敛较慢，是</a:t>
            </a:r>
            <a:r>
              <a:rPr lang="zh-CN" altLang="en-US" sz="2800" dirty="0">
                <a:solidFill>
                  <a:srgbClr val="FF0000"/>
                </a:solidFill>
                <a:latin typeface="微软雅黑" panose="020B0503020204020204" pitchFamily="34" charset="-122"/>
                <a:ea typeface="微软雅黑" panose="020B0503020204020204" pitchFamily="34" charset="-122"/>
              </a:rPr>
              <a:t>局部最优</a:t>
            </a:r>
            <a:r>
              <a:rPr lang="zh-CN" altLang="en-US" sz="2800" dirty="0">
                <a:latin typeface="微软雅黑" panose="020B0503020204020204" pitchFamily="34" charset="-122"/>
                <a:ea typeface="微软雅黑" panose="020B0503020204020204" pitchFamily="34" charset="-122"/>
              </a:rPr>
              <a:t>的算法。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811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352800" y="152400"/>
            <a:ext cx="5486400" cy="914400"/>
          </a:xfrm>
          <a:prstGeom prst="rect">
            <a:avLst/>
          </a:prstGeom>
          <a:noFill/>
          <a:ln>
            <a:miter lim="800000"/>
            <a:headEnd/>
            <a:tailEnd/>
          </a:ln>
        </p:spPr>
        <p:txBody>
          <a:bodyPr/>
          <a:lstStyle/>
          <a:p>
            <a:pPr algn="l" eaLnBrk="1" hangingPunct="1"/>
            <a:r>
              <a:rPr lang="zh-CN" altLang="en-US" b="1" dirty="0">
                <a:solidFill>
                  <a:srgbClr val="002060"/>
                </a:solidFill>
                <a:latin typeface="Calibri" pitchFamily="34" charset="0"/>
                <a:ea typeface="宋体" charset="-122"/>
              </a:rPr>
              <a:t>贝叶斯公式简单算例</a:t>
            </a:r>
            <a:endParaRPr lang="zh-CN" altLang="en-US" b="1" dirty="0">
              <a:solidFill>
                <a:srgbClr val="002060"/>
              </a:solidFill>
              <a:latin typeface="Calibri" pitchFamily="34" charset="0"/>
              <a:ea typeface="宋体" charset="-122"/>
              <a:cs typeface="+mn-cs"/>
            </a:endParaRPr>
          </a:p>
        </p:txBody>
      </p:sp>
      <p:sp>
        <p:nvSpPr>
          <p:cNvPr id="5" name="矩形 4"/>
          <p:cNvSpPr/>
          <p:nvPr/>
        </p:nvSpPr>
        <p:spPr>
          <a:xfrm>
            <a:off x="533400" y="1219200"/>
            <a:ext cx="2667000" cy="461665"/>
          </a:xfrm>
          <a:prstGeom prst="rect">
            <a:avLst/>
          </a:prstGeom>
        </p:spPr>
        <p:txBody>
          <a:bodyPr wrap="square">
            <a:spAutoFit/>
          </a:bodyPr>
          <a:lstStyle/>
          <a:p>
            <a:r>
              <a:rPr lang="zh-CN" altLang="en-US" sz="2400" dirty="0"/>
              <a:t>按照贝叶斯公式：</a:t>
            </a:r>
          </a:p>
        </p:txBody>
      </p:sp>
      <p:sp>
        <p:nvSpPr>
          <p:cNvPr id="7" name="矩形 6"/>
          <p:cNvSpPr/>
          <p:nvPr/>
        </p:nvSpPr>
        <p:spPr>
          <a:xfrm>
            <a:off x="3200400" y="1219200"/>
            <a:ext cx="4572000" cy="523220"/>
          </a:xfrm>
          <a:prstGeom prst="rect">
            <a:avLst/>
          </a:prstGeom>
        </p:spPr>
        <p:txBody>
          <a:bodyPr wrap="square">
            <a:spAutoFit/>
          </a:bodyPr>
          <a:lstStyle/>
          <a:p>
            <a:r>
              <a:rPr lang="en-US" altLang="zh-CN" sz="2800" i="1" dirty="0"/>
              <a:t>P(A|B)</a:t>
            </a:r>
            <a:r>
              <a:rPr lang="en-US" altLang="zh-CN" sz="2800" dirty="0"/>
              <a:t> = </a:t>
            </a:r>
            <a:r>
              <a:rPr lang="en-US" altLang="zh-CN" sz="2800" i="1" dirty="0"/>
              <a:t>P(B|A)</a:t>
            </a:r>
            <a:r>
              <a:rPr lang="en-US" altLang="zh-CN" sz="2800" dirty="0"/>
              <a:t> </a:t>
            </a:r>
            <a:r>
              <a:rPr lang="en-US" altLang="zh-CN" sz="2800" i="1" dirty="0"/>
              <a:t>P(A)</a:t>
            </a:r>
            <a:r>
              <a:rPr lang="en-US" altLang="zh-CN" sz="2800" dirty="0"/>
              <a:t> / </a:t>
            </a:r>
            <a:r>
              <a:rPr lang="en-US" altLang="zh-CN" sz="2800" i="1" dirty="0"/>
              <a:t>P(B)</a:t>
            </a:r>
            <a:endParaRPr lang="zh-CN" altLang="en-US" sz="2800" i="1" dirty="0"/>
          </a:p>
        </p:txBody>
      </p:sp>
      <p:sp>
        <p:nvSpPr>
          <p:cNvPr id="9" name="矩形 8"/>
          <p:cNvSpPr/>
          <p:nvPr/>
        </p:nvSpPr>
        <p:spPr>
          <a:xfrm>
            <a:off x="609600" y="3048000"/>
            <a:ext cx="8153400" cy="707886"/>
          </a:xfrm>
          <a:prstGeom prst="rect">
            <a:avLst/>
          </a:prstGeom>
        </p:spPr>
        <p:txBody>
          <a:bodyPr wrap="square">
            <a:spAutoFit/>
          </a:bodyPr>
          <a:lstStyle/>
          <a:p>
            <a:r>
              <a:rPr lang="en-US" altLang="zh-CN" sz="2000" dirty="0"/>
              <a:t>P(</a:t>
            </a:r>
            <a:r>
              <a:rPr lang="zh-CN" altLang="en-US" sz="2000" dirty="0"/>
              <a:t>感冒</a:t>
            </a:r>
            <a:r>
              <a:rPr lang="en-US" altLang="zh-CN" sz="2000" dirty="0"/>
              <a:t>|</a:t>
            </a:r>
            <a:r>
              <a:rPr lang="zh-CN" altLang="en-US" sz="2000" dirty="0"/>
              <a:t>打喷嚏</a:t>
            </a:r>
            <a:r>
              <a:rPr lang="en-US" altLang="zh-CN" sz="2000" dirty="0"/>
              <a:t>x</a:t>
            </a:r>
            <a:r>
              <a:rPr lang="zh-CN" altLang="en-US" sz="2000" dirty="0"/>
              <a:t>建筑工人</a:t>
            </a:r>
            <a:r>
              <a:rPr lang="en-US" altLang="zh-CN" sz="2000" dirty="0"/>
              <a:t>) = P(</a:t>
            </a:r>
            <a:r>
              <a:rPr lang="zh-CN" altLang="en-US" sz="2000" dirty="0"/>
              <a:t>打喷嚏</a:t>
            </a:r>
            <a:r>
              <a:rPr lang="en-US" altLang="zh-CN" sz="2000" dirty="0"/>
              <a:t>x</a:t>
            </a:r>
            <a:r>
              <a:rPr lang="zh-CN" altLang="en-US" sz="2000" dirty="0"/>
              <a:t>建筑工人</a:t>
            </a:r>
            <a:r>
              <a:rPr lang="en-US" altLang="zh-CN" sz="2000" dirty="0"/>
              <a:t>|</a:t>
            </a:r>
            <a:r>
              <a:rPr lang="zh-CN" altLang="en-US" sz="2000" dirty="0"/>
              <a:t>感冒</a:t>
            </a:r>
            <a:r>
              <a:rPr lang="en-US" altLang="zh-CN" sz="2000" dirty="0"/>
              <a:t>) x P(</a:t>
            </a:r>
            <a:r>
              <a:rPr lang="zh-CN" altLang="en-US" sz="2000" dirty="0"/>
              <a:t>感冒</a:t>
            </a:r>
            <a:r>
              <a:rPr lang="en-US" altLang="zh-CN" sz="2000" dirty="0"/>
              <a:t>) </a:t>
            </a:r>
            <a:br>
              <a:rPr lang="zh-CN" altLang="en-US" sz="2000" dirty="0"/>
            </a:br>
            <a:r>
              <a:rPr lang="zh-CN" altLang="en-US" sz="2000" dirty="0"/>
              <a:t>　　　　                              </a:t>
            </a:r>
            <a:r>
              <a:rPr lang="en-US" altLang="zh-CN" sz="2000" dirty="0"/>
              <a:t>/ P(</a:t>
            </a:r>
            <a:r>
              <a:rPr lang="zh-CN" altLang="en-US" sz="2000" dirty="0"/>
              <a:t>打喷嚏</a:t>
            </a:r>
            <a:r>
              <a:rPr lang="en-US" altLang="zh-CN" sz="2000" dirty="0"/>
              <a:t>x</a:t>
            </a:r>
            <a:r>
              <a:rPr lang="zh-CN" altLang="en-US" sz="2000" dirty="0"/>
              <a:t>建筑工人</a:t>
            </a:r>
            <a:r>
              <a:rPr lang="en-US" altLang="zh-CN" sz="2000" dirty="0"/>
              <a:t>)</a:t>
            </a:r>
            <a:endParaRPr lang="zh-CN" altLang="en-US" sz="2000" dirty="0"/>
          </a:p>
        </p:txBody>
      </p:sp>
      <p:sp>
        <p:nvSpPr>
          <p:cNvPr id="10" name="TextBox 9"/>
          <p:cNvSpPr txBox="1"/>
          <p:nvPr/>
        </p:nvSpPr>
        <p:spPr>
          <a:xfrm>
            <a:off x="609600" y="1981200"/>
            <a:ext cx="3810000" cy="830997"/>
          </a:xfrm>
          <a:prstGeom prst="rect">
            <a:avLst/>
          </a:prstGeom>
          <a:noFill/>
        </p:spPr>
        <p:txBody>
          <a:bodyPr wrap="square" rtlCol="0">
            <a:spAutoFit/>
          </a:bodyPr>
          <a:lstStyle/>
          <a:p>
            <a:r>
              <a:rPr lang="en-US" altLang="zh-CN" sz="2400" dirty="0"/>
              <a:t>A:  </a:t>
            </a:r>
            <a:r>
              <a:rPr lang="zh-CN" altLang="en-US" sz="2400" dirty="0"/>
              <a:t>感冒</a:t>
            </a:r>
            <a:endParaRPr lang="en-US" altLang="zh-CN" sz="2400" dirty="0"/>
          </a:p>
          <a:p>
            <a:r>
              <a:rPr lang="en-US" altLang="zh-CN" sz="2400" dirty="0"/>
              <a:t>B:  </a:t>
            </a:r>
            <a:r>
              <a:rPr lang="zh-CN" altLang="en-US" sz="2400" dirty="0"/>
              <a:t>建筑工人 </a:t>
            </a:r>
            <a:r>
              <a:rPr lang="en-US" altLang="zh-CN" sz="2400" dirty="0"/>
              <a:t>x </a:t>
            </a:r>
            <a:r>
              <a:rPr lang="zh-CN" altLang="en-US" sz="2400" dirty="0"/>
              <a:t>打喷嚏</a:t>
            </a:r>
          </a:p>
        </p:txBody>
      </p:sp>
      <p:sp>
        <p:nvSpPr>
          <p:cNvPr id="11" name="矩形 10"/>
          <p:cNvSpPr/>
          <p:nvPr/>
        </p:nvSpPr>
        <p:spPr>
          <a:xfrm>
            <a:off x="533400" y="4267200"/>
            <a:ext cx="8077200" cy="461665"/>
          </a:xfrm>
          <a:prstGeom prst="rect">
            <a:avLst/>
          </a:prstGeom>
        </p:spPr>
        <p:txBody>
          <a:bodyPr wrap="square">
            <a:spAutoFit/>
          </a:bodyPr>
          <a:lstStyle/>
          <a:p>
            <a:r>
              <a:rPr lang="zh-CN" altLang="en-US" sz="2400" dirty="0"/>
              <a:t>假定</a:t>
            </a:r>
            <a:r>
              <a:rPr lang="en-US" altLang="zh-CN" sz="2400" dirty="0"/>
              <a:t>“</a:t>
            </a:r>
            <a:r>
              <a:rPr lang="zh-CN" altLang="en-US" sz="2400" dirty="0"/>
              <a:t>打喷嚏</a:t>
            </a:r>
            <a:r>
              <a:rPr lang="en-US" altLang="zh-CN" sz="2400" dirty="0"/>
              <a:t>”</a:t>
            </a:r>
            <a:r>
              <a:rPr lang="zh-CN" altLang="en-US" sz="2400" dirty="0"/>
              <a:t>和</a:t>
            </a:r>
            <a:r>
              <a:rPr lang="en-US" altLang="zh-CN" sz="2400" dirty="0"/>
              <a:t>“</a:t>
            </a:r>
            <a:r>
              <a:rPr lang="zh-CN" altLang="en-US" sz="2400" dirty="0"/>
              <a:t>建筑工人</a:t>
            </a:r>
            <a:r>
              <a:rPr lang="en-US" altLang="zh-CN" sz="2400" dirty="0"/>
              <a:t>”</a:t>
            </a:r>
            <a:r>
              <a:rPr lang="zh-CN" altLang="en-US" sz="2400" dirty="0"/>
              <a:t>这两个特征是独立的，因此变成：</a:t>
            </a:r>
          </a:p>
        </p:txBody>
      </p:sp>
      <p:sp>
        <p:nvSpPr>
          <p:cNvPr id="12" name="矩形 11"/>
          <p:cNvSpPr/>
          <p:nvPr/>
        </p:nvSpPr>
        <p:spPr>
          <a:xfrm>
            <a:off x="609600" y="4876800"/>
            <a:ext cx="8534400" cy="707886"/>
          </a:xfrm>
          <a:prstGeom prst="rect">
            <a:avLst/>
          </a:prstGeom>
        </p:spPr>
        <p:txBody>
          <a:bodyPr wrap="square">
            <a:spAutoFit/>
          </a:bodyPr>
          <a:lstStyle/>
          <a:p>
            <a:r>
              <a:rPr lang="en-US" altLang="zh-CN" sz="2000" dirty="0"/>
              <a:t>P(</a:t>
            </a:r>
            <a:r>
              <a:rPr lang="zh-CN" altLang="en-US" sz="2000" dirty="0"/>
              <a:t>感冒</a:t>
            </a:r>
            <a:r>
              <a:rPr lang="en-US" altLang="zh-CN" sz="2000" dirty="0"/>
              <a:t>|</a:t>
            </a:r>
            <a:r>
              <a:rPr lang="zh-CN" altLang="en-US" sz="2000" dirty="0"/>
              <a:t>打喷嚏</a:t>
            </a:r>
            <a:r>
              <a:rPr lang="en-US" altLang="zh-CN" sz="2000" dirty="0"/>
              <a:t>x</a:t>
            </a:r>
            <a:r>
              <a:rPr lang="zh-CN" altLang="en-US" sz="2000" dirty="0"/>
              <a:t>建筑工人</a:t>
            </a:r>
            <a:r>
              <a:rPr lang="en-US" altLang="zh-CN" sz="2000" dirty="0"/>
              <a:t>) = P(</a:t>
            </a:r>
            <a:r>
              <a:rPr lang="zh-CN" altLang="en-US" sz="2000" dirty="0"/>
              <a:t>打喷嚏</a:t>
            </a:r>
            <a:r>
              <a:rPr lang="en-US" altLang="zh-CN" sz="2000" dirty="0"/>
              <a:t>|</a:t>
            </a:r>
            <a:r>
              <a:rPr lang="zh-CN" altLang="en-US" sz="2000" dirty="0"/>
              <a:t>感冒</a:t>
            </a:r>
            <a:r>
              <a:rPr lang="en-US" altLang="zh-CN" sz="2000" dirty="0"/>
              <a:t>) x P(</a:t>
            </a:r>
            <a:r>
              <a:rPr lang="zh-CN" altLang="en-US" sz="2000" dirty="0"/>
              <a:t>建筑工人</a:t>
            </a:r>
            <a:r>
              <a:rPr lang="en-US" altLang="zh-CN" sz="2000" dirty="0"/>
              <a:t>|</a:t>
            </a:r>
            <a:r>
              <a:rPr lang="zh-CN" altLang="en-US" sz="2000" dirty="0"/>
              <a:t>感冒</a:t>
            </a:r>
            <a:r>
              <a:rPr lang="en-US" altLang="zh-CN" sz="2000" dirty="0"/>
              <a:t>) x P(</a:t>
            </a:r>
            <a:r>
              <a:rPr lang="zh-CN" altLang="en-US" sz="2000" dirty="0"/>
              <a:t>感冒</a:t>
            </a:r>
            <a:r>
              <a:rPr lang="en-US" altLang="zh-CN" sz="2000" dirty="0"/>
              <a:t>)</a:t>
            </a:r>
          </a:p>
          <a:p>
            <a:r>
              <a:rPr lang="en-US" altLang="zh-CN" sz="2000" dirty="0"/>
              <a:t>                                             / P(</a:t>
            </a:r>
            <a:r>
              <a:rPr lang="zh-CN" altLang="en-US" sz="2000" dirty="0"/>
              <a:t>打喷嚏</a:t>
            </a:r>
            <a:r>
              <a:rPr lang="en-US" altLang="zh-CN" sz="2000" dirty="0"/>
              <a:t>) x P(</a:t>
            </a:r>
            <a:r>
              <a:rPr lang="zh-CN" altLang="en-US" sz="2000" dirty="0"/>
              <a:t>建筑工人</a:t>
            </a:r>
            <a:r>
              <a:rPr lang="en-US" altLang="zh-CN" sz="2000" dirty="0"/>
              <a:t>)</a:t>
            </a:r>
            <a:endParaRPr lang="zh-CN" altLang="en-US" sz="2000" dirty="0"/>
          </a:p>
        </p:txBody>
      </p:sp>
    </p:spTree>
    <p:extLst>
      <p:ext uri="{BB962C8B-B14F-4D97-AF65-F5344CB8AC3E}">
        <p14:creationId xmlns:p14="http://schemas.microsoft.com/office/powerpoint/2010/main" val="26231571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7322</TotalTime>
  <Words>5993</Words>
  <Application>Microsoft Office PowerPoint</Application>
  <PresentationFormat>全屏显示(4:3)</PresentationFormat>
  <Paragraphs>880</Paragraphs>
  <Slides>81</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81</vt:i4>
      </vt:variant>
    </vt:vector>
  </HeadingPairs>
  <TitlesOfParts>
    <vt:vector size="91" baseType="lpstr">
      <vt:lpstr>黑体</vt:lpstr>
      <vt:lpstr>宋体</vt:lpstr>
      <vt:lpstr>微软雅黑</vt:lpstr>
      <vt:lpstr>Arial</vt:lpstr>
      <vt:lpstr>Calibri</vt:lpstr>
      <vt:lpstr>Cambria Math</vt:lpstr>
      <vt:lpstr>Consolas</vt:lpstr>
      <vt:lpstr>Times New Roman</vt:lpstr>
      <vt:lpstr>Wingdings</vt:lpstr>
      <vt:lpstr>Office 主题</vt:lpstr>
      <vt:lpstr>PowerPoint 演示文稿</vt:lpstr>
      <vt:lpstr>教学目标</vt:lpstr>
      <vt:lpstr>内容概述</vt:lpstr>
      <vt:lpstr>第5讲 分类与聚类</vt:lpstr>
      <vt:lpstr>问题的提出</vt:lpstr>
      <vt:lpstr>6.1 朴素贝叶斯分类器</vt:lpstr>
      <vt:lpstr>贝叶斯定理</vt:lpstr>
      <vt:lpstr>贝叶斯公式简单算例</vt:lpstr>
      <vt:lpstr>贝叶斯公式简单算例</vt:lpstr>
      <vt:lpstr>贝叶斯公式简单算例</vt:lpstr>
      <vt:lpstr>贝叶斯分类模型</vt:lpstr>
      <vt:lpstr>回到分类问题</vt:lpstr>
      <vt:lpstr>PowerPoint 演示文稿</vt:lpstr>
      <vt:lpstr>PowerPoint 演示文稿</vt:lpstr>
      <vt:lpstr>PowerPoint 演示文稿</vt:lpstr>
      <vt:lpstr>6.2 AdaBoost分类器</vt:lpstr>
      <vt:lpstr>6.2 AdaBoost分类器</vt:lpstr>
      <vt:lpstr>6.2 AdaBoost分类器</vt:lpstr>
      <vt:lpstr>6.2 AdaBoost分类器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AdaBoost</vt:lpstr>
      <vt:lpstr>AdaBoost</vt:lpstr>
      <vt:lpstr>AdaBoost算例</vt:lpstr>
      <vt:lpstr>AdaBoost算例</vt:lpstr>
      <vt:lpstr>AdaBoost算例</vt:lpstr>
      <vt:lpstr>AdaBoost算例</vt:lpstr>
      <vt:lpstr>AdaBoost算例</vt:lpstr>
      <vt:lpstr>AdaBoost优点</vt:lpstr>
      <vt:lpstr>6.3 支持向量机</vt:lpstr>
      <vt:lpstr>监督学习与无监督学习</vt:lpstr>
      <vt:lpstr>监督学习与无监督学习</vt:lpstr>
      <vt:lpstr>监督学习与无监督学习</vt:lpstr>
      <vt:lpstr>6.3 支持向量机</vt:lpstr>
      <vt:lpstr>6.3 支持向量机</vt:lpstr>
      <vt:lpstr>6.3 支持向量机</vt:lpstr>
      <vt:lpstr>6.3 支持向量机</vt:lpstr>
      <vt:lpstr>6.3 支持向量机</vt:lpstr>
      <vt:lpstr>非线性SVM</vt:lpstr>
      <vt:lpstr>核函数</vt:lpstr>
      <vt:lpstr>核函数</vt:lpstr>
      <vt:lpstr>拓展：逻辑回归</vt:lpstr>
      <vt:lpstr>拓展：感知机</vt:lpstr>
      <vt:lpstr>深度学习</vt:lpstr>
      <vt:lpstr>空间的转换</vt:lpstr>
      <vt:lpstr>6.4  K 邻近算法(KNN)</vt:lpstr>
      <vt:lpstr>算法流程</vt:lpstr>
      <vt:lpstr>示例：电影观众兴趣发现</vt:lpstr>
      <vt:lpstr>PowerPoint 演示文稿</vt:lpstr>
      <vt:lpstr>PowerPoint 演示文稿</vt:lpstr>
      <vt:lpstr>PowerPoint 演示文稿</vt:lpstr>
      <vt:lpstr>PowerPoint 演示文稿</vt:lpstr>
      <vt:lpstr>距离度量</vt:lpstr>
      <vt:lpstr>K值选择</vt:lpstr>
      <vt:lpstr>K值选择</vt:lpstr>
      <vt:lpstr>KNN的缺点</vt:lpstr>
      <vt:lpstr>6.5 K-Means聚类算法</vt:lpstr>
      <vt:lpstr>K-Means原理</vt:lpstr>
      <vt:lpstr>K-Means算法流程</vt:lpstr>
      <vt:lpstr>示例：新闻聚类</vt:lpstr>
      <vt:lpstr>分词</vt:lpstr>
      <vt:lpstr>PowerPoint 演示文稿</vt:lpstr>
      <vt:lpstr>PowerPoint 演示文稿</vt:lpstr>
      <vt:lpstr>第二步（续1）</vt:lpstr>
      <vt:lpstr>聚类结果</vt:lpstr>
      <vt:lpstr>K-Means缺点</vt:lpstr>
      <vt:lpstr>6.6 最大期望算法</vt:lpstr>
      <vt:lpstr>示例</vt:lpstr>
      <vt:lpstr>示例</vt:lpstr>
      <vt:lpstr>EM算法</vt:lpstr>
      <vt:lpstr>PowerPoint 演示文稿</vt:lpstr>
      <vt:lpstr>PowerPoint 演示文稿</vt:lpstr>
      <vt:lpstr>E步</vt:lpstr>
      <vt:lpstr>PowerPoint 演示文稿</vt:lpstr>
      <vt:lpstr>M步</vt:lpstr>
      <vt:lpstr>EM算法优缺点</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hp</cp:lastModifiedBy>
  <cp:revision>401</cp:revision>
  <dcterms:created xsi:type="dcterms:W3CDTF">2010-07-16T22:48:55Z</dcterms:created>
  <dcterms:modified xsi:type="dcterms:W3CDTF">2022-09-28T12:59:53Z</dcterms:modified>
</cp:coreProperties>
</file>