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18" r:id="rId3"/>
    <p:sldId id="260" r:id="rId4"/>
    <p:sldId id="321" r:id="rId5"/>
    <p:sldId id="324" r:id="rId6"/>
    <p:sldId id="368" r:id="rId7"/>
    <p:sldId id="416" r:id="rId8"/>
    <p:sldId id="417" r:id="rId9"/>
    <p:sldId id="418" r:id="rId10"/>
    <p:sldId id="419" r:id="rId11"/>
    <p:sldId id="420" r:id="rId12"/>
    <p:sldId id="433" r:id="rId13"/>
    <p:sldId id="434" r:id="rId14"/>
    <p:sldId id="421" r:id="rId15"/>
    <p:sldId id="422" r:id="rId16"/>
    <p:sldId id="423" r:id="rId17"/>
    <p:sldId id="424" r:id="rId18"/>
    <p:sldId id="435" r:id="rId19"/>
    <p:sldId id="436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7" r:id="rId29"/>
    <p:sldId id="438" r:id="rId30"/>
    <p:sldId id="439" r:id="rId31"/>
  </p:sldIdLst>
  <p:sldSz cx="9144000" cy="6858000" type="screen4x3"/>
  <p:notesSz cx="6858000" cy="9144000"/>
  <p:custDataLst>
    <p:tags r:id="rId3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21F1"/>
    <a:srgbClr val="0046D2"/>
    <a:srgbClr val="082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14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4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Lecture 7  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数据分析算法（</a:t>
            </a:r>
            <a:r>
              <a:rPr lang="en-US" altLang="zh-CN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III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4000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数据决策</a:t>
            </a:r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5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实例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通过不同的因素判定学科是否可能通过。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样本集合的信息熵：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881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04900" y="1905000"/>
          <a:ext cx="7010400" cy="3470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42"/>
                <a:gridCol w="2092932"/>
                <a:gridCol w="1335926"/>
                <a:gridCol w="21717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考试成绩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作业完成情况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出勤率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是否能够</a:t>
                      </a:r>
                      <a:r>
                        <a:rPr lang="zh-CN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zh-CN" altLang="en-US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实例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0668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样本集合的信息熵：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881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考试成绩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及格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时的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信息熵：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811</m:t>
                    </m:r>
                  </m:oMath>
                </a14:m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考试成绩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优、良、不及格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的信息熵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en-US" altLang="zh-CN" sz="2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属性考试成绩的信息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增益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Gain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</a:rPr>
                            <m:t>考试成绩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881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811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5388</m:t>
                      </m:r>
                    </m:oMath>
                  </m:oMathPara>
                </a14:m>
                <a:endParaRPr 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066800"/>
                <a:ext cx="8153400" cy="5334000"/>
              </a:xfrm>
              <a:blipFill rotWithShape="1">
                <a:blip r:embed="rId1"/>
                <a:stretch>
                  <a:fillRect b="-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2400" y="0"/>
          <a:ext cx="7010400" cy="3470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42"/>
                <a:gridCol w="2092932"/>
                <a:gridCol w="1335926"/>
                <a:gridCol w="2171700"/>
              </a:tblGrid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考试成绩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作业完成情况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出勤率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是否能够</a:t>
                      </a:r>
                      <a:r>
                        <a:rPr lang="zh-CN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zh-CN" altLang="en-US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实例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066800"/>
                <a:ext cx="8153400" cy="5715000"/>
              </a:xfrm>
            </p:spPr>
            <p:txBody>
              <a:bodyPr/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685800" lvl="1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Gain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考试成绩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5388</m:t>
                    </m:r>
                  </m:oMath>
                </a14:m>
                <a:endParaRPr 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685800"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Gain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作业完成情况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4056</m:t>
                    </m:r>
                  </m:oMath>
                </a14:m>
                <a:endParaRPr lang="en-US" dirty="0"/>
              </a:p>
              <a:p>
                <a:pPr marL="685800"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Gain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出勤率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881</m:t>
                    </m:r>
                  </m:oMath>
                </a14:m>
                <a:endParaRPr lang="en-US" altLang="zh-CN" dirty="0" smtClean="0"/>
              </a:p>
              <a:p>
                <a:pPr marL="285750"/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>
                  <a:lnSpc>
                    <a:spcPts val="3600"/>
                  </a:lnSpc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根据出勤率把样本分为两个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子集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（高、低），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递归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形成决策树</a:t>
                </a:r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066800"/>
                <a:ext cx="8153400" cy="5715000"/>
              </a:xfrm>
              <a:blipFill rotWithShape="1">
                <a:blip r:embed="rId1"/>
                <a:stretch>
                  <a:fillRect b="-4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2400" y="7545"/>
          <a:ext cx="7010400" cy="3470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42"/>
                <a:gridCol w="2092932"/>
                <a:gridCol w="1335926"/>
                <a:gridCol w="2171700"/>
              </a:tblGrid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考试成绩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作业完成情况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出勤率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是否能够</a:t>
                      </a:r>
                      <a:r>
                        <a:rPr lang="zh-CN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zh-CN" altLang="en-US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标题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15563" y="1552918"/>
          <a:ext cx="5674474" cy="2523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42"/>
                <a:gridCol w="2092932"/>
                <a:gridCol w="21717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考试成绩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作业完成情况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是否能够</a:t>
                      </a:r>
                      <a:r>
                        <a:rPr lang="zh-CN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zh-CN" altLang="en-US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247900" y="11430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出勤率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 子集</a:t>
            </a:r>
            <a:endParaRPr 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15563" y="4876800"/>
          <a:ext cx="5674474" cy="1261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42"/>
                <a:gridCol w="2092932"/>
                <a:gridCol w="21717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考试成绩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作业完成情况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是否能够</a:t>
                      </a:r>
                      <a:r>
                        <a:rPr lang="zh-CN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zh-CN" altLang="en-US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447744" y="4475781"/>
            <a:ext cx="1810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出勤率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子集</a:t>
            </a:r>
            <a:endParaRPr 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05600" y="3862613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F21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注：这里不需要再递归，因为出勤率已经可以确定总评通过与否，满足迭代停止条件。</a:t>
            </a:r>
            <a:endParaRPr lang="en-US" dirty="0">
              <a:solidFill>
                <a:srgbClr val="3F21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7.2 C4.5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C4.5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J. Ross Quinlan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改进。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信息增益率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来选择属性，克服了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算法选择属性时偏向选择取值多的属性的不足。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决策树构造过程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完成对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连续属性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的离散化处理。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缺失值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数据进行处理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丢弃、赋予常见值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概率分配：不缺失的部分中为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；则在此属性裂变时，把缺失部分的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分配给属性为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的分支，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分配给属性为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的分支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C4.5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算法流程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458200" cy="5334000"/>
              </a:xfrm>
            </p:spPr>
            <p:txBody>
              <a:bodyPr/>
              <a:lstStyle/>
              <a:p>
                <a:pPr marL="457200" indent="-45720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计算出样本集合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的信息熵。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计算每个属性的信息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增益值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Gain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𝑉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分裂信息度量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利用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IGR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𝑉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Gain</m:t>
                        </m:r>
                        <m:d>
                          <m:d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𝑉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信息增益率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选择信息增益率最高的属性作为决策树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结点进行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分裂。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各个结点的子集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上通过步骤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2-6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递归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，直至满足停止条件。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458200" cy="5334000"/>
              </a:xfrm>
              <a:blipFill rotWithShape="1">
                <a:blip r:embed="rId1"/>
                <a:stretch>
                  <a:fillRect r="-2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计算</a:t>
            </a:r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7.1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的示例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6200" y="-3772"/>
          <a:ext cx="7010400" cy="3470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42"/>
                <a:gridCol w="2092932"/>
                <a:gridCol w="1335926"/>
                <a:gridCol w="21717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考试成绩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作业完成情况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出勤率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是否能够</a:t>
                      </a:r>
                      <a:r>
                        <a:rPr lang="zh-CN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zh-CN" altLang="en-US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762000" y="3685401"/>
                <a:ext cx="5867400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、样本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集合的信息熵：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881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685401"/>
                <a:ext cx="5867400" cy="553998"/>
              </a:xfrm>
              <a:prstGeom prst="rect">
                <a:avLst/>
              </a:prstGeom>
              <a:blipFill rotWithShape="1">
                <a:blip r:embed="rId1"/>
                <a:stretch>
                  <a:fillRect t="-90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238250" y="4850378"/>
                <a:ext cx="600075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eaLnBrk="1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Gain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考试成绩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5388</m:t>
                      </m:r>
                    </m:oMath>
                  </m:oMathPara>
                </a14:m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Gain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作业完成情况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4056</m:t>
                      </m:r>
                    </m:oMath>
                  </m:oMathPara>
                </a14:m>
                <a:endParaRPr lang="en-US" sz="2400" dirty="0"/>
              </a:p>
              <a:p>
                <a:pPr marL="0"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Gain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出勤率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881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0" y="4850378"/>
                <a:ext cx="6000750" cy="1754326"/>
              </a:xfrm>
              <a:prstGeom prst="rect">
                <a:avLst/>
              </a:prstGeom>
              <a:blipFill rotWithShape="1">
                <a:blip r:embed="rId2"/>
                <a:stretch>
                  <a:fillRect t="-14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00100" y="4239399"/>
            <a:ext cx="5867400" cy="493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、计算每个属性的信息增益：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计算</a:t>
            </a:r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7.1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的示例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85800" y="3596897"/>
                <a:ext cx="5867400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、计算每个属性的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96897"/>
                <a:ext cx="5867400" cy="553998"/>
              </a:xfrm>
              <a:prstGeom prst="rect">
                <a:avLst/>
              </a:prstGeom>
              <a:blipFill rotWithShape="1">
                <a:blip r:embed="rId1"/>
                <a:stretch>
                  <a:fillRect t="-46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781050" y="4090359"/>
            <a:ext cx="7658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属性考试成绩有</a:t>
            </a:r>
            <a:r>
              <a:rPr 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个取值，其中优有</a:t>
            </a:r>
            <a:r>
              <a:rPr 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个样本，良有</a:t>
            </a:r>
            <a:r>
              <a:rPr 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个样本，及格有</a:t>
            </a:r>
            <a:r>
              <a:rPr 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个样本，不及格有</a:t>
            </a:r>
            <a:r>
              <a:rPr 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个样本，则</a:t>
            </a:r>
            <a:r>
              <a:rPr lang="zh-CN" sz="18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577158" y="4851915"/>
                <a:ext cx="8248650" cy="872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7051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考试成绩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9219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58" y="4851915"/>
                <a:ext cx="8248650" cy="872931"/>
              </a:xfrm>
              <a:prstGeom prst="rect">
                <a:avLst/>
              </a:prstGeom>
              <a:blipFill rotWithShape="1">
                <a:blip r:embed="rId2"/>
                <a:stretch>
                  <a:fillRect l="-7" t="-59" r="7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6200" y="-3772"/>
          <a:ext cx="7010400" cy="3470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42"/>
                <a:gridCol w="2092932"/>
                <a:gridCol w="1335926"/>
                <a:gridCol w="21717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考试成绩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作业完成情况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出勤率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是否能够</a:t>
                      </a:r>
                      <a:r>
                        <a:rPr lang="zh-CN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zh-CN" altLang="en-US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803684" y="5807791"/>
                <a:ext cx="31051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作业完成情况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9709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84" y="5807791"/>
                <a:ext cx="310515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" t="-22" r="13" b="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803684" y="6343013"/>
                <a:ext cx="23884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出勤率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881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84" y="6343013"/>
                <a:ext cx="238841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" t="-171" r="25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计算</a:t>
            </a:r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7.1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的示例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85800" y="3596897"/>
                <a:ext cx="5867400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、计算每个属性的信息增益率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𝐼𝐺𝑅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Gain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96897"/>
                <a:ext cx="5867400" cy="553998"/>
              </a:xfrm>
              <a:prstGeom prst="rect">
                <a:avLst/>
              </a:prstGeom>
              <a:blipFill rotWithShape="1">
                <a:blip r:embed="rId1"/>
                <a:stretch>
                  <a:fillRect t="-46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6200" y="-3772"/>
          <a:ext cx="7010400" cy="3470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42"/>
                <a:gridCol w="2092932"/>
                <a:gridCol w="1335926"/>
                <a:gridCol w="21717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考试成绩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作业完成情况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出勤率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是否能够</a:t>
                      </a:r>
                      <a:r>
                        <a:rPr lang="zh-CN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zh-CN" altLang="en-US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431831" y="4222199"/>
                <a:ext cx="8356537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IGR</m:t>
                    </m:r>
                    <m:r>
                      <a:rPr lang="en-US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sz="2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考试成绩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</m:oMath>
                </a14:m>
                <a:r>
                  <a:rPr lang="en-US" sz="2400" dirty="0" smtClean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Gain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考试成绩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)÷</m:t>
                    </m:r>
                    <m:r>
                      <a:rPr 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考试成绩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5388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÷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9219</m:t>
                    </m:r>
                  </m:oMath>
                </a14:m>
                <a:r>
                  <a:rPr lang="en-US" sz="1600" dirty="0" smtClean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2803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70510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IGR</m:t>
                      </m:r>
                      <m:r>
                        <a:rPr lang="en-US" sz="2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zh-CN" sz="2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作业完成情况</m:t>
                      </m:r>
                      <m:r>
                        <a:rPr lang="en-US" sz="2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sz="2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2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2058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IGR</m:t>
                      </m:r>
                      <m:r>
                        <a:rPr lang="en-US" sz="24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zh-CN" sz="24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出勤率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31" y="4222199"/>
                <a:ext cx="8356537" cy="1754326"/>
              </a:xfrm>
              <a:prstGeom prst="rect">
                <a:avLst/>
              </a:prstGeom>
              <a:blipFill rotWithShape="1">
                <a:blip r:embed="rId2"/>
                <a:stretch>
                  <a:fillRect t="-5" r="7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7.3 </a:t>
            </a:r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CART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决策树主要有两种类型：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分类树和回归树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树的输出是样本的类标，回归树的输出是一个实数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分类和回归树，即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classification and regression tree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），最先由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Breiman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提出。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决策树生成：基于训练数据集生成决策树，生成的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决策树尽量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决策树剪枝：用验证数据集对已生成的树进行剪枝并选择最优子树，这时用损失函数最小作为剪枝的标准。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本节只关注分类树。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3795713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教学目标</a:t>
            </a:r>
            <a:endParaRPr lang="zh-CN" altLang="en-US" sz="4000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常用的数据决策方法的原理，并了解不同方法之间的优缺点。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C4.5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等算法的原理，掌握信息熵、信息增益、信息增益率和基尼指数的概念和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与</a:t>
            </a:r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ID3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的区别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用于选择变量的度量不同。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使用的度量是信息增益，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使用的不纯度量是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GINI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连续的目标变量，在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算法中，预测目标变量的方法是找出一组基于树的回归方程。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具有两个以上类别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的多类问题，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算法可能考虑将目标类别合并成两个超类别（双化）。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GINI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指数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152400" y="1295400"/>
                <a:ext cx="8839200" cy="5334000"/>
              </a:xfrm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𝑀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个类，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样本属于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类的概率为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，则概率分布的</a:t>
                </a:r>
                <a:r>
                  <a: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GINI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指数定义为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GINI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×(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3600"/>
                  </a:lnSpc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给定的样本集合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</a:t>
                </a:r>
                <a:r>
                  <a:rPr 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GINI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指数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ts val="8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GINI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3F21F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3F21F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3F21F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3F21F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3F21F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rgbClr val="3F21F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3F21F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3F21F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3F21F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lvl="1">
                  <a:lnSpc>
                    <a:spcPts val="36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中属于第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类的样本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子集。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3600"/>
                  </a:lnSpc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样本集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被特征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划分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两部分，则在特征值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的条件下，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Gini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指数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ts val="8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GINI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sz="240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GINI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sz="240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GINI</m:t>
                      </m:r>
                      <m:r>
                        <a:rPr lang="en-US" sz="2400" i="1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295400"/>
                <a:ext cx="8839200" cy="5334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GINI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指数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基尼指数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表示集合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的不确定性，基尼指数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l-GR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分割后集合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的不确定性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尼指数值越大，样本集合的不确定性（不纯度）也越大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示例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银行客户贷款申请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/>
            </p:nvGraphicFramePr>
            <p:xfrm>
              <a:off x="533400" y="1812021"/>
              <a:ext cx="8000998" cy="50474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0945"/>
                    <a:gridCol w="1451607"/>
                    <a:gridCol w="1236447"/>
                    <a:gridCol w="1828801"/>
                    <a:gridCol w="1524000"/>
                    <a:gridCol w="1219198"/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ID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 dirty="0" smtClean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年龄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b="1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有工作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b="1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有自己的房子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b="1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信贷情况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类别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8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9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/>
            </p:nvGraphicFramePr>
            <p:xfrm>
              <a:off x="533400" y="1812021"/>
              <a:ext cx="8000998" cy="50474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0945"/>
                    <a:gridCol w="1451607"/>
                    <a:gridCol w="1236447"/>
                    <a:gridCol w="1828801"/>
                    <a:gridCol w="1524000"/>
                    <a:gridCol w="1219198"/>
                  </a:tblGrid>
                  <a:tr h="3149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ID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类别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8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9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CART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算法流程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计算各特征的基尼指数，选择最优特征以及其最优切分点。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青年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为例</m:t>
                    </m:r>
                  </m:oMath>
                </a14:m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青年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青年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中年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老年</m:t>
                        </m:r>
                      </m:e>
                    </m:d>
                  </m:oMath>
                </a14:m>
                <a:endParaRPr lang="en-US" altLang="zh-CN" sz="2400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|=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5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,|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|=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10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,|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15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6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中，放贷类别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={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的数量是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={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的数量是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)=</m:t>
                    </m:r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d>
                      <m:dPr>
                        <m:ctrlP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 smtClean="0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 smtClean="0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e>
                    </m:d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48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。同理，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d>
                      <m:dPr>
                        <m:ctrlP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 smtClean="0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 smtClean="0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e>
                    </m:d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42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。由此可计算出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6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GINI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𝐷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zh-CN" alt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青年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)=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5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/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15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×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0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48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10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/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15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×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0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42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0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44</m:t>
                      </m:r>
                    </m:oMath>
                  </m:oMathPara>
                </a14:m>
                <a:endPara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 rotWithShape="1">
                <a:blip r:embed="rId1"/>
                <a:stretch>
                  <a:fillRect r="-2523" b="-11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青</m:t>
                    </m:r>
                    <m:r>
                      <a:rPr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年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44</m:t>
                    </m:r>
                  </m:oMath>
                </a14:m>
                <a:r>
                  <a:rPr lang="zh-CN" altLang="en-US" sz="2400" dirty="0">
                    <a:solidFill>
                      <a:srgbClr val="3F21F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，最优切分点</a:t>
                </a:r>
                <a:endParaRPr lang="en-US" altLang="zh-CN" sz="24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中年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4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8</m:t>
                    </m:r>
                  </m:oMath>
                </a14:m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老年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44</m:t>
                    </m:r>
                  </m:oMath>
                </a14:m>
                <a:r>
                  <a:rPr lang="zh-CN" altLang="en-US" sz="2400" dirty="0">
                    <a:solidFill>
                      <a:srgbClr val="3F21F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，最优切分点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b="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32</m:t>
                    </m:r>
                  </m:oMath>
                </a14:m>
                <a:r>
                  <a:rPr lang="zh-CN" altLang="en-US" sz="2400" dirty="0">
                    <a:solidFill>
                      <a:srgbClr val="3F21F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，最优切分</a:t>
                </a:r>
                <a:r>
                  <a:rPr lang="zh-CN" altLang="en-US" sz="2400" dirty="0" smtClean="0">
                    <a:solidFill>
                      <a:srgbClr val="3F21F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</a:t>
                </a:r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b="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27</m:t>
                    </m:r>
                  </m:oMath>
                </a14:m>
                <a:r>
                  <a:rPr lang="zh-CN" altLang="en-US" sz="2400" dirty="0">
                    <a:solidFill>
                      <a:srgbClr val="3F21F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，最优切分</a:t>
                </a:r>
                <a:r>
                  <a:rPr lang="zh-CN" altLang="en-US" sz="2400" dirty="0" smtClean="0">
                    <a:solidFill>
                      <a:srgbClr val="3F21F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</a:t>
                </a:r>
                <a:endParaRPr lang="en-US" altLang="zh-CN" sz="2400" dirty="0" smtClean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非常好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36</m:t>
                    </m:r>
                  </m:oMath>
                </a14:m>
                <a:endParaRPr lang="en-US" altLang="zh-CN" sz="2400" dirty="0" smtClean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好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47</m:t>
                    </m:r>
                  </m:oMath>
                </a14:m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一般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dirty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3</m:t>
                    </m:r>
                    <m:r>
                      <a:rPr lang="en-US" altLang="zh-CN" sz="2400" b="0" i="0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rgbClr val="3F21F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，最优切分点</m:t>
                    </m:r>
                  </m:oMath>
                </a14:m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 rotWithShape="1">
                <a:blip r:embed="rId1"/>
                <a:stretch>
                  <a:fillRect b="-69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838200" y="3733800"/>
            <a:ext cx="5410200" cy="60960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3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6546410" y="37769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最优特征</a:t>
            </a:r>
            <a:endParaRPr 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裂变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/>
            </p:nvGraphicFramePr>
            <p:xfrm>
              <a:off x="228600" y="1066800"/>
              <a:ext cx="8534399" cy="55626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88575"/>
                    <a:gridCol w="925925"/>
                    <a:gridCol w="1295400"/>
                    <a:gridCol w="1371600"/>
                    <a:gridCol w="1828800"/>
                    <a:gridCol w="1437300"/>
                    <a:gridCol w="886799"/>
                  </a:tblGrid>
                  <a:tr h="3476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划分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ID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年龄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有工作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有自己的房子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信贷情况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类别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rowSpan="6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8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9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rowSpan="9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/>
            </p:nvGraphicFramePr>
            <p:xfrm>
              <a:off x="228600" y="1066800"/>
              <a:ext cx="8534399" cy="55626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88575"/>
                    <a:gridCol w="925925"/>
                    <a:gridCol w="1295400"/>
                    <a:gridCol w="1371600"/>
                    <a:gridCol w="1828800"/>
                    <a:gridCol w="1437300"/>
                    <a:gridCol w="886799"/>
                  </a:tblGrid>
                  <a:tr h="3479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划分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ID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类别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345">
                    <a:tc rowSpan="6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8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9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345">
                    <a:tc rowSpan="9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结果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2263" y="0"/>
              <a:ext cx="5331738" cy="66294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93754"/>
                    <a:gridCol w="766217"/>
                    <a:gridCol w="917582"/>
                    <a:gridCol w="1376372"/>
                    <a:gridCol w="1032279"/>
                    <a:gridCol w="745534"/>
                  </a:tblGrid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ID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400" dirty="0" smtClean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年龄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1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有工作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1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有自己的房子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1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信贷情况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类别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8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9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11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12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2263" y="0"/>
              <a:ext cx="5331738" cy="66294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93754"/>
                    <a:gridCol w="766217"/>
                    <a:gridCol w="917582"/>
                    <a:gridCol w="1376372"/>
                    <a:gridCol w="1032279"/>
                    <a:gridCol w="745534"/>
                  </a:tblGrid>
                  <a:tr h="41465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ID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1614" marR="51614" marT="0" marB="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1614" marR="51614" marT="0" marB="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1614" marR="51614" marT="0" marB="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1614" marR="51614" marT="0" marB="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类别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8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9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11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12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矩形 1"/>
          <p:cNvSpPr/>
          <p:nvPr/>
        </p:nvSpPr>
        <p:spPr>
          <a:xfrm>
            <a:off x="5346031" y="4"/>
            <a:ext cx="3809999" cy="662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5681934" y="495296"/>
            <a:ext cx="3563163" cy="3733800"/>
            <a:chOff x="1792746" y="879566"/>
            <a:chExt cx="2466679" cy="2584806"/>
          </a:xfrm>
        </p:grpSpPr>
        <p:sp>
          <p:nvSpPr>
            <p:cNvPr id="7" name="文本框 6"/>
            <p:cNvSpPr txBox="1"/>
            <p:nvPr/>
          </p:nvSpPr>
          <p:spPr>
            <a:xfrm>
              <a:off x="1863634" y="87956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有自己的房子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526544" y="1248898"/>
              <a:ext cx="243840" cy="243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865751" y="2124891"/>
              <a:ext cx="243840" cy="24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直接箭头连接符 9"/>
            <p:cNvCxnSpPr>
              <a:stCxn id="8" idx="4"/>
              <a:endCxn id="9" idx="0"/>
            </p:cNvCxnSpPr>
            <p:nvPr/>
          </p:nvCxnSpPr>
          <p:spPr>
            <a:xfrm flipH="1">
              <a:off x="1987671" y="1492738"/>
              <a:ext cx="660793" cy="632153"/>
            </a:xfrm>
            <a:prstGeom prst="straightConnector1">
              <a:avLst/>
            </a:prstGeom>
            <a:ln w="28575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3189454" y="2124891"/>
              <a:ext cx="243840" cy="243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直接箭头连接符 11"/>
            <p:cNvCxnSpPr>
              <a:stCxn id="8" idx="4"/>
              <a:endCxn id="11" idx="0"/>
            </p:cNvCxnSpPr>
            <p:nvPr/>
          </p:nvCxnSpPr>
          <p:spPr>
            <a:xfrm>
              <a:off x="2648464" y="1492738"/>
              <a:ext cx="662910" cy="632153"/>
            </a:xfrm>
            <a:prstGeom prst="straightConnector1">
              <a:avLst/>
            </a:prstGeom>
            <a:ln w="28575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902569" y="151171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992412" y="1533788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92746" y="239950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382262" y="194240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有工作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648464" y="2878182"/>
              <a:ext cx="243840" cy="24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743363" y="2880358"/>
              <a:ext cx="243840" cy="24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直接箭头连接符 18"/>
            <p:cNvCxnSpPr>
              <a:stCxn id="11" idx="4"/>
              <a:endCxn id="17" idx="0"/>
            </p:cNvCxnSpPr>
            <p:nvPr/>
          </p:nvCxnSpPr>
          <p:spPr>
            <a:xfrm flipH="1">
              <a:off x="2770384" y="2368731"/>
              <a:ext cx="540990" cy="509451"/>
            </a:xfrm>
            <a:prstGeom prst="straightConnector1">
              <a:avLst/>
            </a:prstGeom>
            <a:ln w="28575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1" idx="4"/>
              <a:endCxn id="18" idx="0"/>
            </p:cNvCxnSpPr>
            <p:nvPr/>
          </p:nvCxnSpPr>
          <p:spPr>
            <a:xfrm>
              <a:off x="3311374" y="2368731"/>
              <a:ext cx="553909" cy="511627"/>
            </a:xfrm>
            <a:prstGeom prst="straightConnector1">
              <a:avLst/>
            </a:prstGeom>
            <a:ln w="28575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697379" y="2366555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602012" y="239010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575459" y="3125818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70358" y="312202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33401" y="1295400"/>
            <a:ext cx="8153399" cy="5334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CART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连续属性处理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94323" y="1676400"/>
            <a:ext cx="6283760" cy="4786039"/>
            <a:chOff x="4845209" y="1064232"/>
            <a:chExt cx="6283760" cy="4786039"/>
          </a:xfrm>
        </p:grpSpPr>
        <p:sp>
          <p:nvSpPr>
            <p:cNvPr id="5" name="文本框 4"/>
            <p:cNvSpPr txBox="1"/>
            <p:nvPr/>
          </p:nvSpPr>
          <p:spPr>
            <a:xfrm>
              <a:off x="5205642" y="1134541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/>
                <a:t>划分</a:t>
              </a:r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205642" y="2543990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划分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4845209" y="4728328"/>
                  <a:ext cx="12482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划分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a14:m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5209" y="4728328"/>
                  <a:ext cx="1248227" cy="369332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6202219" y="1134541"/>
                  <a:ext cx="48377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⋯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2219" y="1134541"/>
                  <a:ext cx="4837735" cy="276999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/>
          </p:nvSpPr>
          <p:spPr>
            <a:xfrm>
              <a:off x="6113204" y="1064232"/>
              <a:ext cx="407669" cy="4695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654194" y="1064232"/>
              <a:ext cx="4474775" cy="4695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6289330" y="1896484"/>
                  <a:ext cx="614655" cy="3899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330" y="1896484"/>
                  <a:ext cx="614655" cy="38991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/>
            <p:cNvCxnSpPr/>
            <p:nvPr/>
          </p:nvCxnSpPr>
          <p:spPr>
            <a:xfrm flipH="1" flipV="1">
              <a:off x="6596657" y="1597891"/>
              <a:ext cx="1" cy="2893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6202219" y="2564187"/>
                  <a:ext cx="48377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⋯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2219" y="2564187"/>
                  <a:ext cx="4837735" cy="276999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 13"/>
            <p:cNvSpPr/>
            <p:nvPr/>
          </p:nvSpPr>
          <p:spPr>
            <a:xfrm>
              <a:off x="6113204" y="2493878"/>
              <a:ext cx="918399" cy="4695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158182" y="2493878"/>
              <a:ext cx="3970787" cy="4695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6788089" y="3326130"/>
                  <a:ext cx="618824" cy="3899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089" y="3326130"/>
                  <a:ext cx="618824" cy="38991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/>
            <p:cNvCxnSpPr/>
            <p:nvPr/>
          </p:nvCxnSpPr>
          <p:spPr>
            <a:xfrm flipH="1" flipV="1">
              <a:off x="7095416" y="3027537"/>
              <a:ext cx="1" cy="2893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202219" y="3871585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……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6202219" y="4698413"/>
                  <a:ext cx="48377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⋯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2219" y="4698413"/>
                  <a:ext cx="4837735" cy="276999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 19"/>
            <p:cNvSpPr/>
            <p:nvPr/>
          </p:nvSpPr>
          <p:spPr>
            <a:xfrm>
              <a:off x="6113204" y="4628104"/>
              <a:ext cx="4388109" cy="4695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590328" y="4628104"/>
              <a:ext cx="538641" cy="4695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10236490" y="5460356"/>
                  <a:ext cx="882356" cy="3899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6490" y="5460356"/>
                  <a:ext cx="882356" cy="38991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/>
            <p:cNvCxnSpPr/>
            <p:nvPr/>
          </p:nvCxnSpPr>
          <p:spPr>
            <a:xfrm flipH="1" flipV="1">
              <a:off x="10543817" y="5161763"/>
              <a:ext cx="1" cy="2893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剪枝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当分类回归树划分得太细时，会对噪声数据产生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预剪枝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进行划分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之前，先采用验证集的数据来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验证划分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是否能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提高结果的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准确性。如果不能，就把结点标记为叶结点并退出进一步划分；如果可以就继续递归生成节点。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从训练集生成一颗完整的决策树，然后自底向上地对非叶结点进行考察，若将该结点对应的子树替换为叶结点能带来泛化性能提升，则将该子树替换为叶结点。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代价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复杂性剪枝、最小误差剪枝、悲观误差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剪枝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3795713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内容概述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8771189" cy="5257800"/>
          </a:xfrm>
        </p:spPr>
      </p:pic>
      <p:sp>
        <p:nvSpPr>
          <p:cNvPr id="2" name="圆角矩形 1"/>
          <p:cNvSpPr/>
          <p:nvPr/>
        </p:nvSpPr>
        <p:spPr>
          <a:xfrm>
            <a:off x="4038600" y="5181600"/>
            <a:ext cx="4343400" cy="1066800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第</a:t>
            </a:r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7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讲 数据决策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是一个预测模型，代表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对象属性与对象值之间的一种映射关系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经常用于数据挖掘中的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数据分析和预测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一种特殊的树结构，由决策图和可能的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结果组成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，用来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创建到达目标的规划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问题的提出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根据气候做出是否打篮球的决策，数据决策就是试图从数据中挖掘特征与结果之间的关系。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81000" y="2514600"/>
          <a:ext cx="8305800" cy="4191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2247"/>
                <a:gridCol w="1498504"/>
                <a:gridCol w="1736902"/>
                <a:gridCol w="1552996"/>
                <a:gridCol w="2125151"/>
              </a:tblGrid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天气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温度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湿度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刮风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晴天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晴天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晴天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晴天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晴天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小雨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小雨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小雨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阴天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阴天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阴天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打篮球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决策树的构成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一棵决策树通常由结点和有向边组成，结点包括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根结点、内部结点和叶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结点和内部节点表示一个特征或者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节点表示一个具体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124200" y="4042289"/>
            <a:ext cx="4404444" cy="2579566"/>
            <a:chOff x="441106" y="4001393"/>
            <a:chExt cx="4404444" cy="25795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矩形 4"/>
                <p:cNvSpPr/>
                <p:nvPr/>
              </p:nvSpPr>
              <p:spPr>
                <a:xfrm>
                  <a:off x="1628776" y="4001393"/>
                  <a:ext cx="358896" cy="3515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776" y="4001393"/>
                  <a:ext cx="358896" cy="351532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/>
                <p:cNvSpPr/>
                <p:nvPr/>
              </p:nvSpPr>
              <p:spPr>
                <a:xfrm>
                  <a:off x="771526" y="4921894"/>
                  <a:ext cx="358896" cy="3515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6" y="4921894"/>
                  <a:ext cx="358896" cy="3515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/>
                <p:cNvSpPr/>
                <p:nvPr/>
              </p:nvSpPr>
              <p:spPr>
                <a:xfrm>
                  <a:off x="2411488" y="4921894"/>
                  <a:ext cx="358896" cy="3515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488" y="4921894"/>
                  <a:ext cx="358896" cy="3515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/>
                <p:cNvSpPr/>
                <p:nvPr/>
              </p:nvSpPr>
              <p:spPr>
                <a:xfrm>
                  <a:off x="1272772" y="5669161"/>
                  <a:ext cx="358896" cy="3515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772" y="5669161"/>
                  <a:ext cx="358896" cy="3515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本框 8"/>
            <p:cNvSpPr txBox="1"/>
            <p:nvPr/>
          </p:nvSpPr>
          <p:spPr>
            <a:xfrm>
              <a:off x="441106" y="554288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124230" y="553506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799971" y="553506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C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82317" y="624240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D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28776" y="624240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4" name="直接箭头连接符 13"/>
            <p:cNvCxnSpPr>
              <a:stCxn id="5" idx="2"/>
              <a:endCxn id="6" idx="0"/>
            </p:cNvCxnSpPr>
            <p:nvPr/>
          </p:nvCxnSpPr>
          <p:spPr>
            <a:xfrm flipH="1">
              <a:off x="950974" y="4352925"/>
              <a:ext cx="857250" cy="568969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2"/>
              <a:endCxn id="7" idx="0"/>
            </p:cNvCxnSpPr>
            <p:nvPr/>
          </p:nvCxnSpPr>
          <p:spPr>
            <a:xfrm>
              <a:off x="1808224" y="4352925"/>
              <a:ext cx="782712" cy="568969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2"/>
              <a:endCxn id="9" idx="0"/>
            </p:cNvCxnSpPr>
            <p:nvPr/>
          </p:nvCxnSpPr>
          <p:spPr>
            <a:xfrm flipH="1">
              <a:off x="584735" y="5273426"/>
              <a:ext cx="366239" cy="269456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2"/>
              <a:endCxn id="10" idx="0"/>
            </p:cNvCxnSpPr>
            <p:nvPr/>
          </p:nvCxnSpPr>
          <p:spPr>
            <a:xfrm flipH="1">
              <a:off x="2267859" y="5273426"/>
              <a:ext cx="323077" cy="261640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7" idx="2"/>
              <a:endCxn id="11" idx="0"/>
            </p:cNvCxnSpPr>
            <p:nvPr/>
          </p:nvCxnSpPr>
          <p:spPr>
            <a:xfrm>
              <a:off x="2590936" y="5273426"/>
              <a:ext cx="352664" cy="261640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2"/>
              <a:endCxn id="12" idx="0"/>
            </p:cNvCxnSpPr>
            <p:nvPr/>
          </p:nvCxnSpPr>
          <p:spPr>
            <a:xfrm flipH="1">
              <a:off x="1125946" y="6020693"/>
              <a:ext cx="326274" cy="221712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13" idx="0"/>
            </p:cNvCxnSpPr>
            <p:nvPr/>
          </p:nvCxnSpPr>
          <p:spPr>
            <a:xfrm>
              <a:off x="1452220" y="6020693"/>
              <a:ext cx="320185" cy="221712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2"/>
              <a:endCxn id="8" idx="0"/>
            </p:cNvCxnSpPr>
            <p:nvPr/>
          </p:nvCxnSpPr>
          <p:spPr>
            <a:xfrm>
              <a:off x="950974" y="5273426"/>
              <a:ext cx="501246" cy="395735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3968387" y="400139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根结点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967587" y="486288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分支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967587" y="562729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叶结点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右箭头 24"/>
            <p:cNvSpPr/>
            <p:nvPr/>
          </p:nvSpPr>
          <p:spPr>
            <a:xfrm rot="10800000">
              <a:off x="3222438" y="4118475"/>
              <a:ext cx="656134" cy="234449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右箭头 25"/>
            <p:cNvSpPr/>
            <p:nvPr/>
          </p:nvSpPr>
          <p:spPr>
            <a:xfrm rot="10800000">
              <a:off x="3222438" y="4968617"/>
              <a:ext cx="656134" cy="234449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右箭头 26"/>
            <p:cNvSpPr/>
            <p:nvPr/>
          </p:nvSpPr>
          <p:spPr>
            <a:xfrm rot="10800000">
              <a:off x="3222437" y="5727702"/>
              <a:ext cx="656134" cy="234449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ID3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是以信息论为基础，以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信息熵和信息增益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为衡量标准，从而实现对数据的归纳分类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信息增益运用自顶向下的贪心策略是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建立决策树的主要方法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决策树关键问题：树分支的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裂变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依据，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属性选择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066800" y="3669393"/>
            <a:ext cx="6538044" cy="2978114"/>
            <a:chOff x="533400" y="3335252"/>
            <a:chExt cx="6538044" cy="2978114"/>
          </a:xfrm>
        </p:grpSpPr>
        <p:grpSp>
          <p:nvGrpSpPr>
            <p:cNvPr id="28" name="组合 27"/>
            <p:cNvGrpSpPr/>
            <p:nvPr/>
          </p:nvGrpSpPr>
          <p:grpSpPr>
            <a:xfrm>
              <a:off x="2667000" y="3733800"/>
              <a:ext cx="4404444" cy="2579566"/>
              <a:chOff x="441106" y="4001393"/>
              <a:chExt cx="4404444" cy="257956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矩形 28"/>
                  <p:cNvSpPr/>
                  <p:nvPr/>
                </p:nvSpPr>
                <p:spPr>
                  <a:xfrm>
                    <a:off x="1628776" y="4001393"/>
                    <a:ext cx="358896" cy="3515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9" name="矩形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8776" y="4001393"/>
                    <a:ext cx="358896" cy="351532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矩形 29"/>
                  <p:cNvSpPr/>
                  <p:nvPr/>
                </p:nvSpPr>
                <p:spPr>
                  <a:xfrm>
                    <a:off x="771526" y="4921894"/>
                    <a:ext cx="358896" cy="3515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526" y="4921894"/>
                    <a:ext cx="358896" cy="351532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矩形 30"/>
                  <p:cNvSpPr/>
                  <p:nvPr/>
                </p:nvSpPr>
                <p:spPr>
                  <a:xfrm>
                    <a:off x="2411488" y="4921894"/>
                    <a:ext cx="358896" cy="3515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1" name="矩形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488" y="4921894"/>
                    <a:ext cx="358896" cy="351532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矩形 31"/>
                  <p:cNvSpPr/>
                  <p:nvPr/>
                </p:nvSpPr>
                <p:spPr>
                  <a:xfrm>
                    <a:off x="1272772" y="5669161"/>
                    <a:ext cx="358896" cy="3515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2" name="矩形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2772" y="5669161"/>
                    <a:ext cx="358896" cy="351532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文本框 32"/>
              <p:cNvSpPr txBox="1"/>
              <p:nvPr/>
            </p:nvSpPr>
            <p:spPr>
              <a:xfrm>
                <a:off x="441106" y="5542882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124230" y="5535066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799971" y="5535066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82317" y="6242405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D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628776" y="6242405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E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38" name="直接箭头连接符 37"/>
              <p:cNvCxnSpPr>
                <a:stCxn id="29" idx="2"/>
                <a:endCxn id="30" idx="0"/>
              </p:cNvCxnSpPr>
              <p:nvPr/>
            </p:nvCxnSpPr>
            <p:spPr>
              <a:xfrm flipH="1">
                <a:off x="950974" y="4352925"/>
                <a:ext cx="857250" cy="568969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>
                <a:stCxn id="29" idx="2"/>
                <a:endCxn id="31" idx="0"/>
              </p:cNvCxnSpPr>
              <p:nvPr/>
            </p:nvCxnSpPr>
            <p:spPr>
              <a:xfrm>
                <a:off x="1808224" y="4352925"/>
                <a:ext cx="782712" cy="568969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30" idx="2"/>
                <a:endCxn id="33" idx="0"/>
              </p:cNvCxnSpPr>
              <p:nvPr/>
            </p:nvCxnSpPr>
            <p:spPr>
              <a:xfrm flipH="1">
                <a:off x="584735" y="5273426"/>
                <a:ext cx="366239" cy="269456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31" idx="2"/>
                <a:endCxn id="34" idx="0"/>
              </p:cNvCxnSpPr>
              <p:nvPr/>
            </p:nvCxnSpPr>
            <p:spPr>
              <a:xfrm flipH="1">
                <a:off x="2267859" y="5273426"/>
                <a:ext cx="323077" cy="261640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31" idx="2"/>
                <a:endCxn id="35" idx="0"/>
              </p:cNvCxnSpPr>
              <p:nvPr/>
            </p:nvCxnSpPr>
            <p:spPr>
              <a:xfrm>
                <a:off x="2590936" y="5273426"/>
                <a:ext cx="352664" cy="261640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32" idx="2"/>
                <a:endCxn id="36" idx="0"/>
              </p:cNvCxnSpPr>
              <p:nvPr/>
            </p:nvCxnSpPr>
            <p:spPr>
              <a:xfrm flipH="1">
                <a:off x="1125946" y="6020693"/>
                <a:ext cx="326274" cy="221712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32" idx="2"/>
                <a:endCxn id="37" idx="0"/>
              </p:cNvCxnSpPr>
              <p:nvPr/>
            </p:nvCxnSpPr>
            <p:spPr>
              <a:xfrm>
                <a:off x="1452220" y="6020693"/>
                <a:ext cx="320185" cy="221712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stCxn id="30" idx="2"/>
                <a:endCxn id="32" idx="0"/>
              </p:cNvCxnSpPr>
              <p:nvPr/>
            </p:nvCxnSpPr>
            <p:spPr>
              <a:xfrm>
                <a:off x="950974" y="5273426"/>
                <a:ext cx="501246" cy="395735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3968387" y="4001393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根结点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3967587" y="486288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分支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3967587" y="562729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叶结点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右箭头 48"/>
              <p:cNvSpPr/>
              <p:nvPr/>
            </p:nvSpPr>
            <p:spPr>
              <a:xfrm rot="10800000">
                <a:off x="3222438" y="4118475"/>
                <a:ext cx="656134" cy="234449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右箭头 49"/>
              <p:cNvSpPr/>
              <p:nvPr/>
            </p:nvSpPr>
            <p:spPr>
              <a:xfrm rot="10800000">
                <a:off x="3222438" y="4968617"/>
                <a:ext cx="656134" cy="234449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右箭头 50"/>
              <p:cNvSpPr/>
              <p:nvPr/>
            </p:nvSpPr>
            <p:spPr>
              <a:xfrm rot="10800000">
                <a:off x="3222437" y="5727702"/>
                <a:ext cx="656134" cy="234449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" name="直接箭头连接符 2"/>
            <p:cNvCxnSpPr/>
            <p:nvPr/>
          </p:nvCxnSpPr>
          <p:spPr>
            <a:xfrm>
              <a:off x="1219200" y="3733800"/>
              <a:ext cx="1676400" cy="920501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533400" y="333525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依据什么裂变？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概念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36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信息熵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接收信息量的平均值，用于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度量信息的不确定程度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，是随机变量的均值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36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信息熵的处理信息是一个让信息的熵减少的过程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36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是一个离散的随机变量，且它的取值有限范围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𝑅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{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的熵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增益用于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度量属性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对降低样本集合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的熵的贡献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大小，也就是度量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对使信息有序的贡献。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00050" lvl="1" indent="0" eaLnBrk="1" hangingPunct="1">
                  <a:lnSpc>
                    <a:spcPts val="6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𝐆𝐚𝐢𝐧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𝐄𝐧𝐭𝐫𝐨𝐩𝐲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b="1" i="1">
                                          <a:solidFill>
                                            <a:srgbClr val="3F21F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3F21F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rgbClr val="3F21F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sub>
                                  </m:sSub>
                                  <m: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000" b="1" i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𝐄𝐧𝐭𝐫𝐨𝐩𝐲</m:t>
                              </m:r>
                              <m: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sub>
                              </m:sSub>
                              <m: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b="1" dirty="0"/>
              </a:p>
              <a:p>
                <a:pPr marL="0" indent="0"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 rotWithShape="1">
                <a:blip r:embed="rId1"/>
                <a:stretch>
                  <a:fillRect b="-9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2819400" y="3886200"/>
                <a:ext cx="3882794" cy="695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sz="2000" b="1" i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𝐧𝐭𝐫𝐨𝐩𝐲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b="1" i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0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2000" b="1" i="0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rgbClr val="3F21F1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886200"/>
                <a:ext cx="3882794" cy="695703"/>
              </a:xfrm>
              <a:prstGeom prst="rect">
                <a:avLst/>
              </a:prstGeom>
              <a:blipFill rotWithShape="1">
                <a:blip r:embed="rId2"/>
                <a:stretch>
                  <a:fillRect r="10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ID3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算法流程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marL="457200" indent="-457200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当前样本集合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计算所有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的信息增益。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信息增益最大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属性裂变。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子样本集的类别属性只含有单个属性，则分支为叶子节点，判断其属性值并标上相应的符号，然后返回调用处；否则对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子样本集递归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调用本算法。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68372" y="3867815"/>
            <a:ext cx="6538044" cy="2978114"/>
            <a:chOff x="533400" y="3335252"/>
            <a:chExt cx="6538044" cy="2978114"/>
          </a:xfrm>
        </p:grpSpPr>
        <p:grpSp>
          <p:nvGrpSpPr>
            <p:cNvPr id="5" name="组合 4"/>
            <p:cNvGrpSpPr/>
            <p:nvPr/>
          </p:nvGrpSpPr>
          <p:grpSpPr>
            <a:xfrm>
              <a:off x="2667000" y="3733800"/>
              <a:ext cx="4404444" cy="2579566"/>
              <a:chOff x="441106" y="4001393"/>
              <a:chExt cx="4404444" cy="257956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矩形 7"/>
                  <p:cNvSpPr/>
                  <p:nvPr/>
                </p:nvSpPr>
                <p:spPr>
                  <a:xfrm>
                    <a:off x="1628776" y="4001393"/>
                    <a:ext cx="358896" cy="3515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" name="矩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8776" y="4001393"/>
                    <a:ext cx="358896" cy="351532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矩形 8"/>
                  <p:cNvSpPr/>
                  <p:nvPr/>
                </p:nvSpPr>
                <p:spPr>
                  <a:xfrm>
                    <a:off x="771526" y="4921894"/>
                    <a:ext cx="358896" cy="3515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" name="矩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526" y="4921894"/>
                    <a:ext cx="358896" cy="351532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矩形 9"/>
                  <p:cNvSpPr/>
                  <p:nvPr/>
                </p:nvSpPr>
                <p:spPr>
                  <a:xfrm>
                    <a:off x="2411488" y="4921894"/>
                    <a:ext cx="358896" cy="3515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" name="矩形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488" y="4921894"/>
                    <a:ext cx="358896" cy="351532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矩形 10"/>
                  <p:cNvSpPr/>
                  <p:nvPr/>
                </p:nvSpPr>
                <p:spPr>
                  <a:xfrm>
                    <a:off x="1272772" y="5669161"/>
                    <a:ext cx="358896" cy="3515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" name="矩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2772" y="5669161"/>
                    <a:ext cx="358896" cy="351532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文本框 11"/>
              <p:cNvSpPr txBox="1"/>
              <p:nvPr/>
            </p:nvSpPr>
            <p:spPr>
              <a:xfrm>
                <a:off x="441106" y="5542882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124230" y="5535066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799971" y="5535066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982317" y="6242405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D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628776" y="6242405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E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7" name="直接箭头连接符 16"/>
              <p:cNvCxnSpPr>
                <a:stCxn id="8" idx="2"/>
                <a:endCxn id="9" idx="0"/>
              </p:cNvCxnSpPr>
              <p:nvPr/>
            </p:nvCxnSpPr>
            <p:spPr>
              <a:xfrm flipH="1">
                <a:off x="950974" y="4352925"/>
                <a:ext cx="857250" cy="568969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8" idx="2"/>
                <a:endCxn id="10" idx="0"/>
              </p:cNvCxnSpPr>
              <p:nvPr/>
            </p:nvCxnSpPr>
            <p:spPr>
              <a:xfrm>
                <a:off x="1808224" y="4352925"/>
                <a:ext cx="782712" cy="568969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2"/>
                <a:endCxn id="12" idx="0"/>
              </p:cNvCxnSpPr>
              <p:nvPr/>
            </p:nvCxnSpPr>
            <p:spPr>
              <a:xfrm flipH="1">
                <a:off x="584735" y="5273426"/>
                <a:ext cx="366239" cy="269456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2"/>
                <a:endCxn id="13" idx="0"/>
              </p:cNvCxnSpPr>
              <p:nvPr/>
            </p:nvCxnSpPr>
            <p:spPr>
              <a:xfrm flipH="1">
                <a:off x="2267859" y="5273426"/>
                <a:ext cx="323077" cy="261640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0" idx="2"/>
                <a:endCxn id="14" idx="0"/>
              </p:cNvCxnSpPr>
              <p:nvPr/>
            </p:nvCxnSpPr>
            <p:spPr>
              <a:xfrm>
                <a:off x="2590936" y="5273426"/>
                <a:ext cx="352664" cy="261640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1" idx="2"/>
                <a:endCxn id="15" idx="0"/>
              </p:cNvCxnSpPr>
              <p:nvPr/>
            </p:nvCxnSpPr>
            <p:spPr>
              <a:xfrm flipH="1">
                <a:off x="1125946" y="6020693"/>
                <a:ext cx="326274" cy="221712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1" idx="2"/>
                <a:endCxn id="16" idx="0"/>
              </p:cNvCxnSpPr>
              <p:nvPr/>
            </p:nvCxnSpPr>
            <p:spPr>
              <a:xfrm>
                <a:off x="1452220" y="6020693"/>
                <a:ext cx="320185" cy="221712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9" idx="2"/>
                <a:endCxn id="11" idx="0"/>
              </p:cNvCxnSpPr>
              <p:nvPr/>
            </p:nvCxnSpPr>
            <p:spPr>
              <a:xfrm>
                <a:off x="950974" y="5273426"/>
                <a:ext cx="501246" cy="395735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3968387" y="4001393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根结点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3967587" y="486288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分支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3967587" y="562729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叶结点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右箭头 27"/>
              <p:cNvSpPr/>
              <p:nvPr/>
            </p:nvSpPr>
            <p:spPr>
              <a:xfrm rot="10800000">
                <a:off x="3222438" y="4118475"/>
                <a:ext cx="656134" cy="234449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右箭头 28"/>
              <p:cNvSpPr/>
              <p:nvPr/>
            </p:nvSpPr>
            <p:spPr>
              <a:xfrm rot="10800000">
                <a:off x="3222438" y="4968617"/>
                <a:ext cx="656134" cy="234449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右箭头 29"/>
              <p:cNvSpPr/>
              <p:nvPr/>
            </p:nvSpPr>
            <p:spPr>
              <a:xfrm rot="10800000">
                <a:off x="3222437" y="5727702"/>
                <a:ext cx="656134" cy="234449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直接箭头连接符 5"/>
            <p:cNvCxnSpPr/>
            <p:nvPr/>
          </p:nvCxnSpPr>
          <p:spPr>
            <a:xfrm>
              <a:off x="1219200" y="3733800"/>
              <a:ext cx="1676400" cy="920501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533400" y="333525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依据什么裂变？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ea5be02e-b65a-4857-838a-eb6c02b30b0e"/>
  <p:tag name="COMMONDATA" val="eyJoZGlkIjoiNTdiYjg5Njg3MTYzZGY3YWM3ZmJkZDFjNThjYTRlZT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5520</Words>
  <Application>WPS 演示</Application>
  <PresentationFormat>全屏显示(4:3)</PresentationFormat>
  <Paragraphs>1668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Times New Roman</vt:lpstr>
      <vt:lpstr>微软雅黑</vt:lpstr>
      <vt:lpstr>Cambria Math</vt:lpstr>
      <vt:lpstr>Arial Unicode MS</vt:lpstr>
      <vt:lpstr>等线</vt:lpstr>
      <vt:lpstr>Office 主题</vt:lpstr>
      <vt:lpstr>PowerPoint 演示文稿</vt:lpstr>
      <vt:lpstr>教学目标</vt:lpstr>
      <vt:lpstr>内容概述</vt:lpstr>
      <vt:lpstr>第7讲 数据决策</vt:lpstr>
      <vt:lpstr>问题的提出</vt:lpstr>
      <vt:lpstr>决策树的构成</vt:lpstr>
      <vt:lpstr>ID3算法</vt:lpstr>
      <vt:lpstr>概念</vt:lpstr>
      <vt:lpstr>ID3算法流程</vt:lpstr>
      <vt:lpstr>实例</vt:lpstr>
      <vt:lpstr>实例</vt:lpstr>
      <vt:lpstr>实例</vt:lpstr>
      <vt:lpstr>标题</vt:lpstr>
      <vt:lpstr>7.2 C4.5算法</vt:lpstr>
      <vt:lpstr>C4.5算法流程</vt:lpstr>
      <vt:lpstr>计算7.1的示例</vt:lpstr>
      <vt:lpstr>计算7.1的示例</vt:lpstr>
      <vt:lpstr>计算7.1的示例</vt:lpstr>
      <vt:lpstr>7.3 CART算法</vt:lpstr>
      <vt:lpstr>与ID3的区别</vt:lpstr>
      <vt:lpstr>GINI指数</vt:lpstr>
      <vt:lpstr>GINI指数</vt:lpstr>
      <vt:lpstr>示例</vt:lpstr>
      <vt:lpstr>CART算法流程</vt:lpstr>
      <vt:lpstr>PowerPoint 演示文稿</vt:lpstr>
      <vt:lpstr>裂变</vt:lpstr>
      <vt:lpstr>结果</vt:lpstr>
      <vt:lpstr>CART连续属性处理</vt:lpstr>
      <vt:lpstr>剪枝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Vivi</cp:lastModifiedBy>
  <cp:revision>308</cp:revision>
  <dcterms:created xsi:type="dcterms:W3CDTF">2010-07-16T22:48:00Z</dcterms:created>
  <dcterms:modified xsi:type="dcterms:W3CDTF">2022-09-28T01:22:30Z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A8E656FE9EC4465092809A66E0429363</vt:lpwstr>
  </property>
  <property fmtid="{D5CDD505-2E9C-101B-9397-08002B2CF9AE}" pid="3" name="KSOProductBuildVer">
    <vt:lpwstr>2052-11.1.0.12358</vt:lpwstr>
  </property>
</Properties>
</file>