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53"/>
  </p:handoutMasterIdLst>
  <p:sldIdLst>
    <p:sldId id="318" r:id="rId3"/>
    <p:sldId id="260" r:id="rId4"/>
    <p:sldId id="321" r:id="rId5"/>
    <p:sldId id="324" r:id="rId6"/>
    <p:sldId id="440" r:id="rId7"/>
    <p:sldId id="441" r:id="rId8"/>
    <p:sldId id="442" r:id="rId9"/>
    <p:sldId id="368" r:id="rId10"/>
    <p:sldId id="416" r:id="rId11"/>
    <p:sldId id="417" r:id="rId12"/>
    <p:sldId id="418" r:id="rId14"/>
    <p:sldId id="443" r:id="rId15"/>
    <p:sldId id="419" r:id="rId16"/>
    <p:sldId id="420" r:id="rId17"/>
    <p:sldId id="433" r:id="rId18"/>
    <p:sldId id="434" r:id="rId19"/>
    <p:sldId id="421" r:id="rId20"/>
    <p:sldId id="452" r:id="rId21"/>
    <p:sldId id="451" r:id="rId22"/>
    <p:sldId id="450" r:id="rId23"/>
    <p:sldId id="446" r:id="rId24"/>
    <p:sldId id="445" r:id="rId25"/>
    <p:sldId id="449" r:id="rId26"/>
    <p:sldId id="448" r:id="rId27"/>
    <p:sldId id="447" r:id="rId28"/>
    <p:sldId id="444" r:id="rId29"/>
    <p:sldId id="423" r:id="rId30"/>
    <p:sldId id="424" r:id="rId31"/>
    <p:sldId id="435" r:id="rId32"/>
    <p:sldId id="436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54" r:id="rId42"/>
    <p:sldId id="455" r:id="rId43"/>
    <p:sldId id="438" r:id="rId44"/>
    <p:sldId id="461" r:id="rId45"/>
    <p:sldId id="439" r:id="rId46"/>
    <p:sldId id="456" r:id="rId47"/>
    <p:sldId id="458" r:id="rId48"/>
    <p:sldId id="457" r:id="rId49"/>
    <p:sldId id="459" r:id="rId50"/>
    <p:sldId id="453" r:id="rId51"/>
    <p:sldId id="460" r:id="rId52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0046D2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熵：不确定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一定是二分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95400"/>
            <a:ext cx="8153400" cy="44989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7  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III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数据决策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算法是以信息论为基础，以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信息增益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为衡量标准，从而实现对数据的归纳分类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根据信息增益运用自顶向下的贪心策略是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建立决策树的主要方法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决策树关键问题：树分支的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裂变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依据，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属性选择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66800" y="3669393"/>
            <a:ext cx="6538044" cy="2978114"/>
            <a:chOff x="533400" y="3335252"/>
            <a:chExt cx="6538044" cy="2978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29" idx="2"/>
                <a:endCxn id="30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9" idx="2"/>
                <a:endCxn id="31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0" idx="2"/>
                <a:endCxn id="33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1" idx="2"/>
                <a:endCxn id="35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2" idx="2"/>
                <a:endCxn id="36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2" idx="2"/>
                <a:endCxn id="37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0" idx="2"/>
                <a:endCxn id="32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右箭头 49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右箭头 50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5052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熵的概念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0668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    熵</a:t>
            </a:r>
            <a:r>
              <a:rPr lang="en-US" altLang="zh-CN" sz="2000" dirty="0"/>
              <a:t>(entropy)</a:t>
            </a:r>
            <a:r>
              <a:rPr lang="zh-CN" altLang="en-US" sz="2000" dirty="0"/>
              <a:t>是表征一个系统的混乱程度和不确定性的量。该系统越混乱越不确定，它的熵越大；系统越整齐越稳定，它的熵越小。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09600" y="27432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     看下面两个集合，相比于 </a:t>
            </a:r>
            <a:r>
              <a:rPr lang="en-US" altLang="zh-CN" sz="2000" dirty="0"/>
              <a:t>B </a:t>
            </a:r>
            <a:r>
              <a:rPr lang="zh-CN" altLang="en-US" sz="2000" dirty="0"/>
              <a:t>集合，</a:t>
            </a:r>
            <a:r>
              <a:rPr lang="en-US" altLang="zh-CN" sz="2000" dirty="0"/>
              <a:t>A </a:t>
            </a:r>
            <a:r>
              <a:rPr lang="zh-CN" altLang="en-US" sz="2000" dirty="0"/>
              <a:t>集合就比较混乱、不确定性比较大。 </a:t>
            </a:r>
            <a:r>
              <a:rPr lang="en-US" altLang="zh-CN" sz="2000" dirty="0"/>
              <a:t>B </a:t>
            </a:r>
            <a:r>
              <a:rPr lang="zh-CN" altLang="en-US" sz="2000" dirty="0"/>
              <a:t>集合中大部分都是 ① ，比较整齐，确定性较强，所以 </a:t>
            </a:r>
            <a:r>
              <a:rPr lang="en-US" altLang="zh-CN" sz="2000" dirty="0"/>
              <a:t>B </a:t>
            </a:r>
            <a:r>
              <a:rPr lang="zh-CN" altLang="en-US" sz="2000" dirty="0"/>
              <a:t>集合的熵就比较小， </a:t>
            </a:r>
            <a:r>
              <a:rPr lang="en-US" altLang="zh-CN" sz="2000" dirty="0"/>
              <a:t>A </a:t>
            </a:r>
            <a:r>
              <a:rPr lang="zh-CN" altLang="en-US" sz="2000" dirty="0"/>
              <a:t>集合混乱则熵比较大。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19400" y="38100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①②⑤⑥⑦①②④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8100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=  {                                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19400" y="43434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①①①①⑦①①④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43434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 =  {                                }</a:t>
            </a:r>
            <a:endParaRPr lang="zh-CN" altLang="en-US" dirty="0"/>
          </a:p>
        </p:txBody>
      </p:sp>
      <p:pic>
        <p:nvPicPr>
          <p:cNvPr id="25601" name="Picture 1" descr="C:\Users\qyzc\Desktop\图片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1905000"/>
            <a:ext cx="3888927" cy="707078"/>
          </a:xfrm>
          <a:prstGeom prst="rect">
            <a:avLst/>
          </a:prstGeom>
          <a:noFill/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953000"/>
            <a:ext cx="5181600" cy="1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算法概念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  <a:blipFill>
            <a:blip r:embed="rId1" cstate="print"/>
            <a:stretch>
              <a:fillRect l="-1047" r="-1047"/>
            </a:stretch>
          </a:blip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noFill/>
              </a:rPr>
              <a:t> </a:t>
            </a:r>
            <a:endParaRPr 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3F21F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  <a:blipFill rotWithShape="1">
                <a:blip r:embed="rId2"/>
                <a:stretch>
                  <a:fillRect r="1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算法流程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对当前样本集合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计算所有属性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的信息增益。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信息增益最大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的属性裂变。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若子样本集的类别属性只含有单个属性，则分支为叶子节点，判断其属性值并标上相应的符号，然后返回调用处；否则对子样本集递归调用本算法。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52600" y="3879886"/>
            <a:ext cx="6538044" cy="2978114"/>
            <a:chOff x="533400" y="3335252"/>
            <a:chExt cx="6538044" cy="2978114"/>
          </a:xfrm>
        </p:grpSpPr>
        <p:grpSp>
          <p:nvGrpSpPr>
            <p:cNvPr id="5" name="组合 4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8" idx="2"/>
                <a:endCxn id="9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10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0" idx="2"/>
                <a:endCxn id="14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5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1" idx="2"/>
                <a:endCxn id="16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9" idx="2"/>
                <a:endCxn id="11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右箭头 27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右箭头 28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右箭头 29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算法实例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通过不同的因素判定学科是否可能通过。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04900" y="1905000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811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优、良、不及格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时的信息熵：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（没有不确定性）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属性考试成绩的信息增益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881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811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5388</m:t>
                      </m:r>
                    </m:oMath>
                  </m:oMathPara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  <a:blipFill rotWithShape="1">
                <a:blip r:embed="rId1"/>
                <a:stretch>
                  <a:fillRect b="-9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" y="0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考试成绩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5388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作业完成情况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4056</m:t>
                    </m:r>
                  </m:oMath>
                </a14:m>
                <a:endParaRPr lang="en-US" dirty="0"/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出勤率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altLang="zh-CN" dirty="0"/>
              </a:p>
              <a:p>
                <a:pPr marL="285750"/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根据出勤率把样本分为两个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（高、低），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形成决策树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  <a:blipFill rotWithShape="1">
                <a:blip r:embed="rId1"/>
                <a:stretch>
                  <a:fillRect b="-4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" y="7545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算法实例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5563" y="1552918"/>
          <a:ext cx="5674474" cy="232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7900" y="1143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子集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563" y="4876800"/>
          <a:ext cx="5674474" cy="1164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47744" y="4475781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 子集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3200" y="2209800"/>
            <a:ext cx="228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注：这里不需要再递归，因为出勤率已经可以确定总评通过与否，满足迭代停止条件。</a:t>
            </a:r>
            <a:endParaRPr lang="en-US" sz="2000" dirty="0">
              <a:solidFill>
                <a:srgbClr val="3F21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决策树算法</a:t>
            </a: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pseudo-code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4" name="Picture 2" descr="preview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87105" y="1066800"/>
            <a:ext cx="6794870" cy="5646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58" name="Picture 2" descr="https://pic3.zhimg.com/80/v2-4fd85ed2735866e05bc445f6964c1cf4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1752600"/>
            <a:ext cx="6858000" cy="4953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1143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吃瓜群众最爱</a:t>
            </a:r>
            <a:r>
              <a:rPr lang="en-US" altLang="zh-CN" sz="2400" b="1" dirty="0"/>
              <a:t>---</a:t>
            </a:r>
            <a:r>
              <a:rPr lang="zh-CN" altLang="en-US" sz="2400" b="1" dirty="0"/>
              <a:t>用决策树算法选瓜（训练集如下）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1"/>
            <a:ext cx="7848600" cy="3429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认识常用的数据决策方法的原理，并了解不同方法之间的优缺点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等算法的原理，掌握信息熵、信息增益、信息增益率和基尼指数的概念和计算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/>
              <a:t>各个属性的值域：</a:t>
            </a:r>
            <a:endParaRPr lang="en-US" altLang="zh-CN" sz="2400" b="1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色泽</a:t>
            </a:r>
            <a:r>
              <a:rPr lang="zh-CN" altLang="en-US" sz="2400" dirty="0"/>
              <a:t> </a:t>
            </a:r>
            <a:r>
              <a:rPr lang="en-US" altLang="zh-CN" sz="2400" dirty="0"/>
              <a:t>= {</a:t>
            </a:r>
            <a:r>
              <a:rPr lang="zh-CN" altLang="en-US" sz="2400" dirty="0"/>
              <a:t>青绿，乌黑，浅白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根蒂</a:t>
            </a:r>
            <a:r>
              <a:rPr lang="zh-CN" altLang="en-US" sz="2400" dirty="0"/>
              <a:t> </a:t>
            </a:r>
            <a:r>
              <a:rPr lang="en-US" altLang="zh-CN" sz="2400" dirty="0"/>
              <a:t>= {</a:t>
            </a:r>
            <a:r>
              <a:rPr lang="zh-CN" altLang="en-US" sz="2400" dirty="0"/>
              <a:t>卷缩，稍卷，硬挺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敲声 </a:t>
            </a:r>
            <a:r>
              <a:rPr lang="en-US" altLang="zh-CN" sz="2400" dirty="0"/>
              <a:t>= {</a:t>
            </a:r>
            <a:r>
              <a:rPr lang="zh-CN" altLang="en-US" sz="2400" dirty="0"/>
              <a:t>浊响，沉闷，清脆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纹理</a:t>
            </a:r>
            <a:r>
              <a:rPr lang="zh-CN" altLang="en-US" sz="2400" dirty="0"/>
              <a:t> </a:t>
            </a:r>
            <a:r>
              <a:rPr lang="en-US" altLang="zh-CN" sz="2400" dirty="0"/>
              <a:t>= {</a:t>
            </a:r>
            <a:r>
              <a:rPr lang="zh-CN" altLang="en-US" sz="2400" dirty="0"/>
              <a:t>清晰，稍糊，模糊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脐部</a:t>
            </a:r>
            <a:r>
              <a:rPr lang="zh-CN" altLang="en-US" sz="2400" dirty="0"/>
              <a:t> </a:t>
            </a:r>
            <a:r>
              <a:rPr lang="en-US" altLang="zh-CN" sz="2400" dirty="0"/>
              <a:t>= {</a:t>
            </a:r>
            <a:r>
              <a:rPr lang="zh-CN" altLang="en-US" sz="2400" dirty="0"/>
              <a:t>凹陷，稍凹，平坦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3F21F1"/>
                </a:solidFill>
              </a:rPr>
              <a:t>触感</a:t>
            </a:r>
            <a:r>
              <a:rPr lang="zh-CN" altLang="en-US" sz="2400" dirty="0"/>
              <a:t> </a:t>
            </a:r>
            <a:r>
              <a:rPr lang="en-US" altLang="zh-CN" sz="2400" dirty="0"/>
              <a:t>= {</a:t>
            </a:r>
            <a:r>
              <a:rPr lang="zh-CN" altLang="en-US" sz="2400" dirty="0"/>
              <a:t>硬滑，软粘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02" name="Picture 2" descr="https://pic2.zhimg.com/80/v2-43e492644c55b02e9ee98f6b404294c5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905000"/>
            <a:ext cx="8377193" cy="9906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304800" y="12192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训练集的正例</a:t>
            </a:r>
            <a:r>
              <a:rPr lang="en-US" altLang="zh-CN" sz="2000" dirty="0"/>
              <a:t>(</a:t>
            </a:r>
            <a:r>
              <a:rPr lang="zh-CN" altLang="en-US" sz="2000" dirty="0"/>
              <a:t>好瓜</a:t>
            </a:r>
            <a:r>
              <a:rPr lang="en-US" altLang="zh-CN" sz="2000" dirty="0"/>
              <a:t>)</a:t>
            </a:r>
            <a:r>
              <a:rPr lang="zh-CN" altLang="en-US" sz="2000" dirty="0"/>
              <a:t>占 </a:t>
            </a:r>
            <a:r>
              <a:rPr lang="en-US" altLang="zh-CN" sz="2000" dirty="0"/>
              <a:t>8/17</a:t>
            </a:r>
            <a:r>
              <a:rPr lang="zh-CN" altLang="en-US" sz="2000" dirty="0"/>
              <a:t>，反例占 </a:t>
            </a:r>
            <a:r>
              <a:rPr lang="en-US" altLang="zh-CN" sz="2000" dirty="0"/>
              <a:t>9/17 </a:t>
            </a:r>
            <a:r>
              <a:rPr lang="zh-CN" altLang="en-US" sz="2000" dirty="0"/>
              <a:t>，训练集的信息熵为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81000" y="3276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依次计算当前属性集合 </a:t>
            </a:r>
            <a:r>
              <a:rPr lang="en-US" altLang="zh-CN" sz="2000" dirty="0"/>
              <a:t>{</a:t>
            </a:r>
            <a:r>
              <a:rPr lang="zh-CN" altLang="en-US" sz="2000" dirty="0">
                <a:solidFill>
                  <a:srgbClr val="3F21F1"/>
                </a:solidFill>
              </a:rPr>
              <a:t>色泽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3F21F1"/>
                </a:solidFill>
              </a:rPr>
              <a:t>根蒂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3F21F1"/>
                </a:solidFill>
              </a:rPr>
              <a:t>敲声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3F21F1"/>
                </a:solidFill>
              </a:rPr>
              <a:t>纹理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3F21F1"/>
                </a:solidFill>
              </a:rPr>
              <a:t>脐部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3F21F1"/>
                </a:solidFill>
              </a:rPr>
              <a:t>触感</a:t>
            </a:r>
            <a:r>
              <a:rPr lang="en-US" altLang="zh-CN" sz="2000" dirty="0"/>
              <a:t>} </a:t>
            </a:r>
            <a:r>
              <a:rPr lang="zh-CN" altLang="en-US" sz="2000" dirty="0"/>
              <a:t>中每个属性的信息增益。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81000" y="4114800"/>
            <a:ext cx="8229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3F21F1"/>
                </a:solidFill>
              </a:rPr>
              <a:t>色泽</a:t>
            </a:r>
            <a:r>
              <a:rPr lang="zh-CN" altLang="en-US" sz="2000" dirty="0"/>
              <a:t>属性有</a:t>
            </a:r>
            <a:r>
              <a:rPr lang="en-US" altLang="zh-CN" sz="2000" dirty="0"/>
              <a:t>3</a:t>
            </a:r>
            <a:r>
              <a:rPr lang="zh-CN" altLang="en-US" sz="2000" dirty="0"/>
              <a:t>个可能的取值：</a:t>
            </a:r>
            <a:r>
              <a:rPr lang="en-US" altLang="zh-CN" sz="2000" dirty="0"/>
              <a:t>{</a:t>
            </a:r>
            <a:r>
              <a:rPr lang="zh-CN" altLang="en-US" sz="2000" dirty="0"/>
              <a:t>青绿，乌黑，浅白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D</a:t>
            </a:r>
            <a:r>
              <a:rPr lang="en-US" altLang="zh-CN" sz="2000" baseline="30000" dirty="0"/>
              <a:t>1 </a:t>
            </a:r>
            <a:r>
              <a:rPr lang="en-US" altLang="zh-CN" sz="2000" dirty="0"/>
              <a:t>(</a:t>
            </a:r>
            <a:r>
              <a:rPr lang="zh-CN" altLang="en-US" sz="2000" dirty="0"/>
              <a:t>色泽</a:t>
            </a:r>
            <a:r>
              <a:rPr lang="en-US" altLang="zh-CN" sz="2000" dirty="0"/>
              <a:t>=</a:t>
            </a:r>
            <a:r>
              <a:rPr lang="zh-CN" altLang="en-US" sz="2000" dirty="0"/>
              <a:t>青绿</a:t>
            </a:r>
            <a:r>
              <a:rPr lang="en-US" altLang="zh-CN" sz="2000" dirty="0"/>
              <a:t>) = {1, 4, 6, 10, 13, 17}</a:t>
            </a:r>
            <a:r>
              <a:rPr lang="zh-CN" altLang="en-US" sz="2000" dirty="0"/>
              <a:t>，正例 </a:t>
            </a:r>
            <a:r>
              <a:rPr lang="en-US" altLang="zh-CN" sz="2000" dirty="0"/>
              <a:t>3/6</a:t>
            </a:r>
            <a:r>
              <a:rPr lang="zh-CN" altLang="en-US" sz="2000" dirty="0"/>
              <a:t>，反例 </a:t>
            </a:r>
            <a:r>
              <a:rPr lang="en-US" altLang="zh-CN" sz="2000" dirty="0"/>
              <a:t>3/6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D</a:t>
            </a:r>
            <a:r>
              <a:rPr lang="en-US" altLang="zh-CN" sz="2000" baseline="30000" dirty="0"/>
              <a:t>2 </a:t>
            </a:r>
            <a:r>
              <a:rPr lang="en-US" altLang="zh-CN" sz="2000" dirty="0"/>
              <a:t>(</a:t>
            </a:r>
            <a:r>
              <a:rPr lang="zh-CN" altLang="en-US" sz="2000" dirty="0"/>
              <a:t>色泽</a:t>
            </a:r>
            <a:r>
              <a:rPr lang="en-US" altLang="zh-CN" sz="2000" dirty="0"/>
              <a:t>=</a:t>
            </a:r>
            <a:r>
              <a:rPr lang="zh-CN" altLang="en-US" sz="2000" dirty="0"/>
              <a:t>乌黑</a:t>
            </a:r>
            <a:r>
              <a:rPr lang="en-US" altLang="zh-CN" sz="2000" dirty="0"/>
              <a:t>) = {2, 3, 7, 8, 9, 15}</a:t>
            </a:r>
            <a:r>
              <a:rPr lang="zh-CN" altLang="en-US" sz="2000" dirty="0"/>
              <a:t>，正例 </a:t>
            </a:r>
            <a:r>
              <a:rPr lang="en-US" altLang="zh-CN" sz="2000" dirty="0"/>
              <a:t>4/6</a:t>
            </a:r>
            <a:r>
              <a:rPr lang="zh-CN" altLang="en-US" sz="2000" dirty="0"/>
              <a:t>，反例 </a:t>
            </a:r>
            <a:r>
              <a:rPr lang="en-US" altLang="zh-CN" sz="2000" dirty="0"/>
              <a:t>2/6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D</a:t>
            </a:r>
            <a:r>
              <a:rPr lang="en-US" altLang="zh-CN" sz="2000" baseline="30000" dirty="0"/>
              <a:t>3 </a:t>
            </a:r>
            <a:r>
              <a:rPr lang="en-US" altLang="zh-CN" sz="2000" dirty="0"/>
              <a:t>(</a:t>
            </a:r>
            <a:r>
              <a:rPr lang="zh-CN" altLang="en-US" sz="2000" dirty="0"/>
              <a:t>色泽</a:t>
            </a:r>
            <a:r>
              <a:rPr lang="en-US" altLang="zh-CN" sz="2000" dirty="0"/>
              <a:t>=</a:t>
            </a:r>
            <a:r>
              <a:rPr lang="zh-CN" altLang="en-US" sz="2000" dirty="0"/>
              <a:t>浅白</a:t>
            </a:r>
            <a:r>
              <a:rPr lang="en-US" altLang="zh-CN" sz="2000" dirty="0"/>
              <a:t>) = {5, 11, 12, 14, 16}</a:t>
            </a:r>
            <a:r>
              <a:rPr lang="zh-CN" altLang="en-US" sz="2000" dirty="0"/>
              <a:t>，正例 </a:t>
            </a:r>
            <a:r>
              <a:rPr lang="en-US" altLang="zh-CN" sz="2000" dirty="0"/>
              <a:t>1/5</a:t>
            </a:r>
            <a:r>
              <a:rPr lang="zh-CN" altLang="en-US" sz="2000" dirty="0"/>
              <a:t>，反例 </a:t>
            </a:r>
            <a:r>
              <a:rPr lang="en-US" altLang="zh-CN" sz="2000" dirty="0"/>
              <a:t>4/5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2192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 </a:t>
            </a:r>
            <a:r>
              <a:rPr lang="zh-CN" altLang="en-US" sz="2400" dirty="0"/>
              <a:t>个分支结点的信息熵</a:t>
            </a:r>
            <a:endParaRPr lang="zh-CN" altLang="en-US" sz="2400" dirty="0"/>
          </a:p>
        </p:txBody>
      </p:sp>
      <p:pic>
        <p:nvPicPr>
          <p:cNvPr id="52226" name="Picture 2" descr="https://pic2.zhimg.com/80/v2-242125ab9668562257029dbee32d254d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1752600"/>
            <a:ext cx="5181600" cy="223751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85800" y="4191000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计算属性</a:t>
            </a:r>
            <a:r>
              <a:rPr lang="zh-CN" altLang="en-US" sz="2400" dirty="0">
                <a:solidFill>
                  <a:srgbClr val="3F21F1"/>
                </a:solidFill>
              </a:rPr>
              <a:t>色泽</a:t>
            </a:r>
            <a:r>
              <a:rPr lang="zh-CN" altLang="en-US" sz="2400" dirty="0"/>
              <a:t>的信息增益：</a:t>
            </a:r>
            <a:endParaRPr lang="zh-CN" altLang="en-US" sz="2400" dirty="0"/>
          </a:p>
        </p:txBody>
      </p:sp>
      <p:pic>
        <p:nvPicPr>
          <p:cNvPr id="52228" name="Picture 4" descr="https://pic4.zhimg.com/80/v2-ef0e27b825f5e09f013385f8f812a5ca_h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724400"/>
            <a:ext cx="6690732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2192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同理可以求出其它属性的信息增益：</a:t>
            </a:r>
            <a:endParaRPr lang="zh-CN" altLang="en-US" sz="2400" dirty="0"/>
          </a:p>
        </p:txBody>
      </p:sp>
      <p:pic>
        <p:nvPicPr>
          <p:cNvPr id="58370" name="Picture 2" descr="https://pic4.zhimg.com/80/v2-31a579d93bb2ea4b8936d4c416fdb03e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1828800"/>
            <a:ext cx="5715000" cy="14128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09600" y="35814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于是我们找到信息增益最大的属性纹理，</a:t>
            </a:r>
            <a:r>
              <a:rPr lang="en-US" altLang="zh-CN" sz="2000" dirty="0">
                <a:solidFill>
                  <a:srgbClr val="FF0000"/>
                </a:solidFill>
              </a:rPr>
              <a:t>Gain(D, </a:t>
            </a:r>
            <a:r>
              <a:rPr lang="zh-CN" altLang="en-US" sz="2000" dirty="0">
                <a:solidFill>
                  <a:srgbClr val="FF0000"/>
                </a:solidFill>
              </a:rPr>
              <a:t>纹理</a:t>
            </a:r>
            <a:r>
              <a:rPr lang="en-US" altLang="zh-CN" sz="2000" dirty="0">
                <a:solidFill>
                  <a:srgbClr val="FF0000"/>
                </a:solidFill>
              </a:rPr>
              <a:t>) = 0.381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8372" name="Picture 4" descr="https://pic1.zhimg.com/80/v2-f782248fddd34f5ed5083f100bdd6bfe_h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6858000" cy="1943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12192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对于这</a:t>
            </a:r>
            <a:r>
              <a:rPr lang="en-US" altLang="zh-CN" sz="2000" dirty="0"/>
              <a:t>3</a:t>
            </a:r>
            <a:r>
              <a:rPr lang="zh-CN" altLang="en-US" sz="2000" dirty="0"/>
              <a:t>个子节点，我们可以递归方法寻找信息增益最大的特征属性。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3400" y="16764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如：</a:t>
            </a:r>
            <a:r>
              <a:rPr lang="en-US" altLang="zh-CN" sz="2000" dirty="0"/>
              <a:t>D</a:t>
            </a:r>
            <a:r>
              <a:rPr lang="en-US" altLang="zh-CN" sz="2000" baseline="30000" dirty="0"/>
              <a:t>1 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3F21F1"/>
                </a:solidFill>
              </a:rPr>
              <a:t>纹理</a:t>
            </a:r>
            <a:r>
              <a:rPr lang="en-US" altLang="zh-CN" sz="2000" dirty="0"/>
              <a:t>=</a:t>
            </a:r>
            <a:r>
              <a:rPr lang="zh-CN" altLang="en-US" sz="2000" dirty="0"/>
              <a:t>清晰</a:t>
            </a:r>
            <a:r>
              <a:rPr lang="en-US" altLang="zh-CN" sz="2000" dirty="0"/>
              <a:t>) = {1, 2, 3, 4, 5, 6, 8, 10, 15}</a:t>
            </a:r>
            <a:r>
              <a:rPr lang="zh-CN" altLang="en-US" sz="2000" dirty="0"/>
              <a:t>，第一个分支结点可用属性集合</a:t>
            </a:r>
            <a:r>
              <a:rPr lang="en-US" altLang="zh-CN" sz="2000" dirty="0"/>
              <a:t>{</a:t>
            </a:r>
            <a:r>
              <a:rPr lang="zh-CN" altLang="en-US" sz="2000" dirty="0">
                <a:solidFill>
                  <a:srgbClr val="3F21F1"/>
                </a:solidFill>
              </a:rPr>
              <a:t>色泽、根蒂、敲声、脐部、触感</a:t>
            </a:r>
            <a:r>
              <a:rPr lang="en-US" altLang="zh-CN" sz="2000" dirty="0"/>
              <a:t>}</a:t>
            </a:r>
            <a:r>
              <a:rPr lang="zh-CN" altLang="en-US" sz="2000" dirty="0"/>
              <a:t>，基于 </a:t>
            </a:r>
            <a:r>
              <a:rPr lang="en-US" altLang="zh-CN" sz="2000" dirty="0"/>
              <a:t>D</a:t>
            </a:r>
            <a:r>
              <a:rPr lang="en-US" altLang="zh-CN" sz="2000" baseline="30000" dirty="0"/>
              <a:t>1</a:t>
            </a:r>
            <a:r>
              <a:rPr lang="zh-CN" altLang="en-US" sz="2000" dirty="0"/>
              <a:t>各属性的信息增益求得如下：</a:t>
            </a:r>
            <a:endParaRPr lang="zh-CN" altLang="en-US" sz="2000" dirty="0"/>
          </a:p>
        </p:txBody>
      </p:sp>
      <p:pic>
        <p:nvPicPr>
          <p:cNvPr id="56322" name="Picture 2" descr="https://pic2.zhimg.com/80/v2-0b85f41f8a81e1ef300ca49da4619254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819400"/>
            <a:ext cx="5486400" cy="131064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33400" y="4343400"/>
            <a:ext cx="8305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于是我们可以选择特征属性为</a:t>
            </a:r>
            <a:r>
              <a:rPr lang="zh-CN" altLang="en-US" sz="2000" dirty="0">
                <a:solidFill>
                  <a:srgbClr val="3F21F1"/>
                </a:solidFill>
              </a:rPr>
              <a:t>根蒂，脐部，触感</a:t>
            </a:r>
            <a:r>
              <a:rPr lang="en-US" altLang="zh-CN" sz="2000" dirty="0"/>
              <a:t>3</a:t>
            </a:r>
            <a:r>
              <a:rPr lang="zh-CN" altLang="en-US" sz="2000" dirty="0"/>
              <a:t>个中任选一个（因为他们</a:t>
            </a:r>
            <a:r>
              <a:rPr lang="en-US" altLang="zh-CN" sz="2000" dirty="0"/>
              <a:t>3</a:t>
            </a:r>
            <a:r>
              <a:rPr lang="zh-CN" altLang="en-US" sz="2000" dirty="0"/>
              <a:t>个相等并最大）</a:t>
            </a:r>
            <a:r>
              <a:rPr lang="en-US" altLang="zh-CN" sz="2000" dirty="0"/>
              <a:t>, </a:t>
            </a:r>
            <a:r>
              <a:rPr lang="zh-CN" altLang="en-US" sz="2000" dirty="0"/>
              <a:t>选择的特征属性为</a:t>
            </a:r>
            <a:r>
              <a:rPr lang="zh-CN" altLang="en-US" sz="2000" dirty="0">
                <a:solidFill>
                  <a:srgbClr val="3F21F1"/>
                </a:solidFill>
              </a:rPr>
              <a:t>根蒂。 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D</a:t>
            </a:r>
            <a:r>
              <a:rPr lang="en-US" altLang="zh-CN" sz="2000" baseline="30000" dirty="0"/>
              <a:t>1 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3F21F1"/>
                </a:solidFill>
              </a:rPr>
              <a:t>纹理</a:t>
            </a:r>
            <a:r>
              <a:rPr lang="en-US" altLang="zh-CN" sz="2000" dirty="0"/>
              <a:t>=</a:t>
            </a:r>
            <a:r>
              <a:rPr lang="zh-CN" altLang="en-US" sz="2000" dirty="0"/>
              <a:t>稍糊</a:t>
            </a:r>
            <a:r>
              <a:rPr lang="en-US" altLang="zh-CN" sz="2000" dirty="0"/>
              <a:t>) = {7, 9, 13, 14, 17}</a:t>
            </a:r>
            <a:r>
              <a:rPr lang="zh-CN" altLang="en-US" sz="2000" dirty="0"/>
              <a:t>，选择的特征属性为</a:t>
            </a:r>
            <a:r>
              <a:rPr lang="zh-CN" altLang="en-US" sz="2000" dirty="0">
                <a:solidFill>
                  <a:srgbClr val="3F21F1"/>
                </a:solidFill>
              </a:rPr>
              <a:t>触感。</a:t>
            </a:r>
            <a:endParaRPr lang="en-US" altLang="zh-CN" sz="2000" dirty="0">
              <a:solidFill>
                <a:srgbClr val="3F21F1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其它子结点同理，然后得到新一层的结点。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用递归方法以此类推，可以得到各层节点，完成决策树的构建。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7346" name="Picture 2" descr="https://pic4.zhimg.com/80/v2-0273fa70006172ae73cb429899234afc_h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143000"/>
            <a:ext cx="6858000" cy="40576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5562600"/>
            <a:ext cx="8229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纹理清晰、根蒂稍蜷、色泽乌黑、触感硬滑 </a:t>
            </a:r>
            <a:r>
              <a:rPr lang="en-US" altLang="zh-CN" sz="2400" b="1" dirty="0"/>
              <a:t>---- </a:t>
            </a:r>
            <a:r>
              <a:rPr lang="zh-CN" altLang="en-US" sz="2400" b="1" dirty="0"/>
              <a:t>好瓜坏瓜？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3F21F1"/>
                </a:solidFill>
              </a:rPr>
              <a:t>算法工程师自信地告诉你：好瓜！</a:t>
            </a:r>
            <a:r>
              <a:rPr lang="en-US" altLang="zh-CN" sz="2400" b="1" dirty="0">
                <a:solidFill>
                  <a:srgbClr val="3F21F1"/>
                </a:solidFill>
              </a:rPr>
              <a:t>^_^</a:t>
            </a:r>
            <a:endParaRPr lang="zh-CN" altLang="en-US" sz="2400" b="1" dirty="0">
              <a:solidFill>
                <a:srgbClr val="3F21F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7.2 C4.5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C4.5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J. Ross Quinlan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算法改进。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信息增益率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来选择属性，克服了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算法选择属性时偏向选择取值多的属性的不足。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在决策树构造过程中支持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能够完成对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连续属性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的离散化处理。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能够对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缺失值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数据进行处理。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丢弃、赋予常见值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概率分配：不缺失的部分中为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；则在此属性裂变时，把缺失部分的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分配给属性为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的分支，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分配给属性为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的分支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C4.5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算法流程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</p:spPr>
            <p:txBody>
              <a:bodyPr/>
              <a:lstStyle/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计算出样本集合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计算每个属性的信息增益值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Gain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计算分裂信息度量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IGR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信息增益率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选择信息增益率最高的属性作为决策树结点进行分裂。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在各个结点的子集上通过步骤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2-6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递归，直至满足停止条件。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  <a:blipFill rotWithShape="1">
                <a:blip r:embed="rId1"/>
                <a:stretch>
                  <a:fillRect r="-2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09600" y="54864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信息增益率</a:t>
            </a:r>
            <a:r>
              <a:rPr lang="zh-CN" altLang="en-US" sz="2000" dirty="0">
                <a:solidFill>
                  <a:srgbClr val="3F21F1"/>
                </a:solidFill>
              </a:rPr>
              <a:t>本质： 是在信息增益基础之上乘一个惩罚参数。特征个数较多时，惩罚参数较小；特征个数较少时，惩罚参数较大。</a:t>
            </a:r>
            <a:endParaRPr lang="zh-CN" altLang="en-US" sz="2000" dirty="0">
              <a:solidFill>
                <a:srgbClr val="3F21F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、样本集合的信息熵：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9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5388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作业完成情况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4056</m:t>
                      </m:r>
                    </m:oMath>
                  </m:oMathPara>
                </a14:m>
                <a:endParaRPr lang="en-US" sz="2400" dirty="0"/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出勤率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1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00100" y="4239399"/>
            <a:ext cx="58674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、计算每个属性的信息增益：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4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81050" y="4090359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属性考试成绩有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个取值，其中优有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个样本，良有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个样本，不及格有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个样本，则</a:t>
            </a:r>
            <a:r>
              <a:rPr 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9219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  <a:blipFill rotWithShape="1">
                <a:blip r:embed="rId2"/>
                <a:stretch>
                  <a:fillRect l="-7" t="-59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作业完成情况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9709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" t="-22" r="13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出勤率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" t="-171" r="25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038600" y="5181600"/>
            <a:ext cx="4343400" cy="1066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7.1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的示例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、计算每个属性的信息增益率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𝐼𝐺𝑅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 rotWithShape="1">
                <a:blip r:embed="rId1"/>
                <a:stretch>
                  <a:fillRect t="-4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20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/>
                <a:gridCol w="2092932"/>
                <a:gridCol w="1335926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是否能够通过</a:t>
                      </a: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)÷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5388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÷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9219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2803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051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作业完成情况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2058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出勤率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  <a:blipFill rotWithShape="1">
                <a:blip r:embed="rId2"/>
                <a:stretch>
                  <a:fillRect t="-5" r="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7.3 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决策树主要有两种类型：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分类树和回归树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分类树的输出是样本的类标，回归树的输出是一个实数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分类和回归树，即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classification and regression tree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），最先由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Breiman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等提出。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决策树生成：基于训练数据集生成决策树，生成的决策树尽量大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决策树剪枝：用验证数据集对已生成的树进行剪枝并选择最优子树，这时用损失函数最小作为剪枝的标准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本节只关注分类树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的区别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371600"/>
            <a:ext cx="8001000" cy="42672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用于选择变量的度量不同。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使用的度量是信息增益，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使用的不纯度量是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GINI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对于连续的目标变量，在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算法中，预测目标变量的方法是找出一组基于树的回归方程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对于具有两个以上类别的多类问题，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算法可能考虑将目标类别合并成两个超类别（双化）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算法的决策树是个二叉树（运算速度较多叉树快得多），属性可重复出现（运用剪枝方法）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指数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个类，样本属于第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，则概率分布的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指数定义为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对于给定的样本集合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3F21F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3F21F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3F21F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>
                    <a:solidFill>
                      <a:srgbClr val="3F21F1"/>
                    </a:solidFill>
                    <a:latin typeface="Cambria Math" panose="02040503050406030204" pitchFamily="18" charset="0"/>
                  </a:rPr>
                  <a:t>（与上面同式）</a:t>
                </a:r>
                <a:endParaRPr lang="en-US" sz="2400" dirty="0"/>
              </a:p>
              <a:p>
                <a:pPr lvl="1">
                  <a:lnSpc>
                    <a:spcPts val="3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类的样本子集。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被特征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两部分，则在特征值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的条件下，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指数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的不确定性，基尼指数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分割后集合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基尼指数值越大，样本集合的不确定性（不纯度）也越大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3400" y="3276600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Gini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指数越小表示集合中被选中的样本被分错的概率越小，也就是说集合的纯度越高，反之，集合越不纯。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示例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银行客户贷款申请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676400"/>
          <a:ext cx="8000998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0945"/>
                <a:gridCol w="1451607"/>
                <a:gridCol w="1236447"/>
                <a:gridCol w="1828801"/>
                <a:gridCol w="1524000"/>
                <a:gridCol w="1219198"/>
              </a:tblGrid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>
                      <a:blip r:embed="rId1"/>
                      <a:stretch>
                        <a:fillRect l="-51681" t="-19231" r="-402521" b="-15307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>
                      <a:blip r:embed="rId1"/>
                      <a:stretch>
                        <a:fillRect l="-177833" t="-19231" r="-371921" b="-15307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blipFill>
                      <a:blip r:embed="rId1"/>
                      <a:stretch>
                        <a:fillRect l="-188000" t="-19231" r="-151667" b="-15307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blipFill>
                      <a:blip r:embed="rId1"/>
                      <a:stretch>
                        <a:fillRect l="-345600" t="-19231" r="-82000" b="-15307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非常好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算法流程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计算各特征的基尼指数，选择最优特征以及其最优切分点。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为例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青年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中年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老年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15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中，放贷类别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。同理，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42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。由此可计算出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GINI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青年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×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48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/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×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44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r="-2523" b="-1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年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8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老年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27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非常好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36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好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47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一般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dirty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400" b="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rgbClr val="3F21F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，最优切分点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b="-69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838200" y="3733800"/>
            <a:ext cx="54102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546410" y="3776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最优特征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裂变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10668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第二层 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A3 =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时数据如下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 descr="https://upload-images.jianshu.io/upload_images/26510196-d3bfdc8728a9424c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1447800"/>
            <a:ext cx="5257800" cy="205706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85800" y="37338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第二层 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A3 = 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时数据如下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4" name="Picture 4" descr="https://upload-images.jianshu.io/upload_images/26510196-7277e26909a8818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14800"/>
            <a:ext cx="5257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裂变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/>
                    <a:gridCol w="925925"/>
                    <a:gridCol w="1295400"/>
                    <a:gridCol w="1371600"/>
                    <a:gridCol w="1828800"/>
                    <a:gridCol w="1437300"/>
                    <a:gridCol w="886799"/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/>
                    <a:gridCol w="925925"/>
                    <a:gridCol w="1295400"/>
                    <a:gridCol w="1371600"/>
                    <a:gridCol w="1828800"/>
                    <a:gridCol w="1437300"/>
                    <a:gridCol w="886799"/>
                  </a:tblGrid>
                  <a:tr h="3479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345">
                    <a:tc rowSpan="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345">
                    <a:tc rowSpan="9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7663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数据决策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决策树是一个预测模型，代表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对象属性与对象值之间的一种映射关系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决策树经常用于数据挖掘中的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数据分析和预测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决策树是一种特殊的树结构，由决策图和可能的结果组成，用来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创建到达目标的规划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裂变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12954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此时的总体信息熵：</a:t>
            </a:r>
            <a:endParaRPr lang="zh-CN" altLang="en-US" sz="2000" dirty="0"/>
          </a:p>
        </p:txBody>
      </p:sp>
      <p:pic>
        <p:nvPicPr>
          <p:cNvPr id="62466" name="Picture 2" descr="https://upload-images.jianshu.io/upload_images/26510196-47474054044017e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828800"/>
            <a:ext cx="2971800" cy="439016"/>
          </a:xfrm>
          <a:prstGeom prst="rect">
            <a:avLst/>
          </a:prstGeom>
          <a:noFill/>
        </p:spPr>
      </p:pic>
      <p:pic>
        <p:nvPicPr>
          <p:cNvPr id="62468" name="Picture 4" descr="https://upload-images.jianshu.io/upload_images/26510196-1651b92aa9b4200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2971800" cy="91563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38200" y="3657600"/>
            <a:ext cx="388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至此不需要在计算</a:t>
            </a:r>
            <a:r>
              <a:rPr lang="en-US" altLang="zh-CN" sz="2000" dirty="0"/>
              <a:t>Gain(A4)</a:t>
            </a:r>
            <a:r>
              <a:rPr lang="zh-CN" altLang="en-US" sz="2000" dirty="0"/>
              <a:t>了，因为</a:t>
            </a:r>
            <a:r>
              <a:rPr lang="en-US" altLang="zh-CN" sz="2000" dirty="0"/>
              <a:t>A2</a:t>
            </a:r>
            <a:r>
              <a:rPr lang="zh-CN" altLang="en-US" sz="2000" dirty="0"/>
              <a:t>已经将数据完全划分开了。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在本数据集中，</a:t>
            </a:r>
            <a:r>
              <a:rPr lang="en-US" altLang="zh-CN" sz="2000" dirty="0"/>
              <a:t>A1</a:t>
            </a:r>
            <a:r>
              <a:rPr lang="zh-CN" altLang="en-US" sz="2000" dirty="0"/>
              <a:t>和</a:t>
            </a:r>
            <a:r>
              <a:rPr lang="en-US" altLang="zh-CN" sz="2000" dirty="0"/>
              <a:t>A4</a:t>
            </a:r>
            <a:r>
              <a:rPr lang="zh-CN" altLang="en-US" sz="2000" dirty="0"/>
              <a:t>对于数据的划分没有作用。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105400" y="1828800"/>
            <a:ext cx="3563163" cy="3733800"/>
            <a:chOff x="1792746" y="879566"/>
            <a:chExt cx="2466679" cy="2584806"/>
          </a:xfrm>
        </p:grpSpPr>
        <p:sp>
          <p:nvSpPr>
            <p:cNvPr id="8" name="文本框 6"/>
            <p:cNvSpPr txBox="1"/>
            <p:nvPr/>
          </p:nvSpPr>
          <p:spPr>
            <a:xfrm>
              <a:off x="1863634" y="8795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有自己的房子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6544" y="1248898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865751" y="2124891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直接箭头连接符 10"/>
            <p:cNvCxnSpPr>
              <a:stCxn id="9" idx="4"/>
              <a:endCxn id="10" idx="0"/>
            </p:cNvCxnSpPr>
            <p:nvPr/>
          </p:nvCxnSpPr>
          <p:spPr>
            <a:xfrm flipH="1">
              <a:off x="1987671" y="1492738"/>
              <a:ext cx="660793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189454" y="2124891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直接箭头连接符 12"/>
            <p:cNvCxnSpPr>
              <a:stCxn id="9" idx="4"/>
              <a:endCxn id="12" idx="0"/>
            </p:cNvCxnSpPr>
            <p:nvPr/>
          </p:nvCxnSpPr>
          <p:spPr>
            <a:xfrm>
              <a:off x="2648464" y="1492738"/>
              <a:ext cx="662910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2"/>
            <p:cNvSpPr txBox="1"/>
            <p:nvPr/>
          </p:nvSpPr>
          <p:spPr>
            <a:xfrm>
              <a:off x="1902569" y="151171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3"/>
            <p:cNvSpPr txBox="1"/>
            <p:nvPr/>
          </p:nvSpPr>
          <p:spPr>
            <a:xfrm>
              <a:off x="2992412" y="153378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4"/>
            <p:cNvSpPr txBox="1"/>
            <p:nvPr/>
          </p:nvSpPr>
          <p:spPr>
            <a:xfrm>
              <a:off x="1792746" y="2399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5"/>
            <p:cNvSpPr txBox="1"/>
            <p:nvPr/>
          </p:nvSpPr>
          <p:spPr>
            <a:xfrm>
              <a:off x="3382262" y="19424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有工作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464" y="2878182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43363" y="2880358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直接箭头连接符 19"/>
            <p:cNvCxnSpPr>
              <a:stCxn id="12" idx="4"/>
              <a:endCxn id="18" idx="0"/>
            </p:cNvCxnSpPr>
            <p:nvPr/>
          </p:nvCxnSpPr>
          <p:spPr>
            <a:xfrm flipH="1">
              <a:off x="2770384" y="2368731"/>
              <a:ext cx="540990" cy="509451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4"/>
              <a:endCxn id="19" idx="0"/>
            </p:cNvCxnSpPr>
            <p:nvPr/>
          </p:nvCxnSpPr>
          <p:spPr>
            <a:xfrm>
              <a:off x="3311374" y="2368731"/>
              <a:ext cx="553909" cy="51162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0"/>
            <p:cNvSpPr txBox="1"/>
            <p:nvPr/>
          </p:nvSpPr>
          <p:spPr>
            <a:xfrm>
              <a:off x="2697379" y="236655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1"/>
            <p:cNvSpPr txBox="1"/>
            <p:nvPr/>
          </p:nvSpPr>
          <p:spPr>
            <a:xfrm>
              <a:off x="3602012" y="23901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2575459" y="31258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3"/>
            <p:cNvSpPr txBox="1"/>
            <p:nvPr/>
          </p:nvSpPr>
          <p:spPr>
            <a:xfrm>
              <a:off x="3670358" y="3122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05600" y="1828800"/>
            <a:ext cx="533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53400" y="3352800"/>
            <a:ext cx="533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3401" y="1295400"/>
            <a:ext cx="8153399" cy="533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连续属性处理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4323" y="1676400"/>
            <a:ext cx="6283760" cy="4786039"/>
            <a:chOff x="4845209" y="1064232"/>
            <a:chExt cx="6283760" cy="4786039"/>
          </a:xfrm>
        </p:grpSpPr>
        <p:sp>
          <p:nvSpPr>
            <p:cNvPr id="5" name="文本框 4"/>
            <p:cNvSpPr txBox="1"/>
            <p:nvPr/>
          </p:nvSpPr>
          <p:spPr>
            <a:xfrm>
              <a:off x="5205642" y="113454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划分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05642" y="254399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划分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6113204" y="1064232"/>
              <a:ext cx="40766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54194" y="1064232"/>
              <a:ext cx="4474775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/>
            <p:nvPr/>
          </p:nvCxnSpPr>
          <p:spPr>
            <a:xfrm flipH="1" flipV="1">
              <a:off x="6596657" y="1597891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6113204" y="2493878"/>
              <a:ext cx="91839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58182" y="2493878"/>
              <a:ext cx="3970787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 flipH="1" flipV="1">
              <a:off x="7095416" y="3027537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02219" y="387158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6113204" y="4628104"/>
              <a:ext cx="438810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328" y="4628104"/>
              <a:ext cx="538641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H="1" flipV="1">
              <a:off x="10543817" y="5161763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连续属性处理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1524000"/>
            <a:ext cx="8458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m</a:t>
            </a:r>
            <a:r>
              <a:rPr lang="zh-CN" altLang="en-US" sz="2400" dirty="0"/>
              <a:t>个样本的连续特征</a:t>
            </a:r>
            <a:r>
              <a:rPr lang="en-US" altLang="zh-CN" sz="2400" dirty="0"/>
              <a:t>A</a:t>
            </a:r>
            <a:r>
              <a:rPr lang="zh-CN" altLang="en-US" sz="2400" dirty="0"/>
              <a:t>有</a:t>
            </a:r>
            <a:r>
              <a:rPr lang="en-US" altLang="zh-CN" sz="2400" dirty="0"/>
              <a:t>m</a:t>
            </a:r>
            <a:r>
              <a:rPr lang="zh-CN" altLang="en-US" sz="2400" dirty="0"/>
              <a:t>个值，从小到大排列 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a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 </a:t>
            </a:r>
            <a:r>
              <a:rPr lang="zh-CN" altLang="en-US" sz="2400" dirty="0"/>
              <a:t>，则</a:t>
            </a:r>
            <a:r>
              <a:rPr lang="en-US" altLang="zh-CN" sz="2400" dirty="0"/>
              <a:t>CART</a:t>
            </a:r>
            <a:r>
              <a:rPr lang="zh-CN" altLang="en-US" sz="2400" dirty="0"/>
              <a:t>取相邻两样本值的平均数做划分点，一共有</a:t>
            </a:r>
            <a:r>
              <a:rPr lang="en-US" altLang="zh-CN" sz="2400" dirty="0"/>
              <a:t>m-1</a:t>
            </a:r>
            <a:r>
              <a:rPr lang="zh-CN" altLang="en-US" sz="2400" dirty="0"/>
              <a:t>个，其中第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个划分点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表示为： 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= 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)/2 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spcBef>
                <a:spcPts val="24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）分别计算以这</a:t>
            </a:r>
            <a:r>
              <a:rPr lang="en-US" altLang="zh-CN" sz="2400" dirty="0"/>
              <a:t>m-1</a:t>
            </a:r>
            <a:r>
              <a:rPr lang="zh-CN" altLang="en-US" sz="2400" dirty="0"/>
              <a:t>个点作为二元分类点时的基尼系数。选择基尼系数最小的点为该连续特征的二元离散分类点。比如取到的基尼系数最小的点为 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t </a:t>
            </a:r>
            <a:r>
              <a:rPr lang="zh-CN" altLang="en-US" sz="2400" dirty="0"/>
              <a:t>，则小于 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 </a:t>
            </a:r>
            <a:r>
              <a:rPr lang="zh-CN" altLang="en-US" sz="2400" dirty="0"/>
              <a:t>的值为类别</a:t>
            </a:r>
            <a:r>
              <a:rPr lang="en-US" altLang="zh-CN" sz="2400" dirty="0"/>
              <a:t>1</a:t>
            </a:r>
            <a:r>
              <a:rPr lang="zh-CN" altLang="en-US" sz="2400" dirty="0"/>
              <a:t>，大于 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 </a:t>
            </a:r>
            <a:r>
              <a:rPr lang="zh-CN" altLang="en-US" sz="2400" dirty="0"/>
              <a:t>的值为类别</a:t>
            </a:r>
            <a:r>
              <a:rPr lang="en-US" altLang="zh-CN" sz="2400" dirty="0"/>
              <a:t>2</a:t>
            </a:r>
            <a:r>
              <a:rPr lang="zh-CN" altLang="en-US" sz="2400" dirty="0"/>
              <a:t>，这样就做到了连续特征的离散化。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剪枝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当分类回归树划分得太细时，会对噪声数据产生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过拟合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预剪枝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：在每一次对结点进行划分之前，先采用验证集的数据来验证划分是否能提高结果的准确性。如果不能，就把结点标记为叶结点并退出进一步划分；如果可以就继续递归生成节点。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后剪枝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：先从训练集生成一颗完整的决策树，然后自底向上地对非叶结点进行考察，若将该结点对应的子树替换为叶结点能带来泛化性能提升，则将该子树替换为叶结点。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代价复杂性剪枝、最小误差剪枝、悲观误差剪枝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算例：天气与打篮球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1447800"/>
            <a:ext cx="259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/>
              <a:t>   把“天气”属性分为不同的二元组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{</a:t>
            </a:r>
            <a:r>
              <a:rPr lang="zh-CN" altLang="en-US" sz="2000" dirty="0"/>
              <a:t>小雨</a:t>
            </a:r>
            <a:r>
              <a:rPr lang="en-US" altLang="zh-CN" sz="2000" dirty="0"/>
              <a:t>, (</a:t>
            </a:r>
            <a:r>
              <a:rPr lang="zh-CN" altLang="en-US" sz="2000" dirty="0"/>
              <a:t>晴天</a:t>
            </a:r>
            <a:r>
              <a:rPr lang="en-US" altLang="zh-CN" sz="2000" dirty="0"/>
              <a:t>, </a:t>
            </a:r>
            <a:r>
              <a:rPr lang="zh-CN" altLang="en-US" sz="2000" dirty="0"/>
              <a:t>阴天</a:t>
            </a:r>
            <a:r>
              <a:rPr lang="en-US" altLang="zh-CN" sz="2000" dirty="0"/>
              <a:t>)}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{</a:t>
            </a:r>
            <a:r>
              <a:rPr lang="zh-CN" altLang="en-US" sz="2000" dirty="0"/>
              <a:t>晴天</a:t>
            </a:r>
            <a:r>
              <a:rPr lang="en-US" altLang="zh-CN" sz="2000" dirty="0"/>
              <a:t>, (</a:t>
            </a:r>
            <a:r>
              <a:rPr lang="zh-CN" altLang="en-US" sz="2000" dirty="0"/>
              <a:t>小雨</a:t>
            </a:r>
            <a:r>
              <a:rPr lang="en-US" altLang="zh-CN" sz="2000" dirty="0"/>
              <a:t>, </a:t>
            </a:r>
            <a:r>
              <a:rPr lang="zh-CN" altLang="en-US" sz="2000" dirty="0"/>
              <a:t>阴天</a:t>
            </a:r>
            <a:r>
              <a:rPr lang="en-US" altLang="zh-CN" sz="2000" dirty="0"/>
              <a:t>)}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{</a:t>
            </a:r>
            <a:r>
              <a:rPr lang="zh-CN" altLang="en-US" sz="2000" dirty="0"/>
              <a:t>阴天</a:t>
            </a:r>
            <a:r>
              <a:rPr lang="en-US" altLang="zh-CN" sz="2000" dirty="0"/>
              <a:t>, (</a:t>
            </a:r>
            <a:r>
              <a:rPr lang="zh-CN" altLang="en-US" sz="2000" dirty="0"/>
              <a:t>晴天</a:t>
            </a:r>
            <a:r>
              <a:rPr lang="en-US" altLang="zh-CN" sz="2000" dirty="0"/>
              <a:t>, </a:t>
            </a:r>
            <a:r>
              <a:rPr lang="zh-CN" altLang="en-US" sz="2000" dirty="0"/>
              <a:t>小雨</a:t>
            </a:r>
            <a:r>
              <a:rPr lang="en-US" altLang="zh-CN" sz="2000" dirty="0"/>
              <a:t>)}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  然后分别计算三组的基尼指数，然后选取最小值作为二叉树节点。</a:t>
            </a:r>
            <a:endParaRPr lang="zh-CN" altLang="en-US" sz="2000" dirty="0"/>
          </a:p>
        </p:txBody>
      </p:sp>
      <p:pic>
        <p:nvPicPr>
          <p:cNvPr id="66562" name="Picture 2" descr="preview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0" y="1143000"/>
            <a:ext cx="5867400" cy="5112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算例：天气与打篮球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4" name="Picture 2" descr="preview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1066800"/>
            <a:ext cx="6743280" cy="5615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算例：天气与打篮球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5538" name="Picture 2" descr="preview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914400"/>
            <a:ext cx="6858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算例：天气与打篮球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807720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通过计算，我们发现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晴天、阴天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的划分方法，其基尼指数值最小，所以如果我们以天气属性作为划分，那么就选择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晴天、阴天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的分类作为第一级分裂点。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以此类推，进行第二级、第三极、。。。的构建，直到结束。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ID3,  C4.5,  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比较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42" name="Picture 2" descr="https://img-blog.csdnimg.cn/img_convert/4049e6952330e743970c48035d5343e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447800"/>
            <a:ext cx="7873421" cy="480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29000" y="1524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裂变指标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ID3,  C4.5,  CART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比较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 descr="å³ç­æ ç®æ³--CARTåç±»æ ç®æ³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219200"/>
            <a:ext cx="8077200" cy="5278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生活中的例子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1143000"/>
            <a:ext cx="7848600" cy="5293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来一段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生活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情景对话</a:t>
            </a:r>
            <a:r>
              <a:rPr lang="zh-CN" altLang="en-US" sz="2400" b="1" dirty="0">
                <a:cs typeface="宋体" panose="02010600030101010101" pitchFamily="2" charset="-122"/>
              </a:rPr>
              <a:t>（相亲决策树）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dirty="0"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母亲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：女儿，你也不小了，还没对象！妈很揪心啊，这不托人给你找了个对象，明儿去见个面吧！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女儿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：年纪多大了？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母亲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25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女儿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：长的帅不帅？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母亲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：挺帅的！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女儿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：收入高不高？有没有上进心？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rgbClr val="3F21F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母亲</a:t>
            </a: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：收入还行，蛮有上进心！</a:t>
            </a:r>
            <a:b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   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cs typeface="宋体" panose="02010600030101010101" pitchFamily="2" charset="-122"/>
              </a:rPr>
              <a:t>                  </a:t>
            </a:r>
            <a:r>
              <a:rPr lang="zh-CN" altLang="en-US" sz="2400" dirty="0">
                <a:cs typeface="宋体" panose="02010600030101010101" pitchFamily="2" charset="-122"/>
              </a:rPr>
              <a:t>。</a:t>
            </a:r>
            <a:b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就这样女儿建立了一棵决策树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6" name="AutoShape 2" descr="\vdots"/>
          <p:cNvSpPr>
            <a:spLocks noChangeAspect="1" noChangeArrowheads="1"/>
          </p:cNvSpPr>
          <p:nvPr/>
        </p:nvSpPr>
        <p:spPr bwMode="auto">
          <a:xfrm>
            <a:off x="84137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cs typeface="宋体" panose="02010600030101010101" pitchFamily="2" charset="-122"/>
              </a:rPr>
              <a:t>相亲决策树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" name="AutoShape 2" descr="\vdots"/>
          <p:cNvSpPr>
            <a:spLocks noChangeAspect="1" noChangeArrowheads="1"/>
          </p:cNvSpPr>
          <p:nvPr/>
        </p:nvSpPr>
        <p:spPr bwMode="auto">
          <a:xfrm>
            <a:off x="84137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0178" name="Picture 2" descr="https://upload-images.jianshu.io/upload_images/12578547-fadf05515e48425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219200"/>
            <a:ext cx="7257662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/>
              <a:t>决策树构建过程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" name="AutoShape 2" descr="\vdots"/>
          <p:cNvSpPr>
            <a:spLocks noChangeAspect="1" noChangeArrowheads="1"/>
          </p:cNvSpPr>
          <p:nvPr/>
        </p:nvSpPr>
        <p:spPr bwMode="auto">
          <a:xfrm>
            <a:off x="84137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0" y="1066800"/>
            <a:ext cx="8077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、收集样本</a:t>
            </a:r>
            <a:br>
              <a:rPr lang="zh-CN" altLang="en-US" sz="2400" dirty="0"/>
            </a:br>
            <a:r>
              <a:rPr lang="zh-CN" altLang="en-US" sz="2400" dirty="0"/>
              <a:t>没有要决策的</a:t>
            </a:r>
            <a:r>
              <a:rPr lang="zh-CN" altLang="en-US" sz="2400" dirty="0">
                <a:solidFill>
                  <a:srgbClr val="3F21F1"/>
                </a:solidFill>
              </a:rPr>
              <a:t>样本</a:t>
            </a:r>
            <a:r>
              <a:rPr lang="zh-CN" altLang="en-US" sz="2400" dirty="0"/>
              <a:t>，一切都是扯淡。就是例子中母亲托人找对象的过程。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、选择特征</a:t>
            </a:r>
            <a:r>
              <a:rPr lang="en-US" altLang="zh-CN" sz="2400" b="1" dirty="0"/>
              <a:t>-----</a:t>
            </a:r>
            <a:r>
              <a:rPr lang="zh-CN" altLang="en-US" sz="2400" b="1" dirty="0"/>
              <a:t>构建节点</a:t>
            </a:r>
            <a:br>
              <a:rPr lang="zh-CN" altLang="en-US" sz="2400" dirty="0"/>
            </a:b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3F21F1"/>
                </a:solidFill>
              </a:rPr>
              <a:t>特征的重要度</a:t>
            </a:r>
            <a:r>
              <a:rPr lang="zh-CN" altLang="en-US" sz="2400" dirty="0"/>
              <a:t>，来构建子节点，越重要的特征越靠近根节点。也就是女儿觉得那些条件最重要，当最重要的条件不满足，就没必要继续了。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、特征的分裂方式</a:t>
            </a:r>
            <a:r>
              <a:rPr lang="en-US" altLang="zh-CN" sz="2400" b="1" dirty="0"/>
              <a:t>-----</a:t>
            </a:r>
            <a:r>
              <a:rPr lang="zh-CN" altLang="en-US" sz="2400" b="1" dirty="0"/>
              <a:t>分裂节点</a:t>
            </a:r>
            <a:br>
              <a:rPr lang="zh-CN" altLang="en-US" sz="2400" dirty="0"/>
            </a:b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3F21F1"/>
                </a:solidFill>
              </a:rPr>
              <a:t>特征的分裂变量</a:t>
            </a:r>
            <a:r>
              <a:rPr lang="zh-CN" altLang="en-US" sz="2400" dirty="0"/>
              <a:t>，来划分数据集，也就是根据条件区别对待。就是年纪太大的压根就不予考虑，年龄合适的才进一步考察。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     其实在实际构建树模型的时候，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是通过遍历的方式同时进行的。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问题的提出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根据气候做出是否打篮球的决策，数据决策就是试图从数据中挖掘特征与结果之间的关系。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2514600"/>
          <a:ext cx="8305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47"/>
                <a:gridCol w="1498504"/>
                <a:gridCol w="1736902"/>
                <a:gridCol w="1552996"/>
                <a:gridCol w="2125151"/>
              </a:tblGrid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湿度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刮风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决策树构成</a:t>
            </a:r>
            <a:endParaRPr lang="zh-CN" altLang="en-US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一棵决策树通常由结点和有向边组成，结点包括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根结点、内部结点和叶节点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根结点和内部节点表示一个特征或者属性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叶节点表示一个具体分类。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24200" y="4042289"/>
            <a:ext cx="4404444" cy="2579566"/>
            <a:chOff x="441106" y="4001393"/>
            <a:chExt cx="4404444" cy="2579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41106" y="554288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24230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9971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2317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28776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 flipH="1">
              <a:off x="950974" y="4352925"/>
              <a:ext cx="857250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7" idx="0"/>
            </p:cNvCxnSpPr>
            <p:nvPr/>
          </p:nvCxnSpPr>
          <p:spPr>
            <a:xfrm>
              <a:off x="1808224" y="4352925"/>
              <a:ext cx="782712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9" idx="0"/>
            </p:cNvCxnSpPr>
            <p:nvPr/>
          </p:nvCxnSpPr>
          <p:spPr>
            <a:xfrm flipH="1">
              <a:off x="584735" y="5273426"/>
              <a:ext cx="366239" cy="26945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2267859" y="5273426"/>
              <a:ext cx="323077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2"/>
              <a:endCxn id="11" idx="0"/>
            </p:cNvCxnSpPr>
            <p:nvPr/>
          </p:nvCxnSpPr>
          <p:spPr>
            <a:xfrm>
              <a:off x="2590936" y="5273426"/>
              <a:ext cx="352664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12" idx="0"/>
            </p:cNvCxnSpPr>
            <p:nvPr/>
          </p:nvCxnSpPr>
          <p:spPr>
            <a:xfrm flipH="1">
              <a:off x="1125946" y="6020693"/>
              <a:ext cx="326274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3" idx="0"/>
            </p:cNvCxnSpPr>
            <p:nvPr/>
          </p:nvCxnSpPr>
          <p:spPr>
            <a:xfrm>
              <a:off x="1452220" y="6020693"/>
              <a:ext cx="320185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8" idx="0"/>
            </p:cNvCxnSpPr>
            <p:nvPr/>
          </p:nvCxnSpPr>
          <p:spPr>
            <a:xfrm>
              <a:off x="950974" y="5273426"/>
              <a:ext cx="501246" cy="395735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68387" y="40013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根结点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67587" y="486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分支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67587" y="56272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叶结点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10800000">
              <a:off x="3222438" y="4118475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右箭头 25"/>
            <p:cNvSpPr/>
            <p:nvPr/>
          </p:nvSpPr>
          <p:spPr>
            <a:xfrm rot="10800000">
              <a:off x="3222438" y="4968617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3222437" y="5727702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14ea093-3e99-4a5f-bdb7-b9b97ff1e120}"/>
</p:tagLst>
</file>

<file path=ppt/tags/tag2.xml><?xml version="1.0" encoding="utf-8"?>
<p:tagLst xmlns:p="http://schemas.openxmlformats.org/presentationml/2006/main">
  <p:tag name="KSO_WPP_MARK_KEY" val="5b462321-64e9-4cea-833a-038f37cb288b"/>
  <p:tag name="COMMONDATA" val="eyJoZGlkIjoiNjBjYTA1NzIzMGNmMTU3MjQ4N2ZmMjY4OWU0MDA4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7327</Words>
  <Application>WPS 演示</Application>
  <PresentationFormat>全屏显示(4:3)</PresentationFormat>
  <Paragraphs>1604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Times New Roman</vt:lpstr>
      <vt:lpstr>微软雅黑</vt:lpstr>
      <vt:lpstr>黑体</vt:lpstr>
      <vt:lpstr>Cambria Math</vt:lpstr>
      <vt:lpstr>Arial Unicode MS</vt:lpstr>
      <vt:lpstr>等线</vt:lpstr>
      <vt:lpstr>Office 主题</vt:lpstr>
      <vt:lpstr>PowerPoint 演示文稿</vt:lpstr>
      <vt:lpstr>教学目标</vt:lpstr>
      <vt:lpstr>内容概述</vt:lpstr>
      <vt:lpstr>第7讲 数据决策</vt:lpstr>
      <vt:lpstr>生活中的例子</vt:lpstr>
      <vt:lpstr>相亲决策树</vt:lpstr>
      <vt:lpstr>决策树构建过程</vt:lpstr>
      <vt:lpstr>问题的提出</vt:lpstr>
      <vt:lpstr>决策树构成</vt:lpstr>
      <vt:lpstr>ID3算法</vt:lpstr>
      <vt:lpstr>熵的概念</vt:lpstr>
      <vt:lpstr> 算法概念</vt:lpstr>
      <vt:lpstr>ID3算法流程</vt:lpstr>
      <vt:lpstr>算法实例</vt:lpstr>
      <vt:lpstr>实例</vt:lpstr>
      <vt:lpstr>实例</vt:lpstr>
      <vt:lpstr>算法实例</vt:lpstr>
      <vt:lpstr>决策树算法pseudo-code</vt:lpstr>
      <vt:lpstr>ID3算例</vt:lpstr>
      <vt:lpstr>ID3算例</vt:lpstr>
      <vt:lpstr>ID3算例</vt:lpstr>
      <vt:lpstr>ID3算例</vt:lpstr>
      <vt:lpstr>ID3算例</vt:lpstr>
      <vt:lpstr>ID3算例</vt:lpstr>
      <vt:lpstr>ID3算例</vt:lpstr>
      <vt:lpstr>7.2 C4.5算法</vt:lpstr>
      <vt:lpstr>C4.5算法流程</vt:lpstr>
      <vt:lpstr>计算7.1的示例</vt:lpstr>
      <vt:lpstr>计算7.1的示例</vt:lpstr>
      <vt:lpstr>计算7.1的示例</vt:lpstr>
      <vt:lpstr>7.3 CART算法</vt:lpstr>
      <vt:lpstr>与ID3的区别</vt:lpstr>
      <vt:lpstr>GINI指数</vt:lpstr>
      <vt:lpstr>GINI指数</vt:lpstr>
      <vt:lpstr>示例</vt:lpstr>
      <vt:lpstr>CART算法流程</vt:lpstr>
      <vt:lpstr>PowerPoint 演示文稿</vt:lpstr>
      <vt:lpstr>裂变</vt:lpstr>
      <vt:lpstr>裂变</vt:lpstr>
      <vt:lpstr>裂变</vt:lpstr>
      <vt:lpstr>CART连续属性处理</vt:lpstr>
      <vt:lpstr>CART连续属性处理</vt:lpstr>
      <vt:lpstr>剪枝</vt:lpstr>
      <vt:lpstr>算例：天气与打篮球</vt:lpstr>
      <vt:lpstr>算例：天气与打篮球</vt:lpstr>
      <vt:lpstr>算例：天气与打篮球</vt:lpstr>
      <vt:lpstr>算例：天气与打篮球</vt:lpstr>
      <vt:lpstr>ID3,  C4.5,  CART比较</vt:lpstr>
      <vt:lpstr>ID3,  C4.5,  CART比较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curry</cp:lastModifiedBy>
  <cp:revision>394</cp:revision>
  <dcterms:created xsi:type="dcterms:W3CDTF">2010-07-16T22:48:00Z</dcterms:created>
  <dcterms:modified xsi:type="dcterms:W3CDTF">2023-09-19T03:06:03Z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FA2227CBEFA544EFBB0A5DD1B78E21B4</vt:lpwstr>
  </property>
  <property fmtid="{D5CDD505-2E9C-101B-9397-08002B2CF9AE}" pid="3" name="KSOProductBuildVer">
    <vt:lpwstr>2052-11.1.0.12358</vt:lpwstr>
  </property>
</Properties>
</file>