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41"/>
  </p:handoutMasterIdLst>
  <p:sldIdLst>
    <p:sldId id="318" r:id="rId3"/>
    <p:sldId id="260" r:id="rId4"/>
    <p:sldId id="262" r:id="rId5"/>
    <p:sldId id="319" r:id="rId6"/>
    <p:sldId id="338" r:id="rId7"/>
    <p:sldId id="362" r:id="rId8"/>
    <p:sldId id="363" r:id="rId9"/>
    <p:sldId id="394" r:id="rId10"/>
    <p:sldId id="365" r:id="rId11"/>
    <p:sldId id="366" r:id="rId12"/>
    <p:sldId id="389" r:id="rId13"/>
    <p:sldId id="390" r:id="rId14"/>
    <p:sldId id="367" r:id="rId15"/>
    <p:sldId id="391" r:id="rId16"/>
    <p:sldId id="368" r:id="rId17"/>
    <p:sldId id="369" r:id="rId18"/>
    <p:sldId id="370" r:id="rId19"/>
    <p:sldId id="371" r:id="rId20"/>
    <p:sldId id="372" r:id="rId21"/>
    <p:sldId id="395" r:id="rId22"/>
    <p:sldId id="373" r:id="rId23"/>
    <p:sldId id="374" r:id="rId24"/>
    <p:sldId id="396" r:id="rId25"/>
    <p:sldId id="375" r:id="rId26"/>
    <p:sldId id="376" r:id="rId27"/>
    <p:sldId id="377" r:id="rId28"/>
    <p:sldId id="378" r:id="rId29"/>
    <p:sldId id="379" r:id="rId30"/>
    <p:sldId id="380" r:id="rId31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  <a:srgbClr val="0823A8"/>
    <a:srgbClr val="3F2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970" autoAdjust="0"/>
  </p:normalViewPr>
  <p:slideViewPr>
    <p:cSldViewPr>
      <p:cViewPr varScale="1">
        <p:scale>
          <a:sx n="67" d="100"/>
          <a:sy n="67" d="100"/>
        </p:scale>
        <p:origin x="360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中使用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报错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ModuleNotFoundError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No module named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原因是：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python2.x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python3.x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中已经不支持那个组件了。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取而代之的是：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解决方法：在项目文件夹下的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init_.py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中导入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pymysql.install_as_MySQLdb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8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文本读写技术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读取文本文件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写入文本文件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71463" y="10144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70231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rgbClr val="FF0000"/>
                </a:solidFill>
              </a:rPr>
              <a:t>seek(0)</a:t>
            </a:r>
            <a:r>
              <a:rPr lang="zh-CN" altLang="en-US" sz="4000" dirty="0" smtClean="0"/>
              <a:t>表示跳到文件开始位置。</a:t>
            </a:r>
            <a:endParaRPr lang="zh-CN" altLang="en-US" sz="4000" dirty="0" smtClean="0"/>
          </a:p>
          <a:p>
            <a:pPr marL="702310">
              <a:buFont typeface="Wingdings" panose="05000000000000000000" pitchFamily="2" charset="2"/>
              <a:buChar char="Ø"/>
            </a:pPr>
            <a:r>
              <a:rPr lang="en-US" sz="4000" dirty="0" err="1" smtClean="0">
                <a:solidFill>
                  <a:srgbClr val="FF0000"/>
                </a:solidFill>
              </a:rPr>
              <a:t>readline</a:t>
            </a:r>
            <a:r>
              <a:rPr lang="en-US" sz="4000" dirty="0" smtClean="0">
                <a:solidFill>
                  <a:srgbClr val="FF0000"/>
                </a:solidFill>
              </a:rPr>
              <a:t>()</a:t>
            </a:r>
            <a:r>
              <a:rPr lang="zh-CN" altLang="en-US" sz="4000" dirty="0" smtClean="0"/>
              <a:t>逐行读取文本文件。</a:t>
            </a:r>
            <a:endParaRPr lang="zh-CN" altLang="en-US" sz="4000" dirty="0" smtClean="0"/>
          </a:p>
          <a:p>
            <a:pPr marL="702310">
              <a:buFont typeface="Wingdings" panose="05000000000000000000" pitchFamily="2" charset="2"/>
              <a:buChar char="Ø"/>
            </a:pPr>
            <a:r>
              <a:rPr lang="en-US" sz="4000" dirty="0" err="1" smtClean="0">
                <a:solidFill>
                  <a:srgbClr val="FF0000"/>
                </a:solidFill>
              </a:rPr>
              <a:t>readlines</a:t>
            </a:r>
            <a:r>
              <a:rPr lang="en-US" sz="4000" dirty="0" smtClean="0">
                <a:solidFill>
                  <a:srgbClr val="FF0000"/>
                </a:solidFill>
              </a:rPr>
              <a:t>()</a:t>
            </a:r>
            <a:r>
              <a:rPr lang="zh-CN" altLang="en-US" sz="4000" dirty="0" smtClean="0"/>
              <a:t>读取所有行到列表中，通过</a:t>
            </a:r>
            <a:r>
              <a:rPr lang="en-US" sz="4000" dirty="0" smtClean="0"/>
              <a:t>for</a:t>
            </a:r>
            <a:r>
              <a:rPr lang="zh-CN" altLang="en-US" sz="4000" dirty="0" smtClean="0"/>
              <a:t>循环可以读出数据。</a:t>
            </a:r>
            <a:endParaRPr lang="zh-CN" altLang="en-US" sz="4000" dirty="0" smtClean="0"/>
          </a:p>
          <a:p>
            <a:pPr marL="70231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rgbClr val="FF0000"/>
                </a:solidFill>
              </a:rPr>
              <a:t>close()</a:t>
            </a:r>
            <a:r>
              <a:rPr lang="zh-CN" altLang="en-US" sz="4000" dirty="0" smtClean="0"/>
              <a:t>关闭文件。</a:t>
            </a:r>
            <a:endParaRPr lang="zh-CN" altLang="en-US" sz="4000" dirty="0" smtClean="0"/>
          </a:p>
          <a:p>
            <a:pPr marL="702310" algn="just" eaLnBrk="1" hangingPunct="1">
              <a:buNone/>
            </a:pPr>
            <a:endParaRPr lang="zh-CN" altLang="en-US" sz="4000" dirty="0" smtClean="0"/>
          </a:p>
          <a:p>
            <a:pPr marL="702310" algn="just" eaLnBrk="1" hangingPunct="1">
              <a:buFont typeface="Wingdings" panose="05000000000000000000" pitchFamily="2" charset="2"/>
              <a:buChar char="Ø"/>
            </a:pPr>
            <a:endParaRPr lang="en-US" altLang="zh-CN" sz="4000" dirty="0" smtClean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276600" y="142875"/>
            <a:ext cx="5019486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4000" b="1" smtClean="0">
                <a:solidFill>
                  <a:srgbClr val="002060"/>
                </a:solidFill>
              </a:rPr>
              <a:t>读取文本常用函数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txt</a:t>
            </a:r>
            <a:r>
              <a:rPr lang="zh-CN" altLang="en-US" dirty="0"/>
              <a:t>文件完整代码（第一种方法）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09648" y="2438400"/>
            <a:ext cx="5000904" cy="334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txt</a:t>
            </a:r>
            <a:r>
              <a:rPr lang="zh-CN" altLang="en-US" dirty="0"/>
              <a:t>文件完整代码（</a:t>
            </a: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种</a:t>
            </a:r>
            <a:r>
              <a:rPr lang="zh-CN" altLang="en-US" dirty="0"/>
              <a:t>方法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读取</a:t>
            </a:r>
            <a:r>
              <a:rPr lang="en-US" altLang="zh-CN" dirty="0"/>
              <a:t>txt</a:t>
            </a:r>
            <a:r>
              <a:rPr lang="zh-CN" altLang="en-US" dirty="0"/>
              <a:t>文件完整代码（</a:t>
            </a:r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种</a:t>
            </a:r>
            <a:r>
              <a:rPr lang="zh-CN" altLang="en-US" dirty="0"/>
              <a:t>方法）</a:t>
            </a:r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40321" y="2286000"/>
            <a:ext cx="4191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3425" y="4632891"/>
            <a:ext cx="4217896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42875"/>
            <a:ext cx="38100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2060"/>
                </a:solidFill>
              </a:rPr>
              <a:t>8.2 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读取</a:t>
            </a:r>
            <a:r>
              <a:rPr lang="en-US" altLang="zh-CN" sz="4000" b="1" dirty="0" smtClean="0">
                <a:solidFill>
                  <a:srgbClr val="002060"/>
                </a:solidFill>
              </a:rPr>
              <a:t>CSV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19200"/>
            <a:ext cx="8186738" cy="5386387"/>
          </a:xfrm>
        </p:spPr>
        <p:txBody>
          <a:bodyPr/>
          <a:lstStyle/>
          <a:p>
            <a:pPr algn="just" eaLnBrk="1" hangingPunct="1"/>
            <a:r>
              <a:rPr lang="zh-CN" altLang="en-US" dirty="0" smtClean="0"/>
              <a:t>可以采用上节中读取</a:t>
            </a:r>
            <a:r>
              <a:rPr lang="en-US" altLang="en-US" dirty="0" smtClean="0"/>
              <a:t>txt</a:t>
            </a:r>
            <a:r>
              <a:rPr lang="zh-CN" altLang="en-US" dirty="0" smtClean="0"/>
              <a:t>文件的所有常用函数。</a:t>
            </a:r>
            <a:endParaRPr lang="en-US" altLang="zh-CN" dirty="0" smtClean="0"/>
          </a:p>
          <a:p>
            <a:pPr marL="760095"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函数中的第一个参数是打开文本文件的路径，第二个参数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代表读取模式，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代表写入模式，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代表追加模式，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代表读写模式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0095"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表示读取到文件尾，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表示读取大小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0095"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readline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逐行读取文本文件。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0095"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readlines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读取所有行到列表中，通过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循环可以读出数据。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99218"/>
            <a:ext cx="38100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读取</a:t>
            </a:r>
            <a:r>
              <a:rPr lang="en-US" altLang="zh-CN" sz="4000" b="1" dirty="0" smtClean="0">
                <a:solidFill>
                  <a:srgbClr val="002060"/>
                </a:solidFill>
              </a:rPr>
              <a:t>CSV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143000"/>
            <a:ext cx="8034338" cy="538638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还可以采用</a:t>
            </a:r>
            <a:r>
              <a:rPr 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pandas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中提供的一些函数，将</a:t>
            </a:r>
            <a:r>
              <a:rPr lang="en-US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等表格型文件直接读取到一个</a:t>
            </a:r>
            <a:r>
              <a:rPr 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对象里面。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最常用的函数包括</a:t>
            </a:r>
            <a:r>
              <a:rPr lang="en-US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read_csv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read_table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8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429000" y="142875"/>
            <a:ext cx="48768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lvl="0" algn="l" eaLnBrk="1" hangingPunct="1"/>
            <a:r>
              <a:rPr lang="en-US" altLang="en-US" sz="40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、</a:t>
            </a:r>
            <a:r>
              <a:rPr lang="en-US" altLang="en-US" sz="4000" b="1" dirty="0" err="1" smtClean="0">
                <a:solidFill>
                  <a:srgbClr val="002060"/>
                </a:solidFill>
              </a:rPr>
              <a:t>read_csv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函数</a:t>
            </a:r>
            <a:br>
              <a:rPr lang="zh-CN" altLang="en-US" sz="4000" b="1" dirty="0" smtClean="0">
                <a:solidFill>
                  <a:srgbClr val="002060"/>
                </a:solidFill>
              </a:rPr>
            </a:b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0906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首先导入</a:t>
            </a:r>
            <a:r>
              <a:rPr 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pandas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</a:t>
            </a:r>
            <a:r>
              <a:rPr lang="en-US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&gt;&gt;&gt;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import pandas as pd</a:t>
            </a:r>
            <a:r>
              <a:rPr lang="en-US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i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然后通过</a:t>
            </a:r>
            <a:r>
              <a:rPr lang="en-US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pd.read_csv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(‘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iris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.csv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')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iris.csv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存储到</a:t>
            </a:r>
            <a:r>
              <a:rPr lang="en-US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</a:t>
            </a:r>
            <a:r>
              <a:rPr lang="en-US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里面。</a:t>
            </a:r>
            <a:endParaRPr lang="zh-CN" altLang="en-US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090613"/>
            <a:ext cx="8643937" cy="5386387"/>
          </a:xfrm>
        </p:spPr>
        <p:txBody>
          <a:bodyPr/>
          <a:lstStyle/>
          <a:p>
            <a:r>
              <a:rPr lang="zh-CN" altLang="en-US" sz="4000" dirty="0" smtClean="0"/>
              <a:t>查看命令</a:t>
            </a:r>
            <a:r>
              <a:rPr lang="en-US" sz="4000" dirty="0" smtClean="0"/>
              <a:t>&gt;&gt;&gt; </a:t>
            </a:r>
            <a:r>
              <a:rPr lang="en-US" sz="4000" i="1" dirty="0" err="1" smtClean="0">
                <a:solidFill>
                  <a:srgbClr val="FF0000"/>
                </a:solidFill>
              </a:rPr>
              <a:t>df</a:t>
            </a:r>
            <a:endParaRPr lang="zh-CN" altLang="en-US" sz="4000" i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3429000" y="142875"/>
            <a:ext cx="36576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en-US" sz="4000" b="1" smtClean="0">
                <a:solidFill>
                  <a:srgbClr val="002060"/>
                </a:solidFill>
              </a:rPr>
              <a:t>read_csv</a:t>
            </a:r>
            <a:r>
              <a:rPr lang="zh-CN" altLang="en-US" sz="4000" b="1" smtClean="0">
                <a:solidFill>
                  <a:srgbClr val="002060"/>
                </a:solidFill>
              </a:rPr>
              <a:t>函数</a:t>
            </a:r>
            <a:br>
              <a:rPr lang="zh-CN" altLang="en-US" sz="4000" b="1" smtClean="0">
                <a:solidFill>
                  <a:srgbClr val="002060"/>
                </a:solidFill>
              </a:rPr>
            </a:b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0442" y="1752600"/>
            <a:ext cx="4123809" cy="49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295400"/>
            <a:ext cx="8643937" cy="5386387"/>
          </a:xfrm>
        </p:spPr>
        <p:txBody>
          <a:bodyPr/>
          <a:lstStyle/>
          <a:p>
            <a:r>
              <a:rPr lang="zh-CN" altLang="en-US" sz="3600" dirty="0" smtClean="0"/>
              <a:t>首</a:t>
            </a:r>
            <a:r>
              <a:rPr lang="zh-CN" altLang="en-US" sz="3600" dirty="0" smtClean="0"/>
              <a:t>先导入</a:t>
            </a:r>
            <a:r>
              <a:rPr lang="en-US" sz="3600" dirty="0" smtClean="0"/>
              <a:t>pandas</a:t>
            </a:r>
            <a:r>
              <a:rPr lang="zh-CN" altLang="en-US" sz="3600" dirty="0" smtClean="0"/>
              <a:t>库</a:t>
            </a:r>
            <a:endParaRPr lang="en-US" altLang="zh-CN" sz="3600" dirty="0" smtClean="0"/>
          </a:p>
          <a:p>
            <a:pPr marL="400050" lvl="1" indent="0">
              <a:buNone/>
            </a:pPr>
            <a:r>
              <a:rPr lang="en-US" sz="3200" i="1" dirty="0" smtClean="0"/>
              <a:t>&gt;&gt;&gt; </a:t>
            </a:r>
            <a:r>
              <a:rPr lang="en-US" sz="3200" i="1" dirty="0" smtClean="0">
                <a:solidFill>
                  <a:srgbClr val="FF0000"/>
                </a:solidFill>
              </a:rPr>
              <a:t>import pandas as pd </a:t>
            </a:r>
            <a:endParaRPr lang="en-US" sz="3200" i="1" dirty="0" smtClean="0">
              <a:solidFill>
                <a:srgbClr val="FF0000"/>
              </a:solidFill>
            </a:endParaRPr>
          </a:p>
          <a:p>
            <a:endParaRPr lang="zh-CN" altLang="en-US" sz="3600" dirty="0" smtClean="0"/>
          </a:p>
          <a:p>
            <a:r>
              <a:rPr lang="zh-CN" altLang="en-US" sz="3600" dirty="0" smtClean="0"/>
              <a:t>然后通过</a:t>
            </a:r>
            <a:endParaRPr lang="en-US" altLang="zh-CN" sz="3600" dirty="0" smtClean="0"/>
          </a:p>
          <a:p>
            <a:pPr>
              <a:buNone/>
            </a:pPr>
            <a:r>
              <a:rPr lang="en-US" sz="3600" i="1" dirty="0" smtClean="0"/>
              <a:t>   &gt;&gt;&gt; </a:t>
            </a:r>
            <a:r>
              <a:rPr lang="en-US" sz="3600" i="1" dirty="0" err="1" smtClean="0">
                <a:solidFill>
                  <a:srgbClr val="FF0000"/>
                </a:solidFill>
              </a:rPr>
              <a:t>df</a:t>
            </a:r>
            <a:r>
              <a:rPr lang="en-US" sz="3600" i="1" dirty="0" smtClean="0">
                <a:solidFill>
                  <a:srgbClr val="FF0000"/>
                </a:solidFill>
              </a:rPr>
              <a:t>=</a:t>
            </a:r>
            <a:r>
              <a:rPr lang="en-US" sz="3600" i="1" dirty="0" err="1" smtClean="0">
                <a:solidFill>
                  <a:srgbClr val="FF0000"/>
                </a:solidFill>
              </a:rPr>
              <a:t>pd.read_table</a:t>
            </a:r>
            <a:r>
              <a:rPr lang="en-US" sz="3600" i="1" dirty="0" smtClean="0">
                <a:solidFill>
                  <a:srgbClr val="FF0000"/>
                </a:solidFill>
              </a:rPr>
              <a:t>(‘</a:t>
            </a:r>
            <a:r>
              <a:rPr lang="en-US" altLang="zh-CN" sz="3600" i="1" dirty="0" smtClean="0">
                <a:solidFill>
                  <a:srgbClr val="FF0000"/>
                </a:solidFill>
              </a:rPr>
              <a:t>iris</a:t>
            </a:r>
            <a:r>
              <a:rPr lang="en-US" sz="3600" i="1" dirty="0" smtClean="0">
                <a:solidFill>
                  <a:srgbClr val="FF0000"/>
                </a:solidFill>
              </a:rPr>
              <a:t>.csv</a:t>
            </a:r>
            <a:r>
              <a:rPr lang="en-US" sz="3600" i="1" dirty="0" smtClean="0">
                <a:solidFill>
                  <a:srgbClr val="FF0000"/>
                </a:solidFill>
              </a:rPr>
              <a:t>'</a:t>
            </a:r>
            <a:r>
              <a:rPr lang="en-CA" sz="3600" i="1" dirty="0" smtClean="0">
                <a:solidFill>
                  <a:srgbClr val="FF0000"/>
                </a:solidFill>
              </a:rPr>
              <a:t>, </a:t>
            </a:r>
            <a:r>
              <a:rPr lang="en-US" sz="3600" i="1" dirty="0" smtClean="0">
                <a:solidFill>
                  <a:srgbClr val="FF0000"/>
                </a:solidFill>
              </a:rPr>
              <a:t>sep=',')</a:t>
            </a:r>
            <a:endParaRPr lang="zh-CN" altLang="en-US" sz="3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3600" dirty="0" smtClean="0"/>
              <a:t>   </a:t>
            </a:r>
            <a:r>
              <a:rPr lang="zh-CN" altLang="en-US" sz="3600" dirty="0" smtClean="0"/>
              <a:t>将</a:t>
            </a:r>
            <a:r>
              <a:rPr lang="en-US" sz="3600" dirty="0" smtClean="0"/>
              <a:t>iris.csv</a:t>
            </a:r>
            <a:r>
              <a:rPr lang="zh-CN" altLang="en-US" sz="3600" dirty="0" smtClean="0"/>
              <a:t>存储到</a:t>
            </a:r>
            <a:r>
              <a:rPr lang="en-US" sz="3600" dirty="0" err="1" smtClean="0"/>
              <a:t>df</a:t>
            </a:r>
            <a:r>
              <a:rPr lang="zh-CN" altLang="en-US" sz="3600" dirty="0" smtClean="0"/>
              <a:t>这个</a:t>
            </a:r>
            <a:r>
              <a:rPr lang="en-US" sz="3600" dirty="0" err="1" smtClean="0"/>
              <a:t>DataFrame</a:t>
            </a:r>
            <a:r>
              <a:rPr lang="zh-CN" altLang="en-US" sz="3600" dirty="0" smtClean="0"/>
              <a:t>里面。</a:t>
            </a:r>
            <a:endParaRPr lang="zh-CN" altLang="en-US" sz="3600" dirty="0" smtClean="0"/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3429000" y="142875"/>
            <a:ext cx="48768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en-US" sz="4000" b="1" dirty="0" smtClean="0">
                <a:solidFill>
                  <a:srgbClr val="002060"/>
                </a:solidFill>
              </a:rPr>
              <a:t>2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、</a:t>
            </a:r>
            <a:r>
              <a:rPr lang="en-US" altLang="en-US" sz="4000" b="1" dirty="0" err="1" smtClean="0">
                <a:solidFill>
                  <a:srgbClr val="002060"/>
                </a:solidFill>
              </a:rPr>
              <a:t>read_</a:t>
            </a:r>
            <a:r>
              <a:rPr lang="en-US" altLang="zh-CN" sz="4000" b="1" dirty="0" err="1" smtClean="0">
                <a:solidFill>
                  <a:srgbClr val="002060"/>
                </a:solidFill>
              </a:rPr>
              <a:t>table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函数</a:t>
            </a:r>
            <a:br>
              <a:rPr lang="zh-CN" altLang="en-US" sz="4000" b="1" dirty="0" smtClean="0">
                <a:solidFill>
                  <a:srgbClr val="002060"/>
                </a:solidFill>
              </a:rPr>
            </a:b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090613"/>
            <a:ext cx="2895600" cy="5386387"/>
          </a:xfrm>
        </p:spPr>
        <p:txBody>
          <a:bodyPr/>
          <a:lstStyle/>
          <a:p>
            <a:r>
              <a:rPr lang="zh-CN" altLang="en-US" sz="4000" dirty="0" smtClean="0"/>
              <a:t>查看命令</a:t>
            </a:r>
            <a:r>
              <a:rPr lang="en-US" sz="4000" dirty="0" smtClean="0"/>
              <a:t>&gt;&gt;&gt; </a:t>
            </a:r>
            <a:r>
              <a:rPr lang="en-US" sz="4000" i="1" dirty="0" err="1" smtClean="0">
                <a:solidFill>
                  <a:srgbClr val="FF0000"/>
                </a:solidFill>
              </a:rPr>
              <a:t>df</a:t>
            </a:r>
            <a:endParaRPr lang="zh-CN" altLang="en-US" sz="4000" i="1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3301" y="152400"/>
            <a:ext cx="5638800" cy="6575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63245"/>
            <a:ext cx="53340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lvl="0" algn="l" eaLnBrk="1" hangingPunct="1"/>
            <a:r>
              <a:rPr lang="en-US" altLang="zh-CN" sz="4000" b="1" dirty="0" smtClean="0">
                <a:solidFill>
                  <a:srgbClr val="002060"/>
                </a:solidFill>
              </a:rPr>
              <a:t>3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、逐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块读取文本文件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43000"/>
            <a:ext cx="8458200" cy="5386387"/>
          </a:xfrm>
        </p:spPr>
        <p:txBody>
          <a:bodyPr/>
          <a:lstStyle/>
          <a:p>
            <a:r>
              <a:rPr lang="zh-CN" altLang="en-US" sz="4000" dirty="0" smtClean="0"/>
              <a:t>如果只想读取其中的几行（避免读取整个文件），就可以通过</a:t>
            </a:r>
            <a:r>
              <a:rPr lang="en-US" sz="4000" dirty="0" err="1" smtClean="0"/>
              <a:t>nrows</a:t>
            </a:r>
            <a:r>
              <a:rPr lang="zh-CN" altLang="en-US" sz="4000" dirty="0" smtClean="0"/>
              <a:t>来进行指定：</a:t>
            </a:r>
            <a:endParaRPr lang="en-US" altLang="zh-CN" sz="4000" dirty="0" smtClean="0"/>
          </a:p>
          <a:p>
            <a:pPr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smtClean="0">
                <a:solidFill>
                  <a:srgbClr val="FF0000"/>
                </a:solidFill>
              </a:rPr>
              <a:t>df5 = </a:t>
            </a:r>
            <a:r>
              <a:rPr lang="en-US" sz="4000" i="1" dirty="0" err="1" smtClean="0">
                <a:solidFill>
                  <a:srgbClr val="FF0000"/>
                </a:solidFill>
              </a:rPr>
              <a:t>pd.read_table</a:t>
            </a:r>
            <a:r>
              <a:rPr lang="en-US" sz="4000" i="1" dirty="0" smtClean="0">
                <a:solidFill>
                  <a:srgbClr val="FF0000"/>
                </a:solidFill>
              </a:rPr>
              <a:t>(‘iris.csv</a:t>
            </a:r>
            <a:r>
              <a:rPr lang="en-US" sz="4000" i="1" dirty="0" smtClean="0">
                <a:solidFill>
                  <a:srgbClr val="FF0000"/>
                </a:solidFill>
              </a:rPr>
              <a:t>', </a:t>
            </a:r>
            <a:r>
              <a:rPr lang="en-US" sz="4000" i="1" dirty="0" err="1" smtClean="0">
                <a:solidFill>
                  <a:srgbClr val="FF0000"/>
                </a:solidFill>
              </a:rPr>
              <a:t>nrows</a:t>
            </a:r>
            <a:r>
              <a:rPr lang="en-US" sz="4000" i="1" dirty="0" smtClean="0">
                <a:solidFill>
                  <a:srgbClr val="FF0000"/>
                </a:solidFill>
              </a:rPr>
              <a:t>=5)</a:t>
            </a:r>
            <a:endParaRPr lang="zh-CN" altLang="en-US" sz="4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685800" y="12192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教学目标</a:t>
            </a:r>
            <a:endParaRPr lang="zh-CN" altLang="en-US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认识常见的文本读写技术的特点</a:t>
            </a:r>
            <a:endParaRPr lang="en-US" altLang="zh-CN" dirty="0" smtClean="0"/>
          </a:p>
          <a:p>
            <a:pPr eaLnBrk="1" hangingPunct="1">
              <a:buNone/>
            </a:pPr>
            <a:endParaRPr lang="zh-CN" altLang="en-US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/>
              <a:t>掌握读取文件、写入文件、连接数据库的方法等</a:t>
            </a:r>
            <a:endParaRPr lang="zh-CN" altLang="en-US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143000"/>
            <a:ext cx="8321808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43000"/>
            <a:ext cx="8839200" cy="5386387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当我们要逐块读取文件时，还有一种办法是设置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chunksize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（行数）：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i="1" dirty="0" smtClean="0"/>
              <a:t>   &gt;&gt;&gt; </a:t>
            </a:r>
            <a:r>
              <a:rPr lang="en-US" i="1" dirty="0" err="1" smtClean="0">
                <a:solidFill>
                  <a:srgbClr val="FF0000"/>
                </a:solidFill>
              </a:rPr>
              <a:t>chunck</a:t>
            </a:r>
            <a:r>
              <a:rPr lang="en-US" i="1" dirty="0" smtClean="0">
                <a:solidFill>
                  <a:srgbClr val="FF0000"/>
                </a:solidFill>
              </a:rPr>
              <a:t>=</a:t>
            </a:r>
            <a:r>
              <a:rPr lang="en-US" i="1" dirty="0" err="1" smtClean="0">
                <a:solidFill>
                  <a:srgbClr val="FF0000"/>
                </a:solidFill>
              </a:rPr>
              <a:t>pd.read_csv</a:t>
            </a:r>
            <a:r>
              <a:rPr lang="en-US" i="1" dirty="0" smtClean="0">
                <a:solidFill>
                  <a:srgbClr val="FF0000"/>
                </a:solidFill>
              </a:rPr>
              <a:t>(‘iris.csv</a:t>
            </a:r>
            <a:r>
              <a:rPr lang="en-US" i="1" dirty="0" smtClean="0">
                <a:solidFill>
                  <a:srgbClr val="FF0000"/>
                </a:solidFill>
              </a:rPr>
              <a:t>',</a:t>
            </a:r>
            <a:r>
              <a:rPr lang="en-US" i="1" dirty="0" err="1" smtClean="0">
                <a:solidFill>
                  <a:srgbClr val="FF0000"/>
                </a:solidFill>
              </a:rPr>
              <a:t>chunksize</a:t>
            </a:r>
            <a:r>
              <a:rPr lang="en-US" i="1" dirty="0" smtClean="0">
                <a:solidFill>
                  <a:srgbClr val="FF0000"/>
                </a:solidFill>
              </a:rPr>
              <a:t>=5)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63245"/>
            <a:ext cx="48006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rgbClr val="002060"/>
                </a:solidFill>
              </a:rPr>
              <a:t>逐块读取文本文件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43000"/>
            <a:ext cx="8839200" cy="5386387"/>
          </a:xfrm>
        </p:spPr>
        <p:txBody>
          <a:bodyPr/>
          <a:lstStyle/>
          <a:p>
            <a:r>
              <a:rPr lang="zh-CN" altLang="en-US" sz="4000" dirty="0" smtClean="0"/>
              <a:t>迭代</a:t>
            </a:r>
            <a:r>
              <a:rPr lang="zh-CN" altLang="en-US" sz="4000" dirty="0" smtClean="0"/>
              <a:t>处理</a:t>
            </a:r>
            <a:r>
              <a:rPr lang="en-US" altLang="zh-CN" sz="4000" dirty="0" smtClean="0"/>
              <a:t>iris</a:t>
            </a:r>
            <a:r>
              <a:rPr lang="en-US" sz="4000" dirty="0" smtClean="0"/>
              <a:t>.csv</a:t>
            </a:r>
            <a:r>
              <a:rPr lang="zh-CN" altLang="en-US" sz="4000" dirty="0" smtClean="0"/>
              <a:t>文件，统计该文件中的行数，我们可以用下面的操作：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 &gt;&gt;&gt; </a:t>
            </a:r>
            <a:r>
              <a:rPr lang="en-US" sz="4000" i="1" dirty="0" smtClean="0">
                <a:solidFill>
                  <a:srgbClr val="FF0000"/>
                </a:solidFill>
              </a:rPr>
              <a:t>tot=0</a:t>
            </a:r>
            <a:endParaRPr lang="zh-CN" altLang="en-US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i="1" dirty="0" smtClean="0"/>
              <a:t>    &gt;&gt;&gt; </a:t>
            </a:r>
            <a:r>
              <a:rPr lang="en-US" sz="4000" i="1" dirty="0" smtClean="0">
                <a:solidFill>
                  <a:srgbClr val="FF0000"/>
                </a:solidFill>
              </a:rPr>
              <a:t>for piece in </a:t>
            </a:r>
            <a:r>
              <a:rPr lang="en-US" sz="4000" i="1" dirty="0" err="1" smtClean="0">
                <a:solidFill>
                  <a:srgbClr val="FF0000"/>
                </a:solidFill>
              </a:rPr>
              <a:t>chunck</a:t>
            </a:r>
            <a:r>
              <a:rPr lang="en-US" sz="4000" i="1" dirty="0" smtClean="0">
                <a:solidFill>
                  <a:srgbClr val="FF0000"/>
                </a:solidFill>
              </a:rPr>
              <a:t>:</a:t>
            </a:r>
            <a:endParaRPr lang="zh-CN" altLang="en-US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i="1" dirty="0" smtClean="0">
                <a:solidFill>
                  <a:srgbClr val="FF0000"/>
                </a:solidFill>
              </a:rPr>
              <a:t>                tot=tot+1</a:t>
            </a:r>
            <a:endParaRPr lang="zh-CN" altLang="en-US" sz="4000" dirty="0" smtClean="0">
              <a:solidFill>
                <a:srgbClr val="FF0000"/>
              </a:solidFill>
            </a:endParaRPr>
          </a:p>
          <a:p>
            <a:r>
              <a:rPr lang="zh-CN" altLang="en-US" sz="4000" dirty="0" smtClean="0"/>
              <a:t>统计每一块的数据行数后，迭代求出</a:t>
            </a:r>
            <a:r>
              <a:rPr lang="zh-CN" altLang="en-US" sz="4000" dirty="0" smtClean="0"/>
              <a:t>整个</a:t>
            </a:r>
            <a:r>
              <a:rPr lang="en-US" sz="4000" dirty="0" smtClean="0"/>
              <a:t>iris.csv</a:t>
            </a:r>
            <a:r>
              <a:rPr lang="zh-CN" altLang="en-US" sz="4000" dirty="0" smtClean="0"/>
              <a:t>文件中的数据总行数。</a:t>
            </a:r>
            <a:endParaRPr lang="zh-CN" altLang="en-US" sz="40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63245"/>
            <a:ext cx="48006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rgbClr val="002060"/>
                </a:solidFill>
              </a:rPr>
              <a:t>逐块读取文本文件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63245"/>
            <a:ext cx="48006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rgbClr val="002060"/>
                </a:solidFill>
              </a:rPr>
              <a:t>逐块读取文本文件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919" y="1578279"/>
            <a:ext cx="8504762" cy="4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42875"/>
            <a:ext cx="43434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lvl="0" algn="l" eaLnBrk="1" hangingPunct="1"/>
            <a:r>
              <a:rPr lang="en-US" altLang="zh-CN" sz="4000" b="1" dirty="0" smtClean="0">
                <a:solidFill>
                  <a:srgbClr val="002060"/>
                </a:solidFill>
              </a:rPr>
              <a:t>8.3 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写入文本文件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243013"/>
            <a:ext cx="88392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要把数据写入</a:t>
            </a:r>
            <a:r>
              <a:rPr lang="en-US" sz="4000" dirty="0" smtClean="0"/>
              <a:t>txt</a:t>
            </a:r>
            <a:r>
              <a:rPr lang="zh-CN" altLang="en-US" sz="4000" dirty="0" smtClean="0"/>
              <a:t>文件，我们就必须先创建</a:t>
            </a:r>
            <a:r>
              <a:rPr lang="en-US" sz="4000" dirty="0" smtClean="0"/>
              <a:t> file </a:t>
            </a:r>
            <a:r>
              <a:rPr lang="zh-CN" altLang="en-US" sz="4000" dirty="0" smtClean="0"/>
              <a:t>对象。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在这情况下，必须用</a:t>
            </a:r>
            <a:r>
              <a:rPr lang="en-US" sz="4000" dirty="0" smtClean="0"/>
              <a:t> ‘w’ </a:t>
            </a:r>
            <a:r>
              <a:rPr lang="zh-CN" altLang="en-US" sz="4000" dirty="0" smtClean="0"/>
              <a:t>模式标记指定要写入的文件。</a:t>
            </a: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429000" y="136085"/>
            <a:ext cx="38862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lvl="0" algn="l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写入文本文件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243013"/>
            <a:ext cx="8839200" cy="5386387"/>
          </a:xfrm>
        </p:spPr>
        <p:txBody>
          <a:bodyPr/>
          <a:lstStyle/>
          <a:p>
            <a:r>
              <a:rPr lang="zh-CN" altLang="en-US" sz="4000" dirty="0" smtClean="0"/>
              <a:t>我们创建一个名叫</a:t>
            </a:r>
            <a:r>
              <a:rPr lang="en-CA" sz="4000" dirty="0" err="1" smtClean="0"/>
              <a:t>myfile</a:t>
            </a:r>
            <a:r>
              <a:rPr lang="zh-CN" altLang="en-US" sz="4000" dirty="0" smtClean="0"/>
              <a:t>的</a:t>
            </a:r>
            <a:r>
              <a:rPr lang="zh-CN" altLang="en-US" sz="4000" dirty="0" smtClean="0"/>
              <a:t>文件</a:t>
            </a:r>
            <a:r>
              <a:rPr lang="zh-CN" altLang="en-US" sz="4000" dirty="0" smtClean="0"/>
              <a:t>，首先</a:t>
            </a:r>
            <a:r>
              <a:rPr lang="zh-CN" altLang="en-US" sz="4000" dirty="0"/>
              <a:t>把</a:t>
            </a:r>
            <a:r>
              <a:rPr lang="en-US" sz="4000" dirty="0"/>
              <a:t> </a:t>
            </a:r>
            <a:r>
              <a:rPr lang="en-US" sz="4000" dirty="0" err="1"/>
              <a:t>mydata</a:t>
            </a:r>
            <a:r>
              <a:rPr lang="en-US" sz="4000" dirty="0"/>
              <a:t> list</a:t>
            </a:r>
            <a:r>
              <a:rPr lang="zh-CN" altLang="en-US" sz="4000" dirty="0"/>
              <a:t>的内容写入文件，关闭</a:t>
            </a:r>
            <a:r>
              <a:rPr lang="zh-CN" altLang="en-US" sz="4000" dirty="0" smtClean="0"/>
              <a:t>文件。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sz="4000" i="1" dirty="0" smtClean="0"/>
              <a:t>   </a:t>
            </a:r>
            <a:r>
              <a:rPr lang="en-US" sz="4000" i="1" dirty="0" smtClean="0"/>
              <a:t>&gt;&gt;&gt; </a:t>
            </a:r>
            <a:r>
              <a:rPr lang="en-US" sz="4000" i="1" dirty="0" err="1" smtClean="0"/>
              <a:t>mydata</a:t>
            </a:r>
            <a:r>
              <a:rPr lang="en-US" sz="4000" i="1" dirty="0" smtClean="0"/>
              <a:t> = ['Date', 'Time']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err="1" smtClean="0"/>
              <a:t>myfile</a:t>
            </a:r>
            <a:r>
              <a:rPr lang="en-US" sz="4000" i="1" dirty="0" smtClean="0"/>
              <a:t> = open('testit.txt', 'w')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&gt;&gt;&gt; for line in </a:t>
            </a:r>
            <a:r>
              <a:rPr lang="en-US" sz="4000" i="1" dirty="0" err="1" smtClean="0"/>
              <a:t>mydata</a:t>
            </a:r>
            <a:r>
              <a:rPr lang="en-US" sz="4000" i="1" dirty="0" smtClean="0"/>
              <a:t>: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              </a:t>
            </a:r>
            <a:r>
              <a:rPr lang="en-US" sz="4000" i="1" dirty="0" err="1" smtClean="0"/>
              <a:t>myfile.write</a:t>
            </a:r>
            <a:r>
              <a:rPr lang="en-US" sz="4000" i="1" dirty="0" smtClean="0"/>
              <a:t>(line + '\n')</a:t>
            </a:r>
            <a:endParaRPr lang="en-US" sz="4000" i="1" dirty="0" smtClean="0"/>
          </a:p>
          <a:p>
            <a:pPr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err="1" smtClean="0"/>
              <a:t>myfile.close</a:t>
            </a:r>
            <a:r>
              <a:rPr lang="en-US" sz="4000" i="1" dirty="0" smtClean="0"/>
              <a:t>()</a:t>
            </a:r>
            <a:endParaRPr lang="zh-CN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143000"/>
            <a:ext cx="8839200" cy="5386387"/>
          </a:xfrm>
        </p:spPr>
        <p:txBody>
          <a:bodyPr/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打开文件，就可以读取文件内容了。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sz="4000" i="1" dirty="0" smtClean="0"/>
              <a:t>    &gt;&gt;&gt; </a:t>
            </a:r>
            <a:r>
              <a:rPr lang="en-US" sz="4000" i="1" dirty="0" err="1" smtClean="0"/>
              <a:t>myfile</a:t>
            </a:r>
            <a:r>
              <a:rPr lang="en-US" sz="4000" i="1" dirty="0" smtClean="0"/>
              <a:t> = open("testit.txt")</a:t>
            </a:r>
            <a:endParaRPr lang="zh-CN" altLang="en-US" sz="4000" dirty="0" smtClean="0"/>
          </a:p>
          <a:p>
            <a:pPr>
              <a:buNone/>
            </a:pPr>
            <a:r>
              <a:rPr lang="zh-CN" altLang="en-US" sz="4000" i="1" dirty="0" smtClean="0"/>
              <a:t>    </a:t>
            </a:r>
            <a:r>
              <a:rPr lang="en-US" sz="4000" i="1" dirty="0" smtClean="0"/>
              <a:t>&gt;&gt;&gt; </a:t>
            </a:r>
            <a:r>
              <a:rPr lang="en-US" sz="4000" i="1" dirty="0" err="1" smtClean="0"/>
              <a:t>myfile.read</a:t>
            </a:r>
            <a:r>
              <a:rPr lang="en-US" sz="4000" i="1" dirty="0" smtClean="0"/>
              <a:t>()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        'Date\</a:t>
            </a:r>
            <a:r>
              <a:rPr lang="en-US" sz="4000" i="1" dirty="0" err="1" smtClean="0"/>
              <a:t>nTime</a:t>
            </a:r>
            <a:r>
              <a:rPr lang="en-US" sz="4000" i="1" dirty="0" smtClean="0"/>
              <a:t>\n'</a:t>
            </a:r>
            <a:endParaRPr lang="zh-CN" altLang="en-US" sz="4000" dirty="0" smtClean="0"/>
          </a:p>
          <a:p>
            <a:pPr>
              <a:buNone/>
            </a:pPr>
            <a:r>
              <a:rPr lang="en-US" sz="4000" dirty="0" smtClean="0"/>
              <a:t>    &gt;&gt;&gt; </a:t>
            </a:r>
            <a:r>
              <a:rPr lang="en-US" sz="4000" dirty="0" err="1" smtClean="0"/>
              <a:t>myfile.close</a:t>
            </a:r>
            <a:r>
              <a:rPr lang="en-US" sz="4000" dirty="0" smtClean="0"/>
              <a:t>()</a:t>
            </a:r>
            <a:endParaRPr lang="zh-CN" altLang="en-US" sz="40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429000" y="136085"/>
            <a:ext cx="38862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写入文本文件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48768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同时读取和写入文件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95400"/>
            <a:ext cx="8839200" cy="5386387"/>
          </a:xfrm>
        </p:spPr>
        <p:txBody>
          <a:bodyPr/>
          <a:lstStyle/>
          <a:p>
            <a:r>
              <a:rPr lang="zh-CN" altLang="en-US" sz="4000" dirty="0" smtClean="0"/>
              <a:t>我们用</a:t>
            </a:r>
            <a:r>
              <a:rPr lang="en-US" sz="4000" dirty="0" smtClean="0"/>
              <a:t> </a:t>
            </a:r>
            <a:r>
              <a:rPr lang="en-US" sz="4000" dirty="0" smtClean="0"/>
              <a:t>‘</a:t>
            </a:r>
            <a:r>
              <a:rPr lang="en-US" altLang="zh-CN" sz="4000" dirty="0" smtClean="0"/>
              <a:t>a</a:t>
            </a:r>
            <a:r>
              <a:rPr lang="en-US" sz="4000" dirty="0" smtClean="0"/>
              <a:t>+’</a:t>
            </a:r>
            <a:r>
              <a:rPr lang="en-US" sz="4000" dirty="0" smtClean="0"/>
              <a:t> </a:t>
            </a:r>
            <a:r>
              <a:rPr lang="zh-CN" altLang="en-US" sz="4000" dirty="0" smtClean="0"/>
              <a:t>模式重新打开了文件。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</a:t>
            </a:r>
            <a:r>
              <a:rPr lang="en-US" i="1" dirty="0" err="1"/>
              <a:t>myfile</a:t>
            </a:r>
            <a:r>
              <a:rPr lang="en-US" i="1" dirty="0"/>
              <a:t> = open('testit.txt', 'a+') # </a:t>
            </a:r>
            <a:r>
              <a:rPr lang="zh-CN" altLang="en-US" i="1" dirty="0"/>
              <a:t>以读取和添加模式打开文件</a:t>
            </a:r>
            <a:endParaRPr lang="zh-CN" altLang="en-US" i="1" dirty="0"/>
          </a:p>
          <a:p>
            <a:pPr>
              <a:buNone/>
            </a:pPr>
            <a:r>
              <a:rPr lang="en-US" i="1" dirty="0" err="1"/>
              <a:t>myfile.seek</a:t>
            </a:r>
            <a:r>
              <a:rPr lang="en-US" i="1" dirty="0"/>
              <a:t>(0</a:t>
            </a:r>
            <a:r>
              <a:rPr lang="en-US" i="1" dirty="0" smtClean="0"/>
              <a:t>)</a:t>
            </a:r>
            <a:endParaRPr lang="en-US" i="1" dirty="0" smtClean="0"/>
          </a:p>
          <a:p>
            <a:pPr>
              <a:buNone/>
            </a:pPr>
            <a:r>
              <a:rPr lang="en-US" i="1" dirty="0" err="1"/>
              <a:t>myfile.read</a:t>
            </a:r>
            <a:r>
              <a:rPr lang="en-US" i="1" dirty="0"/>
              <a:t>()</a:t>
            </a:r>
            <a:endParaRPr lang="en-US" i="1" dirty="0" smtClean="0"/>
          </a:p>
          <a:p>
            <a:pPr>
              <a:buNone/>
            </a:pPr>
            <a:r>
              <a:rPr lang="zh-CN" altLang="en-US" sz="4000" dirty="0" smtClean="0">
                <a:solidFill>
                  <a:srgbClr val="7030A0"/>
                </a:solidFill>
              </a:rPr>
              <a:t>显示</a:t>
            </a:r>
            <a:r>
              <a:rPr lang="en-US" sz="4000" dirty="0" smtClean="0">
                <a:solidFill>
                  <a:srgbClr val="7030A0"/>
                </a:solidFill>
              </a:rPr>
              <a:t>'Date\</a:t>
            </a:r>
            <a:r>
              <a:rPr lang="en-US" sz="4000" dirty="0" err="1" smtClean="0">
                <a:solidFill>
                  <a:srgbClr val="7030A0"/>
                </a:solidFill>
              </a:rPr>
              <a:t>nTime</a:t>
            </a:r>
            <a:r>
              <a:rPr lang="en-US" sz="4000" dirty="0" smtClean="0">
                <a:solidFill>
                  <a:srgbClr val="7030A0"/>
                </a:solidFill>
              </a:rPr>
              <a:t>\n</a:t>
            </a:r>
            <a:r>
              <a:rPr lang="en-US" sz="4000" dirty="0" smtClean="0">
                <a:solidFill>
                  <a:srgbClr val="7030A0"/>
                </a:solidFill>
              </a:rPr>
              <a:t>'</a:t>
            </a:r>
            <a:endParaRPr lang="zh-CN" altLang="en-US" sz="4000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219200"/>
            <a:ext cx="8839200" cy="5386387"/>
          </a:xfrm>
        </p:spPr>
        <p:txBody>
          <a:bodyPr/>
          <a:lstStyle/>
          <a:p>
            <a:pPr>
              <a:buNone/>
            </a:pPr>
            <a:r>
              <a:rPr lang="en-US" sz="4000" i="1" dirty="0"/>
              <a:t>for line in </a:t>
            </a:r>
            <a:r>
              <a:rPr lang="en-US" sz="4000" i="1" dirty="0" err="1"/>
              <a:t>mydata</a:t>
            </a:r>
            <a:r>
              <a:rPr lang="en-US" sz="4000" i="1" dirty="0"/>
              <a:t>:</a:t>
            </a:r>
            <a:endParaRPr lang="en-US" sz="4000" i="1" dirty="0"/>
          </a:p>
          <a:p>
            <a:pPr>
              <a:buNone/>
            </a:pPr>
            <a:r>
              <a:rPr lang="en-US" sz="4000" i="1" dirty="0"/>
              <a:t>    </a:t>
            </a:r>
            <a:r>
              <a:rPr lang="en-US" sz="4000" i="1" dirty="0" err="1"/>
              <a:t>myfile.write</a:t>
            </a:r>
            <a:r>
              <a:rPr lang="en-US" sz="4000" i="1" dirty="0"/>
              <a:t>(line + '\n')</a:t>
            </a:r>
            <a:endParaRPr lang="en-US" sz="4000" i="1" dirty="0"/>
          </a:p>
          <a:p>
            <a:pPr>
              <a:buNone/>
            </a:pPr>
            <a:r>
              <a:rPr lang="en-US" sz="4000" i="1" dirty="0" err="1"/>
              <a:t>myfile.seek</a:t>
            </a:r>
            <a:r>
              <a:rPr lang="en-US" sz="4000" i="1" dirty="0"/>
              <a:t>(0)</a:t>
            </a:r>
            <a:endParaRPr lang="en-US" sz="4000" i="1" dirty="0"/>
          </a:p>
          <a:p>
            <a:pPr>
              <a:buNone/>
            </a:pPr>
            <a:r>
              <a:rPr lang="en-US" sz="4000" i="1" dirty="0" err="1"/>
              <a:t>myfile.read</a:t>
            </a:r>
            <a:r>
              <a:rPr lang="en-US" sz="4000" i="1" dirty="0" smtClean="0"/>
              <a:t>()</a:t>
            </a:r>
            <a:endParaRPr lang="en-US" sz="4000" i="1" dirty="0" smtClean="0"/>
          </a:p>
          <a:p>
            <a:pPr>
              <a:buNone/>
            </a:pPr>
            <a:r>
              <a:rPr lang="zh-CN" altLang="en-US" sz="4000" dirty="0" smtClean="0">
                <a:solidFill>
                  <a:srgbClr val="7030A0"/>
                </a:solidFill>
              </a:rPr>
              <a:t>显示  </a:t>
            </a:r>
            <a:r>
              <a:rPr lang="en-US" sz="4000" dirty="0" smtClean="0">
                <a:solidFill>
                  <a:srgbClr val="7030A0"/>
                </a:solidFill>
              </a:rPr>
              <a:t>'Date\</a:t>
            </a:r>
            <a:r>
              <a:rPr lang="en-US" sz="4000" dirty="0" err="1" smtClean="0">
                <a:solidFill>
                  <a:srgbClr val="7030A0"/>
                </a:solidFill>
              </a:rPr>
              <a:t>nTime</a:t>
            </a:r>
            <a:r>
              <a:rPr lang="en-US" sz="4000" dirty="0" smtClean="0">
                <a:solidFill>
                  <a:srgbClr val="7030A0"/>
                </a:solidFill>
              </a:rPr>
              <a:t>\</a:t>
            </a:r>
            <a:r>
              <a:rPr lang="en-US" sz="4000" dirty="0" err="1" smtClean="0">
                <a:solidFill>
                  <a:srgbClr val="7030A0"/>
                </a:solidFill>
              </a:rPr>
              <a:t>nDate</a:t>
            </a:r>
            <a:r>
              <a:rPr lang="en-US" sz="4000" dirty="0" smtClean="0">
                <a:solidFill>
                  <a:srgbClr val="7030A0"/>
                </a:solidFill>
              </a:rPr>
              <a:t>\</a:t>
            </a:r>
            <a:r>
              <a:rPr lang="en-US" sz="4000" dirty="0" err="1" smtClean="0">
                <a:solidFill>
                  <a:srgbClr val="7030A0"/>
                </a:solidFill>
              </a:rPr>
              <a:t>nTime</a:t>
            </a:r>
            <a:r>
              <a:rPr lang="en-US" sz="4000" dirty="0" smtClean="0">
                <a:solidFill>
                  <a:srgbClr val="7030A0"/>
                </a:solidFill>
              </a:rPr>
              <a:t>\n'</a:t>
            </a:r>
            <a:endParaRPr lang="zh-CN" altLang="en-US" sz="40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4000" i="1" dirty="0" err="1" smtClean="0"/>
              <a:t>myfile.close</a:t>
            </a:r>
            <a:r>
              <a:rPr lang="en-US" sz="4000" i="1" dirty="0" smtClean="0"/>
              <a:t>()</a:t>
            </a:r>
            <a:endParaRPr lang="zh-CN" altLang="en-US" sz="40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48768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rgbClr val="002060"/>
                </a:solidFill>
              </a:rPr>
              <a:t>同时读取和写入文件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44761"/>
            <a:ext cx="44196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2060"/>
                </a:solidFill>
              </a:rPr>
              <a:t>8.4 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数据库的连接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447800"/>
            <a:ext cx="8839200" cy="4852987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引入数据处理模块之后，就可以和数据库进行连接</a:t>
            </a:r>
            <a:endParaRPr lang="zh-CN" altLang="en-US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 =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MySQLdb.connect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("localhost","root","123456","myciti" )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上述代码中四个关键的参数：第一个参数是服务器的地址；第二个参数是用户名；第三个参数是</a:t>
            </a:r>
            <a:r>
              <a:rPr lang="en-US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dbms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密码；第四个参数是需要访问的数据库名称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注意：要在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中使用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MySQLdb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，在使用前添加命令：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pymysql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pymysql.install_as_MySQLdb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471613"/>
            <a:ext cx="8382000" cy="53863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本堂课内容涉及到文本读写的技术实现，都是采用</a:t>
            </a:r>
            <a:r>
              <a:rPr lang="en-US" dirty="0" smtClean="0"/>
              <a:t>Python</a:t>
            </a:r>
            <a:r>
              <a:rPr lang="zh-CN" altLang="en-US" dirty="0" smtClean="0"/>
              <a:t>语言完成的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用到了</a:t>
            </a:r>
            <a:r>
              <a:rPr lang="en-US" dirty="0" smtClean="0"/>
              <a:t>Python</a:t>
            </a:r>
            <a:r>
              <a:rPr lang="zh-CN" altLang="en-US" dirty="0" smtClean="0"/>
              <a:t>语言中的</a:t>
            </a:r>
            <a:r>
              <a:rPr lang="en-US" dirty="0" smtClean="0"/>
              <a:t>Pandas</a:t>
            </a:r>
            <a:r>
              <a:rPr lang="zh-CN" altLang="en-US" dirty="0" smtClean="0"/>
              <a:t>库，请大家在学习本课前安装</a:t>
            </a:r>
            <a:r>
              <a:rPr lang="en-US" dirty="0" smtClean="0"/>
              <a:t>Python</a:t>
            </a:r>
            <a:r>
              <a:rPr lang="zh-CN" altLang="en-US" dirty="0" smtClean="0"/>
              <a:t>及其</a:t>
            </a:r>
            <a:r>
              <a:rPr lang="en-US" dirty="0" smtClean="0"/>
              <a:t>Pandas</a:t>
            </a:r>
            <a:r>
              <a:rPr lang="zh-CN" altLang="en-US" dirty="0" smtClean="0"/>
              <a:t>库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2667000" y="152400"/>
            <a:ext cx="5562600" cy="8969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文本读写技术实现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42875"/>
            <a:ext cx="34290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执行</a:t>
            </a:r>
            <a:r>
              <a:rPr lang="en-US" altLang="en-US" sz="4000" b="1" dirty="0" err="1" smtClean="0">
                <a:solidFill>
                  <a:srgbClr val="002060"/>
                </a:solidFill>
              </a:rPr>
              <a:t>sql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语句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95400"/>
            <a:ext cx="7924800" cy="5005387"/>
          </a:xfrm>
        </p:spPr>
        <p:txBody>
          <a:bodyPr/>
          <a:lstStyle/>
          <a:p>
            <a:r>
              <a:rPr lang="zh-CN" altLang="en-US" sz="4000" dirty="0" smtClean="0"/>
              <a:t>连接上数据库之后，我们就需要开始执行</a:t>
            </a:r>
            <a:r>
              <a:rPr lang="en-US" sz="4000" dirty="0" err="1" smtClean="0"/>
              <a:t>sql</a:t>
            </a:r>
            <a:r>
              <a:rPr lang="zh-CN" altLang="en-US" sz="4000" dirty="0" smtClean="0"/>
              <a:t>语句了。</a:t>
            </a:r>
            <a:endParaRPr lang="zh-CN" altLang="en-US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/>
              <a:t>import </a:t>
            </a:r>
            <a:r>
              <a:rPr lang="en-US" sz="2800" i="1" dirty="0" err="1" smtClean="0"/>
              <a:t>MySQLdb</a:t>
            </a:r>
            <a:endParaRPr lang="en-US" sz="2800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err="1" smtClean="0"/>
              <a:t>db</a:t>
            </a:r>
            <a:r>
              <a:rPr lang="en-US" sz="2800" i="1" dirty="0" smtClean="0"/>
              <a:t> = </a:t>
            </a:r>
            <a:r>
              <a:rPr lang="en-US" sz="2800" i="1" dirty="0" err="1" smtClean="0"/>
              <a:t>MySQLdb.connect</a:t>
            </a:r>
            <a:r>
              <a:rPr lang="en-US" sz="2800" i="1" dirty="0" smtClean="0"/>
              <a:t>("localhost","root","123456","myciti" )</a:t>
            </a:r>
            <a:endParaRPr lang="en-US" sz="2800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/>
              <a:t>cursor = </a:t>
            </a:r>
            <a:r>
              <a:rPr lang="en-US" sz="2800" i="1" dirty="0" err="1" smtClean="0"/>
              <a:t>db.cursor</a:t>
            </a:r>
            <a:r>
              <a:rPr lang="en-US" sz="2800" i="1" dirty="0" smtClean="0"/>
              <a:t>()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371600"/>
            <a:ext cx="8839200" cy="4700587"/>
          </a:xfrm>
        </p:spPr>
        <p:txBody>
          <a:bodyPr/>
          <a:lstStyle/>
          <a:p>
            <a:pPr>
              <a:buNone/>
            </a:pPr>
            <a:r>
              <a:rPr lang="en-US" sz="3600" i="1" dirty="0" smtClean="0"/>
              <a:t>   </a:t>
            </a:r>
            <a:r>
              <a:rPr lang="en-US" sz="3600" dirty="0" err="1" smtClean="0"/>
              <a:t>sql</a:t>
            </a:r>
            <a:r>
              <a:rPr lang="en-US" sz="3600" dirty="0" smtClean="0"/>
              <a:t>="""insert into article values (0,"woainimahah","http://www.aa.com")"""</a:t>
            </a:r>
            <a:br>
              <a:rPr lang="en-US" sz="3600" dirty="0" smtClean="0"/>
            </a:br>
            <a:r>
              <a:rPr lang="en-US" sz="3600" dirty="0" smtClean="0"/>
              <a:t>try:</a:t>
            </a:r>
            <a:br>
              <a:rPr lang="en-US" sz="3600" dirty="0" smtClean="0"/>
            </a:br>
            <a:r>
              <a:rPr lang="en-US" sz="3600" dirty="0" smtClean="0"/>
              <a:t>    </a:t>
            </a:r>
            <a:r>
              <a:rPr lang="en-US" sz="3600" dirty="0" err="1" smtClean="0">
                <a:solidFill>
                  <a:srgbClr val="FF0000"/>
                </a:solidFill>
              </a:rPr>
              <a:t>cursor.execute</a:t>
            </a:r>
            <a:r>
              <a:rPr lang="en-US" sz="3600" dirty="0" smtClean="0">
                <a:solidFill>
                  <a:srgbClr val="FF0000"/>
                </a:solidFill>
              </a:rPr>
              <a:t>(</a:t>
            </a:r>
            <a:r>
              <a:rPr lang="en-US" sz="3600" dirty="0" err="1" smtClean="0">
                <a:solidFill>
                  <a:srgbClr val="FF0000"/>
                </a:solidFill>
              </a:rPr>
              <a:t>sql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br>
              <a:rPr lang="en-US" sz="3600" dirty="0" smtClean="0"/>
            </a:br>
            <a:r>
              <a:rPr lang="en-US" sz="3600" dirty="0" smtClean="0"/>
              <a:t>    </a:t>
            </a:r>
            <a:r>
              <a:rPr lang="en-US" sz="3600" dirty="0" err="1" smtClean="0">
                <a:solidFill>
                  <a:srgbClr val="FF0000"/>
                </a:solidFill>
              </a:rPr>
              <a:t>db.commit</a:t>
            </a:r>
            <a:r>
              <a:rPr lang="en-US" sz="3600" dirty="0" smtClean="0">
                <a:solidFill>
                  <a:srgbClr val="FF0000"/>
                </a:solidFill>
              </a:rPr>
              <a:t>()</a:t>
            </a:r>
            <a:br>
              <a:rPr lang="en-US" sz="3600" dirty="0" smtClean="0"/>
            </a:br>
            <a:r>
              <a:rPr lang="en-US" sz="3600" dirty="0" smtClean="0"/>
              <a:t>except:</a:t>
            </a:r>
            <a:br>
              <a:rPr lang="en-US" sz="3600" dirty="0" smtClean="0"/>
            </a:br>
            <a:r>
              <a:rPr lang="en-US" sz="3600" dirty="0" smtClean="0"/>
              <a:t>    </a:t>
            </a:r>
            <a:r>
              <a:rPr lang="en-US" sz="3600" dirty="0" err="1" smtClean="0"/>
              <a:t>db.rollback</a:t>
            </a:r>
            <a:r>
              <a:rPr lang="en-US" sz="3600" dirty="0" smtClean="0"/>
              <a:t>()</a:t>
            </a:r>
            <a:br>
              <a:rPr lang="en-US" sz="3600" dirty="0" smtClean="0"/>
            </a:br>
            <a:r>
              <a:rPr lang="en-US" sz="3600" dirty="0" err="1" smtClean="0"/>
              <a:t>db.close</a:t>
            </a:r>
            <a:endParaRPr lang="zh-CN" altLang="en-US" sz="36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42875"/>
            <a:ext cx="34290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rgbClr val="002060"/>
                </a:solidFill>
              </a:rPr>
              <a:t>执行</a:t>
            </a:r>
            <a:r>
              <a:rPr lang="en-US" altLang="en-US" sz="4000" b="1" smtClean="0">
                <a:solidFill>
                  <a:srgbClr val="002060"/>
                </a:solidFill>
              </a:rPr>
              <a:t>sql</a:t>
            </a:r>
            <a:r>
              <a:rPr lang="zh-CN" altLang="en-US" sz="4000" b="1" smtClean="0">
                <a:solidFill>
                  <a:srgbClr val="002060"/>
                </a:solidFill>
              </a:rPr>
              <a:t>语句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14700" y="142875"/>
            <a:ext cx="34290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选择和打印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14400"/>
            <a:ext cx="90678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连接数据库后，获取数据库中的数据信息，并对信息进行展示和打印。</a:t>
            </a:r>
            <a:endParaRPr lang="zh-CN" altLang="en-US" sz="4000" dirty="0" smtClean="0"/>
          </a:p>
          <a:p>
            <a:pPr>
              <a:buNone/>
            </a:pPr>
            <a:r>
              <a:rPr lang="en-US" sz="3600" dirty="0" smtClean="0"/>
              <a:t>   import </a:t>
            </a:r>
            <a:r>
              <a:rPr lang="en-US" sz="3600" dirty="0" err="1" smtClean="0"/>
              <a:t>MySQLdb</a:t>
            </a:r>
            <a:br>
              <a:rPr lang="en-US" sz="3600" dirty="0" smtClean="0"/>
            </a:br>
            <a:r>
              <a:rPr lang="en-US" sz="3600" dirty="0" smtClean="0"/>
              <a:t>db = </a:t>
            </a:r>
            <a:r>
              <a:rPr lang="en-US" sz="3600" dirty="0" err="1" smtClean="0"/>
              <a:t>MySQLdb.connect</a:t>
            </a:r>
            <a:r>
              <a:rPr lang="en-US" sz="3600" dirty="0" smtClean="0"/>
              <a:t>("localhost","root","123456","myciti" )</a:t>
            </a:r>
            <a:br>
              <a:rPr lang="en-US" sz="3600" dirty="0" smtClean="0"/>
            </a:br>
            <a:r>
              <a:rPr lang="en-US" sz="3600" dirty="0" smtClean="0"/>
              <a:t>cursor = </a:t>
            </a:r>
            <a:r>
              <a:rPr lang="en-US" sz="3600" dirty="0" err="1" smtClean="0"/>
              <a:t>db.cursor</a:t>
            </a:r>
            <a:r>
              <a:rPr lang="en-US" sz="3600" dirty="0" smtClean="0"/>
              <a:t>()</a:t>
            </a:r>
            <a:br>
              <a:rPr lang="en-US" sz="3600" dirty="0" smtClean="0"/>
            </a:br>
            <a:r>
              <a:rPr lang="en-US" sz="3600" dirty="0" err="1" smtClean="0"/>
              <a:t>cursor.execute</a:t>
            </a:r>
            <a:r>
              <a:rPr lang="en-US" sz="3600" dirty="0" smtClean="0"/>
              <a:t>("select * from article“)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14400"/>
            <a:ext cx="90678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3600" dirty="0" smtClean="0"/>
              <a:t>   </a:t>
            </a:r>
            <a:r>
              <a:rPr lang="en-US" sz="3600" dirty="0" err="1" smtClean="0"/>
              <a:t>datas</a:t>
            </a:r>
            <a:r>
              <a:rPr lang="en-US" sz="3600" dirty="0" smtClean="0"/>
              <a:t> = </a:t>
            </a:r>
            <a:r>
              <a:rPr lang="en-US" sz="3600" dirty="0" err="1" smtClean="0"/>
              <a:t>cursor.fetchall</a:t>
            </a:r>
            <a:r>
              <a:rPr lang="en-US" sz="3600" dirty="0" smtClean="0"/>
              <a:t>()</a:t>
            </a:r>
            <a:br>
              <a:rPr lang="en-US" sz="3600" dirty="0" smtClean="0"/>
            </a:br>
            <a:r>
              <a:rPr lang="en-US" sz="3600" dirty="0" smtClean="0"/>
              <a:t>for data in </a:t>
            </a:r>
            <a:r>
              <a:rPr lang="en-US" sz="3600" dirty="0" err="1" smtClean="0"/>
              <a:t>datas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600" dirty="0" smtClean="0"/>
              <a:t>    print data[1]</a:t>
            </a:r>
            <a:br>
              <a:rPr lang="en-US" sz="3600" dirty="0" smtClean="0"/>
            </a:br>
            <a:r>
              <a:rPr lang="en-US" sz="3600" dirty="0" smtClean="0"/>
              <a:t>print </a:t>
            </a:r>
            <a:r>
              <a:rPr lang="en-US" sz="3600" dirty="0" err="1" smtClean="0"/>
              <a:t>cursor.rowcount,"rows</a:t>
            </a:r>
            <a:r>
              <a:rPr lang="en-US" sz="3600" dirty="0" smtClean="0"/>
              <a:t> in </a:t>
            </a:r>
            <a:r>
              <a:rPr lang="en-US" sz="3600" dirty="0" err="1" smtClean="0"/>
              <a:t>tatal</a:t>
            </a:r>
            <a:r>
              <a:rPr lang="en-US" sz="3600" dirty="0" smtClean="0"/>
              <a:t>"</a:t>
            </a:r>
            <a:br>
              <a:rPr lang="en-US" sz="3600" dirty="0" smtClean="0"/>
            </a:br>
            <a:r>
              <a:rPr lang="en-US" sz="3600" dirty="0" err="1" smtClean="0"/>
              <a:t>db.close</a:t>
            </a:r>
            <a:endParaRPr lang="en-US" sz="3600" dirty="0" smtClean="0"/>
          </a:p>
          <a:p>
            <a:pPr>
              <a:buNone/>
            </a:pPr>
            <a:r>
              <a:rPr lang="en-US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Fetchall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是取出数据库表中的所有行数据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rowcount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是读出数据库表中的行数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14700" y="142875"/>
            <a:ext cx="34290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rgbClr val="002060"/>
                </a:solidFill>
              </a:rPr>
              <a:t>选择和打印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3815"/>
            <a:ext cx="31242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动态插入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219200"/>
            <a:ext cx="8305800" cy="5386387"/>
          </a:xfrm>
        </p:spPr>
        <p:txBody>
          <a:bodyPr/>
          <a:lstStyle/>
          <a:p>
            <a:r>
              <a:rPr lang="zh-CN" altLang="en-US" sz="4000" dirty="0" smtClean="0"/>
              <a:t>动态插入是用占位符来实现的</a:t>
            </a:r>
            <a:endParaRPr lang="zh-CN" altLang="en-US" sz="4000" dirty="0" smtClean="0"/>
          </a:p>
          <a:p>
            <a:pPr>
              <a:buNone/>
            </a:pPr>
            <a:r>
              <a:rPr lang="en-US" sz="4000" dirty="0" smtClean="0"/>
              <a:t>   import </a:t>
            </a:r>
            <a:r>
              <a:rPr lang="en-US" sz="4000" dirty="0" err="1" smtClean="0"/>
              <a:t>MySQLdb</a:t>
            </a:r>
            <a:br>
              <a:rPr lang="en-US" sz="4000" dirty="0" smtClean="0"/>
            </a:br>
            <a:r>
              <a:rPr lang="en-US" sz="4000" dirty="0" smtClean="0"/>
              <a:t>title = "title"</a:t>
            </a:r>
            <a:br>
              <a:rPr lang="en-US" sz="4000" dirty="0" smtClean="0"/>
            </a:br>
            <a:r>
              <a:rPr lang="en-US" sz="4000" dirty="0" err="1" smtClean="0"/>
              <a:t>url</a:t>
            </a:r>
            <a:r>
              <a:rPr lang="en-US" sz="4000" dirty="0" smtClean="0"/>
              <a:t> = "</a:t>
            </a:r>
            <a:r>
              <a:rPr lang="en-US" sz="4000" dirty="0" err="1" smtClean="0"/>
              <a:t>urlofwebpage</a:t>
            </a:r>
            <a:r>
              <a:rPr lang="en-US" sz="4000" dirty="0" smtClean="0"/>
              <a:t> "</a:t>
            </a:r>
            <a:br>
              <a:rPr lang="en-US" sz="4000" dirty="0" smtClean="0"/>
            </a:br>
            <a:r>
              <a:rPr lang="en-US" sz="4000" dirty="0" smtClean="0"/>
              <a:t>db = </a:t>
            </a:r>
            <a:r>
              <a:rPr lang="en-US" sz="4000" dirty="0" err="1" smtClean="0"/>
              <a:t>MySQLdb.connect</a:t>
            </a:r>
            <a:r>
              <a:rPr lang="en-US" sz="4000" dirty="0" smtClean="0"/>
              <a:t>("localhost","root","123456","myciti" )</a:t>
            </a:r>
            <a:br>
              <a:rPr lang="en-US" sz="4000" dirty="0" smtClean="0"/>
            </a:br>
            <a:r>
              <a:rPr lang="en-US" sz="4000" dirty="0" smtClean="0"/>
              <a:t>cursor = </a:t>
            </a:r>
            <a:r>
              <a:rPr lang="en-US" sz="4000" dirty="0" err="1" smtClean="0"/>
              <a:t>db.cursor</a:t>
            </a:r>
            <a:r>
              <a:rPr lang="en-US" sz="4000" dirty="0" smtClean="0"/>
              <a:t>()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685800"/>
            <a:ext cx="90678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3600" dirty="0" smtClean="0"/>
              <a:t>   </a:t>
            </a:r>
            <a:r>
              <a:rPr lang="en-US" altLang="zh-CN" sz="3600" dirty="0" err="1" smtClean="0"/>
              <a:t>s</a:t>
            </a:r>
            <a:r>
              <a:rPr lang="en-US" sz="3600" dirty="0" err="1" smtClean="0"/>
              <a:t>ql</a:t>
            </a:r>
            <a:r>
              <a:rPr lang="en-US" sz="3600" dirty="0" smtClean="0"/>
              <a:t> = """insert into article values (0,</a:t>
            </a:r>
            <a:r>
              <a:rPr lang="en-US" sz="3600" dirty="0" smtClean="0">
                <a:solidFill>
                  <a:srgbClr val="FF0000"/>
                </a:solidFill>
              </a:rPr>
              <a:t>"%s","%s"</a:t>
            </a:r>
            <a:r>
              <a:rPr lang="en-US" sz="3600" dirty="0" smtClean="0"/>
              <a:t>,"2012-9-8","wo","qq","skjfasklfj","2019","up")"""</a:t>
            </a:r>
            <a:br>
              <a:rPr lang="en-US" sz="3600" dirty="0" smtClean="0"/>
            </a:br>
            <a:r>
              <a:rPr lang="en-US" sz="3600" dirty="0" smtClean="0"/>
              <a:t>try:</a:t>
            </a:r>
            <a:br>
              <a:rPr lang="en-US" sz="3600" dirty="0" smtClean="0"/>
            </a:br>
            <a:r>
              <a:rPr lang="en-US" sz="3600" dirty="0" smtClean="0"/>
              <a:t>    </a:t>
            </a:r>
            <a:r>
              <a:rPr lang="en-US" sz="3600" dirty="0" err="1" smtClean="0"/>
              <a:t>cursor.execute</a:t>
            </a:r>
            <a:r>
              <a:rPr lang="en-US" sz="3600" dirty="0" smtClean="0"/>
              <a:t>(</a:t>
            </a:r>
            <a:r>
              <a:rPr lang="en-US" sz="3600" dirty="0" err="1" smtClean="0"/>
              <a:t>sql</a:t>
            </a:r>
            <a:r>
              <a:rPr lang="en-US" sz="3600" dirty="0" smtClean="0">
                <a:solidFill>
                  <a:srgbClr val="FF0000"/>
                </a:solidFill>
              </a:rPr>
              <a:t>%(</a:t>
            </a:r>
            <a:r>
              <a:rPr lang="en-US" sz="3600" dirty="0" err="1" smtClean="0">
                <a:solidFill>
                  <a:srgbClr val="FF0000"/>
                </a:solidFill>
              </a:rPr>
              <a:t>title,url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    </a:t>
            </a:r>
            <a:r>
              <a:rPr lang="en-US" sz="3600" dirty="0" err="1" smtClean="0"/>
              <a:t>db.commit</a:t>
            </a:r>
            <a:r>
              <a:rPr lang="en-US" sz="3600" dirty="0" smtClean="0"/>
              <a:t>()</a:t>
            </a:r>
            <a:br>
              <a:rPr lang="en-US" sz="3600" dirty="0" smtClean="0"/>
            </a:br>
            <a:r>
              <a:rPr lang="en-US" sz="3600" dirty="0" smtClean="0"/>
              <a:t>except:</a:t>
            </a:r>
            <a:br>
              <a:rPr lang="en-US" sz="3600" dirty="0" smtClean="0"/>
            </a:br>
            <a:r>
              <a:rPr lang="en-US" sz="3600" dirty="0" smtClean="0"/>
              <a:t>    </a:t>
            </a:r>
            <a:r>
              <a:rPr lang="en-US" sz="3600" dirty="0" err="1" smtClean="0"/>
              <a:t>db.rollback</a:t>
            </a:r>
            <a:r>
              <a:rPr lang="en-US" sz="3600" dirty="0" smtClean="0"/>
              <a:t>()</a:t>
            </a:r>
            <a:br>
              <a:rPr lang="en-US" sz="3600" dirty="0" smtClean="0"/>
            </a:br>
            <a:r>
              <a:rPr lang="en-US" sz="3600" dirty="0" err="1" smtClean="0"/>
              <a:t>db.close</a:t>
            </a:r>
            <a:endParaRPr lang="zh-CN" altLang="en-US" sz="36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53815"/>
            <a:ext cx="31242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rgbClr val="002060"/>
                </a:solidFill>
              </a:rPr>
              <a:t>动态插入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62868"/>
            <a:ext cx="31242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en-US" sz="4000" b="1" dirty="0" smtClean="0">
                <a:solidFill>
                  <a:srgbClr val="002060"/>
                </a:solidFill>
              </a:rPr>
              <a:t>update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操作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" y="1447800"/>
            <a:ext cx="9067800" cy="4929187"/>
          </a:xfrm>
        </p:spPr>
        <p:txBody>
          <a:bodyPr/>
          <a:lstStyle/>
          <a:p>
            <a:r>
              <a:rPr lang="zh-CN" altLang="en-US" sz="4000" dirty="0" smtClean="0"/>
              <a:t>在</a:t>
            </a:r>
            <a:r>
              <a:rPr lang="en-US" sz="4000" dirty="0" smtClean="0"/>
              <a:t>update</a:t>
            </a:r>
            <a:r>
              <a:rPr lang="zh-CN" altLang="en-US" sz="4000" dirty="0" smtClean="0"/>
              <a:t>的操作中，占位符的使用和上面是一样的</a:t>
            </a:r>
            <a:endParaRPr lang="zh-CN" altLang="en-US" sz="4000" dirty="0" smtClean="0"/>
          </a:p>
          <a:p>
            <a:pPr>
              <a:buNone/>
            </a:pPr>
            <a:r>
              <a:rPr lang="en-US" sz="4000" dirty="0" smtClean="0"/>
              <a:t>   import </a:t>
            </a:r>
            <a:r>
              <a:rPr lang="en-US" sz="4000" dirty="0" err="1" smtClean="0"/>
              <a:t>MySQLdb</a:t>
            </a:r>
            <a:br>
              <a:rPr lang="en-US" sz="4000" dirty="0" smtClean="0"/>
            </a:br>
            <a:r>
              <a:rPr lang="en-US" sz="4000" dirty="0" smtClean="0"/>
              <a:t>title = "title"</a:t>
            </a:r>
            <a:br>
              <a:rPr lang="en-US" sz="4000" dirty="0" smtClean="0"/>
            </a:br>
            <a:r>
              <a:rPr lang="en-US" sz="4000" dirty="0" smtClean="0"/>
              <a:t>id=11</a:t>
            </a:r>
            <a:br>
              <a:rPr lang="en-US" sz="4000" dirty="0" smtClean="0"/>
            </a:br>
            <a:r>
              <a:rPr lang="en-US" sz="4000" dirty="0" smtClean="0"/>
              <a:t>db = </a:t>
            </a:r>
            <a:r>
              <a:rPr lang="en-US" sz="4000" dirty="0" err="1" smtClean="0"/>
              <a:t>MySQLdb.connect</a:t>
            </a:r>
            <a:r>
              <a:rPr lang="en-US" sz="4000" dirty="0" smtClean="0"/>
              <a:t>("localhost","root","123456","myciti" 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" y="1219200"/>
            <a:ext cx="9067800" cy="4471987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   cursor = </a:t>
            </a:r>
            <a:r>
              <a:rPr lang="en-US" sz="4000" dirty="0" err="1" smtClean="0"/>
              <a:t>db.cursor</a:t>
            </a:r>
            <a:r>
              <a:rPr lang="en-US" sz="4000" dirty="0" smtClean="0"/>
              <a:t>()</a:t>
            </a:r>
            <a:br>
              <a:rPr lang="en-US" sz="4000" dirty="0" smtClean="0"/>
            </a:br>
            <a:r>
              <a:rPr lang="en-US" sz="4000" dirty="0" err="1" smtClean="0"/>
              <a:t>sql</a:t>
            </a:r>
            <a:r>
              <a:rPr lang="en-US" sz="4000" dirty="0" smtClean="0"/>
              <a:t> = """</a:t>
            </a:r>
            <a:r>
              <a:rPr lang="en-US" sz="4000" dirty="0" smtClean="0">
                <a:solidFill>
                  <a:srgbClr val="FF0000"/>
                </a:solidFill>
              </a:rPr>
              <a:t>update</a:t>
            </a:r>
            <a:r>
              <a:rPr lang="en-US" sz="4000" dirty="0" smtClean="0"/>
              <a:t> article </a:t>
            </a:r>
            <a:r>
              <a:rPr lang="en-US" sz="4000" dirty="0" smtClean="0">
                <a:solidFill>
                  <a:srgbClr val="FF0000"/>
                </a:solidFill>
              </a:rPr>
              <a:t>set</a:t>
            </a:r>
            <a:r>
              <a:rPr lang="en-US" sz="4000" dirty="0" smtClean="0"/>
              <a:t> title = "%s" where id = "%d" """</a:t>
            </a:r>
            <a:br>
              <a:rPr lang="en-US" sz="4000" dirty="0" smtClean="0"/>
            </a:br>
            <a:r>
              <a:rPr lang="en-US" sz="4000" dirty="0" smtClean="0"/>
              <a:t>try:</a:t>
            </a:r>
            <a:br>
              <a:rPr lang="en-US" sz="4000" dirty="0" smtClean="0"/>
            </a:br>
            <a:r>
              <a:rPr lang="en-US" sz="4000" dirty="0" smtClean="0"/>
              <a:t>    </a:t>
            </a:r>
            <a:r>
              <a:rPr lang="en-US" sz="4000" dirty="0" err="1" smtClean="0"/>
              <a:t>cursor.execute</a:t>
            </a:r>
            <a:r>
              <a:rPr lang="en-US" sz="4000" dirty="0" smtClean="0"/>
              <a:t>(</a:t>
            </a:r>
            <a:r>
              <a:rPr lang="en-US" sz="4000" dirty="0" err="1" smtClean="0"/>
              <a:t>sql</a:t>
            </a:r>
            <a:r>
              <a:rPr lang="en-US" sz="4000" dirty="0" smtClean="0"/>
              <a:t>%(</a:t>
            </a:r>
            <a:r>
              <a:rPr lang="en-US" sz="4000" dirty="0" err="1" smtClean="0"/>
              <a:t>title,id</a:t>
            </a:r>
            <a:r>
              <a:rPr lang="en-US" sz="4000" dirty="0" smtClean="0"/>
              <a:t>))</a:t>
            </a:r>
            <a:br>
              <a:rPr lang="en-US" sz="4000" dirty="0" smtClean="0"/>
            </a:br>
            <a:r>
              <a:rPr lang="en-US" sz="4000" dirty="0" smtClean="0"/>
              <a:t>    </a:t>
            </a:r>
            <a:r>
              <a:rPr lang="en-US" sz="4000" dirty="0" err="1" smtClean="0"/>
              <a:t>db.commit</a:t>
            </a:r>
            <a:r>
              <a:rPr lang="en-US" sz="4000" dirty="0" smtClean="0"/>
              <a:t>()</a:t>
            </a:r>
            <a:br>
              <a:rPr lang="en-US" sz="4000" dirty="0" smtClean="0"/>
            </a:br>
            <a:r>
              <a:rPr lang="en-US" sz="4000" dirty="0" smtClean="0"/>
              <a:t>except:</a:t>
            </a:r>
            <a:br>
              <a:rPr lang="en-US" sz="4000" dirty="0" smtClean="0"/>
            </a:br>
            <a:r>
              <a:rPr lang="en-US" sz="4000" dirty="0" smtClean="0"/>
              <a:t>    </a:t>
            </a:r>
            <a:r>
              <a:rPr lang="en-US" sz="4000" dirty="0" err="1" smtClean="0"/>
              <a:t>db.rollback</a:t>
            </a:r>
            <a:r>
              <a:rPr lang="en-US" sz="4000" dirty="0" smtClean="0"/>
              <a:t>()</a:t>
            </a:r>
            <a:br>
              <a:rPr lang="en-US" sz="4000" dirty="0" smtClean="0"/>
            </a:br>
            <a:r>
              <a:rPr lang="en-US" sz="4000" dirty="0" err="1" smtClean="0"/>
              <a:t>db.close</a:t>
            </a:r>
            <a:endParaRPr lang="zh-CN" altLang="en-US" sz="40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62868"/>
            <a:ext cx="31242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en-US" sz="4000" b="1" smtClean="0">
                <a:solidFill>
                  <a:srgbClr val="002060"/>
                </a:solidFill>
              </a:rPr>
              <a:t>update</a:t>
            </a:r>
            <a:r>
              <a:rPr lang="zh-CN" altLang="en-US" sz="4000" b="1" smtClean="0">
                <a:solidFill>
                  <a:srgbClr val="002060"/>
                </a:solidFill>
              </a:rPr>
              <a:t>操作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63245"/>
            <a:ext cx="42672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2060"/>
                </a:solidFill>
              </a:rPr>
              <a:t>8.1 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读取文本文件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0063" y="1471613"/>
            <a:ext cx="8382000" cy="1576387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鸢尾花数据集，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存储在一个文本文件中，源数据的前几行：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44" y="2590800"/>
            <a:ext cx="5839565" cy="36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42875"/>
            <a:ext cx="38100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读取</a:t>
            </a:r>
            <a:r>
              <a:rPr lang="en-US" altLang="en-US" sz="4000" b="1" dirty="0" smtClean="0">
                <a:solidFill>
                  <a:srgbClr val="002060"/>
                </a:solidFill>
              </a:rPr>
              <a:t>txt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19200"/>
            <a:ext cx="8643937" cy="5386387"/>
          </a:xfrm>
        </p:spPr>
        <p:txBody>
          <a:bodyPr/>
          <a:lstStyle/>
          <a:p>
            <a:pPr algn="just"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文件的步骤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31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test.txt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文档需要的操作是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310">
              <a:buNone/>
            </a:pPr>
            <a:r>
              <a:rPr lang="en-US" sz="28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&gt;&gt;&gt; </a:t>
            </a:r>
            <a:r>
              <a:rPr lang="en-US" sz="2800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sz="28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open</a:t>
            </a:r>
            <a:r>
              <a:rPr lang="en-US" sz="28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en-US" sz="2800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iris.txt</a:t>
            </a:r>
            <a:r>
              <a:rPr lang="en-US" sz="2800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','r</a:t>
            </a:r>
            <a:r>
              <a:rPr lang="en-US" sz="28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31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当我们输入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6280" indent="0">
              <a:buNone/>
            </a:pPr>
            <a:r>
              <a:rPr 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sz="28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endParaRPr lang="zh-CN" altLang="en-US" sz="28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6610" lvl="1" indent="0">
              <a:buNone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中会显示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</a:pPr>
            <a:r>
              <a:rPr lang="en-US" sz="2400" dirty="0" smtClean="0">
                <a:solidFill>
                  <a:srgbClr val="0046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&lt;_</a:t>
            </a:r>
            <a:r>
              <a:rPr lang="en-US" sz="2400" dirty="0" err="1">
                <a:solidFill>
                  <a:srgbClr val="0046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io.TextIOWrapper</a:t>
            </a:r>
            <a:r>
              <a:rPr lang="en-US" sz="2400" dirty="0">
                <a:solidFill>
                  <a:srgbClr val="0046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name='iris.txt' mode='r' encoding='cp936</a:t>
            </a:r>
            <a:r>
              <a:rPr lang="en-US" sz="2400" dirty="0" smtClean="0">
                <a:solidFill>
                  <a:srgbClr val="0046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'&gt;</a:t>
            </a:r>
            <a:endParaRPr lang="en-US" altLang="zh-CN" sz="2400" b="1" dirty="0" smtClean="0">
              <a:solidFill>
                <a:srgbClr val="0046D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19200"/>
            <a:ext cx="8077200" cy="5386387"/>
          </a:xfrm>
        </p:spPr>
        <p:txBody>
          <a:bodyPr/>
          <a:lstStyle/>
          <a:p>
            <a:pPr algn="just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310" algn="just" eaLnBrk="1" hangingPunct="1"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&lt;_</a:t>
            </a:r>
            <a:r>
              <a:rPr lang="en-US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io.TextIOWrapper</a:t>
            </a:r>
            <a:r>
              <a:rPr 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name='iris.txt' mode='r' encoding='cp936</a:t>
            </a:r>
            <a:r>
              <a:rPr 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文件已经成功打开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310" algn="just" eaLnBrk="1" hangingPunct="1">
              <a:buFont typeface="Wingdings" panose="05000000000000000000" pitchFamily="2" charset="2"/>
              <a:buChar char="Ø"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函数的第一个参数是需要打开文本的存储路径，第二个参数‘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’指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函数采用的模式为“读取模式”。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310" algn="just" eaLnBrk="1" hangingPunct="1">
              <a:buFont typeface="Wingdings" panose="05000000000000000000" pitchFamily="2" charset="2"/>
              <a:buChar char="Ø"/>
            </a:pPr>
            <a:endParaRPr lang="en-US" altLang="zh-CN" sz="4000" dirty="0" smtClean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276600" y="142875"/>
            <a:ext cx="38100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rgbClr val="002060"/>
                </a:solidFill>
              </a:rPr>
              <a:t>读取</a:t>
            </a:r>
            <a:r>
              <a:rPr lang="en-US" altLang="en-US" sz="4000" b="1" smtClean="0">
                <a:solidFill>
                  <a:srgbClr val="002060"/>
                </a:solidFill>
              </a:rPr>
              <a:t>txt</a:t>
            </a:r>
            <a:r>
              <a:rPr lang="zh-CN" altLang="en-US" sz="4000" b="1" smtClean="0">
                <a:solidFill>
                  <a:srgbClr val="002060"/>
                </a:solidFill>
              </a:rPr>
              <a:t>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914400"/>
            <a:ext cx="73914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</a:pPr>
            <a:r>
              <a:rPr lang="zh-CN" altLang="en-US" sz="4000" b="1" dirty="0" smtClean="0">
                <a:solidFill>
                  <a:srgbClr val="002060"/>
                </a:solidFill>
              </a:rPr>
              <a:t>  读取</a:t>
            </a:r>
            <a:r>
              <a:rPr lang="en-US" altLang="en-US" sz="4000" b="1" dirty="0" smtClean="0">
                <a:solidFill>
                  <a:srgbClr val="002060"/>
                </a:solidFill>
              </a:rPr>
              <a:t>test.txt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文档中的某几行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7663" y="8620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just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文件的某几行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310" algn="just"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我们想要读取一个文档中的某一行或几行，可以采用下面的一组命令：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310" algn="just" eaLnBrk="1" hangingPunct="1">
              <a:buNone/>
            </a:pPr>
            <a:r>
              <a:rPr 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&gt;&gt;&gt; </a:t>
            </a:r>
            <a:r>
              <a:rPr lang="en-US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fp.readline</a:t>
            </a:r>
            <a:r>
              <a:rPr 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显示一行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7190" indent="0" algn="just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'150\t4\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tsetosa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tversicolor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tvirginica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\n‘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77190" indent="0" algn="just">
              <a:lnSpc>
                <a:spcPct val="150000"/>
              </a:lnSpc>
              <a:buNone/>
            </a:pP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\t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表示横向跳转到下一个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制表符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\n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表示换行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02310" algn="just" eaLnBrk="1" hangingPunct="1">
              <a:buNone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fp.readline</a:t>
            </a:r>
            <a:r>
              <a:rPr lang="en-US" altLang="zh-CN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显示所有行</a:t>
            </a:r>
            <a:endParaRPr lang="en-US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310" algn="just" eaLnBrk="1" hangingPunct="1">
              <a:buNone/>
            </a:pPr>
            <a:endParaRPr lang="zh-CN" altLang="en-US" sz="4000" dirty="0" smtClean="0"/>
          </a:p>
          <a:p>
            <a:pPr marL="702310" algn="just" eaLnBrk="1" hangingPunct="1">
              <a:buFont typeface="Wingdings" panose="05000000000000000000" pitchFamily="2" charset="2"/>
              <a:buChar char="Ø"/>
            </a:pP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2AAAF-8AA8-4465-94F4-AC95E791CFEE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055830"/>
            <a:ext cx="7170216" cy="5665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42875"/>
            <a:ext cx="5019486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4000" b="1" dirty="0" smtClean="0">
                <a:solidFill>
                  <a:srgbClr val="002060"/>
                </a:solidFill>
              </a:rPr>
              <a:t>读取文本常用函数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295400"/>
            <a:ext cx="8643937" cy="5386387"/>
          </a:xfrm>
        </p:spPr>
        <p:txBody>
          <a:bodyPr/>
          <a:lstStyle/>
          <a:p>
            <a:pPr marL="70231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rgbClr val="FF0000"/>
                </a:solidFill>
              </a:rPr>
              <a:t>open()</a:t>
            </a:r>
            <a:r>
              <a:rPr lang="zh-CN" altLang="en-US" sz="4000" dirty="0" smtClean="0"/>
              <a:t>函数中的第一个参数是打开文本文件的路径，第二个参数</a:t>
            </a:r>
            <a:r>
              <a:rPr lang="en-US" sz="4000" dirty="0" smtClean="0"/>
              <a:t>r</a:t>
            </a:r>
            <a:r>
              <a:rPr lang="zh-CN" altLang="en-US" sz="4000" dirty="0" smtClean="0"/>
              <a:t>代表读取模式，</a:t>
            </a:r>
            <a:r>
              <a:rPr lang="en-US" sz="4000" dirty="0" smtClean="0"/>
              <a:t>w</a:t>
            </a:r>
            <a:r>
              <a:rPr lang="zh-CN" altLang="en-US" sz="4000" dirty="0" smtClean="0"/>
              <a:t>代表写入模式，</a:t>
            </a:r>
            <a:r>
              <a:rPr lang="en-US" sz="4000" dirty="0" smtClean="0"/>
              <a:t>a</a:t>
            </a:r>
            <a:r>
              <a:rPr lang="zh-CN" altLang="en-US" sz="4000" dirty="0" smtClean="0"/>
              <a:t>代表追加模式，</a:t>
            </a:r>
            <a:r>
              <a:rPr lang="en-US" sz="4000" dirty="0" smtClean="0"/>
              <a:t>r+</a:t>
            </a:r>
            <a:r>
              <a:rPr lang="zh-CN" altLang="en-US" sz="4000" dirty="0" smtClean="0"/>
              <a:t>代表读写模式</a:t>
            </a:r>
            <a:endParaRPr lang="zh-CN" altLang="en-US" sz="4000" dirty="0" smtClean="0"/>
          </a:p>
          <a:p>
            <a:pPr marL="70231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rgbClr val="FF0000"/>
                </a:solidFill>
              </a:rPr>
              <a:t>read()</a:t>
            </a:r>
            <a:r>
              <a:rPr lang="zh-CN" altLang="en-US" sz="4000" dirty="0" smtClean="0"/>
              <a:t>表示读取到文件尾，</a:t>
            </a:r>
            <a:r>
              <a:rPr lang="en-US" sz="4000" dirty="0" smtClean="0"/>
              <a:t>size</a:t>
            </a:r>
            <a:r>
              <a:rPr lang="zh-CN" altLang="en-US" sz="4000" dirty="0" smtClean="0"/>
              <a:t>表示读取大小。</a:t>
            </a:r>
            <a:endParaRPr lang="zh-CN" altLang="en-US" sz="4000" dirty="0" smtClean="0"/>
          </a:p>
          <a:p>
            <a:pPr marL="702310" algn="just" eaLnBrk="1" hangingPunct="1">
              <a:buNone/>
            </a:pPr>
            <a:endParaRPr lang="zh-CN" altLang="en-US" sz="4000" dirty="0" smtClean="0"/>
          </a:p>
          <a:p>
            <a:pPr marL="702310" algn="just" eaLnBrk="1" hangingPunct="1">
              <a:buFont typeface="Wingdings" panose="05000000000000000000" pitchFamily="2" charset="2"/>
              <a:buChar char="Ø"/>
            </a:pP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3992</Words>
  <Application>WPS 演示</Application>
  <PresentationFormat>全屏显示(4:3)</PresentationFormat>
  <Paragraphs>225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Office 主题</vt:lpstr>
      <vt:lpstr>PowerPoint 演示文稿</vt:lpstr>
      <vt:lpstr>教学目标</vt:lpstr>
      <vt:lpstr>文本读写技术实现</vt:lpstr>
      <vt:lpstr>8.1 读取文本文件</vt:lpstr>
      <vt:lpstr>读取txt文件</vt:lpstr>
      <vt:lpstr>PowerPoint 演示文稿</vt:lpstr>
      <vt:lpstr>  读取test.txt文档中的某几行</vt:lpstr>
      <vt:lpstr>PowerPoint 演示文稿</vt:lpstr>
      <vt:lpstr>读取文本常用函数</vt:lpstr>
      <vt:lpstr>PowerPoint 演示文稿</vt:lpstr>
      <vt:lpstr>PowerPoint 演示文稿</vt:lpstr>
      <vt:lpstr>PowerPoint 演示文稿</vt:lpstr>
      <vt:lpstr>8.2 读取CSV文件</vt:lpstr>
      <vt:lpstr>读取CSV文件</vt:lpstr>
      <vt:lpstr>1、read_csv函数 </vt:lpstr>
      <vt:lpstr>PowerPoint 演示文稿</vt:lpstr>
      <vt:lpstr>PowerPoint 演示文稿</vt:lpstr>
      <vt:lpstr>PowerPoint 演示文稿</vt:lpstr>
      <vt:lpstr>3、逐块读取文本文件</vt:lpstr>
      <vt:lpstr>PowerPoint 演示文稿</vt:lpstr>
      <vt:lpstr>PowerPoint 演示文稿</vt:lpstr>
      <vt:lpstr>PowerPoint 演示文稿</vt:lpstr>
      <vt:lpstr>PowerPoint 演示文稿</vt:lpstr>
      <vt:lpstr>8.3 写入文本文件</vt:lpstr>
      <vt:lpstr>写入文本文件</vt:lpstr>
      <vt:lpstr>PowerPoint 演示文稿</vt:lpstr>
      <vt:lpstr>同时读取和写入文件</vt:lpstr>
      <vt:lpstr>PowerPoint 演示文稿</vt:lpstr>
      <vt:lpstr>8.4 数据库的连接</vt:lpstr>
      <vt:lpstr>执行sql语句</vt:lpstr>
      <vt:lpstr>PowerPoint 演示文稿</vt:lpstr>
      <vt:lpstr>选择和打印</vt:lpstr>
      <vt:lpstr>PowerPoint 演示文稿</vt:lpstr>
      <vt:lpstr>动态插入</vt:lpstr>
      <vt:lpstr>PowerPoint 演示文稿</vt:lpstr>
      <vt:lpstr>update操作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Vivi</cp:lastModifiedBy>
  <cp:revision>233</cp:revision>
  <dcterms:created xsi:type="dcterms:W3CDTF">2010-07-16T22:48:00Z</dcterms:created>
  <dcterms:modified xsi:type="dcterms:W3CDTF">2021-10-07T23:17:33Z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73C485FEE5614834B8E543C032C4BF39</vt:lpwstr>
  </property>
  <property fmtid="{D5CDD505-2E9C-101B-9397-08002B2CF9AE}" pid="3" name="KSOProductBuildVer">
    <vt:lpwstr>2052-11.1.0.10938</vt:lpwstr>
  </property>
</Properties>
</file>