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7" r:id="rId2"/>
    <p:sldId id="258" r:id="rId3"/>
    <p:sldId id="321" r:id="rId4"/>
    <p:sldId id="322" r:id="rId5"/>
    <p:sldId id="323" r:id="rId6"/>
    <p:sldId id="324" r:id="rId7"/>
    <p:sldId id="325" r:id="rId8"/>
    <p:sldId id="326" r:id="rId9"/>
    <p:sldId id="289" r:id="rId10"/>
    <p:sldId id="327" r:id="rId11"/>
    <p:sldId id="262" r:id="rId12"/>
    <p:sldId id="263" r:id="rId13"/>
    <p:sldId id="328" r:id="rId14"/>
    <p:sldId id="329" r:id="rId15"/>
    <p:sldId id="331" r:id="rId16"/>
    <p:sldId id="332" r:id="rId17"/>
    <p:sldId id="333" r:id="rId18"/>
    <p:sldId id="335" r:id="rId19"/>
    <p:sldId id="336" r:id="rId20"/>
    <p:sldId id="337" r:id="rId21"/>
    <p:sldId id="338" r:id="rId22"/>
    <p:sldId id="340" r:id="rId23"/>
    <p:sldId id="341" r:id="rId24"/>
    <p:sldId id="342" r:id="rId2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823A8"/>
    <a:srgbClr val="3F21F1"/>
    <a:srgbClr val="0046D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243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04"/>
    </p:cViewPr>
  </p:sorterViewPr>
  <p:notesViewPr>
    <p:cSldViewPr>
      <p:cViewPr varScale="1">
        <p:scale>
          <a:sx n="83" d="100"/>
          <a:sy n="83" d="100"/>
        </p:scale>
        <p:origin x="-3876" y="-9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519A841-229C-4536-9187-C2ADFE99B617}" type="datetimeFigureOut">
              <a:rPr lang="zh-CN" altLang="en-US"/>
              <a:pPr>
                <a:defRPr/>
              </a:pPr>
              <a:t>2022/9/9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95BE26F-04B8-415D-B1CD-C9BB604760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7AC1450-904E-4FA6-8761-E4FAC0837620}" type="datetimeFigureOut">
              <a:rPr lang="zh-CN" altLang="en-US"/>
              <a:pPr>
                <a:defRPr/>
              </a:pPr>
              <a:t>2022/9/9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0564BA8-0B8C-47CD-BCA4-1448C8AFB8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479341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4255118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4793416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4793416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4793416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4793416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4793416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42551189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42551189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42551189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4255118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r>
              <a:rPr lang="en-US" altLang="zh-CN" smtClean="0"/>
              <a:t>Big Data Computing Technology, 2017 Fall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fld id="{88020851-DCD7-4232-B0C3-461CB7087348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fld id="{48AE39C6-15C2-4807-8E1B-3C327B9D5887}" type="datetime4">
              <a:rPr lang="en-US" altLang="zh-CN" smtClean="0"/>
              <a:pPr>
                <a:defRPr/>
              </a:pPr>
              <a:t>September 9, 2022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9EECB-3C99-4366-A15A-BA97BD83FED8}" type="datetime4">
              <a:rPr lang="en-US" altLang="zh-CN"/>
              <a:pPr>
                <a:defRPr/>
              </a:pPr>
              <a:t>September 9, 2022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5D659-05D9-490A-B3D0-FD33CD1664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F8ABE-C3CE-4473-8B56-462A72AD3100}" type="datetime4">
              <a:rPr lang="en-US" altLang="zh-CN"/>
              <a:pPr>
                <a:defRPr/>
              </a:pPr>
              <a:t>September 9, 2022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9E6B4-3356-4539-B2D7-DEC7EBC03C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85A8B-1B23-4E5F-9616-BD125CD45E96}" type="datetime4">
              <a:rPr lang="en-US" altLang="zh-CN"/>
              <a:pPr>
                <a:defRPr/>
              </a:pPr>
              <a:t>September 9, 2022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C252-56B2-46B1-9A0D-824C8FB492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96BF03-17DF-474C-986B-8CCF910A89B1}" type="datetime4">
              <a:rPr lang="en-US" altLang="zh-CN"/>
              <a:pPr>
                <a:defRPr/>
              </a:pPr>
              <a:t>September 9, 2022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1FFB0-C415-44D1-9D5D-2AB1F317462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20811-0F58-4E0C-8718-BCDEA892BC40}" type="datetime4">
              <a:rPr lang="en-US" altLang="zh-CN"/>
              <a:pPr>
                <a:defRPr/>
              </a:pPr>
              <a:t>September 9, 2022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F6D99-58DA-4C6D-866B-384BA8B4FA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20811-0F58-4E0C-8718-BCDEA892BC40}" type="datetime4">
              <a:rPr lang="en-US" altLang="zh-CN"/>
              <a:pPr>
                <a:defRPr/>
              </a:pPr>
              <a:t>September 9, 2022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F6D99-58DA-4C6D-866B-384BA8B4FA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D055D0-3F6E-4525-9940-3A04C76C7FFD}" type="datetime4">
              <a:rPr lang="en-US" altLang="zh-CN"/>
              <a:pPr>
                <a:defRPr/>
              </a:pPr>
              <a:t>September 9, 2022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7E696-B69E-41C6-BBEC-3D2FC3C1BF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A7719-E8D0-47BA-8FD9-E16012AF59CB}" type="datetime4">
              <a:rPr lang="en-US" altLang="zh-CN"/>
              <a:pPr>
                <a:defRPr/>
              </a:pPr>
              <a:t>September 9, 2022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0CC04-7929-45ED-A5EA-D1085C2BAB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9CC61-F3E2-4166-AD97-E4B62E12A2CA}" type="datetime4">
              <a:rPr lang="en-US" altLang="zh-CN"/>
              <a:pPr>
                <a:defRPr/>
              </a:pPr>
              <a:t>September 9, 2022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ECD03-C8D5-4708-B29F-BDFE1BD729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8A5F5-8CD0-4877-B434-7421E7CB31A3}" type="datetime4">
              <a:rPr lang="en-US" altLang="zh-CN"/>
              <a:pPr>
                <a:defRPr/>
              </a:pPr>
              <a:t>September 9, 2022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D3C4F-D2AC-402C-B720-14708FC93B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A08E2-5DF4-4FD2-9167-CA839EDD21B1}" type="datetime4">
              <a:rPr lang="en-US" altLang="zh-CN"/>
              <a:pPr>
                <a:defRPr/>
              </a:pPr>
              <a:t>September 9, 2022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8A050-2F7F-4890-A49B-FEF7D667FF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3F21F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E0D7108-400D-483F-B44C-D44F85D334A8}" type="datetime4">
              <a:rPr lang="en-US" altLang="zh-CN" smtClean="0"/>
              <a:pPr>
                <a:defRPr/>
              </a:pPr>
              <a:t>September 9, 2022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95600" y="635635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3F21F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dirty="0" smtClean="0"/>
              <a:t>Big Data Computing Technology, 2017 Fall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40B1466-B9A4-434F-A814-9913A65E28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hyperlink" Target="http://wiki.swarma.net/index.php/File:Wulingfei_20130901_9.png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hyperlink" Target="http://photo.blog.sina.com.cn/showpic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https://upload.wikimedia.org/wikipedia/commons/thumb/2/2b/Data_modeling_context.svg/638px-Data_modeling_context.svg.png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alphaModFix amt="78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1</a:t>
            </a:fld>
            <a:endParaRPr lang="zh-CN" altLang="en-US" smtClean="0"/>
          </a:p>
        </p:txBody>
      </p:sp>
      <p:sp>
        <p:nvSpPr>
          <p:cNvPr id="2056" name="TextBox 12"/>
          <p:cNvSpPr txBox="1">
            <a:spLocks noChangeArrowheads="1"/>
          </p:cNvSpPr>
          <p:nvPr/>
        </p:nvSpPr>
        <p:spPr bwMode="auto">
          <a:xfrm>
            <a:off x="609600" y="1219200"/>
            <a:ext cx="7924800" cy="39087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endParaRPr lang="en-US" altLang="zh-CN" sz="40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altLang="zh-CN" sz="40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Lecture 2  </a:t>
            </a:r>
            <a:r>
              <a:rPr lang="zh-CN" altLang="en-US" sz="40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大数据计算体系</a:t>
            </a:r>
          </a:p>
          <a:p>
            <a:pPr algn="ctr"/>
            <a:endParaRPr lang="en-US" altLang="zh-CN" sz="32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lvl="5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 系统总体架构</a:t>
            </a:r>
            <a:endParaRPr lang="en-US" altLang="zh-CN" sz="32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lvl="5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 计算模式与平台</a:t>
            </a:r>
            <a:endParaRPr lang="en-US" altLang="zh-CN" sz="4000" b="1" dirty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r>
              <a:rPr lang="en-US" altLang="zh-CN" sz="4000" b="1" dirty="0">
                <a:solidFill>
                  <a:srgbClr val="002060"/>
                </a:solidFill>
                <a:latin typeface="Calibri" panose="020F0502020204030204" pitchFamily="34" charset="0"/>
              </a:rPr>
              <a:t>	</a:t>
            </a:r>
            <a:endParaRPr lang="zh-CN" altLang="en-US" sz="40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200400" y="152400"/>
            <a:ext cx="5562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Calibri" pitchFamily="34" charset="0"/>
              </a:rPr>
              <a:t>大</a:t>
            </a:r>
            <a:r>
              <a:rPr lang="zh-CN" altLang="en-US" sz="2400" b="1" dirty="0" smtClean="0">
                <a:solidFill>
                  <a:srgbClr val="002060"/>
                </a:solidFill>
                <a:latin typeface="Calibri" pitchFamily="34" charset="0"/>
              </a:rPr>
              <a:t>数据分析与智能计算</a:t>
            </a:r>
            <a:endParaRPr lang="en-US" altLang="zh-CN" sz="2400" b="1" dirty="0">
              <a:solidFill>
                <a:srgbClr val="002060"/>
              </a:solidFill>
              <a:latin typeface="Calibri" pitchFamily="34" charset="0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Calibri" pitchFamily="34" charset="0"/>
              </a:rPr>
              <a:t>Big Data </a:t>
            </a:r>
            <a:r>
              <a:rPr lang="en-US" altLang="zh-CN" sz="2400" b="1" dirty="0" smtClean="0">
                <a:solidFill>
                  <a:srgbClr val="002060"/>
                </a:solidFill>
                <a:latin typeface="Calibri" pitchFamily="34" charset="0"/>
              </a:rPr>
              <a:t>Analytics &amp; Intelligent Computing</a:t>
            </a:r>
            <a:endParaRPr lang="zh-CN" altLang="en-US" sz="2400" b="1" dirty="0">
              <a:solidFill>
                <a:srgbClr val="00206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10</a:t>
            </a:fld>
            <a:endParaRPr lang="zh-CN" altLang="en-US" smtClean="0"/>
          </a:p>
        </p:txBody>
      </p:sp>
      <p:sp>
        <p:nvSpPr>
          <p:cNvPr id="2056" name="TextBox 12"/>
          <p:cNvSpPr txBox="1">
            <a:spLocks noChangeArrowheads="1"/>
          </p:cNvSpPr>
          <p:nvPr/>
        </p:nvSpPr>
        <p:spPr bwMode="auto">
          <a:xfrm>
            <a:off x="838200" y="1143000"/>
            <a:ext cx="79248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统一</a:t>
            </a:r>
            <a:r>
              <a:rPr lang="zh-CN" altLang="zh-CN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数据</a:t>
            </a:r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访问接口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8200" y="1752600"/>
            <a:ext cx="76962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50963" indent="-1350963">
              <a:spcBef>
                <a:spcPts val="1200"/>
              </a:spcBef>
            </a:pPr>
            <a:r>
              <a:rPr lang="zh-CN" altLang="en-US" sz="2000" dirty="0" smtClean="0"/>
              <a:t>定义：基于统一数据接口用于支持分布式环境中对跨平台异构数据</a:t>
            </a:r>
            <a:endParaRPr lang="en-US" altLang="zh-CN" sz="2000" dirty="0" smtClean="0"/>
          </a:p>
          <a:p>
            <a:pPr marL="1350963" indent="-1350963">
              <a:spcBef>
                <a:spcPts val="1200"/>
              </a:spcBef>
            </a:pPr>
            <a:r>
              <a:rPr lang="zh-CN" altLang="en-US" sz="2000" dirty="0" smtClean="0"/>
              <a:t>库访问的数据访问层（</a:t>
            </a:r>
            <a:r>
              <a:rPr lang="en-US" altLang="zh-CN" sz="2000" dirty="0" smtClean="0"/>
              <a:t>DAL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>
              <a:spcBef>
                <a:spcPts val="1200"/>
              </a:spcBef>
            </a:pPr>
            <a:r>
              <a:rPr lang="zh-CN" altLang="en-US" sz="2000" dirty="0" smtClean="0"/>
              <a:t>功能：</a:t>
            </a:r>
            <a:endParaRPr lang="en-US" altLang="zh-CN" sz="2000" dirty="0" smtClean="0"/>
          </a:p>
          <a:p>
            <a:pPr marL="0" lvl="2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000" dirty="0" smtClean="0"/>
              <a:t>  统一的数据展示、存储和管理</a:t>
            </a:r>
            <a:endParaRPr lang="en-US" altLang="zh-CN" sz="2000" dirty="0" smtClean="0"/>
          </a:p>
          <a:p>
            <a:pPr marL="0" lvl="2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000" dirty="0" smtClean="0"/>
              <a:t>  访问接口与实现代码分离的原则，底层数据库连接的更改不影响统一数据访问接口</a:t>
            </a:r>
            <a:endParaRPr lang="en-US" altLang="zh-CN" sz="2000" dirty="0" smtClean="0"/>
          </a:p>
          <a:p>
            <a:pPr marL="0" lvl="2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000" dirty="0" smtClean="0"/>
              <a:t>  屏蔽了数据源的差异和数据库操作细节，使得应用层专注于数据应用</a:t>
            </a:r>
            <a:endParaRPr lang="en-US" altLang="zh-CN" sz="2000" dirty="0" smtClean="0"/>
          </a:p>
          <a:p>
            <a:pPr marL="0" lvl="2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000" dirty="0" smtClean="0"/>
              <a:t>  提供一个统一的访问界面和一种统一的查询语言</a:t>
            </a:r>
          </a:p>
          <a:p>
            <a:endParaRPr lang="zh-CN" altLang="en-US" sz="2000" dirty="0" smtClean="0"/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200400" y="152400"/>
            <a:ext cx="5562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Calibri" pitchFamily="34" charset="0"/>
              </a:rPr>
              <a:t>大</a:t>
            </a:r>
            <a:r>
              <a:rPr lang="zh-CN" altLang="en-US" sz="2400" b="1" dirty="0" smtClean="0">
                <a:solidFill>
                  <a:srgbClr val="002060"/>
                </a:solidFill>
                <a:latin typeface="Calibri" pitchFamily="34" charset="0"/>
              </a:rPr>
              <a:t>数据分析与智能计算</a:t>
            </a:r>
            <a:endParaRPr lang="en-US" altLang="zh-CN" sz="2400" b="1" dirty="0">
              <a:solidFill>
                <a:srgbClr val="002060"/>
              </a:solidFill>
              <a:latin typeface="Calibri" pitchFamily="34" charset="0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Calibri" pitchFamily="34" charset="0"/>
              </a:rPr>
              <a:t>Big Data </a:t>
            </a:r>
            <a:r>
              <a:rPr lang="en-US" altLang="zh-CN" sz="2400" b="1" dirty="0" smtClean="0">
                <a:solidFill>
                  <a:srgbClr val="002060"/>
                </a:solidFill>
                <a:latin typeface="Calibri" pitchFamily="34" charset="0"/>
              </a:rPr>
              <a:t>Analytics &amp; Intelligent Computing</a:t>
            </a:r>
            <a:endParaRPr lang="zh-CN" altLang="en-US" sz="2400" b="1" dirty="0">
              <a:solidFill>
                <a:srgbClr val="00206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11</a:t>
            </a:fld>
            <a:endParaRPr lang="zh-CN" altLang="en-US" smtClean="0"/>
          </a:p>
        </p:txBody>
      </p:sp>
      <p:pic>
        <p:nvPicPr>
          <p:cNvPr id="9" name="Picture 7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1143000"/>
            <a:ext cx="6690835" cy="5176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200400" y="152400"/>
            <a:ext cx="5562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Calibri" pitchFamily="34" charset="0"/>
              </a:rPr>
              <a:t>大</a:t>
            </a:r>
            <a:r>
              <a:rPr lang="zh-CN" altLang="en-US" sz="2400" b="1" dirty="0" smtClean="0">
                <a:solidFill>
                  <a:srgbClr val="002060"/>
                </a:solidFill>
                <a:latin typeface="Calibri" pitchFamily="34" charset="0"/>
              </a:rPr>
              <a:t>数据分析与智能计算</a:t>
            </a:r>
            <a:endParaRPr lang="en-US" altLang="zh-CN" sz="2400" b="1" dirty="0">
              <a:solidFill>
                <a:srgbClr val="002060"/>
              </a:solidFill>
              <a:latin typeface="Calibri" pitchFamily="34" charset="0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Calibri" pitchFamily="34" charset="0"/>
              </a:rPr>
              <a:t>Big Data </a:t>
            </a:r>
            <a:r>
              <a:rPr lang="en-US" altLang="zh-CN" sz="2400" b="1" dirty="0" smtClean="0">
                <a:solidFill>
                  <a:srgbClr val="002060"/>
                </a:solidFill>
                <a:latin typeface="Calibri" pitchFamily="34" charset="0"/>
              </a:rPr>
              <a:t>Analytics &amp; Intelligent Computing</a:t>
            </a:r>
            <a:endParaRPr lang="zh-CN" altLang="en-US" sz="2400" b="1" dirty="0">
              <a:solidFill>
                <a:srgbClr val="00206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0969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12</a:t>
            </a:fld>
            <a:endParaRPr lang="zh-CN" altLang="en-US" smtClean="0"/>
          </a:p>
        </p:txBody>
      </p:sp>
      <p:sp>
        <p:nvSpPr>
          <p:cNvPr id="3" name="文本框 2"/>
          <p:cNvSpPr txBox="1"/>
          <p:nvPr/>
        </p:nvSpPr>
        <p:spPr>
          <a:xfrm>
            <a:off x="762000" y="1752600"/>
            <a:ext cx="76962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indent="-532800">
              <a:buFont typeface="Wingdings" pitchFamily="2" charset="2"/>
              <a:buChar char="l"/>
            </a:pPr>
            <a:r>
              <a:rPr lang="zh-CN" altLang="zh-CN" sz="2400" dirty="0" smtClean="0"/>
              <a:t>各类算法</a:t>
            </a:r>
            <a:r>
              <a:rPr lang="zh-CN" altLang="en-US" sz="2400" dirty="0" smtClean="0"/>
              <a:t>实现</a:t>
            </a:r>
            <a:r>
              <a:rPr lang="zh-CN" altLang="zh-CN" sz="2400" dirty="0" smtClean="0"/>
              <a:t>（回归分析、聚合算法、关联规则算法、决策树算法、贝叶斯分析等）</a:t>
            </a:r>
            <a:endParaRPr lang="en-US" altLang="zh-CN" sz="2400" dirty="0" smtClean="0"/>
          </a:p>
          <a:p>
            <a:pPr marL="0" lvl="2" indent="-532800">
              <a:spcBef>
                <a:spcPts val="1200"/>
              </a:spcBef>
              <a:buFont typeface="Wingdings" pitchFamily="2" charset="2"/>
              <a:buChar char="l"/>
            </a:pPr>
            <a:r>
              <a:rPr lang="zh-CN" altLang="zh-CN" sz="2400" dirty="0" smtClean="0"/>
              <a:t>计算模型</a:t>
            </a:r>
            <a:r>
              <a:rPr lang="zh-CN" altLang="en-US" sz="2400" dirty="0" smtClean="0"/>
              <a:t>（</a:t>
            </a:r>
            <a:r>
              <a:rPr lang="en-US" altLang="zh-CN" sz="2400" dirty="0" err="1" smtClean="0"/>
              <a:t>MapReduce</a:t>
            </a:r>
            <a:r>
              <a:rPr lang="zh-CN" altLang="zh-CN" sz="2400" dirty="0" smtClean="0"/>
              <a:t>批处理、流计算、</a:t>
            </a:r>
            <a:r>
              <a:rPr lang="zh-CN" altLang="en-US" sz="2400" dirty="0" smtClean="0"/>
              <a:t>交互式处理、</a:t>
            </a:r>
            <a:r>
              <a:rPr lang="zh-CN" altLang="zh-CN" sz="2400" dirty="0" smtClean="0"/>
              <a:t>内存计算</a:t>
            </a:r>
            <a:r>
              <a:rPr lang="zh-CN" altLang="en-US" sz="2400" dirty="0" smtClean="0"/>
              <a:t>、图并行计算、</a:t>
            </a:r>
            <a:r>
              <a:rPr lang="en-US" altLang="zh-CN" sz="2400" dirty="0" smtClean="0"/>
              <a:t>MPP</a:t>
            </a:r>
            <a:r>
              <a:rPr lang="zh-CN" altLang="zh-CN" sz="2400" dirty="0" smtClean="0"/>
              <a:t>模型、</a:t>
            </a:r>
            <a:r>
              <a:rPr lang="zh-CN" altLang="en-US" sz="2400" dirty="0" smtClean="0"/>
              <a:t>针对机器学习算法的数据流图（</a:t>
            </a:r>
            <a:r>
              <a:rPr lang="en-US" altLang="zh-CN" sz="2400" dirty="0" smtClean="0"/>
              <a:t>Data Flow Graph</a:t>
            </a:r>
            <a:r>
              <a:rPr lang="zh-CN" altLang="en-US" sz="2400" dirty="0" smtClean="0"/>
              <a:t>））</a:t>
            </a:r>
            <a:endParaRPr lang="en-US" altLang="zh-CN" sz="2400" dirty="0" smtClean="0"/>
          </a:p>
          <a:p>
            <a:pPr marL="0" lvl="2" indent="-532800">
              <a:spcBef>
                <a:spcPts val="1200"/>
              </a:spcBef>
              <a:buFont typeface="Wingdings" pitchFamily="2" charset="2"/>
              <a:buChar char="l"/>
            </a:pPr>
            <a:r>
              <a:rPr lang="zh-CN" altLang="zh-CN" sz="2400" dirty="0" smtClean="0"/>
              <a:t>提供开发运行环境的计算平台</a:t>
            </a:r>
            <a:r>
              <a:rPr lang="zh-CN" altLang="en-US" sz="2400" dirty="0" smtClean="0"/>
              <a:t>与计算架构（</a:t>
            </a:r>
            <a:r>
              <a:rPr lang="en-US" altLang="zh-CN" sz="2400" dirty="0" smtClean="0"/>
              <a:t>Google, </a:t>
            </a:r>
            <a:r>
              <a:rPr lang="en-US" altLang="zh-CN" sz="2400" dirty="0" err="1" smtClean="0"/>
              <a:t>Hadoop</a:t>
            </a:r>
            <a:r>
              <a:rPr lang="en-US" altLang="zh-CN" sz="2400" dirty="0" smtClean="0"/>
              <a:t>, Spark, Storm, </a:t>
            </a:r>
            <a:r>
              <a:rPr lang="en-US" altLang="zh-CN" sz="2400" dirty="0" err="1" smtClean="0"/>
              <a:t>Cloudera</a:t>
            </a:r>
            <a:r>
              <a:rPr lang="en-US" altLang="zh-CN" sz="2400" dirty="0" smtClean="0"/>
              <a:t>, Impala</a:t>
            </a:r>
            <a:r>
              <a:rPr lang="zh-CN" altLang="zh-CN" sz="2400" dirty="0" smtClean="0"/>
              <a:t>等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marL="0" lvl="2" indent="-532800">
              <a:spcBef>
                <a:spcPts val="1200"/>
              </a:spcBef>
              <a:buFont typeface="Wingdings" pitchFamily="2" charset="2"/>
              <a:buChar char="l"/>
            </a:pPr>
            <a:r>
              <a:rPr lang="zh-CN" altLang="en-US" sz="2400" dirty="0" smtClean="0"/>
              <a:t>针对</a:t>
            </a:r>
            <a:r>
              <a:rPr lang="zh-CN" altLang="en-US" sz="2400" dirty="0" smtClean="0"/>
              <a:t>应用</a:t>
            </a:r>
            <a:r>
              <a:rPr lang="zh-CN" altLang="en-US" sz="2400" dirty="0" smtClean="0"/>
              <a:t>领域</a:t>
            </a:r>
            <a:r>
              <a:rPr lang="zh-CN" altLang="en-US" sz="2400" dirty="0" smtClean="0"/>
              <a:t>的计算引擎、核心框架库、智能计算系统等</a:t>
            </a:r>
          </a:p>
        </p:txBody>
      </p:sp>
      <p:sp>
        <p:nvSpPr>
          <p:cNvPr id="10" name="TextBox 12"/>
          <p:cNvSpPr txBox="1">
            <a:spLocks noChangeArrowheads="1"/>
          </p:cNvSpPr>
          <p:nvPr/>
        </p:nvSpPr>
        <p:spPr bwMode="auto">
          <a:xfrm>
            <a:off x="740434" y="1136426"/>
            <a:ext cx="79248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zh-CN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数据处理系统</a:t>
            </a:r>
            <a:endParaRPr lang="en-US" altLang="zh-CN" sz="3200" b="1" dirty="0" smtClean="0">
              <a:solidFill>
                <a:srgbClr val="0823A8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200400" y="152400"/>
            <a:ext cx="5562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Calibri" pitchFamily="34" charset="0"/>
              </a:rPr>
              <a:t>大</a:t>
            </a:r>
            <a:r>
              <a:rPr lang="zh-CN" altLang="en-US" sz="2400" b="1" dirty="0" smtClean="0">
                <a:solidFill>
                  <a:srgbClr val="002060"/>
                </a:solidFill>
                <a:latin typeface="Calibri" pitchFamily="34" charset="0"/>
              </a:rPr>
              <a:t>数据分析与智能计算</a:t>
            </a:r>
            <a:endParaRPr lang="en-US" altLang="zh-CN" sz="2400" b="1" dirty="0">
              <a:solidFill>
                <a:srgbClr val="002060"/>
              </a:solidFill>
              <a:latin typeface="Calibri" pitchFamily="34" charset="0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Calibri" pitchFamily="34" charset="0"/>
              </a:rPr>
              <a:t>Big Data </a:t>
            </a:r>
            <a:r>
              <a:rPr lang="en-US" altLang="zh-CN" sz="2400" b="1" dirty="0" smtClean="0">
                <a:solidFill>
                  <a:srgbClr val="002060"/>
                </a:solidFill>
                <a:latin typeface="Calibri" pitchFamily="34" charset="0"/>
              </a:rPr>
              <a:t>Analytics &amp; Intelligent Computing</a:t>
            </a:r>
            <a:endParaRPr lang="zh-CN" altLang="en-US" sz="2400" b="1" dirty="0">
              <a:solidFill>
                <a:srgbClr val="00206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0720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13</a:t>
            </a:fld>
            <a:endParaRPr lang="zh-CN" altLang="en-US" smtClean="0"/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1143000"/>
            <a:ext cx="7162800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3200400" y="152400"/>
            <a:ext cx="5562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Calibri" pitchFamily="34" charset="0"/>
              </a:rPr>
              <a:t>大</a:t>
            </a:r>
            <a:r>
              <a:rPr lang="zh-CN" altLang="en-US" sz="2400" b="1" dirty="0" smtClean="0">
                <a:solidFill>
                  <a:srgbClr val="002060"/>
                </a:solidFill>
                <a:latin typeface="Calibri" pitchFamily="34" charset="0"/>
              </a:rPr>
              <a:t>数据分析与智能计算</a:t>
            </a:r>
            <a:endParaRPr lang="en-US" altLang="zh-CN" sz="2400" b="1" dirty="0">
              <a:solidFill>
                <a:srgbClr val="002060"/>
              </a:solidFill>
              <a:latin typeface="Calibri" pitchFamily="34" charset="0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Calibri" pitchFamily="34" charset="0"/>
              </a:rPr>
              <a:t>Big Data </a:t>
            </a:r>
            <a:r>
              <a:rPr lang="en-US" altLang="zh-CN" sz="2400" b="1" dirty="0" smtClean="0">
                <a:solidFill>
                  <a:srgbClr val="002060"/>
                </a:solidFill>
                <a:latin typeface="Calibri" pitchFamily="34" charset="0"/>
              </a:rPr>
              <a:t>Analytics &amp; Intelligent Computing</a:t>
            </a:r>
            <a:endParaRPr lang="zh-CN" altLang="en-US" sz="2400" b="1" dirty="0">
              <a:solidFill>
                <a:srgbClr val="00206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0969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14</a:t>
            </a:fld>
            <a:endParaRPr lang="zh-CN" altLang="en-US" smtClean="0"/>
          </a:p>
        </p:txBody>
      </p:sp>
      <p:pic>
        <p:nvPicPr>
          <p:cNvPr id="8" name="图片 7" descr="第四篇 大数据应用"/>
          <p:cNvPicPr/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762000" y="1828800"/>
            <a:ext cx="7696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12"/>
          <p:cNvSpPr txBox="1">
            <a:spLocks noChangeArrowheads="1"/>
          </p:cNvSpPr>
          <p:nvPr/>
        </p:nvSpPr>
        <p:spPr bwMode="auto">
          <a:xfrm>
            <a:off x="740434" y="1136426"/>
            <a:ext cx="79248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zh-CN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数据</a:t>
            </a:r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应用</a:t>
            </a:r>
            <a:r>
              <a:rPr lang="zh-CN" altLang="zh-CN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系统</a:t>
            </a:r>
            <a:endParaRPr lang="en-US" altLang="zh-CN" sz="3200" b="1" dirty="0" smtClean="0">
              <a:solidFill>
                <a:srgbClr val="0823A8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200400" y="152400"/>
            <a:ext cx="5562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Calibri" pitchFamily="34" charset="0"/>
              </a:rPr>
              <a:t>大</a:t>
            </a:r>
            <a:r>
              <a:rPr lang="zh-CN" altLang="en-US" sz="2400" b="1" dirty="0" smtClean="0">
                <a:solidFill>
                  <a:srgbClr val="002060"/>
                </a:solidFill>
                <a:latin typeface="Calibri" pitchFamily="34" charset="0"/>
              </a:rPr>
              <a:t>数据分析与智能计算</a:t>
            </a:r>
            <a:endParaRPr lang="en-US" altLang="zh-CN" sz="2400" b="1" dirty="0">
              <a:solidFill>
                <a:srgbClr val="002060"/>
              </a:solidFill>
              <a:latin typeface="Calibri" pitchFamily="34" charset="0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Calibri" pitchFamily="34" charset="0"/>
              </a:rPr>
              <a:t>Big Data </a:t>
            </a:r>
            <a:r>
              <a:rPr lang="en-US" altLang="zh-CN" sz="2400" b="1" dirty="0" smtClean="0">
                <a:solidFill>
                  <a:srgbClr val="002060"/>
                </a:solidFill>
                <a:latin typeface="Calibri" pitchFamily="34" charset="0"/>
              </a:rPr>
              <a:t>Analytics &amp; Intelligent Computing</a:t>
            </a:r>
            <a:endParaRPr lang="zh-CN" altLang="en-US" sz="2400" b="1" dirty="0">
              <a:solidFill>
                <a:srgbClr val="00206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0969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15</a:t>
            </a:fld>
            <a:endParaRPr lang="zh-CN" altLang="en-US" smtClean="0"/>
          </a:p>
        </p:txBody>
      </p:sp>
      <p:sp>
        <p:nvSpPr>
          <p:cNvPr id="9" name="TextBox 12"/>
          <p:cNvSpPr txBox="1">
            <a:spLocks noChangeArrowheads="1"/>
          </p:cNvSpPr>
          <p:nvPr/>
        </p:nvSpPr>
        <p:spPr bwMode="auto">
          <a:xfrm>
            <a:off x="740434" y="1136426"/>
            <a:ext cx="7924800" cy="10772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数据可视化：</a:t>
            </a:r>
            <a:r>
              <a:rPr lang="en-US" altLang="zh-CN" sz="3200" b="1" dirty="0" err="1" smtClean="0"/>
              <a:t>Facebook</a:t>
            </a:r>
            <a:r>
              <a:rPr lang="zh-CN" altLang="en-US" sz="3200" b="1" dirty="0" smtClean="0"/>
              <a:t>全球访问热点图 </a:t>
            </a:r>
            <a:r>
              <a:rPr lang="en-US" altLang="zh-CN" sz="3200" b="1" dirty="0" smtClean="0"/>
              <a:t>- </a:t>
            </a:r>
            <a:r>
              <a:rPr lang="zh-CN" altLang="en-US" sz="3200" b="1" dirty="0" smtClean="0"/>
              <a:t>蓝色晶莹 </a:t>
            </a:r>
            <a:endParaRPr lang="en-US" altLang="zh-CN" sz="3200" b="1" dirty="0" smtClean="0"/>
          </a:p>
        </p:txBody>
      </p:sp>
      <p:pic>
        <p:nvPicPr>
          <p:cNvPr id="10" name="Picture 4" descr="Wulingfei 20130901 9.pn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200" y="2286000"/>
            <a:ext cx="7635529" cy="4004376"/>
          </a:xfrm>
          <a:prstGeom prst="rect">
            <a:avLst/>
          </a:prstGeom>
          <a:noFill/>
        </p:spPr>
      </p:pic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200400" y="152400"/>
            <a:ext cx="5562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Calibri" pitchFamily="34" charset="0"/>
              </a:rPr>
              <a:t>大</a:t>
            </a:r>
            <a:r>
              <a:rPr lang="zh-CN" altLang="en-US" sz="2400" b="1" dirty="0" smtClean="0">
                <a:solidFill>
                  <a:srgbClr val="002060"/>
                </a:solidFill>
                <a:latin typeface="Calibri" pitchFamily="34" charset="0"/>
              </a:rPr>
              <a:t>数据分析与智能计算</a:t>
            </a:r>
            <a:endParaRPr lang="en-US" altLang="zh-CN" sz="2400" b="1" dirty="0">
              <a:solidFill>
                <a:srgbClr val="002060"/>
              </a:solidFill>
              <a:latin typeface="Calibri" pitchFamily="34" charset="0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Calibri" pitchFamily="34" charset="0"/>
              </a:rPr>
              <a:t>Big Data </a:t>
            </a:r>
            <a:r>
              <a:rPr lang="en-US" altLang="zh-CN" sz="2400" b="1" dirty="0" smtClean="0">
                <a:solidFill>
                  <a:srgbClr val="002060"/>
                </a:solidFill>
                <a:latin typeface="Calibri" pitchFamily="34" charset="0"/>
              </a:rPr>
              <a:t>Analytics &amp; Intelligent Computing</a:t>
            </a:r>
            <a:endParaRPr lang="zh-CN" altLang="en-US" sz="2400" b="1" dirty="0">
              <a:solidFill>
                <a:srgbClr val="00206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0969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16</a:t>
            </a:fld>
            <a:endParaRPr lang="zh-CN" altLang="en-US" smtClean="0"/>
          </a:p>
        </p:txBody>
      </p:sp>
      <p:sp>
        <p:nvSpPr>
          <p:cNvPr id="9" name="TextBox 12"/>
          <p:cNvSpPr txBox="1">
            <a:spLocks noChangeArrowheads="1"/>
          </p:cNvSpPr>
          <p:nvPr/>
        </p:nvSpPr>
        <p:spPr bwMode="auto">
          <a:xfrm>
            <a:off x="740434" y="1136426"/>
            <a:ext cx="7924800" cy="10772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数据可视化：</a:t>
            </a:r>
            <a:r>
              <a:rPr lang="zh-CN" altLang="en-US" sz="3200" b="1" dirty="0" smtClean="0"/>
              <a:t>黑客在行动！ </a:t>
            </a:r>
            <a:r>
              <a:rPr lang="en-US" altLang="zh-CN" sz="3200" b="1" dirty="0" smtClean="0"/>
              <a:t>– </a:t>
            </a:r>
            <a:r>
              <a:rPr lang="zh-CN" altLang="en-US" sz="3200" b="1" dirty="0" smtClean="0"/>
              <a:t>全球黑客攻击一览</a:t>
            </a:r>
            <a:r>
              <a:rPr lang="zh-CN" altLang="en-US" sz="320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3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Picture 2" descr="大数据,可视化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2285999"/>
            <a:ext cx="6248400" cy="4197399"/>
          </a:xfrm>
          <a:prstGeom prst="rect">
            <a:avLst/>
          </a:prstGeom>
          <a:noFill/>
        </p:spPr>
      </p:pic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200400" y="152400"/>
            <a:ext cx="5562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Calibri" pitchFamily="34" charset="0"/>
              </a:rPr>
              <a:t>大</a:t>
            </a:r>
            <a:r>
              <a:rPr lang="zh-CN" altLang="en-US" sz="2400" b="1" dirty="0" smtClean="0">
                <a:solidFill>
                  <a:srgbClr val="002060"/>
                </a:solidFill>
                <a:latin typeface="Calibri" pitchFamily="34" charset="0"/>
              </a:rPr>
              <a:t>数据分析与智能计算</a:t>
            </a:r>
            <a:endParaRPr lang="en-US" altLang="zh-CN" sz="2400" b="1" dirty="0">
              <a:solidFill>
                <a:srgbClr val="002060"/>
              </a:solidFill>
              <a:latin typeface="Calibri" pitchFamily="34" charset="0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Calibri" pitchFamily="34" charset="0"/>
              </a:rPr>
              <a:t>Big Data </a:t>
            </a:r>
            <a:r>
              <a:rPr lang="en-US" altLang="zh-CN" sz="2400" b="1" dirty="0" smtClean="0">
                <a:solidFill>
                  <a:srgbClr val="002060"/>
                </a:solidFill>
                <a:latin typeface="Calibri" pitchFamily="34" charset="0"/>
              </a:rPr>
              <a:t>Analytics &amp; Intelligent Computing</a:t>
            </a:r>
            <a:endParaRPr lang="zh-CN" altLang="en-US" sz="2400" b="1" dirty="0">
              <a:solidFill>
                <a:srgbClr val="00206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0969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17</a:t>
            </a:fld>
            <a:endParaRPr lang="zh-CN" altLang="en-US" smtClean="0"/>
          </a:p>
        </p:txBody>
      </p:sp>
      <p:sp>
        <p:nvSpPr>
          <p:cNvPr id="9" name="TextBox 12"/>
          <p:cNvSpPr txBox="1">
            <a:spLocks noChangeArrowheads="1"/>
          </p:cNvSpPr>
          <p:nvPr/>
        </p:nvSpPr>
        <p:spPr bwMode="auto">
          <a:xfrm>
            <a:off x="740434" y="1136426"/>
            <a:ext cx="79248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数据可视化：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通用电气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GE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120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年发展史浓缩</a:t>
            </a:r>
            <a:endParaRPr lang="en-US" altLang="zh-CN"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Picture 2" descr="GE年报可视化——大数据可视化应用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95399" y="1981200"/>
            <a:ext cx="6894483" cy="4618097"/>
          </a:xfrm>
          <a:prstGeom prst="rect">
            <a:avLst/>
          </a:prstGeom>
          <a:noFill/>
        </p:spPr>
      </p:pic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200400" y="152400"/>
            <a:ext cx="5562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Calibri" pitchFamily="34" charset="0"/>
              </a:rPr>
              <a:t>大</a:t>
            </a:r>
            <a:r>
              <a:rPr lang="zh-CN" altLang="en-US" sz="2400" b="1" dirty="0" smtClean="0">
                <a:solidFill>
                  <a:srgbClr val="002060"/>
                </a:solidFill>
                <a:latin typeface="Calibri" pitchFamily="34" charset="0"/>
              </a:rPr>
              <a:t>数据分析与智能计算</a:t>
            </a:r>
            <a:endParaRPr lang="en-US" altLang="zh-CN" sz="2400" b="1" dirty="0">
              <a:solidFill>
                <a:srgbClr val="002060"/>
              </a:solidFill>
              <a:latin typeface="Calibri" pitchFamily="34" charset="0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Calibri" pitchFamily="34" charset="0"/>
              </a:rPr>
              <a:t>Big Data </a:t>
            </a:r>
            <a:r>
              <a:rPr lang="en-US" altLang="zh-CN" sz="2400" b="1" dirty="0" smtClean="0">
                <a:solidFill>
                  <a:srgbClr val="002060"/>
                </a:solidFill>
                <a:latin typeface="Calibri" pitchFamily="34" charset="0"/>
              </a:rPr>
              <a:t>Analytics &amp; Intelligent Computing</a:t>
            </a:r>
            <a:endParaRPr lang="zh-CN" altLang="en-US" sz="2400" b="1" dirty="0">
              <a:solidFill>
                <a:srgbClr val="00206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0969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18</a:t>
            </a:fld>
            <a:endParaRPr lang="zh-CN" altLang="en-US" smtClean="0"/>
          </a:p>
        </p:txBody>
      </p:sp>
      <p:sp>
        <p:nvSpPr>
          <p:cNvPr id="2056" name="TextBox 12"/>
          <p:cNvSpPr txBox="1">
            <a:spLocks noChangeArrowheads="1"/>
          </p:cNvSpPr>
          <p:nvPr/>
        </p:nvSpPr>
        <p:spPr bwMode="auto">
          <a:xfrm>
            <a:off x="381000" y="1219200"/>
            <a:ext cx="79248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2.2 </a:t>
            </a:r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 计算模式与平台</a:t>
            </a:r>
            <a:endParaRPr lang="en-US" altLang="zh-CN" sz="3200" b="1" dirty="0" smtClean="0">
              <a:solidFill>
                <a:srgbClr val="0823A8"/>
              </a:solidFill>
              <a:latin typeface="Calibri" panose="020F0502020204030204" pitchFamily="34" charset="0"/>
            </a:endParaRPr>
          </a:p>
        </p:txBody>
      </p:sp>
      <p:pic>
        <p:nvPicPr>
          <p:cNvPr id="19" name="Picture 1"/>
          <p:cNvPicPr>
            <a:picLocks noChangeAspect="1" noChangeArrowheads="1"/>
          </p:cNvPicPr>
          <p:nvPr/>
        </p:nvPicPr>
        <p:blipFill rotWithShape="1">
          <a:blip r:embed="rId4" cstate="print"/>
          <a:srcRect t="8107"/>
          <a:stretch/>
        </p:blipFill>
        <p:spPr bwMode="auto">
          <a:xfrm>
            <a:off x="762000" y="1828799"/>
            <a:ext cx="7315200" cy="48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200400" y="152400"/>
            <a:ext cx="5562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Calibri" pitchFamily="34" charset="0"/>
              </a:rPr>
              <a:t>大</a:t>
            </a:r>
            <a:r>
              <a:rPr lang="zh-CN" altLang="en-US" sz="2400" b="1" dirty="0" smtClean="0">
                <a:solidFill>
                  <a:srgbClr val="002060"/>
                </a:solidFill>
                <a:latin typeface="Calibri" pitchFamily="34" charset="0"/>
              </a:rPr>
              <a:t>数据分析与智能计算</a:t>
            </a:r>
            <a:endParaRPr lang="en-US" altLang="zh-CN" sz="2400" b="1" dirty="0">
              <a:solidFill>
                <a:srgbClr val="002060"/>
              </a:solidFill>
              <a:latin typeface="Calibri" pitchFamily="34" charset="0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Calibri" pitchFamily="34" charset="0"/>
              </a:rPr>
              <a:t>Big Data </a:t>
            </a:r>
            <a:r>
              <a:rPr lang="en-US" altLang="zh-CN" sz="2400" b="1" dirty="0" smtClean="0">
                <a:solidFill>
                  <a:srgbClr val="002060"/>
                </a:solidFill>
                <a:latin typeface="Calibri" pitchFamily="34" charset="0"/>
              </a:rPr>
              <a:t>Analytics &amp; Intelligent Computing</a:t>
            </a:r>
            <a:endParaRPr lang="zh-CN" altLang="en-US" sz="2400" b="1" dirty="0">
              <a:solidFill>
                <a:srgbClr val="00206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19</a:t>
            </a:fld>
            <a:endParaRPr lang="zh-CN" altLang="en-US" smtClean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4" cstate="print"/>
          <a:srcRect t="2373"/>
          <a:stretch/>
        </p:blipFill>
        <p:spPr bwMode="auto">
          <a:xfrm>
            <a:off x="228600" y="2057400"/>
            <a:ext cx="8660031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200400" y="152400"/>
            <a:ext cx="5562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Calibri" pitchFamily="34" charset="0"/>
              </a:rPr>
              <a:t>大</a:t>
            </a:r>
            <a:r>
              <a:rPr lang="zh-CN" altLang="en-US" sz="2400" b="1" dirty="0" smtClean="0">
                <a:solidFill>
                  <a:srgbClr val="002060"/>
                </a:solidFill>
                <a:latin typeface="Calibri" pitchFamily="34" charset="0"/>
              </a:rPr>
              <a:t>数据分析与智能计算</a:t>
            </a:r>
            <a:endParaRPr lang="en-US" altLang="zh-CN" sz="2400" b="1" dirty="0">
              <a:solidFill>
                <a:srgbClr val="002060"/>
              </a:solidFill>
              <a:latin typeface="Calibri" pitchFamily="34" charset="0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Calibri" pitchFamily="34" charset="0"/>
              </a:rPr>
              <a:t>Big Data </a:t>
            </a:r>
            <a:r>
              <a:rPr lang="en-US" altLang="zh-CN" sz="2400" b="1" dirty="0" smtClean="0">
                <a:solidFill>
                  <a:srgbClr val="002060"/>
                </a:solidFill>
                <a:latin typeface="Calibri" pitchFamily="34" charset="0"/>
              </a:rPr>
              <a:t>Analytics &amp; Intelligent Computing</a:t>
            </a:r>
            <a:endParaRPr lang="zh-CN" altLang="en-US" sz="2400" b="1" dirty="0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9" name="TextBox 12"/>
          <p:cNvSpPr txBox="1">
            <a:spLocks noChangeArrowheads="1"/>
          </p:cNvSpPr>
          <p:nvPr/>
        </p:nvSpPr>
        <p:spPr bwMode="auto">
          <a:xfrm>
            <a:off x="457200" y="1143000"/>
            <a:ext cx="79248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大数据计算光谱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2</a:t>
            </a:fld>
            <a:endParaRPr lang="zh-CN" altLang="en-US" smtClean="0"/>
          </a:p>
        </p:txBody>
      </p:sp>
      <p:sp>
        <p:nvSpPr>
          <p:cNvPr id="2056" name="TextBox 12"/>
          <p:cNvSpPr txBox="1">
            <a:spLocks noChangeArrowheads="1"/>
          </p:cNvSpPr>
          <p:nvPr/>
        </p:nvSpPr>
        <p:spPr bwMode="auto">
          <a:xfrm>
            <a:off x="381000" y="1219200"/>
            <a:ext cx="7924800" cy="200054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2.1 </a:t>
            </a:r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系统总体架构</a:t>
            </a:r>
            <a:endParaRPr lang="en-US" altLang="zh-CN" sz="3200" b="1" dirty="0" smtClean="0">
              <a:solidFill>
                <a:srgbClr val="0823A8"/>
              </a:solidFill>
              <a:latin typeface="Calibri" panose="020F0502020204030204" pitchFamily="34" charset="0"/>
            </a:endParaRP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大数据计算体系可归纳为</a:t>
            </a:r>
            <a:r>
              <a:rPr lang="zh-CN" altLang="zh-CN" sz="2000" dirty="0" smtClean="0"/>
              <a:t>三个基本</a:t>
            </a:r>
            <a:r>
              <a:rPr lang="zh-CN" altLang="en-US" sz="2000" dirty="0" smtClean="0"/>
              <a:t>层次</a:t>
            </a:r>
            <a:r>
              <a:rPr lang="zh-CN" altLang="zh-CN" sz="2000" dirty="0" smtClean="0"/>
              <a:t>：数据存储系统、数据处理系统、数据应用系统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zh-CN" altLang="en-US" sz="3200" b="1" dirty="0">
              <a:solidFill>
                <a:srgbClr val="0823A8"/>
              </a:solidFill>
              <a:latin typeface="Calibri" panose="020F0502020204030204" pitchFamily="34" charset="0"/>
            </a:endParaRPr>
          </a:p>
        </p:txBody>
      </p:sp>
      <p:grpSp>
        <p:nvGrpSpPr>
          <p:cNvPr id="8" name="Group 2"/>
          <p:cNvGrpSpPr>
            <a:grpSpLocks/>
          </p:cNvGrpSpPr>
          <p:nvPr/>
        </p:nvGrpSpPr>
        <p:grpSpPr bwMode="auto">
          <a:xfrm>
            <a:off x="1447800" y="2971800"/>
            <a:ext cx="6400800" cy="3429000"/>
            <a:chOff x="4077" y="4016"/>
            <a:chExt cx="4367" cy="2712"/>
          </a:xfrm>
        </p:grpSpPr>
        <p:grpSp>
          <p:nvGrpSpPr>
            <p:cNvPr id="10" name="Group 3"/>
            <p:cNvGrpSpPr>
              <a:grpSpLocks/>
            </p:cNvGrpSpPr>
            <p:nvPr/>
          </p:nvGrpSpPr>
          <p:grpSpPr bwMode="auto">
            <a:xfrm>
              <a:off x="4077" y="5851"/>
              <a:ext cx="4367" cy="877"/>
              <a:chOff x="4077" y="5851"/>
              <a:chExt cx="4367" cy="877"/>
            </a:xfrm>
          </p:grpSpPr>
          <p:sp>
            <p:nvSpPr>
              <p:cNvPr id="17" name="AutoShape 4"/>
              <p:cNvSpPr>
                <a:spLocks noChangeArrowheads="1"/>
              </p:cNvSpPr>
              <p:nvPr/>
            </p:nvSpPr>
            <p:spPr bwMode="auto">
              <a:xfrm>
                <a:off x="4077" y="5851"/>
                <a:ext cx="4367" cy="877"/>
              </a:xfrm>
              <a:prstGeom prst="cube">
                <a:avLst>
                  <a:gd name="adj" fmla="val 28088"/>
                </a:avLst>
              </a:prstGeom>
              <a:solidFill>
                <a:srgbClr val="E5DFE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Text Box 5"/>
              <p:cNvSpPr txBox="1">
                <a:spLocks noChangeArrowheads="1"/>
              </p:cNvSpPr>
              <p:nvPr/>
            </p:nvSpPr>
            <p:spPr bwMode="auto">
              <a:xfrm>
                <a:off x="4654" y="6228"/>
                <a:ext cx="2954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2000" dirty="0">
                    <a:latin typeface="Calibri" pitchFamily="34" charset="0"/>
                    <a:ea typeface="宋体" pitchFamily="2" charset="-122"/>
                  </a:rPr>
                  <a:t>   </a:t>
                </a:r>
                <a:r>
                  <a:rPr lang="zh-CN" altLang="en-US" sz="3600" dirty="0">
                    <a:latin typeface="Calibri" pitchFamily="34" charset="0"/>
                    <a:ea typeface="宋体" pitchFamily="2" charset="-122"/>
                  </a:rPr>
                  <a:t>数 据 存 储 系 统</a:t>
                </a:r>
              </a:p>
            </p:txBody>
          </p:sp>
        </p:grpSp>
        <p:grpSp>
          <p:nvGrpSpPr>
            <p:cNvPr id="11" name="Group 6"/>
            <p:cNvGrpSpPr>
              <a:grpSpLocks/>
            </p:cNvGrpSpPr>
            <p:nvPr/>
          </p:nvGrpSpPr>
          <p:grpSpPr bwMode="auto">
            <a:xfrm>
              <a:off x="4077" y="4928"/>
              <a:ext cx="4367" cy="923"/>
              <a:chOff x="4077" y="4928"/>
              <a:chExt cx="4367" cy="923"/>
            </a:xfrm>
          </p:grpSpPr>
          <p:sp>
            <p:nvSpPr>
              <p:cNvPr id="15" name="AutoShape 7"/>
              <p:cNvSpPr>
                <a:spLocks noChangeArrowheads="1"/>
              </p:cNvSpPr>
              <p:nvPr/>
            </p:nvSpPr>
            <p:spPr bwMode="auto">
              <a:xfrm>
                <a:off x="4077" y="4928"/>
                <a:ext cx="4367" cy="923"/>
              </a:xfrm>
              <a:prstGeom prst="cube">
                <a:avLst>
                  <a:gd name="adj" fmla="val 28088"/>
                </a:avLst>
              </a:prstGeom>
              <a:solidFill>
                <a:srgbClr val="CCC0D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Text Box 8"/>
              <p:cNvSpPr txBox="1">
                <a:spLocks noChangeArrowheads="1"/>
              </p:cNvSpPr>
              <p:nvPr/>
            </p:nvSpPr>
            <p:spPr bwMode="auto">
              <a:xfrm>
                <a:off x="4654" y="5327"/>
                <a:ext cx="2674" cy="2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2000" dirty="0">
                    <a:latin typeface="Calibri" pitchFamily="34" charset="0"/>
                    <a:ea typeface="宋体" pitchFamily="2" charset="-122"/>
                  </a:rPr>
                  <a:t>   </a:t>
                </a:r>
                <a:r>
                  <a:rPr lang="zh-CN" altLang="en-US" sz="3600" dirty="0">
                    <a:latin typeface="Calibri" pitchFamily="34" charset="0"/>
                    <a:ea typeface="宋体" pitchFamily="2" charset="-122"/>
                  </a:rPr>
                  <a:t>数 据 处 理 系 统</a:t>
                </a:r>
              </a:p>
            </p:txBody>
          </p:sp>
        </p:grpSp>
        <p:grpSp>
          <p:nvGrpSpPr>
            <p:cNvPr id="12" name="Group 9"/>
            <p:cNvGrpSpPr>
              <a:grpSpLocks/>
            </p:cNvGrpSpPr>
            <p:nvPr/>
          </p:nvGrpSpPr>
          <p:grpSpPr bwMode="auto">
            <a:xfrm>
              <a:off x="4077" y="4016"/>
              <a:ext cx="4367" cy="912"/>
              <a:chOff x="4077" y="4016"/>
              <a:chExt cx="4367" cy="912"/>
            </a:xfrm>
          </p:grpSpPr>
          <p:sp>
            <p:nvSpPr>
              <p:cNvPr id="13" name="AutoShape 10"/>
              <p:cNvSpPr>
                <a:spLocks noChangeArrowheads="1"/>
              </p:cNvSpPr>
              <p:nvPr/>
            </p:nvSpPr>
            <p:spPr bwMode="auto">
              <a:xfrm>
                <a:off x="4077" y="4016"/>
                <a:ext cx="4367" cy="912"/>
              </a:xfrm>
              <a:prstGeom prst="cube">
                <a:avLst>
                  <a:gd name="adj" fmla="val 28088"/>
                </a:avLst>
              </a:prstGeom>
              <a:solidFill>
                <a:srgbClr val="B2A1C7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Text Box 11"/>
              <p:cNvSpPr txBox="1">
                <a:spLocks noChangeArrowheads="1"/>
              </p:cNvSpPr>
              <p:nvPr/>
            </p:nvSpPr>
            <p:spPr bwMode="auto">
              <a:xfrm>
                <a:off x="4654" y="4403"/>
                <a:ext cx="2698" cy="3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2000" dirty="0">
                    <a:latin typeface="Calibri" pitchFamily="34" charset="0"/>
                    <a:ea typeface="宋体" pitchFamily="2" charset="-122"/>
                  </a:rPr>
                  <a:t>   </a:t>
                </a:r>
                <a:r>
                  <a:rPr lang="zh-CN" altLang="en-US" sz="3600" dirty="0">
                    <a:latin typeface="Calibri" pitchFamily="34" charset="0"/>
                    <a:ea typeface="宋体" pitchFamily="2" charset="-122"/>
                  </a:rPr>
                  <a:t>数 据 应 用 系 统</a:t>
                </a:r>
                <a:endParaRPr lang="zh-CN" sz="3600" dirty="0"/>
              </a:p>
            </p:txBody>
          </p:sp>
        </p:grpSp>
      </p:grpSp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3200400" y="152400"/>
            <a:ext cx="5562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Calibri" pitchFamily="34" charset="0"/>
              </a:rPr>
              <a:t>大</a:t>
            </a:r>
            <a:r>
              <a:rPr lang="zh-CN" altLang="en-US" sz="2400" b="1" dirty="0" smtClean="0">
                <a:solidFill>
                  <a:srgbClr val="002060"/>
                </a:solidFill>
                <a:latin typeface="Calibri" pitchFamily="34" charset="0"/>
              </a:rPr>
              <a:t>数据分析与智能计算</a:t>
            </a:r>
            <a:endParaRPr lang="en-US" altLang="zh-CN" sz="2400" b="1" dirty="0">
              <a:solidFill>
                <a:srgbClr val="002060"/>
              </a:solidFill>
              <a:latin typeface="Calibri" pitchFamily="34" charset="0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Calibri" pitchFamily="34" charset="0"/>
              </a:rPr>
              <a:t>Big Data </a:t>
            </a:r>
            <a:r>
              <a:rPr lang="en-US" altLang="zh-CN" sz="2400" b="1" dirty="0" smtClean="0">
                <a:solidFill>
                  <a:srgbClr val="002060"/>
                </a:solidFill>
                <a:latin typeface="Calibri" pitchFamily="34" charset="0"/>
              </a:rPr>
              <a:t>Analytics &amp; Intelligent Computing</a:t>
            </a:r>
            <a:endParaRPr lang="zh-CN" altLang="en-US" sz="2400" b="1" dirty="0">
              <a:solidFill>
                <a:srgbClr val="00206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20</a:t>
            </a:fld>
            <a:endParaRPr lang="zh-CN" altLang="en-US" smtClean="0"/>
          </a:p>
        </p:txBody>
      </p:sp>
      <p:sp>
        <p:nvSpPr>
          <p:cNvPr id="3" name="文本框 2"/>
          <p:cNvSpPr txBox="1"/>
          <p:nvPr/>
        </p:nvSpPr>
        <p:spPr>
          <a:xfrm>
            <a:off x="762000" y="1752600"/>
            <a:ext cx="7696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indent="-532800">
              <a:buFont typeface="Wingdings" pitchFamily="2" charset="2"/>
              <a:buChar char="l"/>
            </a:pPr>
            <a:r>
              <a:rPr lang="zh-CN" altLang="en-US" sz="2000" dirty="0" smtClean="0"/>
              <a:t>数据存储系统</a:t>
            </a:r>
            <a:endParaRPr lang="en-US" altLang="zh-CN" sz="2000" dirty="0" smtClean="0"/>
          </a:p>
          <a:p>
            <a:pPr marL="0" lvl="2" indent="-532800"/>
            <a:r>
              <a:rPr lang="zh-CN" altLang="en-US" sz="2000" dirty="0" smtClean="0"/>
              <a:t>        </a:t>
            </a:r>
            <a:r>
              <a:rPr lang="en-US" altLang="zh-CN" sz="2000" dirty="0" smtClean="0"/>
              <a:t>HDFS</a:t>
            </a:r>
            <a:r>
              <a:rPr lang="zh-CN" altLang="en-US" sz="2000" dirty="0" smtClean="0"/>
              <a:t>分布式文件系统、</a:t>
            </a:r>
            <a:r>
              <a:rPr lang="en-US" altLang="zh-CN" sz="2000" dirty="0" err="1" smtClean="0"/>
              <a:t>Hadoop</a:t>
            </a:r>
            <a:r>
              <a:rPr lang="zh-CN" altLang="en-US" sz="2000" dirty="0" smtClean="0"/>
              <a:t>平台、</a:t>
            </a:r>
            <a:r>
              <a:rPr lang="en-US" altLang="zh-CN" sz="2000" dirty="0" err="1" smtClean="0"/>
              <a:t>NoSQL</a:t>
            </a:r>
            <a:r>
              <a:rPr lang="zh-CN" altLang="en-US" sz="2000" dirty="0" smtClean="0"/>
              <a:t>数据库、列存储格式与检索</a:t>
            </a:r>
            <a:endParaRPr lang="en-US" altLang="zh-CN" sz="2000" dirty="0" smtClean="0"/>
          </a:p>
          <a:p>
            <a:pPr marL="0" lvl="2" indent="-532800">
              <a:buFont typeface="Wingdings" pitchFamily="2" charset="2"/>
              <a:buChar char="l"/>
            </a:pPr>
            <a:r>
              <a:rPr lang="zh-CN" altLang="en-US" sz="2000" dirty="0" smtClean="0"/>
              <a:t>计算处理模型</a:t>
            </a:r>
            <a:endParaRPr lang="en-US" altLang="zh-CN" sz="2000" dirty="0" smtClean="0"/>
          </a:p>
          <a:p>
            <a:pPr marL="0" lvl="2" indent="-532800"/>
            <a:r>
              <a:rPr lang="zh-CN" altLang="en-US" sz="2000" dirty="0" smtClean="0"/>
              <a:t>        </a:t>
            </a:r>
            <a:r>
              <a:rPr lang="en-US" altLang="zh-CN" sz="2000" dirty="0" err="1" smtClean="0"/>
              <a:t>MapReduce</a:t>
            </a:r>
            <a:r>
              <a:rPr lang="zh-CN" altLang="en-US" sz="2000" dirty="0" smtClean="0"/>
              <a:t>计算模型、</a:t>
            </a:r>
            <a:r>
              <a:rPr lang="en-US" altLang="zh-CN" sz="2000" dirty="0" smtClean="0"/>
              <a:t>Hama</a:t>
            </a:r>
            <a:r>
              <a:rPr lang="zh-CN" altLang="en-US" sz="2000" dirty="0" smtClean="0"/>
              <a:t>图并行处理框架、流计算、交互式计算模型、</a:t>
            </a:r>
            <a:r>
              <a:rPr lang="en-US" altLang="zh-CN" sz="2000" dirty="0" err="1" smtClean="0"/>
              <a:t>TensorFlow</a:t>
            </a:r>
            <a:r>
              <a:rPr lang="zh-CN" altLang="en-US" sz="2000" dirty="0" smtClean="0"/>
              <a:t>数据流图</a:t>
            </a:r>
            <a:endParaRPr lang="en-US" altLang="zh-CN" sz="2000" dirty="0" smtClean="0"/>
          </a:p>
          <a:p>
            <a:pPr marL="0" lvl="2" indent="-532800">
              <a:buFont typeface="Wingdings" pitchFamily="2" charset="2"/>
              <a:buChar char="l"/>
            </a:pPr>
            <a:r>
              <a:rPr lang="zh-CN" altLang="en-US" sz="2000" dirty="0" smtClean="0"/>
              <a:t>计算关键技术</a:t>
            </a:r>
            <a:endParaRPr lang="en-US" altLang="zh-CN" sz="2000" dirty="0" smtClean="0"/>
          </a:p>
          <a:p>
            <a:pPr marL="0" lvl="2" indent="-532800"/>
            <a:r>
              <a:rPr lang="zh-CN" altLang="en-US" sz="2000" dirty="0" smtClean="0"/>
              <a:t>       智能算法、列存储结构 </a:t>
            </a:r>
            <a:r>
              <a:rPr lang="en-US" altLang="zh-CN" sz="2000" dirty="0" smtClean="0"/>
              <a:t>(Columnar Storage Structure) </a:t>
            </a:r>
            <a:r>
              <a:rPr lang="zh-CN" altLang="en-US" sz="2000" dirty="0" smtClean="0"/>
              <a:t>与检索、内存驻存技术 </a:t>
            </a:r>
            <a:r>
              <a:rPr lang="en-US" altLang="zh-CN" sz="2000" dirty="0" smtClean="0"/>
              <a:t>(Memory in-site)</a:t>
            </a:r>
            <a:r>
              <a:rPr lang="zh-CN" altLang="en-US" sz="2000" dirty="0" smtClean="0"/>
              <a:t>、交互式计算、数据可视化</a:t>
            </a:r>
            <a:endParaRPr lang="en-US" altLang="zh-CN" sz="2000" dirty="0" smtClean="0"/>
          </a:p>
          <a:p>
            <a:pPr marL="0" lvl="2" indent="-532800">
              <a:buFont typeface="Wingdings" pitchFamily="2" charset="2"/>
              <a:buChar char="l"/>
            </a:pPr>
            <a:r>
              <a:rPr lang="zh-CN" altLang="en-US" sz="2000" dirty="0" smtClean="0"/>
              <a:t>技术解决方案</a:t>
            </a:r>
            <a:endParaRPr lang="en-US" altLang="zh-CN" sz="2000" dirty="0" smtClean="0"/>
          </a:p>
          <a:p>
            <a:pPr marL="0" lvl="2" indent="-532800"/>
            <a:r>
              <a:rPr lang="zh-CN" altLang="en-US" sz="2000" dirty="0" smtClean="0"/>
              <a:t>        商业产品技术方案：</a:t>
            </a:r>
            <a:r>
              <a:rPr lang="en-US" altLang="zh-CN" sz="2000" dirty="0" smtClean="0"/>
              <a:t>Colossus/Spanner/</a:t>
            </a:r>
            <a:r>
              <a:rPr lang="en-US" altLang="zh-CN" sz="2000" dirty="0" err="1" smtClean="0"/>
              <a:t>Pregel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PowerDrill</a:t>
            </a:r>
            <a:r>
              <a:rPr lang="en-US" altLang="zh-CN" sz="2000" dirty="0" smtClean="0"/>
              <a:t>        </a:t>
            </a:r>
          </a:p>
          <a:p>
            <a:pPr marL="0" lvl="2" indent="-532800"/>
            <a:r>
              <a:rPr lang="zh-CN" altLang="en-US" sz="2000" dirty="0" smtClean="0"/>
              <a:t>        开源技术解决方案：   </a:t>
            </a:r>
            <a:endParaRPr lang="en-US" altLang="zh-CN" sz="2000" dirty="0" smtClean="0"/>
          </a:p>
          <a:p>
            <a:pPr marL="0" lvl="2" indent="-532800"/>
            <a:r>
              <a:rPr lang="zh-CN" altLang="en-US" sz="2000" dirty="0" smtClean="0"/>
              <a:t>        </a:t>
            </a:r>
            <a:r>
              <a:rPr lang="en-US" altLang="zh-CN" sz="2000" dirty="0" smtClean="0"/>
              <a:t>HDFS/</a:t>
            </a:r>
            <a:r>
              <a:rPr lang="en-US" altLang="zh-CN" sz="2000" dirty="0" err="1" smtClean="0"/>
              <a:t>Hbase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MapReduce</a:t>
            </a:r>
            <a:r>
              <a:rPr lang="en-US" altLang="zh-CN" sz="2000" dirty="0" smtClean="0"/>
              <a:t>/Hama/Spark/</a:t>
            </a:r>
            <a:r>
              <a:rPr lang="en-US" altLang="zh-CN" sz="2000" dirty="0" err="1" smtClean="0"/>
              <a:t>TensorFlow</a:t>
            </a:r>
            <a:endParaRPr lang="en-US" altLang="zh-CN" sz="2000" dirty="0" smtClean="0"/>
          </a:p>
          <a:p>
            <a:pPr marL="0" lvl="2" indent="-532800">
              <a:buFont typeface="Wingdings" pitchFamily="2" charset="2"/>
              <a:buChar char="l"/>
            </a:pPr>
            <a:r>
              <a:rPr lang="zh-CN" altLang="en-US" sz="2000" dirty="0" smtClean="0"/>
              <a:t>大数据应用开发</a:t>
            </a:r>
            <a:endParaRPr lang="en-US" altLang="zh-CN" sz="2000" dirty="0" smtClean="0"/>
          </a:p>
          <a:p>
            <a:pPr marL="0" lvl="2" indent="-532800">
              <a:buFont typeface="Wingdings" pitchFamily="2" charset="2"/>
              <a:buChar char="l"/>
            </a:pPr>
            <a:endParaRPr lang="zh-CN" altLang="en-US" sz="2000" dirty="0" smtClean="0"/>
          </a:p>
        </p:txBody>
      </p:sp>
      <p:sp>
        <p:nvSpPr>
          <p:cNvPr id="10" name="TextBox 12"/>
          <p:cNvSpPr txBox="1">
            <a:spLocks noChangeArrowheads="1"/>
          </p:cNvSpPr>
          <p:nvPr/>
        </p:nvSpPr>
        <p:spPr bwMode="auto">
          <a:xfrm>
            <a:off x="740434" y="1136426"/>
            <a:ext cx="79248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大数据计算架构</a:t>
            </a: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200400" y="152400"/>
            <a:ext cx="5562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Calibri" pitchFamily="34" charset="0"/>
              </a:rPr>
              <a:t>大</a:t>
            </a:r>
            <a:r>
              <a:rPr lang="zh-CN" altLang="en-US" sz="2400" b="1" dirty="0" smtClean="0">
                <a:solidFill>
                  <a:srgbClr val="002060"/>
                </a:solidFill>
                <a:latin typeface="Calibri" pitchFamily="34" charset="0"/>
              </a:rPr>
              <a:t>数据分析与智能计算</a:t>
            </a:r>
            <a:endParaRPr lang="en-US" altLang="zh-CN" sz="2400" b="1" dirty="0">
              <a:solidFill>
                <a:srgbClr val="002060"/>
              </a:solidFill>
              <a:latin typeface="Calibri" pitchFamily="34" charset="0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Calibri" pitchFamily="34" charset="0"/>
              </a:rPr>
              <a:t>Big Data </a:t>
            </a:r>
            <a:r>
              <a:rPr lang="en-US" altLang="zh-CN" sz="2400" b="1" dirty="0" smtClean="0">
                <a:solidFill>
                  <a:srgbClr val="002060"/>
                </a:solidFill>
                <a:latin typeface="Calibri" pitchFamily="34" charset="0"/>
              </a:rPr>
              <a:t>Analytics &amp; Intelligent Computing</a:t>
            </a:r>
            <a:endParaRPr lang="zh-CN" altLang="en-US" sz="2400" b="1" dirty="0">
              <a:solidFill>
                <a:srgbClr val="00206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0720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21</a:t>
            </a:fld>
            <a:endParaRPr lang="zh-CN" altLang="en-US" smtClean="0"/>
          </a:p>
        </p:txBody>
      </p:sp>
      <p:sp>
        <p:nvSpPr>
          <p:cNvPr id="2056" name="TextBox 12"/>
          <p:cNvSpPr txBox="1">
            <a:spLocks noChangeArrowheads="1"/>
          </p:cNvSpPr>
          <p:nvPr/>
        </p:nvSpPr>
        <p:spPr bwMode="auto">
          <a:xfrm>
            <a:off x="381000" y="1219200"/>
            <a:ext cx="79248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两条技术主线：商业技术 </a:t>
            </a:r>
            <a:r>
              <a:rPr lang="en-US" altLang="zh-CN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vs. </a:t>
            </a:r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开源技术</a:t>
            </a:r>
            <a:endParaRPr lang="en-US" altLang="zh-CN" sz="3200" b="1" dirty="0" smtClean="0">
              <a:solidFill>
                <a:srgbClr val="0823A8"/>
              </a:solidFill>
              <a:latin typeface="Calibri" panose="020F050202020403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1981199"/>
            <a:ext cx="7848600" cy="3994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200400" y="152400"/>
            <a:ext cx="5562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Calibri" pitchFamily="34" charset="0"/>
              </a:rPr>
              <a:t>大</a:t>
            </a:r>
            <a:r>
              <a:rPr lang="zh-CN" altLang="en-US" sz="2400" b="1" dirty="0" smtClean="0">
                <a:solidFill>
                  <a:srgbClr val="002060"/>
                </a:solidFill>
                <a:latin typeface="Calibri" pitchFamily="34" charset="0"/>
              </a:rPr>
              <a:t>数据分析与智能计算</a:t>
            </a:r>
            <a:endParaRPr lang="en-US" altLang="zh-CN" sz="2400" b="1" dirty="0">
              <a:solidFill>
                <a:srgbClr val="002060"/>
              </a:solidFill>
              <a:latin typeface="Calibri" pitchFamily="34" charset="0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Calibri" pitchFamily="34" charset="0"/>
              </a:rPr>
              <a:t>Big Data </a:t>
            </a:r>
            <a:r>
              <a:rPr lang="en-US" altLang="zh-CN" sz="2400" b="1" dirty="0" smtClean="0">
                <a:solidFill>
                  <a:srgbClr val="002060"/>
                </a:solidFill>
                <a:latin typeface="Calibri" pitchFamily="34" charset="0"/>
              </a:rPr>
              <a:t>Analytics &amp; Intelligent Computing</a:t>
            </a:r>
            <a:endParaRPr lang="zh-CN" altLang="en-US" sz="2400" b="1" dirty="0">
              <a:solidFill>
                <a:srgbClr val="00206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22</a:t>
            </a:fld>
            <a:endParaRPr lang="zh-CN" altLang="en-US" smtClean="0"/>
          </a:p>
        </p:txBody>
      </p:sp>
      <p:sp>
        <p:nvSpPr>
          <p:cNvPr id="3" name="文本框 2"/>
          <p:cNvSpPr txBox="1"/>
          <p:nvPr/>
        </p:nvSpPr>
        <p:spPr>
          <a:xfrm>
            <a:off x="762000" y="2209800"/>
            <a:ext cx="76962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indent="-5328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计算模型：抽象结构 </a:t>
            </a:r>
            <a:r>
              <a:rPr lang="en-US" altLang="zh-CN" sz="2400" dirty="0" smtClean="0"/>
              <a:t>+ </a:t>
            </a:r>
            <a:r>
              <a:rPr lang="zh-CN" altLang="en-US" sz="2400" dirty="0" smtClean="0"/>
              <a:t>计算范式</a:t>
            </a:r>
            <a:r>
              <a:rPr lang="en-US" altLang="zh-CN" sz="2400" dirty="0" smtClean="0"/>
              <a:t> + </a:t>
            </a:r>
            <a:r>
              <a:rPr lang="zh-CN" altLang="en-US" sz="2400" dirty="0" smtClean="0"/>
              <a:t>算法</a:t>
            </a:r>
            <a:endParaRPr lang="en-US" altLang="zh-CN" sz="2400" dirty="0" smtClean="0"/>
          </a:p>
          <a:p>
            <a:pPr marL="0" lvl="2" indent="-532800">
              <a:lnSpc>
                <a:spcPct val="150000"/>
              </a:lnSpc>
            </a:pPr>
            <a:r>
              <a:rPr lang="zh-CN" altLang="en-US" sz="2400" dirty="0" smtClean="0"/>
              <a:t>       计算模型针对领域问题提出技术解决方案的基础模型、数据结构及算法。</a:t>
            </a:r>
            <a:endParaRPr lang="en-US" altLang="zh-CN" sz="2400" dirty="0" smtClean="0"/>
          </a:p>
          <a:p>
            <a:pPr marL="0" lvl="2" indent="-5328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计算架构：系统架构 </a:t>
            </a:r>
            <a:r>
              <a:rPr lang="en-US" altLang="zh-CN" sz="2400" dirty="0" smtClean="0"/>
              <a:t>+ </a:t>
            </a:r>
            <a:r>
              <a:rPr lang="zh-CN" altLang="en-US" sz="2400" dirty="0" smtClean="0"/>
              <a:t>软件设计 </a:t>
            </a:r>
            <a:r>
              <a:rPr lang="en-US" altLang="zh-CN" sz="2400" dirty="0" smtClean="0"/>
              <a:t>+ </a:t>
            </a:r>
            <a:r>
              <a:rPr lang="zh-CN" altLang="en-US" sz="2400" dirty="0" smtClean="0"/>
              <a:t>实现方法</a:t>
            </a:r>
            <a:endParaRPr lang="en-US" altLang="zh-CN" sz="2400" dirty="0" smtClean="0"/>
          </a:p>
          <a:p>
            <a:pPr marL="0" lvl="2" indent="-532800">
              <a:lnSpc>
                <a:spcPct val="150000"/>
              </a:lnSpc>
            </a:pPr>
            <a:r>
              <a:rPr lang="zh-CN" altLang="en-US" sz="2400" dirty="0" smtClean="0"/>
              <a:t>       计算架构提出基于上述模型、在特定计算平台上实现的技术方案框架（系统架构、软件架构与模块、数据流与数据接口、实现原理及方法等）。</a:t>
            </a:r>
            <a:endParaRPr lang="en-US" altLang="zh-CN" sz="2400" dirty="0" smtClean="0"/>
          </a:p>
          <a:p>
            <a:pPr marL="0" lvl="2" indent="-532800">
              <a:buFont typeface="Wingdings" pitchFamily="2" charset="2"/>
              <a:buChar char="l"/>
            </a:pPr>
            <a:endParaRPr lang="zh-CN" altLang="en-US" sz="2400" dirty="0" smtClean="0"/>
          </a:p>
        </p:txBody>
      </p:sp>
      <p:sp>
        <p:nvSpPr>
          <p:cNvPr id="10" name="TextBox 12"/>
          <p:cNvSpPr txBox="1">
            <a:spLocks noChangeArrowheads="1"/>
          </p:cNvSpPr>
          <p:nvPr/>
        </p:nvSpPr>
        <p:spPr bwMode="auto">
          <a:xfrm>
            <a:off x="685800" y="1447800"/>
            <a:ext cx="79248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计算模型与计算架构</a:t>
            </a: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200400" y="152400"/>
            <a:ext cx="5562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Calibri" pitchFamily="34" charset="0"/>
              </a:rPr>
              <a:t>大</a:t>
            </a:r>
            <a:r>
              <a:rPr lang="zh-CN" altLang="en-US" sz="2400" b="1" dirty="0" smtClean="0">
                <a:solidFill>
                  <a:srgbClr val="002060"/>
                </a:solidFill>
                <a:latin typeface="Calibri" pitchFamily="34" charset="0"/>
              </a:rPr>
              <a:t>数据分析与智能计算</a:t>
            </a:r>
            <a:endParaRPr lang="en-US" altLang="zh-CN" sz="2400" b="1" dirty="0">
              <a:solidFill>
                <a:srgbClr val="002060"/>
              </a:solidFill>
              <a:latin typeface="Calibri" pitchFamily="34" charset="0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Calibri" pitchFamily="34" charset="0"/>
              </a:rPr>
              <a:t>Big Data </a:t>
            </a:r>
            <a:r>
              <a:rPr lang="en-US" altLang="zh-CN" sz="2400" b="1" dirty="0" smtClean="0">
                <a:solidFill>
                  <a:srgbClr val="002060"/>
                </a:solidFill>
                <a:latin typeface="Calibri" pitchFamily="34" charset="0"/>
              </a:rPr>
              <a:t>Analytics &amp; Intelligent Computing</a:t>
            </a:r>
            <a:endParaRPr lang="zh-CN" altLang="en-US" sz="2400" b="1" dirty="0">
              <a:solidFill>
                <a:srgbClr val="00206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0720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23</a:t>
            </a:fld>
            <a:endParaRPr lang="zh-CN" altLang="en-US" smtClean="0"/>
          </a:p>
        </p:txBody>
      </p:sp>
      <p:sp>
        <p:nvSpPr>
          <p:cNvPr id="3" name="文本框 2"/>
          <p:cNvSpPr txBox="1"/>
          <p:nvPr/>
        </p:nvSpPr>
        <p:spPr>
          <a:xfrm>
            <a:off x="762000" y="1981200"/>
            <a:ext cx="7696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800" dirty="0" smtClean="0"/>
              <a:t>  </a:t>
            </a:r>
            <a:r>
              <a:rPr lang="en-US" altLang="zh-CN" sz="2800" dirty="0" err="1" smtClean="0"/>
              <a:t>MapReduce</a:t>
            </a:r>
            <a:r>
              <a:rPr lang="zh-CN" altLang="en-US" sz="2800" dirty="0" smtClean="0"/>
              <a:t>批处理</a:t>
            </a:r>
            <a:r>
              <a:rPr lang="en-US" altLang="zh-CN" sz="2800" dirty="0" smtClean="0"/>
              <a:t> </a:t>
            </a:r>
          </a:p>
          <a:p>
            <a:pPr lvl="3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800" dirty="0" smtClean="0"/>
              <a:t>  </a:t>
            </a:r>
            <a:r>
              <a:rPr lang="zh-CN" altLang="zh-CN" sz="2800" dirty="0" smtClean="0"/>
              <a:t>图并行计算</a:t>
            </a:r>
            <a:endParaRPr lang="en-US" altLang="zh-CN" sz="2800" dirty="0" smtClean="0"/>
          </a:p>
          <a:p>
            <a:pPr lvl="3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800" dirty="0" smtClean="0"/>
              <a:t>  </a:t>
            </a:r>
            <a:r>
              <a:rPr lang="zh-CN" altLang="zh-CN" sz="2800" dirty="0" smtClean="0"/>
              <a:t>交互式处理</a:t>
            </a:r>
            <a:r>
              <a:rPr lang="en-US" altLang="zh-CN" sz="2800" dirty="0" smtClean="0"/>
              <a:t> </a:t>
            </a:r>
          </a:p>
          <a:p>
            <a:pPr lvl="3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800" dirty="0" smtClean="0"/>
              <a:t>  </a:t>
            </a:r>
            <a:r>
              <a:rPr lang="zh-CN" altLang="zh-CN" sz="2800" dirty="0" smtClean="0"/>
              <a:t>流计算</a:t>
            </a:r>
            <a:endParaRPr lang="en-US" altLang="zh-CN" sz="2800" dirty="0" smtClean="0"/>
          </a:p>
          <a:p>
            <a:pPr lvl="3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800" dirty="0" smtClean="0"/>
              <a:t>  </a:t>
            </a:r>
            <a:r>
              <a:rPr lang="zh-CN" altLang="en-US" sz="2800" dirty="0" smtClean="0"/>
              <a:t>内存计算</a:t>
            </a:r>
            <a:endParaRPr lang="en-US" altLang="zh-CN" sz="2800" dirty="0" smtClean="0"/>
          </a:p>
          <a:p>
            <a:pPr lvl="3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800" dirty="0" smtClean="0"/>
              <a:t>  </a:t>
            </a:r>
            <a:r>
              <a:rPr lang="zh-CN" altLang="en-US" sz="2800" dirty="0" smtClean="0"/>
              <a:t>数据流图模型（</a:t>
            </a:r>
            <a:r>
              <a:rPr lang="en-US" altLang="zh-CN" sz="2800" dirty="0" err="1" smtClean="0"/>
              <a:t>Tensorflow</a:t>
            </a:r>
            <a:r>
              <a:rPr lang="zh-CN" altLang="en-US" sz="2800" dirty="0" smtClean="0"/>
              <a:t>）</a:t>
            </a:r>
          </a:p>
          <a:p>
            <a:pPr marL="0" lvl="2" indent="-532800">
              <a:buFont typeface="Wingdings" pitchFamily="2" charset="2"/>
              <a:buChar char="l"/>
            </a:pPr>
            <a:endParaRPr lang="zh-CN" altLang="en-US" sz="2800" dirty="0" smtClean="0"/>
          </a:p>
        </p:txBody>
      </p:sp>
      <p:sp>
        <p:nvSpPr>
          <p:cNvPr id="10" name="TextBox 12"/>
          <p:cNvSpPr txBox="1">
            <a:spLocks noChangeArrowheads="1"/>
          </p:cNvSpPr>
          <p:nvPr/>
        </p:nvSpPr>
        <p:spPr bwMode="auto">
          <a:xfrm>
            <a:off x="685800" y="1295400"/>
            <a:ext cx="79248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计算模式</a:t>
            </a:r>
            <a:r>
              <a:rPr lang="en-US" altLang="zh-CN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/</a:t>
            </a:r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计算模型</a:t>
            </a: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200400" y="152400"/>
            <a:ext cx="5562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Calibri" pitchFamily="34" charset="0"/>
              </a:rPr>
              <a:t>大</a:t>
            </a:r>
            <a:r>
              <a:rPr lang="zh-CN" altLang="en-US" sz="2400" b="1" dirty="0" smtClean="0">
                <a:solidFill>
                  <a:srgbClr val="002060"/>
                </a:solidFill>
                <a:latin typeface="Calibri" pitchFamily="34" charset="0"/>
              </a:rPr>
              <a:t>数据分析与智能计算</a:t>
            </a:r>
            <a:endParaRPr lang="en-US" altLang="zh-CN" sz="2400" b="1" dirty="0">
              <a:solidFill>
                <a:srgbClr val="002060"/>
              </a:solidFill>
              <a:latin typeface="Calibri" pitchFamily="34" charset="0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Calibri" pitchFamily="34" charset="0"/>
              </a:rPr>
              <a:t>Big Data </a:t>
            </a:r>
            <a:r>
              <a:rPr lang="en-US" altLang="zh-CN" sz="2400" b="1" dirty="0" smtClean="0">
                <a:solidFill>
                  <a:srgbClr val="002060"/>
                </a:solidFill>
                <a:latin typeface="Calibri" pitchFamily="34" charset="0"/>
              </a:rPr>
              <a:t>Analytics &amp; Intelligent Computing</a:t>
            </a:r>
            <a:endParaRPr lang="zh-CN" altLang="en-US" sz="2400" b="1" dirty="0">
              <a:solidFill>
                <a:srgbClr val="00206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0720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24</a:t>
            </a:fld>
            <a:endParaRPr lang="zh-CN" altLang="en-US" smtClean="0"/>
          </a:p>
        </p:txBody>
      </p:sp>
      <p:sp>
        <p:nvSpPr>
          <p:cNvPr id="3" name="文本框 2"/>
          <p:cNvSpPr txBox="1"/>
          <p:nvPr/>
        </p:nvSpPr>
        <p:spPr>
          <a:xfrm>
            <a:off x="533400" y="2362200"/>
            <a:ext cx="7696200" cy="3890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800" dirty="0" smtClean="0"/>
              <a:t>  </a:t>
            </a:r>
            <a:r>
              <a:rPr lang="en-US" altLang="zh-CN" sz="2800" dirty="0" err="1" smtClean="0"/>
              <a:t>Hadoop</a:t>
            </a:r>
            <a:r>
              <a:rPr lang="en-US" altLang="zh-CN" sz="2800" dirty="0" smtClean="0"/>
              <a:t>/HDFS/</a:t>
            </a:r>
            <a:r>
              <a:rPr lang="en-US" altLang="zh-CN" sz="2800" dirty="0" err="1" smtClean="0"/>
              <a:t>MapReduce</a:t>
            </a:r>
            <a:r>
              <a:rPr lang="en-US" altLang="zh-CN" sz="2800" dirty="0" smtClean="0"/>
              <a:t> </a:t>
            </a:r>
          </a:p>
          <a:p>
            <a:pPr lvl="3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800" dirty="0" smtClean="0"/>
              <a:t>  </a:t>
            </a:r>
            <a:r>
              <a:rPr lang="zh-CN" altLang="en-US" sz="2800" dirty="0" smtClean="0"/>
              <a:t>基于</a:t>
            </a:r>
            <a:r>
              <a:rPr lang="en-US" altLang="zh-CN" sz="2800" dirty="0" smtClean="0"/>
              <a:t>BSP</a:t>
            </a:r>
            <a:r>
              <a:rPr lang="zh-CN" altLang="en-US" sz="2800" dirty="0" smtClean="0"/>
              <a:t>模型的</a:t>
            </a:r>
            <a:r>
              <a:rPr lang="en-US" altLang="zh-CN" sz="2800" dirty="0" err="1" smtClean="0"/>
              <a:t>Pregel</a:t>
            </a:r>
            <a:r>
              <a:rPr lang="en-US" altLang="zh-CN" sz="2800" dirty="0" smtClean="0"/>
              <a:t>, HAMA</a:t>
            </a:r>
          </a:p>
          <a:p>
            <a:pPr lvl="3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Dremel</a:t>
            </a:r>
            <a:r>
              <a:rPr lang="en-US" altLang="zh-CN" sz="2800" dirty="0" smtClean="0"/>
              <a:t>/</a:t>
            </a:r>
            <a:r>
              <a:rPr lang="en-US" altLang="zh-CN" sz="2800" dirty="0" err="1" smtClean="0"/>
              <a:t>PowerDrill</a:t>
            </a:r>
            <a:r>
              <a:rPr lang="en-US" altLang="zh-CN" sz="2800" dirty="0" smtClean="0"/>
              <a:t>, Apache Drill</a:t>
            </a:r>
          </a:p>
          <a:p>
            <a:pPr lvl="3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800" dirty="0" smtClean="0"/>
              <a:t>  Storm, Spark Stream</a:t>
            </a:r>
          </a:p>
          <a:p>
            <a:pPr lvl="3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800" dirty="0" smtClean="0"/>
              <a:t>  Spark</a:t>
            </a:r>
            <a:r>
              <a:rPr lang="zh-CN" altLang="en-US" sz="2800" dirty="0" smtClean="0"/>
              <a:t>内存计算，</a:t>
            </a:r>
            <a:r>
              <a:rPr lang="en-US" altLang="zh-CN" sz="2800" dirty="0" err="1" smtClean="0"/>
              <a:t>MemCloud</a:t>
            </a:r>
            <a:endParaRPr lang="en-US" altLang="zh-CN" sz="2800" dirty="0" smtClean="0"/>
          </a:p>
          <a:p>
            <a:pPr lvl="3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Tensorflow</a:t>
            </a:r>
            <a:endParaRPr lang="zh-CN" altLang="zh-CN" sz="2800" dirty="0" smtClean="0"/>
          </a:p>
        </p:txBody>
      </p:sp>
      <p:sp>
        <p:nvSpPr>
          <p:cNvPr id="10" name="TextBox 12"/>
          <p:cNvSpPr txBox="1">
            <a:spLocks noChangeArrowheads="1"/>
          </p:cNvSpPr>
          <p:nvPr/>
        </p:nvSpPr>
        <p:spPr bwMode="auto">
          <a:xfrm>
            <a:off x="685800" y="1524000"/>
            <a:ext cx="79248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计算架构</a:t>
            </a:r>
            <a:r>
              <a:rPr lang="en-US" altLang="zh-CN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/</a:t>
            </a:r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计算平台</a:t>
            </a: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200400" y="152400"/>
            <a:ext cx="5562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Calibri" pitchFamily="34" charset="0"/>
              </a:rPr>
              <a:t>大</a:t>
            </a:r>
            <a:r>
              <a:rPr lang="zh-CN" altLang="en-US" sz="2400" b="1" dirty="0" smtClean="0">
                <a:solidFill>
                  <a:srgbClr val="002060"/>
                </a:solidFill>
                <a:latin typeface="Calibri" pitchFamily="34" charset="0"/>
              </a:rPr>
              <a:t>数据分析与智能计算</a:t>
            </a:r>
            <a:endParaRPr lang="en-US" altLang="zh-CN" sz="2400" b="1" dirty="0">
              <a:solidFill>
                <a:srgbClr val="002060"/>
              </a:solidFill>
              <a:latin typeface="Calibri" pitchFamily="34" charset="0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Calibri" pitchFamily="34" charset="0"/>
              </a:rPr>
              <a:t>Big Data </a:t>
            </a:r>
            <a:r>
              <a:rPr lang="en-US" altLang="zh-CN" sz="2400" b="1" dirty="0" smtClean="0">
                <a:solidFill>
                  <a:srgbClr val="002060"/>
                </a:solidFill>
                <a:latin typeface="Calibri" pitchFamily="34" charset="0"/>
              </a:rPr>
              <a:t>Analytics &amp; Intelligent Computing</a:t>
            </a:r>
            <a:endParaRPr lang="zh-CN" altLang="en-US" sz="2400" b="1" dirty="0">
              <a:solidFill>
                <a:srgbClr val="00206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0720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3</a:t>
            </a:fld>
            <a:endParaRPr lang="zh-CN" altLang="en-US" smtClean="0"/>
          </a:p>
        </p:txBody>
      </p:sp>
      <p:sp>
        <p:nvSpPr>
          <p:cNvPr id="2056" name="TextBox 12"/>
          <p:cNvSpPr txBox="1">
            <a:spLocks noChangeArrowheads="1"/>
          </p:cNvSpPr>
          <p:nvPr/>
        </p:nvSpPr>
        <p:spPr bwMode="auto">
          <a:xfrm>
            <a:off x="381000" y="1219200"/>
            <a:ext cx="7924800" cy="200054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zh-CN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数据存储系统</a:t>
            </a:r>
            <a:endParaRPr lang="en-US" altLang="zh-CN" sz="3200" b="1" dirty="0" smtClean="0">
              <a:solidFill>
                <a:srgbClr val="0823A8"/>
              </a:solidFill>
              <a:latin typeface="Calibri" panose="020F0502020204030204" pitchFamily="34" charset="0"/>
            </a:endParaRPr>
          </a:p>
          <a:p>
            <a:r>
              <a:rPr lang="en-US" altLang="zh-CN" sz="2000" dirty="0" smtClean="0"/>
              <a:t>      </a:t>
            </a:r>
            <a:r>
              <a:rPr lang="zh-CN" altLang="zh-CN" sz="2000" dirty="0" smtClean="0"/>
              <a:t>包括</a:t>
            </a:r>
            <a:r>
              <a:rPr lang="zh-CN" altLang="zh-CN" sz="2000" dirty="0" smtClean="0"/>
              <a:t>数据采集层；数据清洗、抽取与建模</a:t>
            </a:r>
            <a:r>
              <a:rPr lang="zh-CN" altLang="en-US" sz="2000" dirty="0" smtClean="0"/>
              <a:t>；</a:t>
            </a:r>
            <a:r>
              <a:rPr lang="zh-CN" altLang="zh-CN" sz="2000" dirty="0" smtClean="0"/>
              <a:t>数据存储架构</a:t>
            </a:r>
            <a:r>
              <a:rPr lang="zh-CN" altLang="en-US" sz="2000" dirty="0" smtClean="0"/>
              <a:t>；数据统一接口等。</a:t>
            </a:r>
          </a:p>
          <a:p>
            <a:endParaRPr lang="en-US" altLang="zh-CN" sz="2000" dirty="0" smtClean="0"/>
          </a:p>
          <a:p>
            <a:endParaRPr lang="zh-CN" altLang="en-US" sz="3200" b="1" dirty="0">
              <a:solidFill>
                <a:srgbClr val="0823A8"/>
              </a:solidFill>
              <a:latin typeface="Calibri" panose="020F0502020204030204" pitchFamily="34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761999" y="2819400"/>
            <a:ext cx="8153401" cy="3276600"/>
            <a:chOff x="3145" y="6257"/>
            <a:chExt cx="5806" cy="2073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3145" y="6257"/>
              <a:ext cx="5806" cy="207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1" name="Group 5"/>
            <p:cNvGrpSpPr>
              <a:grpSpLocks/>
            </p:cNvGrpSpPr>
            <p:nvPr/>
          </p:nvGrpSpPr>
          <p:grpSpPr bwMode="auto">
            <a:xfrm>
              <a:off x="3409" y="6411"/>
              <a:ext cx="5254" cy="1792"/>
              <a:chOff x="3409" y="6411"/>
              <a:chExt cx="5254" cy="1792"/>
            </a:xfrm>
          </p:grpSpPr>
          <p:sp>
            <p:nvSpPr>
              <p:cNvPr id="22" name="Text Box 6"/>
              <p:cNvSpPr txBox="1">
                <a:spLocks noChangeArrowheads="1"/>
              </p:cNvSpPr>
              <p:nvPr/>
            </p:nvSpPr>
            <p:spPr bwMode="auto">
              <a:xfrm>
                <a:off x="5311" y="7696"/>
                <a:ext cx="3352" cy="507"/>
              </a:xfrm>
              <a:prstGeom prst="rect">
                <a:avLst/>
              </a:prstGeom>
              <a:solidFill>
                <a:srgbClr val="C6D9F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3200" dirty="0">
                    <a:latin typeface="Calibri" pitchFamily="34" charset="0"/>
                  </a:rPr>
                  <a:t>数据采集与建模</a:t>
                </a:r>
              </a:p>
            </p:txBody>
          </p:sp>
          <p:grpSp>
            <p:nvGrpSpPr>
              <p:cNvPr id="23" name="Group 7"/>
              <p:cNvGrpSpPr>
                <a:grpSpLocks/>
              </p:cNvGrpSpPr>
              <p:nvPr/>
            </p:nvGrpSpPr>
            <p:grpSpPr bwMode="auto">
              <a:xfrm>
                <a:off x="3409" y="6411"/>
                <a:ext cx="5254" cy="1285"/>
                <a:chOff x="3409" y="6411"/>
                <a:chExt cx="5254" cy="1285"/>
              </a:xfrm>
            </p:grpSpPr>
            <p:sp>
              <p:nvSpPr>
                <p:cNvPr id="24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5311" y="7072"/>
                  <a:ext cx="3352" cy="507"/>
                </a:xfrm>
                <a:prstGeom prst="rect">
                  <a:avLst/>
                </a:prstGeom>
                <a:solidFill>
                  <a:srgbClr val="B8CCE4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zh-CN" altLang="en-US" sz="3200" dirty="0">
                      <a:latin typeface="Calibri" pitchFamily="34" charset="0"/>
                    </a:rPr>
                    <a:t>分布式文件系统</a:t>
                  </a:r>
                </a:p>
              </p:txBody>
            </p:sp>
            <p:grpSp>
              <p:nvGrpSpPr>
                <p:cNvPr id="25" name="Group 9"/>
                <p:cNvGrpSpPr>
                  <a:grpSpLocks/>
                </p:cNvGrpSpPr>
                <p:nvPr/>
              </p:nvGrpSpPr>
              <p:grpSpPr bwMode="auto">
                <a:xfrm>
                  <a:off x="3409" y="6411"/>
                  <a:ext cx="5224" cy="1285"/>
                  <a:chOff x="3409" y="6411"/>
                  <a:chExt cx="5224" cy="1285"/>
                </a:xfrm>
              </p:grpSpPr>
              <p:sp>
                <p:nvSpPr>
                  <p:cNvPr id="26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09" y="6936"/>
                    <a:ext cx="1469" cy="760"/>
                  </a:xfrm>
                  <a:prstGeom prst="rect">
                    <a:avLst/>
                  </a:prstGeom>
                  <a:solidFill>
                    <a:srgbClr val="E5DFEC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/>
                    <a:r>
                      <a:rPr lang="zh-CN" altLang="en-US" sz="3600" dirty="0">
                        <a:latin typeface="Calibri" pitchFamily="34" charset="0"/>
                        <a:ea typeface="宋体" pitchFamily="2" charset="-122"/>
                      </a:rPr>
                      <a:t>数据存储</a:t>
                    </a:r>
                  </a:p>
                  <a:p>
                    <a:pPr algn="ctr"/>
                    <a:r>
                      <a:rPr lang="zh-CN" altLang="en-US" sz="3600" dirty="0">
                        <a:latin typeface="Calibri" pitchFamily="34" charset="0"/>
                        <a:ea typeface="宋体" pitchFamily="2" charset="-122"/>
                      </a:rPr>
                      <a:t>系统</a:t>
                    </a:r>
                  </a:p>
                </p:txBody>
              </p:sp>
              <p:sp>
                <p:nvSpPr>
                  <p:cNvPr id="27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1" y="6411"/>
                    <a:ext cx="3322" cy="507"/>
                  </a:xfrm>
                  <a:prstGeom prst="rect">
                    <a:avLst/>
                  </a:prstGeom>
                  <a:solidFill>
                    <a:srgbClr val="95B3D7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/>
                    <a:r>
                      <a:rPr lang="zh-CN" altLang="en-US" sz="3200" dirty="0">
                        <a:latin typeface="Calibri" pitchFamily="34" charset="0"/>
                        <a:ea typeface="宋体" pitchFamily="2" charset="-122"/>
                      </a:rPr>
                      <a:t>分布式数据库</a:t>
                    </a:r>
                    <a:r>
                      <a:rPr lang="en-US" altLang="zh-CN" sz="3200" dirty="0">
                        <a:latin typeface="Calibri" pitchFamily="34" charset="0"/>
                        <a:ea typeface="宋体" pitchFamily="2" charset="-122"/>
                      </a:rPr>
                      <a:t>/</a:t>
                    </a:r>
                    <a:r>
                      <a:rPr lang="zh-CN" altLang="en-US" sz="3200" dirty="0">
                        <a:latin typeface="Calibri" pitchFamily="34" charset="0"/>
                        <a:ea typeface="宋体" pitchFamily="2" charset="-122"/>
                      </a:rPr>
                      <a:t>数据仓库</a:t>
                    </a:r>
                  </a:p>
                </p:txBody>
              </p:sp>
            </p:grpSp>
          </p:grpSp>
        </p:grpSp>
      </p:grpSp>
      <p:sp>
        <p:nvSpPr>
          <p:cNvPr id="15" name="TextBox 11"/>
          <p:cNvSpPr txBox="1">
            <a:spLocks noChangeArrowheads="1"/>
          </p:cNvSpPr>
          <p:nvPr/>
        </p:nvSpPr>
        <p:spPr bwMode="auto">
          <a:xfrm>
            <a:off x="3200400" y="152400"/>
            <a:ext cx="5562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Calibri" pitchFamily="34" charset="0"/>
              </a:rPr>
              <a:t>大</a:t>
            </a:r>
            <a:r>
              <a:rPr lang="zh-CN" altLang="en-US" sz="2400" b="1" dirty="0" smtClean="0">
                <a:solidFill>
                  <a:srgbClr val="002060"/>
                </a:solidFill>
                <a:latin typeface="Calibri" pitchFamily="34" charset="0"/>
              </a:rPr>
              <a:t>数据分析与智能计算</a:t>
            </a:r>
            <a:endParaRPr lang="en-US" altLang="zh-CN" sz="2400" b="1" dirty="0">
              <a:solidFill>
                <a:srgbClr val="002060"/>
              </a:solidFill>
              <a:latin typeface="Calibri" pitchFamily="34" charset="0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Calibri" pitchFamily="34" charset="0"/>
              </a:rPr>
              <a:t>Big Data </a:t>
            </a:r>
            <a:r>
              <a:rPr lang="en-US" altLang="zh-CN" sz="2400" b="1" dirty="0" smtClean="0">
                <a:solidFill>
                  <a:srgbClr val="002060"/>
                </a:solidFill>
                <a:latin typeface="Calibri" pitchFamily="34" charset="0"/>
              </a:rPr>
              <a:t>Analytics &amp; Intelligent Computing</a:t>
            </a:r>
            <a:endParaRPr lang="zh-CN" altLang="en-US" sz="2400" b="1" dirty="0">
              <a:solidFill>
                <a:srgbClr val="00206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4</a:t>
            </a:fld>
            <a:endParaRPr lang="zh-CN" altLang="en-US" smtClean="0"/>
          </a:p>
        </p:txBody>
      </p:sp>
      <p:sp>
        <p:nvSpPr>
          <p:cNvPr id="2056" name="TextBox 12"/>
          <p:cNvSpPr txBox="1">
            <a:spLocks noChangeArrowheads="1"/>
          </p:cNvSpPr>
          <p:nvPr/>
        </p:nvSpPr>
        <p:spPr bwMode="auto">
          <a:xfrm>
            <a:off x="381000" y="1219200"/>
            <a:ext cx="7924800" cy="427809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zh-CN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数据存储系统</a:t>
            </a:r>
            <a:endParaRPr lang="en-US" altLang="zh-CN" sz="3200" b="1" dirty="0" smtClean="0">
              <a:solidFill>
                <a:srgbClr val="0823A8"/>
              </a:solidFill>
              <a:latin typeface="Calibri" panose="020F0502020204030204" pitchFamily="34" charset="0"/>
            </a:endParaRPr>
          </a:p>
          <a:p>
            <a:pPr marL="0" lvl="2">
              <a:spcBef>
                <a:spcPts val="1800"/>
              </a:spcBef>
              <a:buFont typeface="Wingdings" pitchFamily="2" charset="2"/>
              <a:buChar char="l"/>
            </a:pPr>
            <a:r>
              <a:rPr lang="en-US" altLang="zh-CN" sz="2000" dirty="0" smtClean="0"/>
              <a:t> </a:t>
            </a:r>
            <a:r>
              <a:rPr lang="zh-CN" altLang="zh-CN" sz="2000" dirty="0" smtClean="0"/>
              <a:t>数据清洗、抽取与建模（将各种类型的结构化、非结构化、异构数据转化为标准存储格式，键值对结构，哈希表（</a:t>
            </a:r>
            <a:r>
              <a:rPr lang="en-US" altLang="zh-CN" sz="2000" dirty="0" smtClean="0"/>
              <a:t>Hash Table</a:t>
            </a:r>
            <a:r>
              <a:rPr lang="zh-CN" altLang="zh-CN" sz="2000" dirty="0" smtClean="0"/>
              <a:t>）检索）数据，并定义数据属性及值域）</a:t>
            </a:r>
            <a:endParaRPr lang="en-US" altLang="zh-CN" sz="2000" dirty="0" smtClean="0"/>
          </a:p>
          <a:p>
            <a:pPr marL="0" lvl="2">
              <a:spcBef>
                <a:spcPts val="1800"/>
              </a:spcBef>
              <a:buFont typeface="Wingdings" pitchFamily="2" charset="2"/>
              <a:buChar char="l"/>
            </a:pPr>
            <a:r>
              <a:rPr lang="en-US" altLang="zh-CN" sz="2000" dirty="0" smtClean="0"/>
              <a:t> </a:t>
            </a:r>
            <a:r>
              <a:rPr lang="zh-CN" altLang="zh-CN" sz="2000" dirty="0" smtClean="0"/>
              <a:t>数据存储架构（集中式</a:t>
            </a:r>
            <a:r>
              <a:rPr lang="en-US" altLang="zh-CN" sz="2000" dirty="0" smtClean="0"/>
              <a:t>/</a:t>
            </a:r>
            <a:r>
              <a:rPr lang="zh-CN" altLang="zh-CN" sz="2000" dirty="0" smtClean="0"/>
              <a:t>分布式文件系统、关系型数据库</a:t>
            </a:r>
            <a:r>
              <a:rPr lang="en-US" altLang="zh-CN" sz="2000" dirty="0" smtClean="0"/>
              <a:t>/</a:t>
            </a:r>
            <a:r>
              <a:rPr lang="zh-CN" altLang="zh-CN" sz="2000" dirty="0" smtClean="0"/>
              <a:t>分布式数据库、行存储数据结构</a:t>
            </a:r>
            <a:r>
              <a:rPr lang="en-US" altLang="zh-CN" sz="2000" dirty="0" smtClean="0"/>
              <a:t>/</a:t>
            </a:r>
            <a:r>
              <a:rPr lang="zh-CN" altLang="zh-CN" sz="2000" dirty="0" smtClean="0"/>
              <a:t>列存储数据结构</a:t>
            </a:r>
            <a:endParaRPr lang="en-US" altLang="zh-CN" sz="2000" dirty="0" smtClean="0"/>
          </a:p>
          <a:p>
            <a:pPr marL="0" lvl="2">
              <a:spcBef>
                <a:spcPts val="1800"/>
              </a:spcBef>
              <a:buFont typeface="Wingdings" pitchFamily="2" charset="2"/>
              <a:buChar char="l"/>
            </a:pPr>
            <a:r>
              <a:rPr lang="zh-CN" altLang="en-US" sz="2000" dirty="0" smtClean="0"/>
              <a:t> 数据仓库与数据服务</a:t>
            </a:r>
            <a:endParaRPr lang="en-US" altLang="zh-CN" sz="2000" dirty="0" smtClean="0"/>
          </a:p>
          <a:p>
            <a:pPr marL="0" lvl="2">
              <a:spcBef>
                <a:spcPts val="1800"/>
              </a:spcBef>
              <a:buFont typeface="Wingdings" pitchFamily="2" charset="2"/>
              <a:buChar char="l"/>
            </a:pPr>
            <a:r>
              <a:rPr lang="zh-CN" altLang="en-US" sz="2000" dirty="0" smtClean="0"/>
              <a:t> 统一数据接口</a:t>
            </a:r>
            <a:r>
              <a:rPr lang="en-US" altLang="zh-CN" sz="2000" dirty="0" smtClean="0"/>
              <a:t>(Unified Data Access Interface)</a:t>
            </a:r>
            <a:endParaRPr lang="zh-CN" altLang="en-US" sz="2000" dirty="0" smtClean="0"/>
          </a:p>
          <a:p>
            <a:endParaRPr lang="en-US" altLang="zh-CN" sz="2000" dirty="0" smtClean="0"/>
          </a:p>
          <a:p>
            <a:endParaRPr lang="zh-CN" altLang="en-US" sz="2000" dirty="0" smtClean="0"/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200400" y="152400"/>
            <a:ext cx="5562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Calibri" pitchFamily="34" charset="0"/>
              </a:rPr>
              <a:t>大</a:t>
            </a:r>
            <a:r>
              <a:rPr lang="zh-CN" altLang="en-US" sz="2400" b="1" dirty="0" smtClean="0">
                <a:solidFill>
                  <a:srgbClr val="002060"/>
                </a:solidFill>
                <a:latin typeface="Calibri" pitchFamily="34" charset="0"/>
              </a:rPr>
              <a:t>数据分析与智能计算</a:t>
            </a:r>
            <a:endParaRPr lang="en-US" altLang="zh-CN" sz="2400" b="1" dirty="0">
              <a:solidFill>
                <a:srgbClr val="002060"/>
              </a:solidFill>
              <a:latin typeface="Calibri" pitchFamily="34" charset="0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Calibri" pitchFamily="34" charset="0"/>
              </a:rPr>
              <a:t>Big Data </a:t>
            </a:r>
            <a:r>
              <a:rPr lang="en-US" altLang="zh-CN" sz="2400" b="1" dirty="0" smtClean="0">
                <a:solidFill>
                  <a:srgbClr val="002060"/>
                </a:solidFill>
                <a:latin typeface="Calibri" pitchFamily="34" charset="0"/>
              </a:rPr>
              <a:t>Analytics &amp; Intelligent Computing</a:t>
            </a:r>
            <a:endParaRPr lang="zh-CN" altLang="en-US" sz="2400" b="1" dirty="0">
              <a:solidFill>
                <a:srgbClr val="00206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5</a:t>
            </a:fld>
            <a:endParaRPr lang="zh-CN" altLang="en-US" smtClean="0"/>
          </a:p>
        </p:txBody>
      </p:sp>
      <p:sp>
        <p:nvSpPr>
          <p:cNvPr id="2056" name="TextBox 12"/>
          <p:cNvSpPr txBox="1">
            <a:spLocks noChangeArrowheads="1"/>
          </p:cNvSpPr>
          <p:nvPr/>
        </p:nvSpPr>
        <p:spPr bwMode="auto">
          <a:xfrm>
            <a:off x="381000" y="1219200"/>
            <a:ext cx="7924800" cy="45602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数据建模</a:t>
            </a:r>
            <a:endParaRPr lang="en-US" altLang="zh-CN" sz="3200" b="1" dirty="0" smtClean="0">
              <a:solidFill>
                <a:srgbClr val="0823A8"/>
              </a:solidFill>
              <a:latin typeface="Calibri" panose="020F0502020204030204" pitchFamily="34" charset="0"/>
            </a:endParaRPr>
          </a:p>
          <a:p>
            <a:pPr hangingPunct="0">
              <a:spcBef>
                <a:spcPts val="1600"/>
              </a:spcBef>
              <a:buClr>
                <a:srgbClr val="000000"/>
              </a:buClr>
              <a:buSzPct val="100000"/>
              <a:tabLst>
                <a:tab pos="965176" algn="l"/>
                <a:tab pos="1930352" algn="l"/>
                <a:tab pos="2895528" algn="l"/>
                <a:tab pos="3860703" algn="l"/>
                <a:tab pos="4825879" algn="l"/>
                <a:tab pos="5791055" algn="l"/>
                <a:tab pos="6756231" algn="l"/>
                <a:tab pos="7721407" algn="l"/>
                <a:tab pos="8686583" algn="l"/>
                <a:tab pos="9651759" algn="l"/>
                <a:tab pos="10616935" algn="l"/>
              </a:tabLst>
            </a:pPr>
            <a:r>
              <a:rPr lang="zh-CN" altLang="zh-CN" sz="2000" dirty="0" smtClean="0"/>
              <a:t>数据模型定义为三个层次：概念模型</a:t>
            </a:r>
            <a:r>
              <a:rPr lang="en-US" altLang="zh-CN" sz="2000" dirty="0" smtClean="0"/>
              <a:t> (conceptual model)</a:t>
            </a:r>
            <a:r>
              <a:rPr lang="zh-CN" altLang="zh-CN" sz="2000" dirty="0" smtClean="0"/>
              <a:t>，逻辑模型</a:t>
            </a:r>
            <a:r>
              <a:rPr lang="en-US" altLang="zh-CN" sz="2000" dirty="0" smtClean="0"/>
              <a:t> (logic model)</a:t>
            </a:r>
            <a:r>
              <a:rPr lang="zh-CN" altLang="zh-CN" sz="2000" dirty="0" smtClean="0"/>
              <a:t>，物理模型</a:t>
            </a:r>
            <a:r>
              <a:rPr lang="en-US" altLang="zh-CN" sz="2000" dirty="0" smtClean="0"/>
              <a:t> (physical model)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marL="0" lvl="2">
              <a:spcBef>
                <a:spcPts val="1800"/>
              </a:spcBef>
              <a:buClr>
                <a:srgbClr val="000000"/>
              </a:buClr>
              <a:buSzPct val="100000"/>
              <a:buFont typeface="Wingdings" pitchFamily="2" charset="2"/>
              <a:buChar char="l"/>
              <a:tabLst>
                <a:tab pos="965176" algn="l"/>
                <a:tab pos="1930352" algn="l"/>
                <a:tab pos="2895528" algn="l"/>
                <a:tab pos="3860703" algn="l"/>
                <a:tab pos="4825879" algn="l"/>
                <a:tab pos="5791055" algn="l"/>
                <a:tab pos="6756231" algn="l"/>
                <a:tab pos="7721407" algn="l"/>
                <a:tab pos="8686583" algn="l"/>
                <a:tab pos="9651759" algn="l"/>
                <a:tab pos="10616935" algn="l"/>
              </a:tabLst>
            </a:pPr>
            <a:r>
              <a:rPr lang="en-US" altLang="zh-CN" sz="2000" dirty="0" smtClean="0"/>
              <a:t>  </a:t>
            </a:r>
            <a:r>
              <a:rPr lang="zh-CN" altLang="zh-CN" sz="2000" dirty="0" smtClean="0"/>
              <a:t>概念模型主要基于用户的数据功能需求产生，通过与客户的交流获得对客户业务要素、功能和关联关系的理解，从而定义出该业务领域内对应于上述业务要素和功能的实体类（</a:t>
            </a:r>
            <a:r>
              <a:rPr lang="en-US" altLang="zh-CN" sz="2000" dirty="0" smtClean="0"/>
              <a:t>entity class</a:t>
            </a:r>
            <a:r>
              <a:rPr lang="zh-CN" altLang="zh-CN" sz="2000" dirty="0" smtClean="0"/>
              <a:t>）。</a:t>
            </a:r>
            <a:endParaRPr lang="en-US" altLang="zh-CN" sz="2000" dirty="0" smtClean="0"/>
          </a:p>
          <a:p>
            <a:pPr marL="0" lvl="2">
              <a:spcBef>
                <a:spcPts val="1800"/>
              </a:spcBef>
              <a:buClr>
                <a:srgbClr val="000000"/>
              </a:buClr>
              <a:buSzPct val="100000"/>
              <a:buFont typeface="Wingdings" pitchFamily="2" charset="2"/>
              <a:buChar char="l"/>
              <a:tabLst>
                <a:tab pos="965176" algn="l"/>
                <a:tab pos="1930352" algn="l"/>
                <a:tab pos="2895528" algn="l"/>
                <a:tab pos="3860703" algn="l"/>
                <a:tab pos="4825879" algn="l"/>
                <a:tab pos="5791055" algn="l"/>
                <a:tab pos="6756231" algn="l"/>
                <a:tab pos="7721407" algn="l"/>
                <a:tab pos="8686583" algn="l"/>
                <a:tab pos="9651759" algn="l"/>
                <a:tab pos="10616935" algn="l"/>
              </a:tabLst>
            </a:pPr>
            <a:r>
              <a:rPr lang="en-US" altLang="zh-CN" sz="2000" dirty="0" smtClean="0"/>
              <a:t>  </a:t>
            </a:r>
            <a:r>
              <a:rPr lang="zh-CN" altLang="zh-CN" sz="2000" dirty="0" smtClean="0"/>
              <a:t>逻辑模型则给出更多的数据实体细节，包括主键、外键、属性、索引、关系、约束、甚至是视图，以数据表、数据列、值域、面向对象类</a:t>
            </a:r>
            <a:r>
              <a:rPr lang="en-US" altLang="zh-CN" sz="2000" dirty="0" smtClean="0"/>
              <a:t>(object-oriented class) </a:t>
            </a:r>
            <a:r>
              <a:rPr lang="zh-CN" altLang="zh-CN" sz="2000" dirty="0" smtClean="0"/>
              <a:t>、</a:t>
            </a:r>
            <a:r>
              <a:rPr lang="en-US" altLang="zh-CN" sz="2000" dirty="0" smtClean="0"/>
              <a:t>XML</a:t>
            </a:r>
            <a:r>
              <a:rPr lang="zh-CN" altLang="zh-CN" sz="2000" dirty="0" smtClean="0"/>
              <a:t>标签等形式来描述。</a:t>
            </a:r>
            <a:endParaRPr lang="en-US" altLang="zh-CN" sz="2000" dirty="0" smtClean="0"/>
          </a:p>
          <a:p>
            <a:pPr marL="0" lvl="2">
              <a:spcBef>
                <a:spcPts val="1800"/>
              </a:spcBef>
              <a:buClr>
                <a:srgbClr val="000000"/>
              </a:buClr>
              <a:buSzPct val="100000"/>
              <a:buFont typeface="Wingdings" pitchFamily="2" charset="2"/>
              <a:buChar char="l"/>
              <a:tabLst>
                <a:tab pos="965176" algn="l"/>
                <a:tab pos="1930352" algn="l"/>
                <a:tab pos="2895528" algn="l"/>
                <a:tab pos="3860703" algn="l"/>
                <a:tab pos="4825879" algn="l"/>
                <a:tab pos="5791055" algn="l"/>
                <a:tab pos="6756231" algn="l"/>
                <a:tab pos="7721407" algn="l"/>
                <a:tab pos="8686583" algn="l"/>
                <a:tab pos="9651759" algn="l"/>
                <a:tab pos="10616935" algn="l"/>
              </a:tabLst>
            </a:pPr>
            <a:r>
              <a:rPr lang="en-US" altLang="zh-CN" sz="2000" dirty="0" smtClean="0"/>
              <a:t>  </a:t>
            </a:r>
            <a:r>
              <a:rPr lang="zh-CN" altLang="zh-CN" sz="2000" dirty="0" smtClean="0"/>
              <a:t>物理模型（有时又称为存储模型）则是考虑数据的存储实现方式，包括数据拆分</a:t>
            </a:r>
            <a:r>
              <a:rPr lang="en-US" altLang="zh-CN" sz="2000" dirty="0" smtClean="0"/>
              <a:t>(partition)</a:t>
            </a:r>
            <a:r>
              <a:rPr lang="zh-CN" altLang="zh-CN" sz="2000" dirty="0" smtClean="0"/>
              <a:t>、数据表空间、数据集成。</a:t>
            </a:r>
            <a:endParaRPr lang="zh-CN" altLang="en-US" sz="2000" dirty="0" smtClean="0"/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200400" y="152400"/>
            <a:ext cx="5562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Calibri" pitchFamily="34" charset="0"/>
              </a:rPr>
              <a:t>大</a:t>
            </a:r>
            <a:r>
              <a:rPr lang="zh-CN" altLang="en-US" sz="2400" b="1" dirty="0" smtClean="0">
                <a:solidFill>
                  <a:srgbClr val="002060"/>
                </a:solidFill>
                <a:latin typeface="Calibri" pitchFamily="34" charset="0"/>
              </a:rPr>
              <a:t>数据分析与智能计算</a:t>
            </a:r>
            <a:endParaRPr lang="en-US" altLang="zh-CN" sz="2400" b="1" dirty="0">
              <a:solidFill>
                <a:srgbClr val="002060"/>
              </a:solidFill>
              <a:latin typeface="Calibri" pitchFamily="34" charset="0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Calibri" pitchFamily="34" charset="0"/>
              </a:rPr>
              <a:t>Big Data </a:t>
            </a:r>
            <a:r>
              <a:rPr lang="en-US" altLang="zh-CN" sz="2400" b="1" dirty="0" smtClean="0">
                <a:solidFill>
                  <a:srgbClr val="002060"/>
                </a:solidFill>
                <a:latin typeface="Calibri" pitchFamily="34" charset="0"/>
              </a:rPr>
              <a:t>Analytics &amp; Intelligent Computing</a:t>
            </a:r>
            <a:endParaRPr lang="zh-CN" altLang="en-US" sz="2400" b="1" dirty="0">
              <a:solidFill>
                <a:srgbClr val="00206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6</a:t>
            </a:fld>
            <a:endParaRPr lang="zh-CN" altLang="en-US" smtClean="0"/>
          </a:p>
        </p:txBody>
      </p:sp>
      <p:sp>
        <p:nvSpPr>
          <p:cNvPr id="2056" name="TextBox 12"/>
          <p:cNvSpPr txBox="1">
            <a:spLocks noChangeArrowheads="1"/>
          </p:cNvSpPr>
          <p:nvPr/>
        </p:nvSpPr>
        <p:spPr bwMode="auto">
          <a:xfrm>
            <a:off x="533400" y="1066800"/>
            <a:ext cx="79248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数据建模</a:t>
            </a:r>
            <a:endParaRPr lang="en-US" altLang="zh-CN" sz="3200" b="1" dirty="0" smtClean="0">
              <a:solidFill>
                <a:srgbClr val="0823A8"/>
              </a:solidFill>
              <a:latin typeface="Calibri" panose="020F0502020204030204" pitchFamily="34" charset="0"/>
            </a:endParaRPr>
          </a:p>
        </p:txBody>
      </p:sp>
      <p:pic>
        <p:nvPicPr>
          <p:cNvPr id="7" name="图片 6" descr="https://upload.wikimedia.org/wikipedia/commons/thumb/2/2b/Data_modeling_context.svg/638px-Data_modeling_context.svg.png"/>
          <p:cNvPicPr/>
          <p:nvPr/>
        </p:nvPicPr>
        <p:blipFill>
          <a:blip r:embed="rId4" r:link="rId5" cstate="print"/>
          <a:srcRect/>
          <a:stretch>
            <a:fillRect/>
          </a:stretch>
        </p:blipFill>
        <p:spPr>
          <a:xfrm>
            <a:off x="457200" y="1371600"/>
            <a:ext cx="8292663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3200400" y="152400"/>
            <a:ext cx="5562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Calibri" pitchFamily="34" charset="0"/>
              </a:rPr>
              <a:t>大</a:t>
            </a:r>
            <a:r>
              <a:rPr lang="zh-CN" altLang="en-US" sz="2400" b="1" dirty="0" smtClean="0">
                <a:solidFill>
                  <a:srgbClr val="002060"/>
                </a:solidFill>
                <a:latin typeface="Calibri" pitchFamily="34" charset="0"/>
              </a:rPr>
              <a:t>数据分析与智能计算</a:t>
            </a:r>
            <a:endParaRPr lang="en-US" altLang="zh-CN" sz="2400" b="1" dirty="0">
              <a:solidFill>
                <a:srgbClr val="002060"/>
              </a:solidFill>
              <a:latin typeface="Calibri" pitchFamily="34" charset="0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Calibri" pitchFamily="34" charset="0"/>
              </a:rPr>
              <a:t>Big Data </a:t>
            </a:r>
            <a:r>
              <a:rPr lang="en-US" altLang="zh-CN" sz="2400" b="1" dirty="0" smtClean="0">
                <a:solidFill>
                  <a:srgbClr val="002060"/>
                </a:solidFill>
                <a:latin typeface="Calibri" pitchFamily="34" charset="0"/>
              </a:rPr>
              <a:t>Analytics &amp; Intelligent Computing</a:t>
            </a:r>
            <a:endParaRPr lang="zh-CN" altLang="en-US" sz="2400" b="1" dirty="0">
              <a:solidFill>
                <a:srgbClr val="00206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7</a:t>
            </a:fld>
            <a:endParaRPr lang="zh-CN" altLang="en-US" smtClean="0"/>
          </a:p>
        </p:txBody>
      </p:sp>
      <p:sp>
        <p:nvSpPr>
          <p:cNvPr id="2056" name="TextBox 12"/>
          <p:cNvSpPr txBox="1">
            <a:spLocks noChangeArrowheads="1"/>
          </p:cNvSpPr>
          <p:nvPr/>
        </p:nvSpPr>
        <p:spPr bwMode="auto">
          <a:xfrm>
            <a:off x="381000" y="1219200"/>
            <a:ext cx="7924800" cy="263661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zh-CN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数据处理系统</a:t>
            </a:r>
            <a:endParaRPr lang="en-US" altLang="zh-CN" sz="3200" b="1" dirty="0" smtClean="0">
              <a:solidFill>
                <a:srgbClr val="0823A8"/>
              </a:solidFill>
              <a:latin typeface="Calibri" panose="020F0502020204030204" pitchFamily="34" charset="0"/>
            </a:endParaRPr>
          </a:p>
          <a:p>
            <a:pPr hangingPunct="0">
              <a:spcBef>
                <a:spcPts val="1600"/>
              </a:spcBef>
              <a:buClr>
                <a:srgbClr val="000000"/>
              </a:buClr>
              <a:buSzPct val="100000"/>
              <a:tabLst>
                <a:tab pos="965176" algn="l"/>
                <a:tab pos="1930352" algn="l"/>
                <a:tab pos="2895528" algn="l"/>
                <a:tab pos="3860703" algn="l"/>
                <a:tab pos="4825879" algn="l"/>
                <a:tab pos="5791055" algn="l"/>
                <a:tab pos="6756231" algn="l"/>
                <a:tab pos="7721407" algn="l"/>
                <a:tab pos="8686583" algn="l"/>
                <a:tab pos="9651759" algn="l"/>
                <a:tab pos="10616935" algn="l"/>
              </a:tabLst>
            </a:pPr>
            <a:r>
              <a:rPr lang="zh-CN" altLang="zh-CN" sz="2000" dirty="0" smtClean="0"/>
              <a:t>包括针对不同类型数据的计算模型</a:t>
            </a:r>
            <a:r>
              <a:rPr lang="zh-CN" altLang="en-US" sz="2000" dirty="0" smtClean="0"/>
              <a:t>，</a:t>
            </a:r>
            <a:r>
              <a:rPr lang="zh-CN" altLang="zh-CN" sz="2000" dirty="0" smtClean="0"/>
              <a:t>如针对</a:t>
            </a:r>
            <a:r>
              <a:rPr lang="zh-CN" altLang="en-US" sz="2000" dirty="0" smtClean="0"/>
              <a:t>海量</a:t>
            </a:r>
            <a:r>
              <a:rPr lang="zh-CN" altLang="zh-CN" sz="2000" dirty="0" smtClean="0"/>
              <a:t>数据的</a:t>
            </a:r>
            <a:r>
              <a:rPr lang="en-US" altLang="zh-CN" sz="2000" dirty="0" err="1" smtClean="0"/>
              <a:t>MapReduce</a:t>
            </a:r>
            <a:r>
              <a:rPr lang="zh-CN" altLang="zh-CN" sz="2000" dirty="0" smtClean="0"/>
              <a:t>批处理模型、针对动态数据流的流计算（</a:t>
            </a:r>
            <a:r>
              <a:rPr lang="en-US" altLang="zh-CN" sz="2000" dirty="0" smtClean="0"/>
              <a:t>Stream Computing</a:t>
            </a:r>
            <a:r>
              <a:rPr lang="zh-CN" altLang="zh-CN" sz="2000" dirty="0" smtClean="0"/>
              <a:t>）模型、针对结构化数据的大规模并发处理（</a:t>
            </a:r>
            <a:r>
              <a:rPr lang="en-US" altLang="zh-CN" sz="2000" dirty="0" smtClean="0"/>
              <a:t>MPP</a:t>
            </a:r>
            <a:r>
              <a:rPr lang="zh-CN" altLang="zh-CN" sz="2000" dirty="0" smtClean="0"/>
              <a:t>）模型、基于物理大内存的内存计算（</a:t>
            </a:r>
            <a:r>
              <a:rPr lang="en-US" altLang="zh-CN" sz="2000" dirty="0" smtClean="0"/>
              <a:t>In-memory Computing</a:t>
            </a:r>
            <a:r>
              <a:rPr lang="zh-CN" altLang="zh-CN" sz="2000" dirty="0" smtClean="0"/>
              <a:t>）模型；</a:t>
            </a:r>
            <a:r>
              <a:rPr lang="zh-CN" altLang="en-US" sz="2000" dirty="0" smtClean="0"/>
              <a:t>针对机器学习算法的数据流图（</a:t>
            </a:r>
            <a:r>
              <a:rPr lang="en-US" altLang="zh-CN" sz="2000" dirty="0" smtClean="0"/>
              <a:t>Data Flow Graph</a:t>
            </a:r>
            <a:r>
              <a:rPr lang="zh-CN" altLang="en-US" sz="2000" dirty="0" smtClean="0"/>
              <a:t>）模型；</a:t>
            </a:r>
            <a:r>
              <a:rPr lang="zh-CN" altLang="zh-CN" sz="2000" dirty="0" smtClean="0"/>
              <a:t>各类分析算法</a:t>
            </a:r>
            <a:r>
              <a:rPr lang="zh-CN" altLang="en-US" sz="2000" dirty="0" smtClean="0"/>
              <a:t>实现，及</a:t>
            </a:r>
            <a:r>
              <a:rPr lang="zh-CN" altLang="zh-CN" sz="2000" dirty="0" smtClean="0"/>
              <a:t>提供各种开发工具包和运行环境的计算平台，如</a:t>
            </a:r>
            <a:r>
              <a:rPr lang="en-US" altLang="zh-CN" sz="2000" dirty="0" err="1" smtClean="0"/>
              <a:t>Hadoop</a:t>
            </a:r>
            <a:r>
              <a:rPr lang="en-US" altLang="zh-CN" sz="2000" dirty="0" smtClean="0"/>
              <a:t>, Spark, Storm</a:t>
            </a:r>
            <a:r>
              <a:rPr lang="zh-CN" altLang="zh-CN" sz="2000" dirty="0" smtClean="0"/>
              <a:t>等。</a:t>
            </a:r>
            <a:endParaRPr lang="zh-CN" altLang="en-US" sz="2000" dirty="0" smtClean="0"/>
          </a:p>
        </p:txBody>
      </p: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1219200" y="4038600"/>
            <a:ext cx="6998096" cy="2402682"/>
            <a:chOff x="3145" y="3930"/>
            <a:chExt cx="5806" cy="2073"/>
          </a:xfrm>
        </p:grpSpPr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3145" y="3930"/>
              <a:ext cx="5806" cy="207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" name="Group 5"/>
            <p:cNvGrpSpPr>
              <a:grpSpLocks/>
            </p:cNvGrpSpPr>
            <p:nvPr/>
          </p:nvGrpSpPr>
          <p:grpSpPr bwMode="auto">
            <a:xfrm>
              <a:off x="5392" y="4736"/>
              <a:ext cx="3271" cy="1163"/>
              <a:chOff x="5392" y="4736"/>
              <a:chExt cx="3271" cy="1163"/>
            </a:xfrm>
          </p:grpSpPr>
          <p:sp>
            <p:nvSpPr>
              <p:cNvPr id="14" name="Text Box 6"/>
              <p:cNvSpPr txBox="1">
                <a:spLocks noChangeArrowheads="1"/>
              </p:cNvSpPr>
              <p:nvPr/>
            </p:nvSpPr>
            <p:spPr bwMode="auto">
              <a:xfrm>
                <a:off x="5392" y="5392"/>
                <a:ext cx="3271" cy="507"/>
              </a:xfrm>
              <a:prstGeom prst="rect">
                <a:avLst/>
              </a:prstGeom>
              <a:solidFill>
                <a:srgbClr val="EAF1D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3600" dirty="0">
                    <a:latin typeface="Calibri" pitchFamily="34" charset="0"/>
                    <a:ea typeface="宋体" pitchFamily="2" charset="-122"/>
                  </a:rPr>
                  <a:t>计算模型与算法</a:t>
                </a:r>
              </a:p>
            </p:txBody>
          </p:sp>
          <p:sp>
            <p:nvSpPr>
              <p:cNvPr id="15" name="Text Box 7"/>
              <p:cNvSpPr txBox="1">
                <a:spLocks noChangeArrowheads="1"/>
              </p:cNvSpPr>
              <p:nvPr/>
            </p:nvSpPr>
            <p:spPr bwMode="auto">
              <a:xfrm>
                <a:off x="5392" y="4736"/>
                <a:ext cx="3271" cy="507"/>
              </a:xfrm>
              <a:prstGeom prst="rect">
                <a:avLst/>
              </a:prstGeom>
              <a:solidFill>
                <a:srgbClr val="D6E3B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3600" dirty="0">
                    <a:latin typeface="Calibri" pitchFamily="34" charset="0"/>
                    <a:ea typeface="宋体" pitchFamily="2" charset="-122"/>
                  </a:rPr>
                  <a:t>计算平台</a:t>
                </a:r>
              </a:p>
            </p:txBody>
          </p:sp>
        </p:grpSp>
        <p:grpSp>
          <p:nvGrpSpPr>
            <p:cNvPr id="11" name="Group 8"/>
            <p:cNvGrpSpPr>
              <a:grpSpLocks/>
            </p:cNvGrpSpPr>
            <p:nvPr/>
          </p:nvGrpSpPr>
          <p:grpSpPr bwMode="auto">
            <a:xfrm>
              <a:off x="3271" y="4125"/>
              <a:ext cx="5392" cy="1339"/>
              <a:chOff x="3271" y="4125"/>
              <a:chExt cx="5392" cy="1339"/>
            </a:xfrm>
          </p:grpSpPr>
          <p:sp>
            <p:nvSpPr>
              <p:cNvPr id="12" name="Text Box 9"/>
              <p:cNvSpPr txBox="1">
                <a:spLocks noChangeArrowheads="1"/>
              </p:cNvSpPr>
              <p:nvPr/>
            </p:nvSpPr>
            <p:spPr bwMode="auto">
              <a:xfrm>
                <a:off x="3271" y="4522"/>
                <a:ext cx="2023" cy="942"/>
              </a:xfrm>
              <a:prstGeom prst="rect">
                <a:avLst/>
              </a:prstGeom>
              <a:solidFill>
                <a:srgbClr val="CCC0D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3200" dirty="0">
                    <a:latin typeface="Calibri" pitchFamily="34" charset="0"/>
                    <a:ea typeface="宋体" pitchFamily="2" charset="-122"/>
                  </a:rPr>
                  <a:t>数据处理</a:t>
                </a:r>
              </a:p>
              <a:p>
                <a:pPr algn="ctr"/>
                <a:r>
                  <a:rPr lang="zh-CN" altLang="en-US" sz="3200" dirty="0">
                    <a:latin typeface="Calibri" pitchFamily="34" charset="0"/>
                    <a:ea typeface="宋体" pitchFamily="2" charset="-122"/>
                  </a:rPr>
                  <a:t>系统</a:t>
                </a:r>
              </a:p>
            </p:txBody>
          </p:sp>
          <p:sp>
            <p:nvSpPr>
              <p:cNvPr id="13" name="Text Box 10"/>
              <p:cNvSpPr txBox="1">
                <a:spLocks noChangeArrowheads="1"/>
              </p:cNvSpPr>
              <p:nvPr/>
            </p:nvSpPr>
            <p:spPr bwMode="auto">
              <a:xfrm>
                <a:off x="5392" y="4125"/>
                <a:ext cx="3271" cy="507"/>
              </a:xfrm>
              <a:prstGeom prst="rect">
                <a:avLst/>
              </a:prstGeom>
              <a:solidFill>
                <a:srgbClr val="D6E3B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3600" dirty="0">
                    <a:latin typeface="Calibri" pitchFamily="34" charset="0"/>
                    <a:ea typeface="宋体" pitchFamily="2" charset="-122"/>
                  </a:rPr>
                  <a:t>计算引擎</a:t>
                </a:r>
              </a:p>
            </p:txBody>
          </p:sp>
        </p:grpSp>
      </p:grp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3200400" y="152400"/>
            <a:ext cx="5562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Calibri" pitchFamily="34" charset="0"/>
              </a:rPr>
              <a:t>大</a:t>
            </a:r>
            <a:r>
              <a:rPr lang="zh-CN" altLang="en-US" sz="2400" b="1" dirty="0" smtClean="0">
                <a:solidFill>
                  <a:srgbClr val="002060"/>
                </a:solidFill>
                <a:latin typeface="Calibri" pitchFamily="34" charset="0"/>
              </a:rPr>
              <a:t>数据分析与智能计算</a:t>
            </a:r>
            <a:endParaRPr lang="en-US" altLang="zh-CN" sz="2400" b="1" dirty="0">
              <a:solidFill>
                <a:srgbClr val="002060"/>
              </a:solidFill>
              <a:latin typeface="Calibri" pitchFamily="34" charset="0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Calibri" pitchFamily="34" charset="0"/>
              </a:rPr>
              <a:t>Big Data </a:t>
            </a:r>
            <a:r>
              <a:rPr lang="en-US" altLang="zh-CN" sz="2400" b="1" dirty="0" smtClean="0">
                <a:solidFill>
                  <a:srgbClr val="002060"/>
                </a:solidFill>
                <a:latin typeface="Calibri" pitchFamily="34" charset="0"/>
              </a:rPr>
              <a:t>Analytics &amp; Intelligent Computing</a:t>
            </a:r>
            <a:endParaRPr lang="zh-CN" altLang="en-US" sz="2400" b="1" dirty="0">
              <a:solidFill>
                <a:srgbClr val="00206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8</a:t>
            </a:fld>
            <a:endParaRPr lang="zh-CN" altLang="en-US" smtClean="0"/>
          </a:p>
        </p:txBody>
      </p:sp>
      <p:sp>
        <p:nvSpPr>
          <p:cNvPr id="2056" name="TextBox 12"/>
          <p:cNvSpPr txBox="1">
            <a:spLocks noChangeArrowheads="1"/>
          </p:cNvSpPr>
          <p:nvPr/>
        </p:nvSpPr>
        <p:spPr bwMode="auto">
          <a:xfrm>
            <a:off x="381000" y="1219200"/>
            <a:ext cx="7924800" cy="2021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zh-CN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数据</a:t>
            </a:r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应用</a:t>
            </a:r>
            <a:r>
              <a:rPr lang="zh-CN" altLang="zh-CN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系统</a:t>
            </a:r>
            <a:endParaRPr lang="en-US" altLang="zh-CN" sz="3200" b="1" dirty="0" smtClean="0">
              <a:solidFill>
                <a:srgbClr val="0823A8"/>
              </a:solidFill>
              <a:latin typeface="Calibri" panose="020F0502020204030204" pitchFamily="34" charset="0"/>
            </a:endParaRPr>
          </a:p>
          <a:p>
            <a:pPr hangingPunct="0">
              <a:spcBef>
                <a:spcPts val="1600"/>
              </a:spcBef>
              <a:buClr>
                <a:srgbClr val="000000"/>
              </a:buClr>
              <a:buSzPct val="100000"/>
              <a:tabLst>
                <a:tab pos="965176" algn="l"/>
                <a:tab pos="1930352" algn="l"/>
                <a:tab pos="2895528" algn="l"/>
                <a:tab pos="3860703" algn="l"/>
                <a:tab pos="4825879" algn="l"/>
                <a:tab pos="5791055" algn="l"/>
                <a:tab pos="6756231" algn="l"/>
                <a:tab pos="7721407" algn="l"/>
                <a:tab pos="8686583" algn="l"/>
                <a:tab pos="9651759" algn="l"/>
                <a:tab pos="10616935" algn="l"/>
              </a:tabLst>
            </a:pPr>
            <a:r>
              <a:rPr lang="zh-CN" altLang="zh-CN" sz="2000" dirty="0" smtClean="0"/>
              <a:t>基于上述</a:t>
            </a:r>
            <a:r>
              <a:rPr lang="zh-CN" altLang="en-US" sz="2000" dirty="0" smtClean="0"/>
              <a:t>计算架构</a:t>
            </a:r>
            <a:r>
              <a:rPr lang="zh-CN" altLang="zh-CN" sz="2000" dirty="0" smtClean="0"/>
              <a:t>和处理平台提供各行业各领域的大数据应用技术解决方案。目前，互联网、电子商务、电子政务、金融、电信、医疗卫生等行业是大数据应用最热门的领域，而制造业、教育、能源、环保</a:t>
            </a:r>
            <a:r>
              <a:rPr lang="zh-CN" altLang="en-US" sz="2000" dirty="0" smtClean="0"/>
              <a:t>、智慧交通</a:t>
            </a:r>
            <a:r>
              <a:rPr lang="zh-CN" altLang="zh-CN" sz="2000" dirty="0" smtClean="0"/>
              <a:t>则是大数据技术即将或已经开始拓展的行业。</a:t>
            </a:r>
            <a:endParaRPr lang="zh-CN" altLang="en-US" sz="2000" dirty="0" smtClean="0"/>
          </a:p>
        </p:txBody>
      </p:sp>
      <p:grpSp>
        <p:nvGrpSpPr>
          <p:cNvPr id="17" name="Group 3"/>
          <p:cNvGrpSpPr>
            <a:grpSpLocks/>
          </p:cNvGrpSpPr>
          <p:nvPr/>
        </p:nvGrpSpPr>
        <p:grpSpPr bwMode="auto">
          <a:xfrm>
            <a:off x="533400" y="3429000"/>
            <a:ext cx="7696200" cy="3166951"/>
            <a:chOff x="3145" y="3930"/>
            <a:chExt cx="5806" cy="2073"/>
          </a:xfrm>
        </p:grpSpPr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3145" y="3930"/>
              <a:ext cx="5806" cy="207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9" name="Group 5"/>
            <p:cNvGrpSpPr>
              <a:grpSpLocks/>
            </p:cNvGrpSpPr>
            <p:nvPr/>
          </p:nvGrpSpPr>
          <p:grpSpPr bwMode="auto">
            <a:xfrm>
              <a:off x="5392" y="4736"/>
              <a:ext cx="3482" cy="1163"/>
              <a:chOff x="5392" y="4736"/>
              <a:chExt cx="3482" cy="1163"/>
            </a:xfrm>
          </p:grpSpPr>
          <p:sp>
            <p:nvSpPr>
              <p:cNvPr id="23" name="Text Box 6"/>
              <p:cNvSpPr txBox="1">
                <a:spLocks noChangeArrowheads="1"/>
              </p:cNvSpPr>
              <p:nvPr/>
            </p:nvSpPr>
            <p:spPr bwMode="auto">
              <a:xfrm>
                <a:off x="5392" y="5392"/>
                <a:ext cx="3482" cy="507"/>
              </a:xfrm>
              <a:prstGeom prst="rect">
                <a:avLst/>
              </a:prstGeom>
              <a:solidFill>
                <a:srgbClr val="EAF1D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3600" dirty="0">
                    <a:latin typeface="Calibri" pitchFamily="34" charset="0"/>
                    <a:ea typeface="宋体" pitchFamily="2" charset="-122"/>
                  </a:rPr>
                  <a:t>数据可视化</a:t>
                </a:r>
              </a:p>
            </p:txBody>
          </p:sp>
          <p:sp>
            <p:nvSpPr>
              <p:cNvPr id="24" name="Text Box 7"/>
              <p:cNvSpPr txBox="1">
                <a:spLocks noChangeArrowheads="1"/>
              </p:cNvSpPr>
              <p:nvPr/>
            </p:nvSpPr>
            <p:spPr bwMode="auto">
              <a:xfrm>
                <a:off x="5392" y="4736"/>
                <a:ext cx="3482" cy="507"/>
              </a:xfrm>
              <a:prstGeom prst="rect">
                <a:avLst/>
              </a:prstGeom>
              <a:solidFill>
                <a:srgbClr val="D6E3B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3600" dirty="0">
                    <a:latin typeface="Calibri" pitchFamily="34" charset="0"/>
                    <a:ea typeface="宋体" pitchFamily="2" charset="-122"/>
                  </a:rPr>
                  <a:t>数据产品与数据服务</a:t>
                </a:r>
                <a:endParaRPr lang="zh-CN" altLang="zh-CN" sz="3600" dirty="0"/>
              </a:p>
            </p:txBody>
          </p:sp>
        </p:grpSp>
        <p:grpSp>
          <p:nvGrpSpPr>
            <p:cNvPr id="20" name="Group 8"/>
            <p:cNvGrpSpPr>
              <a:grpSpLocks/>
            </p:cNvGrpSpPr>
            <p:nvPr/>
          </p:nvGrpSpPr>
          <p:grpSpPr bwMode="auto">
            <a:xfrm>
              <a:off x="3409" y="4125"/>
              <a:ext cx="5465" cy="1209"/>
              <a:chOff x="3409" y="4125"/>
              <a:chExt cx="5465" cy="1209"/>
            </a:xfrm>
          </p:grpSpPr>
          <p:sp>
            <p:nvSpPr>
              <p:cNvPr id="21" name="Text Box 9"/>
              <p:cNvSpPr txBox="1">
                <a:spLocks noChangeArrowheads="1"/>
              </p:cNvSpPr>
              <p:nvPr/>
            </p:nvSpPr>
            <p:spPr bwMode="auto">
              <a:xfrm>
                <a:off x="3409" y="4632"/>
                <a:ext cx="1515" cy="702"/>
              </a:xfrm>
              <a:prstGeom prst="rect">
                <a:avLst/>
              </a:prstGeom>
              <a:solidFill>
                <a:srgbClr val="CCC0D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3200" dirty="0">
                    <a:latin typeface="Calibri" pitchFamily="34" charset="0"/>
                    <a:ea typeface="宋体" pitchFamily="2" charset="-122"/>
                  </a:rPr>
                  <a:t>数据应用</a:t>
                </a:r>
                <a:endParaRPr lang="zh-CN" altLang="en-US" sz="3200" dirty="0">
                  <a:latin typeface="Times New Roman" pitchFamily="18" charset="0"/>
                  <a:ea typeface="宋体" pitchFamily="2" charset="-122"/>
                </a:endParaRPr>
              </a:p>
              <a:p>
                <a:pPr algn="ctr"/>
                <a:r>
                  <a:rPr lang="zh-CN" altLang="en-US" sz="3200" dirty="0">
                    <a:latin typeface="Calibri" pitchFamily="34" charset="0"/>
                    <a:ea typeface="宋体" pitchFamily="2" charset="-122"/>
                  </a:rPr>
                  <a:t>系统</a:t>
                </a:r>
                <a:endParaRPr lang="zh-CN" altLang="zh-CN" sz="3200" dirty="0"/>
              </a:p>
              <a:p>
                <a:pPr algn="ctr"/>
                <a:endParaRPr lang="zh-CN" altLang="en-US" sz="3200" dirty="0"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22" name="Text Box 10"/>
              <p:cNvSpPr txBox="1">
                <a:spLocks noChangeArrowheads="1"/>
              </p:cNvSpPr>
              <p:nvPr/>
            </p:nvSpPr>
            <p:spPr bwMode="auto">
              <a:xfrm>
                <a:off x="5392" y="4125"/>
                <a:ext cx="3482" cy="507"/>
              </a:xfrm>
              <a:prstGeom prst="rect">
                <a:avLst/>
              </a:prstGeom>
              <a:solidFill>
                <a:srgbClr val="D6E3B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3600" dirty="0">
                    <a:latin typeface="Calibri" pitchFamily="34" charset="0"/>
                    <a:ea typeface="宋体" pitchFamily="2" charset="-122"/>
                  </a:rPr>
                  <a:t>各类大数据应用</a:t>
                </a:r>
                <a:endParaRPr lang="zh-CN" altLang="zh-CN" sz="3600" dirty="0"/>
              </a:p>
              <a:p>
                <a:pPr algn="ctr"/>
                <a:endParaRPr lang="zh-CN" altLang="en-US" sz="3600" dirty="0">
                  <a:latin typeface="Calibri" pitchFamily="34" charset="0"/>
                  <a:ea typeface="宋体" pitchFamily="2" charset="-122"/>
                </a:endParaRPr>
              </a:p>
            </p:txBody>
          </p:sp>
        </p:grpSp>
      </p:grp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3200400" y="152400"/>
            <a:ext cx="5562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Calibri" pitchFamily="34" charset="0"/>
              </a:rPr>
              <a:t>大</a:t>
            </a:r>
            <a:r>
              <a:rPr lang="zh-CN" altLang="en-US" sz="2400" b="1" dirty="0" smtClean="0">
                <a:solidFill>
                  <a:srgbClr val="002060"/>
                </a:solidFill>
                <a:latin typeface="Calibri" pitchFamily="34" charset="0"/>
              </a:rPr>
              <a:t>数据分析与智能计算</a:t>
            </a:r>
            <a:endParaRPr lang="en-US" altLang="zh-CN" sz="2400" b="1" dirty="0">
              <a:solidFill>
                <a:srgbClr val="002060"/>
              </a:solidFill>
              <a:latin typeface="Calibri" pitchFamily="34" charset="0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Calibri" pitchFamily="34" charset="0"/>
              </a:rPr>
              <a:t>Big Data </a:t>
            </a:r>
            <a:r>
              <a:rPr lang="en-US" altLang="zh-CN" sz="2400" b="1" dirty="0" smtClean="0">
                <a:solidFill>
                  <a:srgbClr val="002060"/>
                </a:solidFill>
                <a:latin typeface="Calibri" pitchFamily="34" charset="0"/>
              </a:rPr>
              <a:t>Analytics &amp; Intelligent Computing</a:t>
            </a:r>
            <a:endParaRPr lang="zh-CN" altLang="en-US" sz="2400" b="1" dirty="0">
              <a:solidFill>
                <a:srgbClr val="00206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9</a:t>
            </a:fld>
            <a:endParaRPr lang="zh-CN" altLang="en-US" smtClean="0"/>
          </a:p>
        </p:txBody>
      </p:sp>
      <p:sp>
        <p:nvSpPr>
          <p:cNvPr id="2056" name="TextBox 12"/>
          <p:cNvSpPr txBox="1">
            <a:spLocks noChangeArrowheads="1"/>
          </p:cNvSpPr>
          <p:nvPr/>
        </p:nvSpPr>
        <p:spPr bwMode="auto">
          <a:xfrm>
            <a:off x="838200" y="1143000"/>
            <a:ext cx="79248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zh-CN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数据存储架构</a:t>
            </a:r>
            <a:endParaRPr lang="en-US" altLang="zh-CN" sz="3200" b="1" dirty="0" smtClean="0">
              <a:solidFill>
                <a:srgbClr val="0823A8"/>
              </a:solidFill>
              <a:latin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8200" y="1752600"/>
            <a:ext cx="769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在存储结构中：数据库提供了数据的逻辑存储结构；分布式文件系统提供了数据的物理存储结构。</a:t>
            </a:r>
            <a:endParaRPr lang="zh-CN" altLang="en-US" sz="2000" dirty="0"/>
          </a:p>
        </p:txBody>
      </p:sp>
      <p:grpSp>
        <p:nvGrpSpPr>
          <p:cNvPr id="9" name="组合 8"/>
          <p:cNvGrpSpPr/>
          <p:nvPr/>
        </p:nvGrpSpPr>
        <p:grpSpPr>
          <a:xfrm>
            <a:off x="1018735" y="2663858"/>
            <a:ext cx="7439465" cy="3813142"/>
            <a:chOff x="2831638" y="2756925"/>
            <a:chExt cx="7055716" cy="3800888"/>
          </a:xfrm>
        </p:grpSpPr>
        <p:grpSp>
          <p:nvGrpSpPr>
            <p:cNvPr id="10" name="Group 2"/>
            <p:cNvGrpSpPr>
              <a:grpSpLocks/>
            </p:cNvGrpSpPr>
            <p:nvPr/>
          </p:nvGrpSpPr>
          <p:grpSpPr bwMode="auto">
            <a:xfrm>
              <a:off x="2927648" y="2756925"/>
              <a:ext cx="6677157" cy="2573867"/>
              <a:chOff x="1700" y="4119"/>
              <a:chExt cx="8339" cy="3040"/>
            </a:xfrm>
          </p:grpSpPr>
          <p:sp>
            <p:nvSpPr>
              <p:cNvPr id="12" name="Text Box 3"/>
              <p:cNvSpPr txBox="1">
                <a:spLocks noChangeArrowheads="1"/>
              </p:cNvSpPr>
              <p:nvPr/>
            </p:nvSpPr>
            <p:spPr bwMode="auto">
              <a:xfrm>
                <a:off x="1700" y="6687"/>
                <a:ext cx="8339" cy="472"/>
              </a:xfrm>
              <a:prstGeom prst="rect">
                <a:avLst/>
              </a:prstGeom>
              <a:solidFill>
                <a:srgbClr val="DAEEF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60958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600" dirty="0">
                    <a:latin typeface="Calibri" pitchFamily="34" charset="0"/>
                    <a:ea typeface="宋体" pitchFamily="2" charset="-122"/>
                    <a:cs typeface="WenQuanYi Zen Hei"/>
                  </a:rPr>
                  <a:t>Data Acquisition / Extraction / Transforming / Modeling</a:t>
                </a:r>
                <a:endParaRPr lang="zh-CN" altLang="zh-CN" sz="2400" dirty="0">
                  <a:latin typeface="Arial" pitchFamily="34" charset="0"/>
                  <a:ea typeface="WenQuanYi Zen Hei"/>
                  <a:cs typeface="WenQuanYi Zen Hei"/>
                </a:endParaRPr>
              </a:p>
            </p:txBody>
          </p:sp>
          <p:sp>
            <p:nvSpPr>
              <p:cNvPr id="13" name="Text Box 4"/>
              <p:cNvSpPr txBox="1">
                <a:spLocks noChangeArrowheads="1"/>
              </p:cNvSpPr>
              <p:nvPr/>
            </p:nvSpPr>
            <p:spPr bwMode="auto">
              <a:xfrm>
                <a:off x="1700" y="5829"/>
                <a:ext cx="8339" cy="472"/>
              </a:xfrm>
              <a:prstGeom prst="rect">
                <a:avLst/>
              </a:prstGeom>
              <a:solidFill>
                <a:srgbClr val="DAEEF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60958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600" dirty="0">
                    <a:latin typeface="Calibri" pitchFamily="34" charset="0"/>
                    <a:ea typeface="宋体" pitchFamily="2" charset="-122"/>
                    <a:cs typeface="WenQuanYi Zen Hei"/>
                  </a:rPr>
                  <a:t>Distributed File Systems (HDFS / GFS / Colossus)</a:t>
                </a:r>
                <a:endParaRPr lang="zh-CN" altLang="zh-CN" sz="2400" dirty="0">
                  <a:latin typeface="Arial" pitchFamily="34" charset="0"/>
                  <a:ea typeface="WenQuanYi Zen Hei"/>
                  <a:cs typeface="WenQuanYi Zen Hei"/>
                </a:endParaRPr>
              </a:p>
            </p:txBody>
          </p:sp>
          <p:sp>
            <p:nvSpPr>
              <p:cNvPr id="14" name="AutoShape 5"/>
              <p:cNvSpPr>
                <a:spLocks noChangeArrowheads="1"/>
              </p:cNvSpPr>
              <p:nvPr/>
            </p:nvSpPr>
            <p:spPr bwMode="auto">
              <a:xfrm>
                <a:off x="5818" y="6301"/>
                <a:ext cx="288" cy="383"/>
              </a:xfrm>
              <a:prstGeom prst="upArrow">
                <a:avLst>
                  <a:gd name="adj1" fmla="val 50000"/>
                  <a:gd name="adj2" fmla="val 33247"/>
                </a:avLst>
              </a:prstGeom>
              <a:solidFill>
                <a:srgbClr val="548DD4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AutoShape 6"/>
              <p:cNvSpPr>
                <a:spLocks noChangeArrowheads="1"/>
              </p:cNvSpPr>
              <p:nvPr/>
            </p:nvSpPr>
            <p:spPr bwMode="auto">
              <a:xfrm>
                <a:off x="5818" y="5446"/>
                <a:ext cx="288" cy="383"/>
              </a:xfrm>
              <a:prstGeom prst="upArrow">
                <a:avLst>
                  <a:gd name="adj1" fmla="val 50000"/>
                  <a:gd name="adj2" fmla="val 33247"/>
                </a:avLst>
              </a:prstGeom>
              <a:solidFill>
                <a:srgbClr val="548DD4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Text Box 7"/>
              <p:cNvSpPr txBox="1">
                <a:spLocks noChangeArrowheads="1"/>
              </p:cNvSpPr>
              <p:nvPr/>
            </p:nvSpPr>
            <p:spPr bwMode="auto">
              <a:xfrm>
                <a:off x="1700" y="4974"/>
                <a:ext cx="8339" cy="472"/>
              </a:xfrm>
              <a:prstGeom prst="rect">
                <a:avLst/>
              </a:prstGeom>
              <a:solidFill>
                <a:srgbClr val="DAEEF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60958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600" dirty="0" err="1">
                    <a:latin typeface="Calibri" pitchFamily="34" charset="0"/>
                    <a:ea typeface="宋体" pitchFamily="2" charset="-122"/>
                    <a:cs typeface="WenQuanYi Zen Hei"/>
                  </a:rPr>
                  <a:t>NoSQL</a:t>
                </a:r>
                <a:r>
                  <a:rPr lang="en-US" altLang="zh-CN" sz="1600" dirty="0">
                    <a:latin typeface="Calibri" pitchFamily="34" charset="0"/>
                    <a:ea typeface="宋体" pitchFamily="2" charset="-122"/>
                    <a:cs typeface="WenQuanYi Zen Hei"/>
                  </a:rPr>
                  <a:t> Database (</a:t>
                </a:r>
                <a:r>
                  <a:rPr lang="en-US" altLang="zh-CN" sz="1600" dirty="0" err="1">
                    <a:latin typeface="Calibri" pitchFamily="34" charset="0"/>
                    <a:ea typeface="宋体" pitchFamily="2" charset="-122"/>
                    <a:cs typeface="WenQuanYi Zen Hei"/>
                  </a:rPr>
                  <a:t>HBase</a:t>
                </a:r>
                <a:r>
                  <a:rPr lang="en-US" altLang="zh-CN" sz="1600" dirty="0">
                    <a:latin typeface="Calibri" pitchFamily="34" charset="0"/>
                    <a:ea typeface="宋体" pitchFamily="2" charset="-122"/>
                    <a:cs typeface="WenQuanYi Zen Hei"/>
                  </a:rPr>
                  <a:t> / </a:t>
                </a:r>
                <a:r>
                  <a:rPr lang="en-US" altLang="zh-CN" sz="1600" dirty="0" err="1">
                    <a:latin typeface="Calibri" pitchFamily="34" charset="0"/>
                    <a:ea typeface="宋体" pitchFamily="2" charset="-122"/>
                    <a:cs typeface="WenQuanYi Zen Hei"/>
                  </a:rPr>
                  <a:t>BigTable</a:t>
                </a:r>
                <a:r>
                  <a:rPr lang="en-US" altLang="zh-CN" sz="1600" dirty="0">
                    <a:latin typeface="Calibri" pitchFamily="34" charset="0"/>
                    <a:ea typeface="宋体" pitchFamily="2" charset="-122"/>
                    <a:cs typeface="WenQuanYi Zen Hei"/>
                  </a:rPr>
                  <a:t> / </a:t>
                </a:r>
                <a:r>
                  <a:rPr lang="en-US" altLang="zh-CN" sz="1600" dirty="0" err="1">
                    <a:latin typeface="Calibri" pitchFamily="34" charset="0"/>
                    <a:ea typeface="宋体" pitchFamily="2" charset="-122"/>
                    <a:cs typeface="WenQuanYi Zen Hei"/>
                  </a:rPr>
                  <a:t>MongoDB</a:t>
                </a:r>
                <a:r>
                  <a:rPr lang="en-US" altLang="zh-CN" sz="1600" dirty="0">
                    <a:latin typeface="Calibri" pitchFamily="34" charset="0"/>
                    <a:ea typeface="宋体" pitchFamily="2" charset="-122"/>
                    <a:cs typeface="WenQuanYi Zen Hei"/>
                  </a:rPr>
                  <a:t> / Neo4j)</a:t>
                </a:r>
                <a:endParaRPr lang="zh-CN" altLang="zh-CN" sz="2400" dirty="0">
                  <a:latin typeface="Arial" pitchFamily="34" charset="0"/>
                  <a:ea typeface="WenQuanYi Zen Hei"/>
                  <a:cs typeface="WenQuanYi Zen Hei"/>
                </a:endParaRPr>
              </a:p>
            </p:txBody>
          </p:sp>
          <p:sp>
            <p:nvSpPr>
              <p:cNvPr id="17" name="Text Box 8"/>
              <p:cNvSpPr txBox="1">
                <a:spLocks noChangeArrowheads="1"/>
              </p:cNvSpPr>
              <p:nvPr/>
            </p:nvSpPr>
            <p:spPr bwMode="auto">
              <a:xfrm>
                <a:off x="1700" y="4119"/>
                <a:ext cx="8339" cy="472"/>
              </a:xfrm>
              <a:prstGeom prst="rect">
                <a:avLst/>
              </a:prstGeom>
              <a:solidFill>
                <a:srgbClr val="DAEEF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60958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600" dirty="0">
                    <a:latin typeface="Calibri" pitchFamily="34" charset="0"/>
                    <a:ea typeface="宋体" pitchFamily="2" charset="-122"/>
                    <a:cs typeface="WenQuanYi Zen Hei"/>
                  </a:rPr>
                  <a:t>Unified Data Access Interface</a:t>
                </a:r>
                <a:endParaRPr lang="zh-CN" altLang="zh-CN" sz="2400" dirty="0">
                  <a:latin typeface="Arial" pitchFamily="34" charset="0"/>
                  <a:ea typeface="WenQuanYi Zen Hei"/>
                  <a:cs typeface="WenQuanYi Zen Hei"/>
                </a:endParaRPr>
              </a:p>
            </p:txBody>
          </p:sp>
          <p:sp>
            <p:nvSpPr>
              <p:cNvPr id="18" name="AutoShape 9"/>
              <p:cNvSpPr>
                <a:spLocks noChangeArrowheads="1"/>
              </p:cNvSpPr>
              <p:nvPr/>
            </p:nvSpPr>
            <p:spPr bwMode="auto">
              <a:xfrm>
                <a:off x="5770" y="4591"/>
                <a:ext cx="288" cy="383"/>
              </a:xfrm>
              <a:prstGeom prst="upArrow">
                <a:avLst>
                  <a:gd name="adj1" fmla="val 50000"/>
                  <a:gd name="adj2" fmla="val 33247"/>
                </a:avLst>
              </a:prstGeom>
              <a:solidFill>
                <a:srgbClr val="548DD4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pic>
          <p:nvPicPr>
            <p:cNvPr id="11" name="对象 2"/>
            <p:cNvPicPr/>
            <p:nvPr/>
          </p:nvPicPr>
          <p:blipFill>
            <a:blip r:embed="rId4" cstate="print"/>
            <a:srcRect t="-714" b="-1285"/>
            <a:stretch>
              <a:fillRect/>
            </a:stretch>
          </p:blipFill>
          <p:spPr>
            <a:xfrm>
              <a:off x="2831638" y="5349214"/>
              <a:ext cx="7055716" cy="1208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3200400" y="152400"/>
            <a:ext cx="5562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Calibri" pitchFamily="34" charset="0"/>
              </a:rPr>
              <a:t>大</a:t>
            </a:r>
            <a:r>
              <a:rPr lang="zh-CN" altLang="en-US" sz="2400" b="1" dirty="0" smtClean="0">
                <a:solidFill>
                  <a:srgbClr val="002060"/>
                </a:solidFill>
                <a:latin typeface="Calibri" pitchFamily="34" charset="0"/>
              </a:rPr>
              <a:t>数据分析与智能计算</a:t>
            </a:r>
            <a:endParaRPr lang="en-US" altLang="zh-CN" sz="2400" b="1" dirty="0">
              <a:solidFill>
                <a:srgbClr val="002060"/>
              </a:solidFill>
              <a:latin typeface="Calibri" pitchFamily="34" charset="0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Calibri" pitchFamily="34" charset="0"/>
              </a:rPr>
              <a:t>Big Data </a:t>
            </a:r>
            <a:r>
              <a:rPr lang="en-US" altLang="zh-CN" sz="2400" b="1" dirty="0" smtClean="0">
                <a:solidFill>
                  <a:srgbClr val="002060"/>
                </a:solidFill>
                <a:latin typeface="Calibri" pitchFamily="34" charset="0"/>
              </a:rPr>
              <a:t>Analytics &amp; Intelligent Computing</a:t>
            </a:r>
            <a:endParaRPr lang="zh-CN" altLang="en-US" sz="2400" b="1" dirty="0">
              <a:solidFill>
                <a:srgbClr val="00206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2111</TotalTime>
  <Words>1364</Words>
  <Application>Microsoft Office PowerPoint</Application>
  <PresentationFormat>全屏显示(4:3)</PresentationFormat>
  <Paragraphs>173</Paragraphs>
  <Slides>24</Slides>
  <Notes>24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abc</dc:creator>
  <cp:lastModifiedBy>qyzc</cp:lastModifiedBy>
  <cp:revision>291</cp:revision>
  <dcterms:created xsi:type="dcterms:W3CDTF">2010-07-16T22:48:00Z</dcterms:created>
  <dcterms:modified xsi:type="dcterms:W3CDTF">2022-09-09T10:46:22Z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2052-10.1.0.6660</vt:lpwstr>
  </property>
</Properties>
</file>