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56"/>
  </p:handoutMasterIdLst>
  <p:sldIdLst>
    <p:sldId id="318" r:id="rId3"/>
    <p:sldId id="260" r:id="rId4"/>
    <p:sldId id="321" r:id="rId5"/>
    <p:sldId id="324" r:id="rId6"/>
    <p:sldId id="368" r:id="rId7"/>
    <p:sldId id="367" r:id="rId8"/>
    <p:sldId id="369" r:id="rId10"/>
    <p:sldId id="371" r:id="rId11"/>
    <p:sldId id="372" r:id="rId12"/>
    <p:sldId id="373" r:id="rId13"/>
    <p:sldId id="375" r:id="rId14"/>
    <p:sldId id="376" r:id="rId15"/>
    <p:sldId id="381" r:id="rId16"/>
    <p:sldId id="380" r:id="rId17"/>
    <p:sldId id="382" r:id="rId18"/>
    <p:sldId id="383" r:id="rId19"/>
    <p:sldId id="377" r:id="rId20"/>
    <p:sldId id="378" r:id="rId21"/>
    <p:sldId id="379" r:id="rId22"/>
    <p:sldId id="384" r:id="rId23"/>
    <p:sldId id="385" r:id="rId24"/>
    <p:sldId id="395" r:id="rId25"/>
    <p:sldId id="386" r:id="rId26"/>
    <p:sldId id="396" r:id="rId27"/>
    <p:sldId id="387" r:id="rId28"/>
    <p:sldId id="388" r:id="rId29"/>
    <p:sldId id="389" r:id="rId30"/>
    <p:sldId id="390" r:id="rId31"/>
    <p:sldId id="391" r:id="rId32"/>
    <p:sldId id="392" r:id="rId33"/>
    <p:sldId id="393" r:id="rId34"/>
    <p:sldId id="394" r:id="rId35"/>
    <p:sldId id="397" r:id="rId36"/>
    <p:sldId id="398" r:id="rId37"/>
    <p:sldId id="399" r:id="rId38"/>
    <p:sldId id="400" r:id="rId39"/>
    <p:sldId id="401" r:id="rId40"/>
    <p:sldId id="402" r:id="rId41"/>
    <p:sldId id="404" r:id="rId42"/>
    <p:sldId id="405" r:id="rId43"/>
    <p:sldId id="403" r:id="rId44"/>
    <p:sldId id="407" r:id="rId45"/>
    <p:sldId id="408" r:id="rId46"/>
    <p:sldId id="409" r:id="rId47"/>
    <p:sldId id="410" r:id="rId48"/>
    <p:sldId id="411" r:id="rId49"/>
    <p:sldId id="412" r:id="rId50"/>
    <p:sldId id="413" r:id="rId51"/>
    <p:sldId id="417" r:id="rId52"/>
    <p:sldId id="414" r:id="rId53"/>
    <p:sldId id="415" r:id="rId54"/>
    <p:sldId id="416" r:id="rId55"/>
  </p:sldIdLst>
  <p:sldSz cx="9144000" cy="6858000" type="screen4x3"/>
  <p:notesSz cx="6858000" cy="9144000"/>
  <p:custDataLst>
    <p:tags r:id="rId6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21F1"/>
    <a:srgbClr val="0046D2"/>
    <a:srgbClr val="082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78"/>
      </p:cViewPr>
      <p:guideLst>
        <p:guide orient="horz" pos="2123"/>
        <p:guide pos="290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14"/>
    </p:cViewPr>
  </p:sorterViewPr>
  <p:notesViewPr>
    <p:cSldViewPr>
      <p:cViewPr varScale="1">
        <p:scale>
          <a:sx n="83" d="100"/>
          <a:sy n="83" d="100"/>
        </p:scale>
        <p:origin x="-3876" y="-90"/>
      </p:cViewPr>
      <p:guideLst>
        <p:guide orient="horz" pos="2831"/>
        <p:guide pos="217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0" Type="http://schemas.openxmlformats.org/officeDocument/2006/relationships/tags" Target="tags/tag3.xml"/><Relationship Id="rId6" Type="http://schemas.openxmlformats.org/officeDocument/2006/relationships/slide" Target="slides/slide4.xml"/><Relationship Id="rId59" Type="http://schemas.openxmlformats.org/officeDocument/2006/relationships/tableStyles" Target="tableStyles.xml"/><Relationship Id="rId58" Type="http://schemas.openxmlformats.org/officeDocument/2006/relationships/viewProps" Target="viewProps.xml"/><Relationship Id="rId57" Type="http://schemas.openxmlformats.org/officeDocument/2006/relationships/presProps" Target="presProps.xml"/><Relationship Id="rId56" Type="http://schemas.openxmlformats.org/officeDocument/2006/relationships/handoutMaster" Target="handoutMasters/handoutMaster1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519A841-229C-4536-9187-C2ADFE99B617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95BE26F-04B8-415D-B1CD-C9BB6047607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7AC1450-904E-4FA6-8761-E4FAC0837620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0564BA8-0B8C-47CD-BCA4-1448C8AFB812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分类：有了历史的训练数据，有监督的过程。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p(c):</a:t>
            </a:r>
            <a:r>
              <a:rPr lang="zh-CN" altLang="en-US"/>
              <a:t>鲜艳概率</a:t>
            </a:r>
            <a:endParaRPr lang="zh-CN" altLang="en-US"/>
          </a:p>
          <a:p>
            <a:r>
              <a:rPr lang="en-US" altLang="zh-CN"/>
              <a:t>p(w):</a:t>
            </a:r>
            <a:r>
              <a:rPr lang="zh-CN" altLang="en-US"/>
              <a:t>特征概率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w1 w2 w3</a:t>
            </a:r>
            <a:r>
              <a:rPr lang="zh-CN" altLang="en-US"/>
              <a:t>独立同分布，联合概率可以拆分为三项之积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分类器：</a:t>
            </a:r>
            <a:endParaRPr lang="zh-CN" altLang="en-US"/>
          </a:p>
          <a:p>
            <a:r>
              <a:rPr lang="en-US" altLang="zh-CN"/>
              <a:t>  </a:t>
            </a:r>
            <a:r>
              <a:rPr lang="zh-CN" altLang="en-US"/>
              <a:t> </a:t>
            </a:r>
            <a:r>
              <a:rPr lang="en-US" altLang="zh-CN"/>
              <a:t> </a:t>
            </a:r>
            <a:r>
              <a:rPr lang="zh-CN" altLang="en-US"/>
              <a:t>弱分类器：加权求和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   </a:t>
            </a:r>
            <a:r>
              <a:rPr lang="zh-CN" altLang="en-US"/>
              <a:t>样本</a:t>
            </a:r>
            <a:r>
              <a:rPr lang="en-US" altLang="zh-CN"/>
              <a:t>(</a:t>
            </a:r>
            <a:r>
              <a:rPr lang="zh-CN" altLang="en-US"/>
              <a:t>有权重</a:t>
            </a:r>
            <a:r>
              <a:rPr lang="en-US" altLang="zh-CN"/>
              <a:t>)</a:t>
            </a:r>
            <a:endParaRPr lang="en-US" altLang="zh-CN"/>
          </a:p>
          <a:p>
            <a:r>
              <a:rPr lang="zh-CN" altLang="en-US"/>
              <a:t>计算错误率越高，权重越小。更新样本权重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上述三轮迭代可以看出，如果某个样本被分错，那么它们在下一轮迭代中的权值将被增大，从而被凸显出来；同时，分类正确的样本的权值在下一轮将被降低。错分样本权值增大，正确样本权值减小，而在下一轮迭代中，选择误差率最低的阈值来设计该轮的弱分类器。通过这样的方式，误差率</a:t>
            </a:r>
            <a:r>
              <a:rPr lang="en-US" altLang="zh-CN" dirty="0" smtClean="0"/>
              <a:t>ϵ</a:t>
            </a:r>
            <a:r>
              <a:rPr lang="zh-CN" altLang="en-US" dirty="0" smtClean="0"/>
              <a:t>不断降低。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sgn(n):n &gt; 1</a:t>
            </a:r>
            <a:r>
              <a:rPr lang="zh-CN" altLang="en-US"/>
              <a:t>输出</a:t>
            </a:r>
            <a:r>
              <a:rPr lang="en-US" altLang="zh-CN"/>
              <a:t>1</a:t>
            </a:r>
            <a:r>
              <a:rPr lang="zh-CN" altLang="en-US"/>
              <a:t>，否则输出</a:t>
            </a:r>
            <a:r>
              <a:rPr lang="en-US" altLang="zh-CN"/>
              <a:t>-1</a:t>
            </a:r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这是一种监督学习方法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r>
              <a:rPr lang="en-US" altLang="zh-CN" smtClean="0"/>
              <a:t>Big Data Computing Technology, 2017 Fall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fld id="{88020851-DCD7-4232-B0C3-461CB7087348}" type="slidenum">
              <a:rPr lang="zh-CN" altLang="en-US" smtClean="0"/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fld id="{48AE39C6-15C2-4807-8E1B-3C327B9D5887}" type="datetime4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9EECB-3C99-4366-A15A-BA97BD83FED8}" type="datetime4">
              <a:rPr lang="en-US" altLang="zh-CN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5D659-05D9-490A-B3D0-FD33CD1664C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F8ABE-C3CE-4473-8B56-462A72AD3100}" type="datetime4">
              <a:rPr lang="en-US" altLang="zh-CN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9E6B4-3356-4539-B2D7-DEC7EBC03C8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85A8B-1B23-4E5F-9616-BD125CD45E96}" type="datetime4">
              <a:rPr lang="en-US" altLang="zh-CN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C252-56B2-46B1-9A0D-824C8FB4927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142875"/>
            <a:ext cx="30099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8153400" cy="4498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2AAAF-8AA8-4465-94F4-AC95E791CFE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142875"/>
            <a:ext cx="30099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8153400" cy="4498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2AAAF-8AA8-4465-94F4-AC95E791CFE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96BF03-17DF-474C-986B-8CCF910A89B1}" type="datetime4">
              <a:rPr lang="en-US" altLang="zh-CN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1FFB0-C415-44D1-9D5D-2AB1F317462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20811-0F58-4E0C-8718-BCDEA892BC40}" type="datetime4">
              <a:rPr lang="en-US" altLang="zh-CN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F6D99-58DA-4C6D-866B-384BA8B4FA8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20811-0F58-4E0C-8718-BCDEA892BC40}" type="datetime4">
              <a:rPr lang="en-US" altLang="zh-CN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F6D99-58DA-4C6D-866B-384BA8B4FA8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D055D0-3F6E-4525-9940-3A04C76C7FFD}" type="datetime4">
              <a:rPr lang="en-US" altLang="zh-CN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7E696-B69E-41C6-BBEC-3D2FC3C1BFE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A7719-E8D0-47BA-8FD9-E16012AF59CB}" type="datetime4">
              <a:rPr lang="en-US" altLang="zh-CN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0CC04-7929-45ED-A5EA-D1085C2BAB4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9CC61-F3E2-4166-AD97-E4B62E12A2CA}" type="datetime4">
              <a:rPr lang="en-US" altLang="zh-CN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ECD03-C8D5-4708-B29F-BDFE1BD7294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8A5F5-8CD0-4877-B434-7421E7CB31A3}" type="datetime4">
              <a:rPr lang="en-US" altLang="zh-CN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D3C4F-D2AC-402C-B720-14708FC93B9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A08E2-5DF4-4FD2-9167-CA839EDD21B1}" type="datetime4">
              <a:rPr lang="en-US" altLang="zh-CN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8A050-2F7F-4890-A49B-FEF7D667FF6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2.jpe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3F21F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E0D7108-400D-483F-B44C-D44F85D334A8}" type="datetime4">
              <a:rPr lang="en-US" altLang="zh-CN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95600" y="635635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3F21F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dirty="0" smtClean="0"/>
              <a:t>Big Data Computing Technology, 2017 Fall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40B1466-B9A4-434F-A814-9913A65E28AC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14.xml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9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image" Target="../media/image28.png"/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image" Target="../media/image36.png"/><Relationship Id="rId7" Type="http://schemas.openxmlformats.org/officeDocument/2006/relationships/image" Target="../media/image35.png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0" Type="http://schemas.openxmlformats.org/officeDocument/2006/relationships/notesSlide" Target="../notesSlides/notesSlide5.xml"/><Relationship Id="rId1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14.xml"/><Relationship Id="rId7" Type="http://schemas.openxmlformats.org/officeDocument/2006/relationships/image" Target="../media/image26.png"/><Relationship Id="rId6" Type="http://schemas.openxmlformats.org/officeDocument/2006/relationships/image" Target="../media/image21.png"/><Relationship Id="rId5" Type="http://schemas.openxmlformats.org/officeDocument/2006/relationships/image" Target="../media/image9.png"/><Relationship Id="rId4" Type="http://schemas.openxmlformats.org/officeDocument/2006/relationships/image" Target="../media/image14.png"/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4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46.png"/><Relationship Id="rId3" Type="http://schemas.openxmlformats.org/officeDocument/2006/relationships/image" Target="../media/image45.png"/><Relationship Id="rId2" Type="http://schemas.openxmlformats.org/officeDocument/2006/relationships/image" Target="../media/image44.emf"/><Relationship Id="rId1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6.png"/><Relationship Id="rId8" Type="http://schemas.openxmlformats.org/officeDocument/2006/relationships/image" Target="../media/image55.png"/><Relationship Id="rId7" Type="http://schemas.openxmlformats.org/officeDocument/2006/relationships/image" Target="../media/image54.png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0" Type="http://schemas.openxmlformats.org/officeDocument/2006/relationships/slideLayout" Target="../slideLayouts/slideLayout14.xml"/><Relationship Id="rId1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58.jpeg"/><Relationship Id="rId1" Type="http://schemas.openxmlformats.org/officeDocument/2006/relationships/image" Target="../media/image57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5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6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61.GI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6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64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65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66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6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69.png"/><Relationship Id="rId1" Type="http://schemas.openxmlformats.org/officeDocument/2006/relationships/image" Target="../media/image68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7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7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72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spcBef>
                <a:spcPct val="0"/>
              </a:spcBef>
              <a:buNone/>
            </a:pPr>
            <a:endParaRPr lang="en-US" altLang="zh-CN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None/>
            </a:pPr>
            <a:endParaRPr lang="en-US" altLang="zh-CN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None/>
            </a:pPr>
            <a:r>
              <a:rPr lang="en-US" altLang="zh-CN" sz="40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Lecture 5  </a:t>
            </a:r>
            <a:r>
              <a:rPr lang="zh-CN" altLang="en-US" sz="4000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数据分析算法（</a:t>
            </a:r>
            <a:r>
              <a:rPr lang="en-US" altLang="zh-CN" sz="4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II</a:t>
            </a:r>
            <a:r>
              <a:rPr lang="zh-CN" altLang="en-US" sz="4000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）</a:t>
            </a:r>
            <a:endParaRPr lang="en-US" altLang="zh-CN" sz="4000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4000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分类与聚类</a:t>
            </a:r>
            <a:endParaRPr lang="en-US" altLang="zh-CN" sz="4000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None/>
            </a:pPr>
            <a:endParaRPr lang="en-US" altLang="zh-CN" sz="4000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lvl="5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32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algn="ctr" eaLnBrk="1" hangingPunct="1">
              <a:spcBef>
                <a:spcPct val="0"/>
              </a:spcBef>
              <a:buNone/>
            </a:pPr>
            <a:endParaRPr lang="en-US" altLang="zh-CN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分类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381000" y="1371600"/>
                <a:ext cx="8153400" cy="5334000"/>
              </a:xfrm>
            </p:spPr>
            <p:txBody>
              <a:bodyPr/>
              <a:lstStyle/>
              <a:p>
                <a:pPr marL="0" indent="0">
                  <a:spcBef>
                    <a:spcPts val="1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车厘子</m:t>
                          </m:r>
                        </m:e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车厘子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鲜红值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车厘子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直径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车厘子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质量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车厘子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41</m:t>
                          </m:r>
                          <m:r>
                            <a:rPr lang="en-US" sz="2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19</m:t>
                          </m:r>
                          <m:r>
                            <a:rPr lang="en-US" sz="2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sup>
                          </m:sSup>
                        </m:e>
                      </m:bar>
                    </m:oMath>
                  </m:oMathPara>
                </a14:m>
                <a:endParaRPr lang="en-US" sz="2400" dirty="0" smtClean="0"/>
              </a:p>
              <a:p>
                <a:pPr marL="0" indent="0">
                  <a:spcBef>
                    <a:spcPts val="1800"/>
                  </a:spcBef>
                  <a:buNone/>
                </a:pPr>
                <a:endParaRPr lang="en-US" sz="2400" dirty="0" smtClean="0"/>
              </a:p>
              <a:p>
                <a:pPr marL="0" indent="0">
                  <a:spcBef>
                    <a:spcPts val="1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樱桃</m:t>
                          </m:r>
                        </m:e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樱桃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鲜红值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樱桃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直径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樱桃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质量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樱桃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>
                          <a:latin typeface="Cambria Math" panose="02040503050406030204" pitchFamily="18" charset="0"/>
                        </a:rPr>
                        <m:t>≈</m:t>
                      </m:r>
                      <m:bar>
                        <m:bar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bar>
                    </m:oMath>
                  </m:oMathPara>
                </a14:m>
                <a:endParaRPr lang="en-US" sz="2000" b="0" i="1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en-US" sz="2000" b="0" i="1" smtClean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p(w) = P(w,</a:t>
                </a:r>
                <a:r>
                  <a:rPr lang="zh-CN" altLang="en-US" sz="2000" b="0" i="1" smtClean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车</a:t>
                </a:r>
                <a:r>
                  <a:rPr lang="en-US" altLang="zh-CN" sz="2000" b="0" i="1" smtClean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) + p(w,</a:t>
                </a:r>
                <a:r>
                  <a:rPr lang="zh-CN" altLang="en-US" sz="2000" b="0" i="1" smtClean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樱</a:t>
                </a:r>
                <a:r>
                  <a:rPr lang="en-US" altLang="zh-CN" sz="2000" b="0" i="1" smtClean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)</a:t>
                </a:r>
                <a:endParaRPr lang="en-US" altLang="zh-CN" sz="2000" b="0" i="1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en-US" altLang="zh-CN" sz="2000" b="0" i="1" smtClean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=p(w|</a:t>
                </a:r>
                <a:r>
                  <a:rPr lang="zh-CN" altLang="en-US" sz="2000" b="0" i="1" smtClean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车</a:t>
                </a:r>
                <a:r>
                  <a:rPr lang="en-US" altLang="zh-CN" sz="2000" b="0" i="1" smtClean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)p(</a:t>
                </a:r>
                <a:r>
                  <a:rPr lang="zh-CN" altLang="en-US" sz="2000" b="0" i="1" smtClean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车</a:t>
                </a:r>
                <a:r>
                  <a:rPr lang="en-US" altLang="zh-CN" sz="2000" b="0" i="1" smtClean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) + </a:t>
                </a:r>
                <a:r>
                  <a:rPr lang="en-US" altLang="zh-CN" sz="2400" i="1" smtClean="0">
                    <a:solidFill>
                      <a:srgbClr val="C00000"/>
                    </a:solidFill>
                    <a:latin typeface="Cambria Math" panose="02040503050406030204" pitchFamily="18" charset="0"/>
                    <a:sym typeface="+mn-ea"/>
                  </a:rPr>
                  <a:t>p(w|</a:t>
                </a:r>
                <a:r>
                  <a:rPr lang="zh-CN" altLang="en-US" sz="2400" i="1" smtClean="0">
                    <a:solidFill>
                      <a:srgbClr val="C00000"/>
                    </a:solidFill>
                    <a:latin typeface="Cambria Math" panose="02040503050406030204" pitchFamily="18" charset="0"/>
                    <a:sym typeface="+mn-ea"/>
                  </a:rPr>
                  <a:t>樱</a:t>
                </a:r>
                <a:r>
                  <a:rPr lang="en-US" altLang="zh-CN" sz="2400" i="1" smtClean="0">
                    <a:solidFill>
                      <a:srgbClr val="C00000"/>
                    </a:solidFill>
                    <a:latin typeface="Cambria Math" panose="02040503050406030204" pitchFamily="18" charset="0"/>
                    <a:sym typeface="+mn-ea"/>
                  </a:rPr>
                  <a:t>)p(</a:t>
                </a:r>
                <a:r>
                  <a:rPr lang="zh-CN" altLang="en-US" sz="2400" i="1" smtClean="0">
                    <a:solidFill>
                      <a:srgbClr val="C00000"/>
                    </a:solidFill>
                    <a:latin typeface="Cambria Math" panose="02040503050406030204" pitchFamily="18" charset="0"/>
                    <a:sym typeface="+mn-ea"/>
                  </a:rPr>
                  <a:t>樱</a:t>
                </a:r>
                <a:r>
                  <a:rPr lang="en-US" altLang="zh-CN" sz="2400" i="1" smtClean="0">
                    <a:solidFill>
                      <a:srgbClr val="C00000"/>
                    </a:solidFill>
                    <a:latin typeface="Cambria Math" panose="02040503050406030204" pitchFamily="18" charset="0"/>
                    <a:sym typeface="+mn-ea"/>
                  </a:rPr>
                  <a:t>)</a:t>
                </a:r>
                <a:endParaRPr lang="en-US" sz="2400" dirty="0" smtClean="0"/>
              </a:p>
              <a:p>
                <a:pPr marL="0" indent="0">
                  <a:spcBef>
                    <a:spcPts val="1800"/>
                  </a:spcBef>
                  <a:buNone/>
                </a:pPr>
                <a:endParaRPr lang="en-US" sz="2400" dirty="0"/>
              </a:p>
              <a:p>
                <a:pPr marL="0" indent="0">
                  <a:spcBef>
                    <a:spcPts val="1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车厘子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鲜红值</m:t>
                          </m:r>
                        </m:e>
                        <m:e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车厘子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直径</m:t>
                          </m:r>
                        </m:e>
                        <m:e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车厘子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质量</m:t>
                          </m:r>
                        </m:e>
                        <m:e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车厘子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樱桃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鲜红值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樱桃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直径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樱桃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质量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樱桃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0483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371600"/>
                <a:ext cx="8153400" cy="5334000"/>
              </a:xfrm>
              <a:blipFill rotWithShape="1">
                <a:blip r:embed="rId1"/>
                <a:stretch>
                  <a:fillRect r="-288" b="-14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2667000" y="2743200"/>
            <a:ext cx="2566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，判定为车厘子</a:t>
            </a:r>
            <a:endParaRPr 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r>
              <a:rPr lang="en-US" b="1" dirty="0" smtClean="0"/>
              <a:t>6.2 AdaBoost</a:t>
            </a:r>
            <a:r>
              <a:rPr lang="zh-CN" altLang="en-US" b="1" dirty="0"/>
              <a:t>分类器</a:t>
            </a:r>
            <a:endParaRPr lang="en-US" b="1" dirty="0"/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AdaBoost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算法的思想是从这些训练数据中学习一系列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弱分类器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，然后将这些弱分类器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组合成强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分类器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基于测试过程中的错误反馈调节分类器的分类效果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09600" y="4191000"/>
          <a:ext cx="8077197" cy="22051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0613"/>
                <a:gridCol w="724198"/>
                <a:gridCol w="724198"/>
                <a:gridCol w="725349"/>
                <a:gridCol w="724198"/>
                <a:gridCol w="725349"/>
                <a:gridCol w="724198"/>
                <a:gridCol w="724198"/>
                <a:gridCol w="725349"/>
                <a:gridCol w="724198"/>
                <a:gridCol w="725349"/>
              </a:tblGrid>
              <a:tr h="11025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序号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512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512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5450" y="1202602"/>
            <a:ext cx="9144000" cy="563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2"/>
          <p:cNvSpPr txBox="1">
            <a:spLocks noRot="1" noChangeArrowheads="1"/>
          </p:cNvSpPr>
          <p:nvPr/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b="1" dirty="0" smtClean="0"/>
              <a:t>第一轮迭代</a:t>
            </a:r>
            <a:endParaRPr lang="en-US" b="1" dirty="0"/>
          </a:p>
        </p:txBody>
      </p:sp>
      <p:sp>
        <p:nvSpPr>
          <p:cNvPr id="49" name="矩形 48"/>
          <p:cNvSpPr/>
          <p:nvPr/>
        </p:nvSpPr>
        <p:spPr>
          <a:xfrm>
            <a:off x="1347603" y="2501255"/>
            <a:ext cx="1038461" cy="696463"/>
          </a:xfrm>
          <a:prstGeom prst="rect">
            <a:avLst/>
          </a:prstGeom>
          <a:solidFill>
            <a:schemeClr val="accent3">
              <a:lumMod val="60000"/>
              <a:lumOff val="4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50" name="矩形 49"/>
          <p:cNvSpPr/>
          <p:nvPr/>
        </p:nvSpPr>
        <p:spPr>
          <a:xfrm>
            <a:off x="2390002" y="3197718"/>
            <a:ext cx="2805884" cy="684632"/>
          </a:xfrm>
          <a:prstGeom prst="rect">
            <a:avLst/>
          </a:prstGeom>
          <a:solidFill>
            <a:schemeClr val="accent6">
              <a:lumMod val="20000"/>
              <a:lumOff val="8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cxnSp>
        <p:nvCxnSpPr>
          <p:cNvPr id="5" name="直接连接符 4"/>
          <p:cNvCxnSpPr/>
          <p:nvPr/>
        </p:nvCxnSpPr>
        <p:spPr>
          <a:xfrm>
            <a:off x="1350035" y="3198630"/>
            <a:ext cx="384585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1350035" y="2501256"/>
            <a:ext cx="0" cy="13810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1751943" y="3122305"/>
            <a:ext cx="0" cy="763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350033" y="2795838"/>
            <a:ext cx="8001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2153852" y="3122305"/>
            <a:ext cx="0" cy="763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2555763" y="3122305"/>
            <a:ext cx="0" cy="763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2957672" y="3122305"/>
            <a:ext cx="0" cy="763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3359582" y="3122305"/>
            <a:ext cx="0" cy="763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3761491" y="3122305"/>
            <a:ext cx="0" cy="763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4163402" y="3122305"/>
            <a:ext cx="0" cy="763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4565311" y="3122305"/>
            <a:ext cx="0" cy="763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4968165" y="3122305"/>
            <a:ext cx="0" cy="763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430051" y="2795838"/>
            <a:ext cx="376583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1303215" y="2753209"/>
            <a:ext cx="82449" cy="82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cxnSp>
        <p:nvCxnSpPr>
          <p:cNvPr id="19" name="直接连接符 18"/>
          <p:cNvCxnSpPr/>
          <p:nvPr/>
        </p:nvCxnSpPr>
        <p:spPr>
          <a:xfrm>
            <a:off x="1751943" y="2513356"/>
            <a:ext cx="0" cy="13689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1347603" y="3601421"/>
            <a:ext cx="384828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350033" y="3601421"/>
            <a:ext cx="8001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153852" y="2513356"/>
            <a:ext cx="0" cy="13689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2555763" y="2513356"/>
            <a:ext cx="0" cy="13689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2953625" y="2513356"/>
            <a:ext cx="0" cy="13689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3362582" y="2513356"/>
            <a:ext cx="0" cy="13689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761491" y="2513356"/>
            <a:ext cx="0" cy="13689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4163402" y="2513356"/>
            <a:ext cx="0" cy="13689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4565311" y="2513356"/>
            <a:ext cx="0" cy="13689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4968165" y="2513356"/>
            <a:ext cx="0" cy="13689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986101" y="3456872"/>
            <a:ext cx="323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-1</a:t>
            </a:r>
            <a:endParaRPr lang="en-US" sz="1100" dirty="0"/>
          </a:p>
        </p:txBody>
      </p:sp>
      <p:sp>
        <p:nvSpPr>
          <p:cNvPr id="31" name="文本框 30"/>
          <p:cNvSpPr txBox="1"/>
          <p:nvPr/>
        </p:nvSpPr>
        <p:spPr>
          <a:xfrm>
            <a:off x="965818" y="2705655"/>
            <a:ext cx="3669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+</a:t>
            </a:r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32" name="椭圆 31"/>
          <p:cNvSpPr/>
          <p:nvPr/>
        </p:nvSpPr>
        <p:spPr>
          <a:xfrm>
            <a:off x="1707147" y="2754120"/>
            <a:ext cx="82449" cy="82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3" name="椭圆 32"/>
          <p:cNvSpPr/>
          <p:nvPr/>
        </p:nvSpPr>
        <p:spPr>
          <a:xfrm>
            <a:off x="2115161" y="2753209"/>
            <a:ext cx="82449" cy="82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4" name="椭圆 33"/>
          <p:cNvSpPr/>
          <p:nvPr/>
        </p:nvSpPr>
        <p:spPr>
          <a:xfrm>
            <a:off x="2505301" y="3560195"/>
            <a:ext cx="82449" cy="82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5" name="椭圆 34"/>
          <p:cNvSpPr/>
          <p:nvPr/>
        </p:nvSpPr>
        <p:spPr>
          <a:xfrm>
            <a:off x="2909233" y="3561106"/>
            <a:ext cx="82449" cy="82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6" name="椭圆 35"/>
          <p:cNvSpPr/>
          <p:nvPr/>
        </p:nvSpPr>
        <p:spPr>
          <a:xfrm>
            <a:off x="3317247" y="3560195"/>
            <a:ext cx="82449" cy="82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7" name="椭圆 36"/>
          <p:cNvSpPr/>
          <p:nvPr/>
        </p:nvSpPr>
        <p:spPr>
          <a:xfrm>
            <a:off x="3712139" y="2753209"/>
            <a:ext cx="82449" cy="82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8" name="椭圆 37"/>
          <p:cNvSpPr/>
          <p:nvPr/>
        </p:nvSpPr>
        <p:spPr>
          <a:xfrm>
            <a:off x="4116072" y="2754120"/>
            <a:ext cx="82449" cy="82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9" name="椭圆 38"/>
          <p:cNvSpPr/>
          <p:nvPr/>
        </p:nvSpPr>
        <p:spPr>
          <a:xfrm>
            <a:off x="4524086" y="2753209"/>
            <a:ext cx="82449" cy="82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40" name="椭圆 39"/>
          <p:cNvSpPr/>
          <p:nvPr/>
        </p:nvSpPr>
        <p:spPr>
          <a:xfrm>
            <a:off x="4925470" y="3560195"/>
            <a:ext cx="82449" cy="82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cxnSp>
        <p:nvCxnSpPr>
          <p:cNvPr id="41" name="直接连接符 40"/>
          <p:cNvCxnSpPr/>
          <p:nvPr/>
        </p:nvCxnSpPr>
        <p:spPr>
          <a:xfrm>
            <a:off x="1344439" y="2501255"/>
            <a:ext cx="38514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1344439" y="3882350"/>
            <a:ext cx="38514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5195886" y="2501255"/>
            <a:ext cx="0" cy="1381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133688" y="3161536"/>
            <a:ext cx="185926" cy="184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45" name="文本框 44"/>
          <p:cNvSpPr txBox="1"/>
          <p:nvPr/>
        </p:nvSpPr>
        <p:spPr>
          <a:xfrm>
            <a:off x="2937549" y="3161536"/>
            <a:ext cx="185926" cy="184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en-US" sz="1100" dirty="0"/>
          </a:p>
        </p:txBody>
      </p:sp>
      <p:sp>
        <p:nvSpPr>
          <p:cNvPr id="46" name="文本框 45"/>
          <p:cNvSpPr txBox="1"/>
          <p:nvPr/>
        </p:nvSpPr>
        <p:spPr>
          <a:xfrm>
            <a:off x="3765032" y="3161536"/>
            <a:ext cx="185926" cy="184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6</a:t>
            </a:r>
            <a:endParaRPr lang="en-US" sz="1100" dirty="0"/>
          </a:p>
        </p:txBody>
      </p:sp>
      <p:sp>
        <p:nvSpPr>
          <p:cNvPr id="47" name="文本框 46"/>
          <p:cNvSpPr txBox="1"/>
          <p:nvPr/>
        </p:nvSpPr>
        <p:spPr>
          <a:xfrm>
            <a:off x="4565310" y="3161536"/>
            <a:ext cx="185926" cy="184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en-US" sz="1100" dirty="0"/>
          </a:p>
        </p:txBody>
      </p:sp>
      <p:sp>
        <p:nvSpPr>
          <p:cNvPr id="48" name="文本框 47"/>
          <p:cNvSpPr txBox="1"/>
          <p:nvPr/>
        </p:nvSpPr>
        <p:spPr>
          <a:xfrm>
            <a:off x="1332782" y="3164141"/>
            <a:ext cx="185926" cy="184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0</a:t>
            </a:r>
            <a:endParaRPr lang="en-US" sz="1100" dirty="0"/>
          </a:p>
        </p:txBody>
      </p:sp>
      <p:cxnSp>
        <p:nvCxnSpPr>
          <p:cNvPr id="51" name="直接连接符 50"/>
          <p:cNvCxnSpPr/>
          <p:nvPr/>
        </p:nvCxnSpPr>
        <p:spPr>
          <a:xfrm>
            <a:off x="2386064" y="2501255"/>
            <a:ext cx="0" cy="13689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480" name="文本框 20479"/>
              <p:cNvSpPr txBox="1"/>
              <p:nvPr/>
            </p:nvSpPr>
            <p:spPr>
              <a:xfrm>
                <a:off x="1050723" y="2049947"/>
                <a:ext cx="47151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1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、设定阈值</a:t>
                </a:r>
                <a:r>
                  <a:rPr lang="en-US" altLang="zh-CN" sz="1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1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2.5</a:t>
                </a:r>
                <a:r>
                  <a:rPr lang="zh-CN" altLang="en-US" sz="1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，设计弱分类器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→{−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sz="1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480" name="文本框 204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723" y="2049947"/>
                <a:ext cx="4715123" cy="584775"/>
              </a:xfrm>
              <a:prstGeom prst="rect">
                <a:avLst/>
              </a:prstGeom>
              <a:blipFill rotWithShape="1">
                <a:blip r:embed="rId1"/>
                <a:stretch>
                  <a:fillRect l="-9" t="-29" r="1" b="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481" name="矩形 20480"/>
              <p:cNvSpPr/>
              <p:nvPr/>
            </p:nvSpPr>
            <p:spPr>
              <a:xfrm>
                <a:off x="5258971" y="3001086"/>
                <a:ext cx="26493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3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、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计算误差率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：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0481" name="矩形 204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971" y="3001086"/>
                <a:ext cx="2649380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20" t="-21" r="2" b="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485" name="矩形 20484"/>
              <p:cNvSpPr/>
              <p:nvPr/>
            </p:nvSpPr>
            <p:spPr>
              <a:xfrm>
                <a:off x="6105633" y="1947072"/>
                <a:ext cx="2352567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&amp;−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485" name="矩形 204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633" y="1947072"/>
                <a:ext cx="2352567" cy="710194"/>
              </a:xfrm>
              <a:prstGeom prst="rect">
                <a:avLst/>
              </a:prstGeom>
              <a:blipFill rotWithShape="1">
                <a:blip r:embed="rId3"/>
                <a:stretch>
                  <a:fillRect l="-5" t="-23" b="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486" name="矩形 20485"/>
              <p:cNvSpPr/>
              <p:nvPr/>
            </p:nvSpPr>
            <p:spPr>
              <a:xfrm>
                <a:off x="1049744" y="1529352"/>
                <a:ext cx="7010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、初始化样本权重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: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0486" name="矩形 204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744" y="1529352"/>
                <a:ext cx="701040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" t="-74" r="1" b="-608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487" name="矩形 20486"/>
              <p:cNvSpPr/>
              <p:nvPr/>
            </p:nvSpPr>
            <p:spPr>
              <a:xfrm>
                <a:off x="1360697" y="4037676"/>
                <a:ext cx="5500545" cy="517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4</a:t>
                </a:r>
                <a:r>
                  <a:rPr lang="zh-CN" altLang="en-US" dirty="0" smtClean="0"/>
                  <a:t>、计算弱分类器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权重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func>
                    <m:r>
                      <a:rPr lang="en-US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>
                        <a:latin typeface="Cambria Math" panose="02040503050406030204" pitchFamily="18" charset="0"/>
                      </a:rPr>
                      <m:t>42</m:t>
                    </m:r>
                  </m:oMath>
                </a14:m>
                <a:endParaRPr lang="zh-CN" altLang="en-US" dirty="0" smtClean="0"/>
              </a:p>
            </p:txBody>
          </p:sp>
        </mc:Choice>
        <mc:Fallback>
          <p:sp>
            <p:nvSpPr>
              <p:cNvPr id="20487" name="矩形 204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697" y="4037676"/>
                <a:ext cx="5500545" cy="517770"/>
              </a:xfrm>
              <a:prstGeom prst="rect">
                <a:avLst/>
              </a:prstGeom>
              <a:blipFill rotWithShape="1">
                <a:blip r:embed="rId5"/>
                <a:stretch>
                  <a:fillRect l="-10" t="-67" r="1" b="1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4" name="矩形 353"/>
              <p:cNvSpPr/>
              <p:nvPr/>
            </p:nvSpPr>
            <p:spPr>
              <a:xfrm>
                <a:off x="1344439" y="4507979"/>
                <a:ext cx="3706592" cy="16203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5</a:t>
                </a:r>
                <a:r>
                  <a:rPr lang="zh-CN" altLang="en-US" dirty="0" smtClean="0"/>
                  <a:t>、更新样本权重，</a:t>
                </a:r>
                <a:endParaRPr lang="en-US" altLang="zh-CN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54" name="矩形 3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439" y="4507979"/>
                <a:ext cx="3706592" cy="1620315"/>
              </a:xfrm>
              <a:prstGeom prst="rect">
                <a:avLst/>
              </a:prstGeom>
              <a:blipFill rotWithShape="1">
                <a:blip r:embed="rId6"/>
                <a:stretch>
                  <a:fillRect l="-4" t="-7" r="7" b="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489" name="文本框 20488"/>
              <p:cNvSpPr txBox="1"/>
              <p:nvPr/>
            </p:nvSpPr>
            <p:spPr>
              <a:xfrm>
                <a:off x="2098563" y="6291237"/>
                <a:ext cx="6178958" cy="387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rgbClr val="0046D2"/>
                    </a:solidFill>
                  </a:rPr>
                  <a:t>最终形成分类器：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46D2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US" b="1" i="1">
                            <a:solidFill>
                              <a:srgbClr val="0046D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0046D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>
                        <a:solidFill>
                          <a:srgbClr val="0046D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solidFill>
                          <a:srgbClr val="0046D2"/>
                        </a:solidFill>
                        <a:latin typeface="Cambria Math" panose="02040503050406030204" pitchFamily="18" charset="0"/>
                      </a:rPr>
                      <m:t>𝐬𝐢𝐠𝐧</m:t>
                    </m:r>
                    <m:r>
                      <a:rPr lang="en-US" b="1">
                        <a:solidFill>
                          <a:srgbClr val="0046D2"/>
                        </a:solidFill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limLoc m:val="subSup"/>
                        <m:ctrlPr>
                          <a:rPr lang="en-US" b="1" i="1">
                            <a:solidFill>
                              <a:srgbClr val="0046D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1" i="1">
                            <a:solidFill>
                              <a:srgbClr val="0046D2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b="1" i="1">
                            <a:solidFill>
                              <a:srgbClr val="0046D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>
                            <a:solidFill>
                              <a:srgbClr val="0046D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>
                            <a:solidFill>
                              <a:srgbClr val="0046D2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sup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0046D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46D2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46D2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sSub>
                          <m:sSubPr>
                            <m:ctrlPr>
                              <a:rPr lang="en-US" b="1" i="1">
                                <a:solidFill>
                                  <a:srgbClr val="0046D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46D2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46D2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r>
                          <a:rPr lang="en-US" b="1" i="1">
                            <a:solidFill>
                              <a:srgbClr val="0046D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solidFill>
                              <a:srgbClr val="0046D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solidFill>
                              <a:srgbClr val="0046D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1">
                        <a:solidFill>
                          <a:srgbClr val="0046D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rgbClr val="0046D2"/>
                  </a:solidFill>
                </a:endParaRPr>
              </a:p>
            </p:txBody>
          </p:sp>
        </mc:Choice>
        <mc:Fallback>
          <p:sp>
            <p:nvSpPr>
              <p:cNvPr id="20489" name="文本框 204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563" y="6291237"/>
                <a:ext cx="6178958" cy="387222"/>
              </a:xfrm>
              <a:prstGeom prst="rect">
                <a:avLst/>
              </a:prstGeom>
              <a:blipFill rotWithShape="1">
                <a:blip r:embed="rId7"/>
                <a:stretch>
                  <a:fillRect l="-8" t="-75" r="5" b="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90" name="左大括号 20489"/>
          <p:cNvSpPr/>
          <p:nvPr/>
        </p:nvSpPr>
        <p:spPr>
          <a:xfrm>
            <a:off x="744944" y="2302169"/>
            <a:ext cx="304800" cy="38261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1" name="文本框 20490"/>
          <p:cNvSpPr txBox="1"/>
          <p:nvPr/>
        </p:nvSpPr>
        <p:spPr>
          <a:xfrm>
            <a:off x="308411" y="3861648"/>
            <a:ext cx="45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迭代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219200"/>
            <a:ext cx="9144000" cy="563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2"/>
          <p:cNvSpPr txBox="1">
            <a:spLocks noRot="1" noChangeArrowheads="1"/>
          </p:cNvSpPr>
          <p:nvPr/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b="1" dirty="0" smtClean="0"/>
              <a:t>第一轮迭代</a:t>
            </a:r>
            <a:endParaRPr lang="en-US" b="1" dirty="0"/>
          </a:p>
        </p:txBody>
      </p:sp>
      <p:grpSp>
        <p:nvGrpSpPr>
          <p:cNvPr id="54" name="组合 53"/>
          <p:cNvGrpSpPr/>
          <p:nvPr/>
        </p:nvGrpSpPr>
        <p:grpSpPr>
          <a:xfrm>
            <a:off x="494332" y="1585423"/>
            <a:ext cx="5357290" cy="1676615"/>
            <a:chOff x="494332" y="1585423"/>
            <a:chExt cx="5357290" cy="1676615"/>
          </a:xfrm>
        </p:grpSpPr>
        <p:sp>
          <p:nvSpPr>
            <p:cNvPr id="49" name="矩形 48"/>
            <p:cNvSpPr/>
            <p:nvPr/>
          </p:nvSpPr>
          <p:spPr>
            <a:xfrm>
              <a:off x="876117" y="1880943"/>
              <a:ext cx="1038461" cy="696463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50" name="矩形 49"/>
            <p:cNvSpPr/>
            <p:nvPr/>
          </p:nvSpPr>
          <p:spPr>
            <a:xfrm>
              <a:off x="1918516" y="2577406"/>
              <a:ext cx="2805884" cy="684632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878549" y="2578318"/>
              <a:ext cx="384585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V="1">
              <a:off x="878549" y="1880944"/>
              <a:ext cx="0" cy="138109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V="1">
              <a:off x="1280457" y="2501993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878547" y="2175526"/>
              <a:ext cx="8001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1682366" y="2501993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2084277" y="2501993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2486186" y="2501993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1">
              <a:off x="2888096" y="2501993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V="1">
              <a:off x="3290005" y="2501993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3691916" y="2501993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4093825" y="2501993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4496679" y="2501993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958565" y="2175526"/>
              <a:ext cx="376583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椭圆 17"/>
            <p:cNvSpPr/>
            <p:nvPr/>
          </p:nvSpPr>
          <p:spPr>
            <a:xfrm>
              <a:off x="831729" y="2132897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1280457" y="1893044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76117" y="2981109"/>
              <a:ext cx="384828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78547" y="2981109"/>
              <a:ext cx="8001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1682366" y="1893044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2084277" y="1893044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2482139" y="1893044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2891096" y="1893044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3290005" y="1893044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3691916" y="1893044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4093825" y="1893044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4496679" y="1893044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514615" y="2836560"/>
              <a:ext cx="3238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-1</a:t>
              </a:r>
              <a:endParaRPr lang="en-US" sz="1100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94332" y="2085343"/>
              <a:ext cx="3669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+</a:t>
              </a:r>
              <a:r>
                <a:rPr lang="en-US" sz="1100" dirty="0" smtClean="0"/>
                <a:t>1</a:t>
              </a:r>
              <a:endParaRPr lang="en-US" sz="1100" dirty="0"/>
            </a:p>
          </p:txBody>
        </p:sp>
        <p:sp>
          <p:nvSpPr>
            <p:cNvPr id="32" name="椭圆 31"/>
            <p:cNvSpPr/>
            <p:nvPr/>
          </p:nvSpPr>
          <p:spPr>
            <a:xfrm>
              <a:off x="1235661" y="2133808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3" name="椭圆 32"/>
            <p:cNvSpPr/>
            <p:nvPr/>
          </p:nvSpPr>
          <p:spPr>
            <a:xfrm>
              <a:off x="1643675" y="2132897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4" name="椭圆 33"/>
            <p:cNvSpPr/>
            <p:nvPr/>
          </p:nvSpPr>
          <p:spPr>
            <a:xfrm>
              <a:off x="2033815" y="2939883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5" name="椭圆 34"/>
            <p:cNvSpPr/>
            <p:nvPr/>
          </p:nvSpPr>
          <p:spPr>
            <a:xfrm>
              <a:off x="2437747" y="2940794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6" name="椭圆 35"/>
            <p:cNvSpPr/>
            <p:nvPr/>
          </p:nvSpPr>
          <p:spPr>
            <a:xfrm>
              <a:off x="2845761" y="2939883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7" name="椭圆 36"/>
            <p:cNvSpPr/>
            <p:nvPr/>
          </p:nvSpPr>
          <p:spPr>
            <a:xfrm>
              <a:off x="3240653" y="2132897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8" name="椭圆 37"/>
            <p:cNvSpPr/>
            <p:nvPr/>
          </p:nvSpPr>
          <p:spPr>
            <a:xfrm>
              <a:off x="3644586" y="2133808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9" name="椭圆 38"/>
            <p:cNvSpPr/>
            <p:nvPr/>
          </p:nvSpPr>
          <p:spPr>
            <a:xfrm>
              <a:off x="4052600" y="2132897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0" name="椭圆 39"/>
            <p:cNvSpPr/>
            <p:nvPr/>
          </p:nvSpPr>
          <p:spPr>
            <a:xfrm>
              <a:off x="4453984" y="2939883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41" name="直接连接符 40"/>
            <p:cNvCxnSpPr/>
            <p:nvPr/>
          </p:nvCxnSpPr>
          <p:spPr>
            <a:xfrm>
              <a:off x="872953" y="1880943"/>
              <a:ext cx="38514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872953" y="3262038"/>
              <a:ext cx="38514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4724400" y="1880943"/>
              <a:ext cx="0" cy="13810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1662202" y="2541224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2</a:t>
              </a:r>
              <a:endParaRPr lang="en-US" sz="1100" dirty="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2466063" y="2541224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4</a:t>
              </a:r>
              <a:endParaRPr lang="en-US" sz="1100" dirty="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293546" y="2541224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6</a:t>
              </a:r>
              <a:endParaRPr lang="en-US" sz="1100" dirty="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4093824" y="2541224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8</a:t>
              </a:r>
              <a:endParaRPr lang="en-US" sz="1100" dirty="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861296" y="2543829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0</a:t>
              </a:r>
              <a:endParaRPr lang="en-US" sz="1100" dirty="0"/>
            </a:p>
          </p:txBody>
        </p:sp>
        <p:cxnSp>
          <p:nvCxnSpPr>
            <p:cNvPr id="51" name="直接连接符 50"/>
            <p:cNvCxnSpPr/>
            <p:nvPr/>
          </p:nvCxnSpPr>
          <p:spPr>
            <a:xfrm>
              <a:off x="1914578" y="1880943"/>
              <a:ext cx="0" cy="136899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80" name="文本框 20479"/>
            <p:cNvSpPr txBox="1"/>
            <p:nvPr/>
          </p:nvSpPr>
          <p:spPr>
            <a:xfrm>
              <a:off x="1714467" y="1585423"/>
              <a:ext cx="533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2.5</a:t>
              </a:r>
              <a:endPara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481" name="矩形 20480"/>
                <p:cNvSpPr/>
                <p:nvPr/>
              </p:nvSpPr>
              <p:spPr>
                <a:xfrm>
                  <a:off x="4787485" y="2380774"/>
                  <a:ext cx="10641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0481" name="矩形 204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7485" y="2380774"/>
                  <a:ext cx="1064137" cy="369332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组合 52"/>
          <p:cNvGrpSpPr/>
          <p:nvPr/>
        </p:nvGrpSpPr>
        <p:grpSpPr>
          <a:xfrm>
            <a:off x="482675" y="3324126"/>
            <a:ext cx="5487441" cy="3381474"/>
            <a:chOff x="482675" y="3324126"/>
            <a:chExt cx="5487441" cy="3381474"/>
          </a:xfrm>
        </p:grpSpPr>
        <p:sp>
          <p:nvSpPr>
            <p:cNvPr id="248" name="矩形 247"/>
            <p:cNvSpPr/>
            <p:nvPr/>
          </p:nvSpPr>
          <p:spPr>
            <a:xfrm>
              <a:off x="877748" y="4312342"/>
              <a:ext cx="2204985" cy="696463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49" name="矩形 248"/>
            <p:cNvSpPr/>
            <p:nvPr/>
          </p:nvSpPr>
          <p:spPr>
            <a:xfrm>
              <a:off x="3087137" y="3617078"/>
              <a:ext cx="1637263" cy="684632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250" name="直接连接符 249"/>
            <p:cNvCxnSpPr/>
            <p:nvPr/>
          </p:nvCxnSpPr>
          <p:spPr>
            <a:xfrm>
              <a:off x="866892" y="4309330"/>
              <a:ext cx="384585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接连接符 250"/>
            <p:cNvCxnSpPr/>
            <p:nvPr/>
          </p:nvCxnSpPr>
          <p:spPr>
            <a:xfrm flipV="1">
              <a:off x="866892" y="3611956"/>
              <a:ext cx="0" cy="138109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连接符 251"/>
            <p:cNvCxnSpPr/>
            <p:nvPr/>
          </p:nvCxnSpPr>
          <p:spPr>
            <a:xfrm flipV="1">
              <a:off x="1268800" y="423300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/>
            <p:cNvCxnSpPr/>
            <p:nvPr/>
          </p:nvCxnSpPr>
          <p:spPr>
            <a:xfrm>
              <a:off x="866890" y="3906538"/>
              <a:ext cx="8001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连接符 253"/>
            <p:cNvCxnSpPr/>
            <p:nvPr/>
          </p:nvCxnSpPr>
          <p:spPr>
            <a:xfrm flipV="1">
              <a:off x="1670709" y="423300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接连接符 254"/>
            <p:cNvCxnSpPr/>
            <p:nvPr/>
          </p:nvCxnSpPr>
          <p:spPr>
            <a:xfrm flipV="1">
              <a:off x="2072620" y="423300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连接符 255"/>
            <p:cNvCxnSpPr/>
            <p:nvPr/>
          </p:nvCxnSpPr>
          <p:spPr>
            <a:xfrm flipV="1">
              <a:off x="2474529" y="423300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连接符 256"/>
            <p:cNvCxnSpPr/>
            <p:nvPr/>
          </p:nvCxnSpPr>
          <p:spPr>
            <a:xfrm flipV="1">
              <a:off x="2876439" y="423300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连接符 257"/>
            <p:cNvCxnSpPr/>
            <p:nvPr/>
          </p:nvCxnSpPr>
          <p:spPr>
            <a:xfrm flipV="1">
              <a:off x="3278348" y="423300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接连接符 258"/>
            <p:cNvCxnSpPr/>
            <p:nvPr/>
          </p:nvCxnSpPr>
          <p:spPr>
            <a:xfrm flipV="1">
              <a:off x="3680259" y="423300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连接符 259"/>
            <p:cNvCxnSpPr/>
            <p:nvPr/>
          </p:nvCxnSpPr>
          <p:spPr>
            <a:xfrm flipV="1">
              <a:off x="4082168" y="423300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连接符 260"/>
            <p:cNvCxnSpPr/>
            <p:nvPr/>
          </p:nvCxnSpPr>
          <p:spPr>
            <a:xfrm flipV="1">
              <a:off x="4485022" y="423300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接连接符 261"/>
            <p:cNvCxnSpPr/>
            <p:nvPr/>
          </p:nvCxnSpPr>
          <p:spPr>
            <a:xfrm>
              <a:off x="946908" y="3906538"/>
              <a:ext cx="376583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椭圆 262"/>
            <p:cNvSpPr/>
            <p:nvPr/>
          </p:nvSpPr>
          <p:spPr>
            <a:xfrm>
              <a:off x="820072" y="3863909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264" name="直接连接符 263"/>
            <p:cNvCxnSpPr/>
            <p:nvPr/>
          </p:nvCxnSpPr>
          <p:spPr>
            <a:xfrm>
              <a:off x="1268800" y="362405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接连接符 264"/>
            <p:cNvCxnSpPr/>
            <p:nvPr/>
          </p:nvCxnSpPr>
          <p:spPr>
            <a:xfrm>
              <a:off x="864460" y="4712121"/>
              <a:ext cx="384828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接连接符 265"/>
            <p:cNvCxnSpPr/>
            <p:nvPr/>
          </p:nvCxnSpPr>
          <p:spPr>
            <a:xfrm>
              <a:off x="866890" y="4712121"/>
              <a:ext cx="8001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接连接符 266"/>
            <p:cNvCxnSpPr/>
            <p:nvPr/>
          </p:nvCxnSpPr>
          <p:spPr>
            <a:xfrm>
              <a:off x="1670709" y="362405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接连接符 267"/>
            <p:cNvCxnSpPr/>
            <p:nvPr/>
          </p:nvCxnSpPr>
          <p:spPr>
            <a:xfrm>
              <a:off x="2072620" y="362405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接连接符 268"/>
            <p:cNvCxnSpPr/>
            <p:nvPr/>
          </p:nvCxnSpPr>
          <p:spPr>
            <a:xfrm>
              <a:off x="2470482" y="362405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连接符 269"/>
            <p:cNvCxnSpPr/>
            <p:nvPr/>
          </p:nvCxnSpPr>
          <p:spPr>
            <a:xfrm>
              <a:off x="2879439" y="362405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连接符 270"/>
            <p:cNvCxnSpPr/>
            <p:nvPr/>
          </p:nvCxnSpPr>
          <p:spPr>
            <a:xfrm>
              <a:off x="3278348" y="362405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接连接符 271"/>
            <p:cNvCxnSpPr/>
            <p:nvPr/>
          </p:nvCxnSpPr>
          <p:spPr>
            <a:xfrm>
              <a:off x="3680259" y="362405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接连接符 272"/>
            <p:cNvCxnSpPr/>
            <p:nvPr/>
          </p:nvCxnSpPr>
          <p:spPr>
            <a:xfrm>
              <a:off x="4082168" y="362405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接连接符 273"/>
            <p:cNvCxnSpPr/>
            <p:nvPr/>
          </p:nvCxnSpPr>
          <p:spPr>
            <a:xfrm>
              <a:off x="4485022" y="362405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文本框 274"/>
            <p:cNvSpPr txBox="1"/>
            <p:nvPr/>
          </p:nvSpPr>
          <p:spPr>
            <a:xfrm>
              <a:off x="502958" y="4567572"/>
              <a:ext cx="3238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-1</a:t>
              </a:r>
              <a:endParaRPr lang="en-US" sz="1100" dirty="0"/>
            </a:p>
          </p:txBody>
        </p:sp>
        <p:sp>
          <p:nvSpPr>
            <p:cNvPr id="276" name="文本框 275"/>
            <p:cNvSpPr txBox="1"/>
            <p:nvPr/>
          </p:nvSpPr>
          <p:spPr>
            <a:xfrm>
              <a:off x="482675" y="3816355"/>
              <a:ext cx="3669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+</a:t>
              </a:r>
              <a:r>
                <a:rPr lang="en-US" sz="1100" dirty="0" smtClean="0"/>
                <a:t>1</a:t>
              </a:r>
              <a:endParaRPr lang="en-US" sz="1100" dirty="0"/>
            </a:p>
          </p:txBody>
        </p:sp>
        <p:sp>
          <p:nvSpPr>
            <p:cNvPr id="277" name="椭圆 276"/>
            <p:cNvSpPr/>
            <p:nvPr/>
          </p:nvSpPr>
          <p:spPr>
            <a:xfrm>
              <a:off x="1224004" y="3864820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78" name="椭圆 277"/>
            <p:cNvSpPr/>
            <p:nvPr/>
          </p:nvSpPr>
          <p:spPr>
            <a:xfrm>
              <a:off x="1632018" y="3863909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79" name="椭圆 278"/>
            <p:cNvSpPr/>
            <p:nvPr/>
          </p:nvSpPr>
          <p:spPr>
            <a:xfrm>
              <a:off x="2022158" y="4670895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80" name="椭圆 279"/>
            <p:cNvSpPr/>
            <p:nvPr/>
          </p:nvSpPr>
          <p:spPr>
            <a:xfrm>
              <a:off x="2426090" y="4671806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81" name="椭圆 280"/>
            <p:cNvSpPr/>
            <p:nvPr/>
          </p:nvSpPr>
          <p:spPr>
            <a:xfrm>
              <a:off x="2834104" y="4670895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82" name="椭圆 281"/>
            <p:cNvSpPr/>
            <p:nvPr/>
          </p:nvSpPr>
          <p:spPr>
            <a:xfrm>
              <a:off x="3228996" y="3863909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83" name="椭圆 282"/>
            <p:cNvSpPr/>
            <p:nvPr/>
          </p:nvSpPr>
          <p:spPr>
            <a:xfrm>
              <a:off x="3632929" y="3864820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84" name="椭圆 283"/>
            <p:cNvSpPr/>
            <p:nvPr/>
          </p:nvSpPr>
          <p:spPr>
            <a:xfrm>
              <a:off x="4040943" y="3863909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85" name="椭圆 284"/>
            <p:cNvSpPr/>
            <p:nvPr/>
          </p:nvSpPr>
          <p:spPr>
            <a:xfrm>
              <a:off x="4442327" y="4670895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286" name="直接连接符 285"/>
            <p:cNvCxnSpPr/>
            <p:nvPr/>
          </p:nvCxnSpPr>
          <p:spPr>
            <a:xfrm>
              <a:off x="861296" y="3611955"/>
              <a:ext cx="38514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接连接符 286"/>
            <p:cNvCxnSpPr/>
            <p:nvPr/>
          </p:nvCxnSpPr>
          <p:spPr>
            <a:xfrm>
              <a:off x="861296" y="4993050"/>
              <a:ext cx="38514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接连接符 287"/>
            <p:cNvCxnSpPr/>
            <p:nvPr/>
          </p:nvCxnSpPr>
          <p:spPr>
            <a:xfrm>
              <a:off x="4712743" y="3611955"/>
              <a:ext cx="0" cy="13810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文本框 288"/>
            <p:cNvSpPr txBox="1"/>
            <p:nvPr/>
          </p:nvSpPr>
          <p:spPr>
            <a:xfrm>
              <a:off x="1650545" y="4272236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smtClean="0"/>
                <a:t>2</a:t>
              </a:r>
              <a:endParaRPr lang="en-US" sz="1100"/>
            </a:p>
          </p:txBody>
        </p:sp>
        <p:sp>
          <p:nvSpPr>
            <p:cNvPr id="290" name="文本框 289"/>
            <p:cNvSpPr txBox="1"/>
            <p:nvPr/>
          </p:nvSpPr>
          <p:spPr>
            <a:xfrm>
              <a:off x="2454406" y="4272236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4</a:t>
              </a:r>
              <a:endParaRPr lang="en-US" sz="1100" dirty="0"/>
            </a:p>
          </p:txBody>
        </p:sp>
        <p:sp>
          <p:nvSpPr>
            <p:cNvPr id="291" name="文本框 290"/>
            <p:cNvSpPr txBox="1"/>
            <p:nvPr/>
          </p:nvSpPr>
          <p:spPr>
            <a:xfrm>
              <a:off x="3281889" y="4272236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6</a:t>
              </a:r>
              <a:endParaRPr lang="en-US" sz="1100" dirty="0"/>
            </a:p>
          </p:txBody>
        </p:sp>
        <p:sp>
          <p:nvSpPr>
            <p:cNvPr id="292" name="文本框 291"/>
            <p:cNvSpPr txBox="1"/>
            <p:nvPr/>
          </p:nvSpPr>
          <p:spPr>
            <a:xfrm>
              <a:off x="4082167" y="4272236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8</a:t>
              </a:r>
              <a:endParaRPr lang="en-US" sz="1100" dirty="0"/>
            </a:p>
          </p:txBody>
        </p:sp>
        <p:sp>
          <p:nvSpPr>
            <p:cNvPr id="293" name="文本框 292"/>
            <p:cNvSpPr txBox="1"/>
            <p:nvPr/>
          </p:nvSpPr>
          <p:spPr>
            <a:xfrm>
              <a:off x="849639" y="4274841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0</a:t>
              </a:r>
              <a:endParaRPr lang="en-US" sz="1100" dirty="0"/>
            </a:p>
          </p:txBody>
        </p:sp>
        <p:cxnSp>
          <p:nvCxnSpPr>
            <p:cNvPr id="294" name="直接连接符 293"/>
            <p:cNvCxnSpPr/>
            <p:nvPr/>
          </p:nvCxnSpPr>
          <p:spPr>
            <a:xfrm>
              <a:off x="4287370" y="5336606"/>
              <a:ext cx="0" cy="136899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矩形 294"/>
            <p:cNvSpPr/>
            <p:nvPr/>
          </p:nvSpPr>
          <p:spPr>
            <a:xfrm>
              <a:off x="866104" y="5324505"/>
              <a:ext cx="3413646" cy="696463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96" name="矩形 295"/>
            <p:cNvSpPr/>
            <p:nvPr/>
          </p:nvSpPr>
          <p:spPr>
            <a:xfrm>
              <a:off x="4305003" y="6020968"/>
              <a:ext cx="409383" cy="684632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297" name="直接连接符 296"/>
            <p:cNvCxnSpPr/>
            <p:nvPr/>
          </p:nvCxnSpPr>
          <p:spPr>
            <a:xfrm>
              <a:off x="868536" y="6021880"/>
              <a:ext cx="384585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连接符 297"/>
            <p:cNvCxnSpPr/>
            <p:nvPr/>
          </p:nvCxnSpPr>
          <p:spPr>
            <a:xfrm flipV="1">
              <a:off x="868536" y="5324506"/>
              <a:ext cx="0" cy="138109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连接符 298"/>
            <p:cNvCxnSpPr/>
            <p:nvPr/>
          </p:nvCxnSpPr>
          <p:spPr>
            <a:xfrm flipV="1">
              <a:off x="1270444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299"/>
            <p:cNvCxnSpPr/>
            <p:nvPr/>
          </p:nvCxnSpPr>
          <p:spPr>
            <a:xfrm>
              <a:off x="868534" y="5619088"/>
              <a:ext cx="8001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连接符 300"/>
            <p:cNvCxnSpPr/>
            <p:nvPr/>
          </p:nvCxnSpPr>
          <p:spPr>
            <a:xfrm flipV="1">
              <a:off x="1672353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/>
            <p:nvPr/>
          </p:nvCxnSpPr>
          <p:spPr>
            <a:xfrm flipV="1">
              <a:off x="2074264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 flipV="1">
              <a:off x="2476173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/>
            <p:nvPr/>
          </p:nvCxnSpPr>
          <p:spPr>
            <a:xfrm flipV="1">
              <a:off x="2878083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连接符 304"/>
            <p:cNvCxnSpPr/>
            <p:nvPr/>
          </p:nvCxnSpPr>
          <p:spPr>
            <a:xfrm flipV="1">
              <a:off x="3279992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连接符 305"/>
            <p:cNvCxnSpPr/>
            <p:nvPr/>
          </p:nvCxnSpPr>
          <p:spPr>
            <a:xfrm flipV="1">
              <a:off x="3681903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接连接符 306"/>
            <p:cNvCxnSpPr/>
            <p:nvPr/>
          </p:nvCxnSpPr>
          <p:spPr>
            <a:xfrm flipV="1">
              <a:off x="4083812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接连接符 307"/>
            <p:cNvCxnSpPr/>
            <p:nvPr/>
          </p:nvCxnSpPr>
          <p:spPr>
            <a:xfrm flipV="1">
              <a:off x="4486666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/>
            <p:nvPr/>
          </p:nvCxnSpPr>
          <p:spPr>
            <a:xfrm>
              <a:off x="948552" y="5619088"/>
              <a:ext cx="376583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椭圆 309"/>
            <p:cNvSpPr/>
            <p:nvPr/>
          </p:nvSpPr>
          <p:spPr>
            <a:xfrm>
              <a:off x="821716" y="5576459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311" name="直接连接符 310"/>
            <p:cNvCxnSpPr/>
            <p:nvPr/>
          </p:nvCxnSpPr>
          <p:spPr>
            <a:xfrm>
              <a:off x="1270444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接连接符 311"/>
            <p:cNvCxnSpPr/>
            <p:nvPr/>
          </p:nvCxnSpPr>
          <p:spPr>
            <a:xfrm>
              <a:off x="866104" y="6424671"/>
              <a:ext cx="384828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/>
            <p:nvPr/>
          </p:nvCxnSpPr>
          <p:spPr>
            <a:xfrm>
              <a:off x="868534" y="6424671"/>
              <a:ext cx="8001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接连接符 313"/>
            <p:cNvCxnSpPr/>
            <p:nvPr/>
          </p:nvCxnSpPr>
          <p:spPr>
            <a:xfrm>
              <a:off x="1672353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接连接符 314"/>
            <p:cNvCxnSpPr/>
            <p:nvPr/>
          </p:nvCxnSpPr>
          <p:spPr>
            <a:xfrm>
              <a:off x="2074264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接连接符 315"/>
            <p:cNvCxnSpPr/>
            <p:nvPr/>
          </p:nvCxnSpPr>
          <p:spPr>
            <a:xfrm>
              <a:off x="2472126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接连接符 316"/>
            <p:cNvCxnSpPr/>
            <p:nvPr/>
          </p:nvCxnSpPr>
          <p:spPr>
            <a:xfrm>
              <a:off x="2881083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接连接符 317"/>
            <p:cNvCxnSpPr/>
            <p:nvPr/>
          </p:nvCxnSpPr>
          <p:spPr>
            <a:xfrm>
              <a:off x="3279992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接连接符 318"/>
            <p:cNvCxnSpPr/>
            <p:nvPr/>
          </p:nvCxnSpPr>
          <p:spPr>
            <a:xfrm>
              <a:off x="3681903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/>
            <p:cNvCxnSpPr/>
            <p:nvPr/>
          </p:nvCxnSpPr>
          <p:spPr>
            <a:xfrm>
              <a:off x="4083812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/>
            <p:cNvCxnSpPr/>
            <p:nvPr/>
          </p:nvCxnSpPr>
          <p:spPr>
            <a:xfrm>
              <a:off x="4486666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文本框 321"/>
            <p:cNvSpPr txBox="1"/>
            <p:nvPr/>
          </p:nvSpPr>
          <p:spPr>
            <a:xfrm>
              <a:off x="504602" y="6280122"/>
              <a:ext cx="3238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-1</a:t>
              </a:r>
              <a:endParaRPr lang="en-US" sz="1100" dirty="0"/>
            </a:p>
          </p:txBody>
        </p:sp>
        <p:sp>
          <p:nvSpPr>
            <p:cNvPr id="323" name="文本框 322"/>
            <p:cNvSpPr txBox="1"/>
            <p:nvPr/>
          </p:nvSpPr>
          <p:spPr>
            <a:xfrm>
              <a:off x="484319" y="5528905"/>
              <a:ext cx="3669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+</a:t>
              </a:r>
              <a:r>
                <a:rPr lang="en-US" sz="1100" dirty="0" smtClean="0"/>
                <a:t>1</a:t>
              </a:r>
              <a:endParaRPr lang="en-US" sz="1100" dirty="0"/>
            </a:p>
          </p:txBody>
        </p:sp>
        <p:sp>
          <p:nvSpPr>
            <p:cNvPr id="324" name="椭圆 323"/>
            <p:cNvSpPr/>
            <p:nvPr/>
          </p:nvSpPr>
          <p:spPr>
            <a:xfrm>
              <a:off x="1225648" y="5577370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25" name="椭圆 324"/>
            <p:cNvSpPr/>
            <p:nvPr/>
          </p:nvSpPr>
          <p:spPr>
            <a:xfrm>
              <a:off x="1633662" y="5576459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26" name="椭圆 325"/>
            <p:cNvSpPr/>
            <p:nvPr/>
          </p:nvSpPr>
          <p:spPr>
            <a:xfrm>
              <a:off x="2023802" y="6383445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27" name="椭圆 326"/>
            <p:cNvSpPr/>
            <p:nvPr/>
          </p:nvSpPr>
          <p:spPr>
            <a:xfrm>
              <a:off x="2427734" y="6384356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28" name="椭圆 327"/>
            <p:cNvSpPr/>
            <p:nvPr/>
          </p:nvSpPr>
          <p:spPr>
            <a:xfrm>
              <a:off x="2835748" y="6383445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29" name="椭圆 328"/>
            <p:cNvSpPr/>
            <p:nvPr/>
          </p:nvSpPr>
          <p:spPr>
            <a:xfrm>
              <a:off x="3230640" y="5576459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30" name="椭圆 329"/>
            <p:cNvSpPr/>
            <p:nvPr/>
          </p:nvSpPr>
          <p:spPr>
            <a:xfrm>
              <a:off x="3634573" y="5577370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31" name="椭圆 330"/>
            <p:cNvSpPr/>
            <p:nvPr/>
          </p:nvSpPr>
          <p:spPr>
            <a:xfrm>
              <a:off x="4042587" y="5576459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32" name="椭圆 331"/>
            <p:cNvSpPr/>
            <p:nvPr/>
          </p:nvSpPr>
          <p:spPr>
            <a:xfrm>
              <a:off x="4443971" y="6383445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333" name="直接连接符 332"/>
            <p:cNvCxnSpPr/>
            <p:nvPr/>
          </p:nvCxnSpPr>
          <p:spPr>
            <a:xfrm>
              <a:off x="862940" y="5324505"/>
              <a:ext cx="38514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接连接符 333"/>
            <p:cNvCxnSpPr/>
            <p:nvPr/>
          </p:nvCxnSpPr>
          <p:spPr>
            <a:xfrm>
              <a:off x="862940" y="6705600"/>
              <a:ext cx="38514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接连接符 334"/>
            <p:cNvCxnSpPr/>
            <p:nvPr/>
          </p:nvCxnSpPr>
          <p:spPr>
            <a:xfrm>
              <a:off x="4714387" y="5324505"/>
              <a:ext cx="0" cy="13810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6" name="文本框 335"/>
            <p:cNvSpPr txBox="1"/>
            <p:nvPr/>
          </p:nvSpPr>
          <p:spPr>
            <a:xfrm>
              <a:off x="1652189" y="5984786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smtClean="0"/>
                <a:t>2</a:t>
              </a:r>
              <a:endParaRPr lang="en-US" sz="1100"/>
            </a:p>
          </p:txBody>
        </p:sp>
        <p:sp>
          <p:nvSpPr>
            <p:cNvPr id="337" name="文本框 336"/>
            <p:cNvSpPr txBox="1"/>
            <p:nvPr/>
          </p:nvSpPr>
          <p:spPr>
            <a:xfrm>
              <a:off x="2456050" y="5984786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4</a:t>
              </a:r>
              <a:endParaRPr lang="en-US" sz="1100" dirty="0"/>
            </a:p>
          </p:txBody>
        </p:sp>
        <p:sp>
          <p:nvSpPr>
            <p:cNvPr id="338" name="文本框 337"/>
            <p:cNvSpPr txBox="1"/>
            <p:nvPr/>
          </p:nvSpPr>
          <p:spPr>
            <a:xfrm>
              <a:off x="3283533" y="5984786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6</a:t>
              </a:r>
              <a:endParaRPr lang="en-US" sz="1100" dirty="0"/>
            </a:p>
          </p:txBody>
        </p:sp>
        <p:sp>
          <p:nvSpPr>
            <p:cNvPr id="339" name="文本框 338"/>
            <p:cNvSpPr txBox="1"/>
            <p:nvPr/>
          </p:nvSpPr>
          <p:spPr>
            <a:xfrm>
              <a:off x="4083811" y="5984786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8</a:t>
              </a:r>
              <a:endParaRPr lang="en-US" sz="1100" dirty="0"/>
            </a:p>
          </p:txBody>
        </p:sp>
        <p:sp>
          <p:nvSpPr>
            <p:cNvPr id="340" name="文本框 339"/>
            <p:cNvSpPr txBox="1"/>
            <p:nvPr/>
          </p:nvSpPr>
          <p:spPr>
            <a:xfrm>
              <a:off x="851283" y="5987391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0</a:t>
              </a:r>
              <a:endParaRPr lang="en-US" sz="1100" dirty="0"/>
            </a:p>
          </p:txBody>
        </p:sp>
        <p:cxnSp>
          <p:nvCxnSpPr>
            <p:cNvPr id="341" name="直接连接符 340"/>
            <p:cNvCxnSpPr/>
            <p:nvPr/>
          </p:nvCxnSpPr>
          <p:spPr>
            <a:xfrm>
              <a:off x="3078480" y="3608816"/>
              <a:ext cx="0" cy="136899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5" name="文本框 344"/>
            <p:cNvSpPr txBox="1"/>
            <p:nvPr/>
          </p:nvSpPr>
          <p:spPr>
            <a:xfrm>
              <a:off x="2903169" y="3324126"/>
              <a:ext cx="533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5.5</a:t>
              </a:r>
              <a:endPara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6" name="文本框 345"/>
            <p:cNvSpPr txBox="1"/>
            <p:nvPr/>
          </p:nvSpPr>
          <p:spPr>
            <a:xfrm>
              <a:off x="4093859" y="5014423"/>
              <a:ext cx="533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8.5</a:t>
              </a:r>
              <a:endPara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484" name="矩形 20483"/>
                <p:cNvSpPr/>
                <p:nvPr/>
              </p:nvSpPr>
              <p:spPr>
                <a:xfrm>
                  <a:off x="4787485" y="4086501"/>
                  <a:ext cx="10641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0484" name="矩形 204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7485" y="4086501"/>
                  <a:ext cx="1064137" cy="369332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9" name="矩形 348"/>
                <p:cNvSpPr/>
                <p:nvPr/>
              </p:nvSpPr>
              <p:spPr>
                <a:xfrm>
                  <a:off x="4787485" y="5830386"/>
                  <a:ext cx="11826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49" name="矩形 3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7485" y="5830386"/>
                  <a:ext cx="1182631" cy="369332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485" name="矩形 20484"/>
              <p:cNvSpPr/>
              <p:nvPr/>
            </p:nvSpPr>
            <p:spPr>
              <a:xfrm>
                <a:off x="6033108" y="2222309"/>
                <a:ext cx="2352567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&amp;−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485" name="矩形 204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108" y="2222309"/>
                <a:ext cx="2352567" cy="710194"/>
              </a:xfrm>
              <a:prstGeom prst="rect">
                <a:avLst/>
              </a:prstGeom>
              <a:blipFill rotWithShape="1">
                <a:blip r:embed="rId4"/>
                <a:stretch>
                  <a:fillRect l="-26" t="-63" r="21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486" name="矩形 20485"/>
              <p:cNvSpPr/>
              <p:nvPr/>
            </p:nvSpPr>
            <p:spPr>
              <a:xfrm>
                <a:off x="609600" y="1181220"/>
                <a:ext cx="7010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 smtClean="0"/>
                  <a:t>权重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: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0486" name="矩形 204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181220"/>
                <a:ext cx="701040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32" b="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487" name="矩形 20486"/>
              <p:cNvSpPr/>
              <p:nvPr/>
            </p:nvSpPr>
            <p:spPr>
              <a:xfrm>
                <a:off x="6147408" y="3032403"/>
                <a:ext cx="2520690" cy="6580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i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42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487" name="矩形 204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408" y="3032403"/>
                <a:ext cx="2520690" cy="658065"/>
              </a:xfrm>
              <a:prstGeom prst="rect">
                <a:avLst/>
              </a:prstGeom>
              <a:blipFill rotWithShape="1">
                <a:blip r:embed="rId6"/>
                <a:stretch>
                  <a:fillRect l="-24" t="-42" r="14" b="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3118547" y="3815415"/>
                <a:ext cx="582070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={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07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07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07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07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07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07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17</m:t>
                          </m:r>
                          <m:r>
                            <a:rPr lang="en-US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17</m:t>
                          </m:r>
                          <m:r>
                            <a:rPr lang="en-US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17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07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547" y="3815415"/>
                <a:ext cx="5820703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" t="-91" r="6" b="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5338876" y="4773777"/>
                <a:ext cx="34236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42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876" y="4773777"/>
                <a:ext cx="3423630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3" t="-131" r="4" b="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/>
      <p:bldP spid="3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219200"/>
            <a:ext cx="9144000" cy="563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2"/>
          <p:cNvSpPr txBox="1">
            <a:spLocks noRot="1" noChangeArrowheads="1"/>
          </p:cNvSpPr>
          <p:nvPr/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b="1" dirty="0" smtClean="0"/>
              <a:t>第</a:t>
            </a:r>
            <a:r>
              <a:rPr lang="zh-CN" altLang="en-US" b="1" dirty="0"/>
              <a:t>二</a:t>
            </a:r>
            <a:r>
              <a:rPr lang="zh-CN" altLang="en-US" b="1" dirty="0" smtClean="0"/>
              <a:t>轮迭代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485" name="矩形 20484"/>
              <p:cNvSpPr/>
              <p:nvPr/>
            </p:nvSpPr>
            <p:spPr>
              <a:xfrm>
                <a:off x="6058281" y="5672736"/>
                <a:ext cx="2422330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&amp;−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485" name="矩形 204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281" y="5672736"/>
                <a:ext cx="2422330" cy="710194"/>
              </a:xfrm>
              <a:prstGeom prst="rect">
                <a:avLst/>
              </a:prstGeom>
              <a:blipFill rotWithShape="1">
                <a:blip r:embed="rId1"/>
                <a:stretch>
                  <a:fillRect l="-16" t="-40" r="8" b="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486" name="矩形 20485"/>
              <p:cNvSpPr/>
              <p:nvPr/>
            </p:nvSpPr>
            <p:spPr>
              <a:xfrm>
                <a:off x="609600" y="1181220"/>
                <a:ext cx="7010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 smtClean="0"/>
                  <a:t>权重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: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07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07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07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07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07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07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17</m:t>
                        </m:r>
                        <m:r>
                          <a:rPr lang="en-US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17</m:t>
                        </m:r>
                        <m:r>
                          <a:rPr lang="en-US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17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07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0486" name="矩形 204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181220"/>
                <a:ext cx="7010400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32" b="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487" name="矩形 20486"/>
              <p:cNvSpPr/>
              <p:nvPr/>
            </p:nvSpPr>
            <p:spPr>
              <a:xfrm>
                <a:off x="6058281" y="2836560"/>
                <a:ext cx="2531334" cy="6580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i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65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487" name="矩形 204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281" y="2836560"/>
                <a:ext cx="2531334" cy="658065"/>
              </a:xfrm>
              <a:prstGeom prst="rect">
                <a:avLst/>
              </a:prstGeom>
              <a:blipFill rotWithShape="1">
                <a:blip r:embed="rId3"/>
                <a:stretch>
                  <a:fillRect l="-15" t="-2" r="24" b="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组合 52"/>
          <p:cNvGrpSpPr/>
          <p:nvPr/>
        </p:nvGrpSpPr>
        <p:grpSpPr>
          <a:xfrm>
            <a:off x="482675" y="1585423"/>
            <a:ext cx="5502510" cy="3423382"/>
            <a:chOff x="482675" y="1585423"/>
            <a:chExt cx="5502510" cy="3423382"/>
          </a:xfrm>
        </p:grpSpPr>
        <p:sp>
          <p:nvSpPr>
            <p:cNvPr id="20480" name="文本框 20479"/>
            <p:cNvSpPr txBox="1"/>
            <p:nvPr/>
          </p:nvSpPr>
          <p:spPr>
            <a:xfrm>
              <a:off x="1714467" y="1585423"/>
              <a:ext cx="533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2.5</a:t>
              </a:r>
              <a:endPara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482675" y="1880943"/>
              <a:ext cx="5502510" cy="3127862"/>
              <a:chOff x="482675" y="1880943"/>
              <a:chExt cx="5502510" cy="3127862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876117" y="1880943"/>
                <a:ext cx="1038461" cy="69646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1918516" y="2577406"/>
                <a:ext cx="2805884" cy="6846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4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5" name="直接连接符 4"/>
              <p:cNvCxnSpPr/>
              <p:nvPr/>
            </p:nvCxnSpPr>
            <p:spPr>
              <a:xfrm>
                <a:off x="878549" y="2578318"/>
                <a:ext cx="3845851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/>
              <p:cNvCxnSpPr/>
              <p:nvPr/>
            </p:nvCxnSpPr>
            <p:spPr>
              <a:xfrm flipV="1">
                <a:off x="878549" y="1880944"/>
                <a:ext cx="0" cy="138109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V="1">
                <a:off x="1280457" y="2501993"/>
                <a:ext cx="0" cy="763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>
                <a:off x="878547" y="2175526"/>
                <a:ext cx="80017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 flipV="1">
                <a:off x="1682366" y="2501993"/>
                <a:ext cx="0" cy="763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 flipV="1">
                <a:off x="2084277" y="2501993"/>
                <a:ext cx="0" cy="763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V="1">
                <a:off x="2486186" y="2501993"/>
                <a:ext cx="0" cy="763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 flipV="1">
                <a:off x="2888096" y="2501993"/>
                <a:ext cx="0" cy="763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 flipV="1">
                <a:off x="3290005" y="2501993"/>
                <a:ext cx="0" cy="763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flipV="1">
                <a:off x="3691916" y="2501993"/>
                <a:ext cx="0" cy="763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 flipV="1">
                <a:off x="4093825" y="2501993"/>
                <a:ext cx="0" cy="763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 flipV="1">
                <a:off x="4496679" y="2501993"/>
                <a:ext cx="0" cy="763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958565" y="2175526"/>
                <a:ext cx="3765835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椭圆 17"/>
              <p:cNvSpPr/>
              <p:nvPr/>
            </p:nvSpPr>
            <p:spPr>
              <a:xfrm>
                <a:off x="831729" y="2132897"/>
                <a:ext cx="82449" cy="8244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9" name="直接连接符 18"/>
              <p:cNvCxnSpPr/>
              <p:nvPr/>
            </p:nvCxnSpPr>
            <p:spPr>
              <a:xfrm>
                <a:off x="1280457" y="1893044"/>
                <a:ext cx="0" cy="136899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>
                <a:off x="876117" y="2981109"/>
                <a:ext cx="3848283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878547" y="2981109"/>
                <a:ext cx="80017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1682366" y="1893044"/>
                <a:ext cx="0" cy="136899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>
                <a:off x="2084277" y="1893044"/>
                <a:ext cx="0" cy="136899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2482139" y="1893044"/>
                <a:ext cx="0" cy="136899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2891096" y="1893044"/>
                <a:ext cx="0" cy="136899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>
                <a:off x="3290005" y="1893044"/>
                <a:ext cx="0" cy="136899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>
                <a:off x="3691916" y="1893044"/>
                <a:ext cx="0" cy="136899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>
                <a:off x="4093825" y="1893044"/>
                <a:ext cx="0" cy="136899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>
                <a:off x="4496679" y="1893044"/>
                <a:ext cx="0" cy="136899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文本框 29"/>
              <p:cNvSpPr txBox="1"/>
              <p:nvPr/>
            </p:nvSpPr>
            <p:spPr>
              <a:xfrm>
                <a:off x="514615" y="2836560"/>
                <a:ext cx="32385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-1</a:t>
                </a:r>
                <a:endParaRPr lang="en-US" sz="1100" dirty="0"/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494332" y="2085343"/>
                <a:ext cx="36697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+</a:t>
                </a:r>
                <a:r>
                  <a:rPr lang="en-US" sz="1100" dirty="0" smtClean="0"/>
                  <a:t>1</a:t>
                </a:r>
                <a:endParaRPr lang="en-US" sz="1100" dirty="0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1235661" y="2133808"/>
                <a:ext cx="82449" cy="8244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643675" y="2132897"/>
                <a:ext cx="82449" cy="8244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2033815" y="2939883"/>
                <a:ext cx="82449" cy="8244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2437747" y="2940794"/>
                <a:ext cx="82449" cy="8244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2845761" y="2939883"/>
                <a:ext cx="82449" cy="8244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3198491" y="2078773"/>
                <a:ext cx="180000" cy="180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3602424" y="2079684"/>
                <a:ext cx="180000" cy="180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4010438" y="2078773"/>
                <a:ext cx="180000" cy="180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4453984" y="2939883"/>
                <a:ext cx="82449" cy="8244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41" name="直接连接符 40"/>
              <p:cNvCxnSpPr/>
              <p:nvPr/>
            </p:nvCxnSpPr>
            <p:spPr>
              <a:xfrm>
                <a:off x="872953" y="1880943"/>
                <a:ext cx="385144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>
                <a:off x="872953" y="3262038"/>
                <a:ext cx="385144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4724400" y="1880943"/>
                <a:ext cx="0" cy="13810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文本框 43"/>
              <p:cNvSpPr txBox="1"/>
              <p:nvPr/>
            </p:nvSpPr>
            <p:spPr>
              <a:xfrm>
                <a:off x="1662202" y="2541224"/>
                <a:ext cx="185926" cy="1847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2</a:t>
                </a:r>
                <a:endParaRPr lang="en-US" sz="1100" dirty="0"/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2466063" y="2541224"/>
                <a:ext cx="185926" cy="1847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4</a:t>
                </a:r>
                <a:endParaRPr lang="en-US" sz="1100" dirty="0"/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3293546" y="2541224"/>
                <a:ext cx="185926" cy="1847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6</a:t>
                </a:r>
                <a:endParaRPr lang="en-US" sz="1100" dirty="0"/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4093824" y="2541224"/>
                <a:ext cx="185926" cy="1847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8</a:t>
                </a:r>
                <a:endParaRPr lang="en-US" sz="1100" dirty="0"/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861296" y="2543829"/>
                <a:ext cx="185926" cy="1847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0</a:t>
                </a:r>
                <a:endParaRPr lang="en-US" sz="1100" dirty="0"/>
              </a:p>
            </p:txBody>
          </p:sp>
          <p:cxnSp>
            <p:nvCxnSpPr>
              <p:cNvPr id="51" name="直接连接符 50"/>
              <p:cNvCxnSpPr/>
              <p:nvPr/>
            </p:nvCxnSpPr>
            <p:spPr>
              <a:xfrm>
                <a:off x="1914578" y="1880943"/>
                <a:ext cx="0" cy="1368994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8" name="矩形 247"/>
              <p:cNvSpPr/>
              <p:nvPr/>
            </p:nvSpPr>
            <p:spPr>
              <a:xfrm>
                <a:off x="877748" y="4312342"/>
                <a:ext cx="2204985" cy="69646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49" name="矩形 248"/>
              <p:cNvSpPr/>
              <p:nvPr/>
            </p:nvSpPr>
            <p:spPr>
              <a:xfrm>
                <a:off x="3087137" y="3617078"/>
                <a:ext cx="1637263" cy="6846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4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250" name="直接连接符 249"/>
              <p:cNvCxnSpPr/>
              <p:nvPr/>
            </p:nvCxnSpPr>
            <p:spPr>
              <a:xfrm>
                <a:off x="866892" y="4309330"/>
                <a:ext cx="3845851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直接连接符 250"/>
              <p:cNvCxnSpPr/>
              <p:nvPr/>
            </p:nvCxnSpPr>
            <p:spPr>
              <a:xfrm flipV="1">
                <a:off x="866892" y="3611956"/>
                <a:ext cx="0" cy="138109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直接连接符 251"/>
              <p:cNvCxnSpPr/>
              <p:nvPr/>
            </p:nvCxnSpPr>
            <p:spPr>
              <a:xfrm flipV="1">
                <a:off x="1268800" y="4233005"/>
                <a:ext cx="0" cy="763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直接连接符 252"/>
              <p:cNvCxnSpPr/>
              <p:nvPr/>
            </p:nvCxnSpPr>
            <p:spPr>
              <a:xfrm>
                <a:off x="866890" y="3906538"/>
                <a:ext cx="80017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直接连接符 253"/>
              <p:cNvCxnSpPr/>
              <p:nvPr/>
            </p:nvCxnSpPr>
            <p:spPr>
              <a:xfrm flipV="1">
                <a:off x="1670709" y="4233005"/>
                <a:ext cx="0" cy="763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直接连接符 254"/>
              <p:cNvCxnSpPr/>
              <p:nvPr/>
            </p:nvCxnSpPr>
            <p:spPr>
              <a:xfrm flipV="1">
                <a:off x="2072620" y="4233005"/>
                <a:ext cx="0" cy="763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直接连接符 255"/>
              <p:cNvCxnSpPr/>
              <p:nvPr/>
            </p:nvCxnSpPr>
            <p:spPr>
              <a:xfrm flipV="1">
                <a:off x="2474529" y="4233005"/>
                <a:ext cx="0" cy="763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直接连接符 256"/>
              <p:cNvCxnSpPr/>
              <p:nvPr/>
            </p:nvCxnSpPr>
            <p:spPr>
              <a:xfrm flipV="1">
                <a:off x="2876439" y="4233005"/>
                <a:ext cx="0" cy="763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直接连接符 257"/>
              <p:cNvCxnSpPr/>
              <p:nvPr/>
            </p:nvCxnSpPr>
            <p:spPr>
              <a:xfrm flipV="1">
                <a:off x="3278348" y="4233005"/>
                <a:ext cx="0" cy="763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直接连接符 258"/>
              <p:cNvCxnSpPr/>
              <p:nvPr/>
            </p:nvCxnSpPr>
            <p:spPr>
              <a:xfrm flipV="1">
                <a:off x="3680259" y="4233005"/>
                <a:ext cx="0" cy="763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直接连接符 259"/>
              <p:cNvCxnSpPr/>
              <p:nvPr/>
            </p:nvCxnSpPr>
            <p:spPr>
              <a:xfrm flipV="1">
                <a:off x="4082168" y="4233005"/>
                <a:ext cx="0" cy="763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直接连接符 260"/>
              <p:cNvCxnSpPr/>
              <p:nvPr/>
            </p:nvCxnSpPr>
            <p:spPr>
              <a:xfrm flipV="1">
                <a:off x="4485022" y="4233005"/>
                <a:ext cx="0" cy="763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直接连接符 261"/>
              <p:cNvCxnSpPr/>
              <p:nvPr/>
            </p:nvCxnSpPr>
            <p:spPr>
              <a:xfrm>
                <a:off x="946908" y="3906538"/>
                <a:ext cx="3765835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3" name="椭圆 262"/>
              <p:cNvSpPr/>
              <p:nvPr/>
            </p:nvSpPr>
            <p:spPr>
              <a:xfrm>
                <a:off x="820072" y="3863909"/>
                <a:ext cx="82449" cy="8244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264" name="直接连接符 263"/>
              <p:cNvCxnSpPr/>
              <p:nvPr/>
            </p:nvCxnSpPr>
            <p:spPr>
              <a:xfrm>
                <a:off x="1268800" y="3624056"/>
                <a:ext cx="0" cy="136899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直接连接符 264"/>
              <p:cNvCxnSpPr/>
              <p:nvPr/>
            </p:nvCxnSpPr>
            <p:spPr>
              <a:xfrm>
                <a:off x="864460" y="4712121"/>
                <a:ext cx="3848283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直接连接符 265"/>
              <p:cNvCxnSpPr/>
              <p:nvPr/>
            </p:nvCxnSpPr>
            <p:spPr>
              <a:xfrm>
                <a:off x="866890" y="4712121"/>
                <a:ext cx="80017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直接连接符 266"/>
              <p:cNvCxnSpPr/>
              <p:nvPr/>
            </p:nvCxnSpPr>
            <p:spPr>
              <a:xfrm>
                <a:off x="1670709" y="3624056"/>
                <a:ext cx="0" cy="136899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直接连接符 267"/>
              <p:cNvCxnSpPr/>
              <p:nvPr/>
            </p:nvCxnSpPr>
            <p:spPr>
              <a:xfrm>
                <a:off x="2072620" y="3624056"/>
                <a:ext cx="0" cy="136899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直接连接符 268"/>
              <p:cNvCxnSpPr/>
              <p:nvPr/>
            </p:nvCxnSpPr>
            <p:spPr>
              <a:xfrm>
                <a:off x="2470482" y="3624056"/>
                <a:ext cx="0" cy="136899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直接连接符 269"/>
              <p:cNvCxnSpPr/>
              <p:nvPr/>
            </p:nvCxnSpPr>
            <p:spPr>
              <a:xfrm>
                <a:off x="2879439" y="3624056"/>
                <a:ext cx="0" cy="136899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直接连接符 270"/>
              <p:cNvCxnSpPr/>
              <p:nvPr/>
            </p:nvCxnSpPr>
            <p:spPr>
              <a:xfrm>
                <a:off x="3278348" y="3624056"/>
                <a:ext cx="0" cy="136899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直接连接符 271"/>
              <p:cNvCxnSpPr/>
              <p:nvPr/>
            </p:nvCxnSpPr>
            <p:spPr>
              <a:xfrm>
                <a:off x="3680259" y="3624056"/>
                <a:ext cx="0" cy="136899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直接连接符 272"/>
              <p:cNvCxnSpPr/>
              <p:nvPr/>
            </p:nvCxnSpPr>
            <p:spPr>
              <a:xfrm>
                <a:off x="4082168" y="3624056"/>
                <a:ext cx="0" cy="136899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直接连接符 273"/>
              <p:cNvCxnSpPr/>
              <p:nvPr/>
            </p:nvCxnSpPr>
            <p:spPr>
              <a:xfrm>
                <a:off x="4485022" y="3624056"/>
                <a:ext cx="0" cy="136899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5" name="文本框 274"/>
              <p:cNvSpPr txBox="1"/>
              <p:nvPr/>
            </p:nvSpPr>
            <p:spPr>
              <a:xfrm>
                <a:off x="502958" y="4567572"/>
                <a:ext cx="32385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-1</a:t>
                </a:r>
                <a:endParaRPr lang="en-US" sz="1100" dirty="0"/>
              </a:p>
            </p:txBody>
          </p:sp>
          <p:sp>
            <p:nvSpPr>
              <p:cNvPr id="276" name="文本框 275"/>
              <p:cNvSpPr txBox="1"/>
              <p:nvPr/>
            </p:nvSpPr>
            <p:spPr>
              <a:xfrm>
                <a:off x="482675" y="3816355"/>
                <a:ext cx="36697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+</a:t>
                </a:r>
                <a:r>
                  <a:rPr lang="en-US" sz="1100" dirty="0" smtClean="0"/>
                  <a:t>1</a:t>
                </a:r>
                <a:endParaRPr lang="en-US" sz="1100" dirty="0"/>
              </a:p>
            </p:txBody>
          </p:sp>
          <p:sp>
            <p:nvSpPr>
              <p:cNvPr id="277" name="椭圆 276"/>
              <p:cNvSpPr/>
              <p:nvPr/>
            </p:nvSpPr>
            <p:spPr>
              <a:xfrm>
                <a:off x="1224004" y="3864820"/>
                <a:ext cx="82449" cy="8244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78" name="椭圆 277"/>
              <p:cNvSpPr/>
              <p:nvPr/>
            </p:nvSpPr>
            <p:spPr>
              <a:xfrm>
                <a:off x="1632018" y="3863909"/>
                <a:ext cx="82449" cy="8244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79" name="椭圆 278"/>
              <p:cNvSpPr/>
              <p:nvPr/>
            </p:nvSpPr>
            <p:spPr>
              <a:xfrm>
                <a:off x="2022158" y="4670895"/>
                <a:ext cx="82449" cy="8244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80" name="椭圆 279"/>
              <p:cNvSpPr/>
              <p:nvPr/>
            </p:nvSpPr>
            <p:spPr>
              <a:xfrm>
                <a:off x="2426090" y="4671806"/>
                <a:ext cx="82449" cy="8244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81" name="椭圆 280"/>
              <p:cNvSpPr/>
              <p:nvPr/>
            </p:nvSpPr>
            <p:spPr>
              <a:xfrm>
                <a:off x="2834104" y="4670895"/>
                <a:ext cx="82449" cy="8244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85" name="椭圆 284"/>
              <p:cNvSpPr/>
              <p:nvPr/>
            </p:nvSpPr>
            <p:spPr>
              <a:xfrm>
                <a:off x="4442327" y="4670895"/>
                <a:ext cx="82449" cy="8244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286" name="直接连接符 285"/>
              <p:cNvCxnSpPr/>
              <p:nvPr/>
            </p:nvCxnSpPr>
            <p:spPr>
              <a:xfrm>
                <a:off x="861296" y="3611955"/>
                <a:ext cx="385144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直接连接符 286"/>
              <p:cNvCxnSpPr/>
              <p:nvPr/>
            </p:nvCxnSpPr>
            <p:spPr>
              <a:xfrm>
                <a:off x="861296" y="4993050"/>
                <a:ext cx="385144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直接连接符 287"/>
              <p:cNvCxnSpPr/>
              <p:nvPr/>
            </p:nvCxnSpPr>
            <p:spPr>
              <a:xfrm>
                <a:off x="4712743" y="3611955"/>
                <a:ext cx="0" cy="13810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9" name="文本框 288"/>
              <p:cNvSpPr txBox="1"/>
              <p:nvPr/>
            </p:nvSpPr>
            <p:spPr>
              <a:xfrm>
                <a:off x="1650545" y="4272236"/>
                <a:ext cx="185926" cy="1847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smtClean="0"/>
                  <a:t>2</a:t>
                </a:r>
                <a:endParaRPr lang="en-US" sz="1100"/>
              </a:p>
            </p:txBody>
          </p:sp>
          <p:sp>
            <p:nvSpPr>
              <p:cNvPr id="290" name="文本框 289"/>
              <p:cNvSpPr txBox="1"/>
              <p:nvPr/>
            </p:nvSpPr>
            <p:spPr>
              <a:xfrm>
                <a:off x="2454406" y="4272236"/>
                <a:ext cx="185926" cy="1847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4</a:t>
                </a:r>
                <a:endParaRPr lang="en-US" sz="1100" dirty="0"/>
              </a:p>
            </p:txBody>
          </p:sp>
          <p:sp>
            <p:nvSpPr>
              <p:cNvPr id="291" name="文本框 290"/>
              <p:cNvSpPr txBox="1"/>
              <p:nvPr/>
            </p:nvSpPr>
            <p:spPr>
              <a:xfrm>
                <a:off x="3281889" y="4272236"/>
                <a:ext cx="185926" cy="1847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6</a:t>
                </a:r>
                <a:endParaRPr lang="en-US" sz="1100" dirty="0"/>
              </a:p>
            </p:txBody>
          </p:sp>
          <p:sp>
            <p:nvSpPr>
              <p:cNvPr id="292" name="文本框 291"/>
              <p:cNvSpPr txBox="1"/>
              <p:nvPr/>
            </p:nvSpPr>
            <p:spPr>
              <a:xfrm>
                <a:off x="4082167" y="4272236"/>
                <a:ext cx="185926" cy="1847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8</a:t>
                </a:r>
                <a:endParaRPr lang="en-US" sz="1100" dirty="0"/>
              </a:p>
            </p:txBody>
          </p:sp>
          <p:sp>
            <p:nvSpPr>
              <p:cNvPr id="293" name="文本框 292"/>
              <p:cNvSpPr txBox="1"/>
              <p:nvPr/>
            </p:nvSpPr>
            <p:spPr>
              <a:xfrm>
                <a:off x="849639" y="4274841"/>
                <a:ext cx="185926" cy="1847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0</a:t>
                </a:r>
                <a:endParaRPr lang="en-US" sz="1100" dirty="0"/>
              </a:p>
            </p:txBody>
          </p:sp>
          <p:cxnSp>
            <p:nvCxnSpPr>
              <p:cNvPr id="341" name="直接连接符 340"/>
              <p:cNvCxnSpPr/>
              <p:nvPr/>
            </p:nvCxnSpPr>
            <p:spPr>
              <a:xfrm>
                <a:off x="3078480" y="3608816"/>
                <a:ext cx="0" cy="1368994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5" name="文本框 344"/>
              <p:cNvSpPr txBox="1"/>
              <p:nvPr/>
            </p:nvSpPr>
            <p:spPr>
              <a:xfrm>
                <a:off x="2903169" y="3324126"/>
                <a:ext cx="5334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5.5</a:t>
                </a:r>
                <a:endParaRPr lang="en-US" sz="1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481" name="矩形 20480"/>
                  <p:cNvSpPr/>
                  <p:nvPr/>
                </p:nvSpPr>
                <p:spPr>
                  <a:xfrm>
                    <a:off x="4787485" y="2380774"/>
                    <a:ext cx="113358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a14:m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51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0481" name="矩形 2048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87485" y="2380774"/>
                    <a:ext cx="1133580" cy="369332"/>
                  </a:xfrm>
                  <a:prstGeom prst="rect">
                    <a:avLst/>
                  </a:prstGeom>
                  <a:blipFill rotWithShape="1">
                    <a:blip r:embed="rId4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484" name="矩形 20483"/>
                  <p:cNvSpPr/>
                  <p:nvPr/>
                </p:nvSpPr>
                <p:spPr>
                  <a:xfrm>
                    <a:off x="4787485" y="4086501"/>
                    <a:ext cx="119770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28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0484" name="矩形 2048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87485" y="4086501"/>
                    <a:ext cx="1197700" cy="369332"/>
                  </a:xfrm>
                  <a:prstGeom prst="rect">
                    <a:avLst/>
                  </a:prstGeom>
                  <a:blipFill rotWithShape="1">
                    <a:blip r:embed="rId5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4" name="椭圆 153"/>
              <p:cNvSpPr/>
              <p:nvPr/>
            </p:nvSpPr>
            <p:spPr>
              <a:xfrm>
                <a:off x="3180220" y="3816538"/>
                <a:ext cx="180000" cy="180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55" name="椭圆 154"/>
              <p:cNvSpPr/>
              <p:nvPr/>
            </p:nvSpPr>
            <p:spPr>
              <a:xfrm>
                <a:off x="3584153" y="3817449"/>
                <a:ext cx="180000" cy="180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56" name="椭圆 155"/>
              <p:cNvSpPr/>
              <p:nvPr/>
            </p:nvSpPr>
            <p:spPr>
              <a:xfrm>
                <a:off x="3992167" y="3816538"/>
                <a:ext cx="180000" cy="180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</p:grpSp>
      <p:grpSp>
        <p:nvGrpSpPr>
          <p:cNvPr id="55" name="组合 54"/>
          <p:cNvGrpSpPr/>
          <p:nvPr/>
        </p:nvGrpSpPr>
        <p:grpSpPr>
          <a:xfrm>
            <a:off x="484319" y="5014423"/>
            <a:ext cx="5500865" cy="1691177"/>
            <a:chOff x="484319" y="5014423"/>
            <a:chExt cx="5500865" cy="1691177"/>
          </a:xfrm>
        </p:grpSpPr>
        <p:cxnSp>
          <p:nvCxnSpPr>
            <p:cNvPr id="294" name="直接连接符 293"/>
            <p:cNvCxnSpPr/>
            <p:nvPr/>
          </p:nvCxnSpPr>
          <p:spPr>
            <a:xfrm>
              <a:off x="4287370" y="5336606"/>
              <a:ext cx="0" cy="136899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矩形 294"/>
            <p:cNvSpPr/>
            <p:nvPr/>
          </p:nvSpPr>
          <p:spPr>
            <a:xfrm>
              <a:off x="866104" y="5324505"/>
              <a:ext cx="3413646" cy="696463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96" name="矩形 295"/>
            <p:cNvSpPr/>
            <p:nvPr/>
          </p:nvSpPr>
          <p:spPr>
            <a:xfrm>
              <a:off x="4305003" y="6020968"/>
              <a:ext cx="409383" cy="684632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297" name="直接连接符 296"/>
            <p:cNvCxnSpPr/>
            <p:nvPr/>
          </p:nvCxnSpPr>
          <p:spPr>
            <a:xfrm>
              <a:off x="868536" y="6021880"/>
              <a:ext cx="384585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连接符 297"/>
            <p:cNvCxnSpPr/>
            <p:nvPr/>
          </p:nvCxnSpPr>
          <p:spPr>
            <a:xfrm flipV="1">
              <a:off x="868536" y="5324506"/>
              <a:ext cx="0" cy="138109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连接符 298"/>
            <p:cNvCxnSpPr/>
            <p:nvPr/>
          </p:nvCxnSpPr>
          <p:spPr>
            <a:xfrm flipV="1">
              <a:off x="1270444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299"/>
            <p:cNvCxnSpPr/>
            <p:nvPr/>
          </p:nvCxnSpPr>
          <p:spPr>
            <a:xfrm>
              <a:off x="868534" y="5619088"/>
              <a:ext cx="8001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连接符 300"/>
            <p:cNvCxnSpPr/>
            <p:nvPr/>
          </p:nvCxnSpPr>
          <p:spPr>
            <a:xfrm flipV="1">
              <a:off x="1672353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/>
            <p:nvPr/>
          </p:nvCxnSpPr>
          <p:spPr>
            <a:xfrm flipV="1">
              <a:off x="2074264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 flipV="1">
              <a:off x="2476173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/>
            <p:nvPr/>
          </p:nvCxnSpPr>
          <p:spPr>
            <a:xfrm flipV="1">
              <a:off x="2878083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连接符 304"/>
            <p:cNvCxnSpPr/>
            <p:nvPr/>
          </p:nvCxnSpPr>
          <p:spPr>
            <a:xfrm flipV="1">
              <a:off x="3279992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连接符 305"/>
            <p:cNvCxnSpPr/>
            <p:nvPr/>
          </p:nvCxnSpPr>
          <p:spPr>
            <a:xfrm flipV="1">
              <a:off x="3681903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接连接符 306"/>
            <p:cNvCxnSpPr/>
            <p:nvPr/>
          </p:nvCxnSpPr>
          <p:spPr>
            <a:xfrm flipV="1">
              <a:off x="4083812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接连接符 307"/>
            <p:cNvCxnSpPr/>
            <p:nvPr/>
          </p:nvCxnSpPr>
          <p:spPr>
            <a:xfrm flipV="1">
              <a:off x="4486666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/>
            <p:nvPr/>
          </p:nvCxnSpPr>
          <p:spPr>
            <a:xfrm>
              <a:off x="948552" y="5619088"/>
              <a:ext cx="376583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椭圆 309"/>
            <p:cNvSpPr/>
            <p:nvPr/>
          </p:nvSpPr>
          <p:spPr>
            <a:xfrm>
              <a:off x="821716" y="5576459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311" name="直接连接符 310"/>
            <p:cNvCxnSpPr/>
            <p:nvPr/>
          </p:nvCxnSpPr>
          <p:spPr>
            <a:xfrm>
              <a:off x="1270444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接连接符 311"/>
            <p:cNvCxnSpPr/>
            <p:nvPr/>
          </p:nvCxnSpPr>
          <p:spPr>
            <a:xfrm>
              <a:off x="866104" y="6424671"/>
              <a:ext cx="384828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/>
            <p:nvPr/>
          </p:nvCxnSpPr>
          <p:spPr>
            <a:xfrm>
              <a:off x="868534" y="6424671"/>
              <a:ext cx="8001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接连接符 313"/>
            <p:cNvCxnSpPr/>
            <p:nvPr/>
          </p:nvCxnSpPr>
          <p:spPr>
            <a:xfrm>
              <a:off x="1672353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接连接符 314"/>
            <p:cNvCxnSpPr/>
            <p:nvPr/>
          </p:nvCxnSpPr>
          <p:spPr>
            <a:xfrm>
              <a:off x="2074264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接连接符 315"/>
            <p:cNvCxnSpPr/>
            <p:nvPr/>
          </p:nvCxnSpPr>
          <p:spPr>
            <a:xfrm>
              <a:off x="2472126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接连接符 316"/>
            <p:cNvCxnSpPr/>
            <p:nvPr/>
          </p:nvCxnSpPr>
          <p:spPr>
            <a:xfrm>
              <a:off x="2881083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接连接符 317"/>
            <p:cNvCxnSpPr/>
            <p:nvPr/>
          </p:nvCxnSpPr>
          <p:spPr>
            <a:xfrm>
              <a:off x="3279992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接连接符 318"/>
            <p:cNvCxnSpPr/>
            <p:nvPr/>
          </p:nvCxnSpPr>
          <p:spPr>
            <a:xfrm>
              <a:off x="3681903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/>
            <p:cNvCxnSpPr/>
            <p:nvPr/>
          </p:nvCxnSpPr>
          <p:spPr>
            <a:xfrm>
              <a:off x="4083812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/>
            <p:cNvCxnSpPr/>
            <p:nvPr/>
          </p:nvCxnSpPr>
          <p:spPr>
            <a:xfrm>
              <a:off x="4486666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文本框 321"/>
            <p:cNvSpPr txBox="1"/>
            <p:nvPr/>
          </p:nvSpPr>
          <p:spPr>
            <a:xfrm>
              <a:off x="504602" y="6280122"/>
              <a:ext cx="3238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-1</a:t>
              </a:r>
              <a:endParaRPr lang="en-US" sz="1100" dirty="0"/>
            </a:p>
          </p:txBody>
        </p:sp>
        <p:sp>
          <p:nvSpPr>
            <p:cNvPr id="323" name="文本框 322"/>
            <p:cNvSpPr txBox="1"/>
            <p:nvPr/>
          </p:nvSpPr>
          <p:spPr>
            <a:xfrm>
              <a:off x="484319" y="5528905"/>
              <a:ext cx="3669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+</a:t>
              </a:r>
              <a:r>
                <a:rPr lang="en-US" sz="1100" dirty="0" smtClean="0"/>
                <a:t>1</a:t>
              </a:r>
              <a:endParaRPr lang="en-US" sz="1100" dirty="0"/>
            </a:p>
          </p:txBody>
        </p:sp>
        <p:sp>
          <p:nvSpPr>
            <p:cNvPr id="324" name="椭圆 323"/>
            <p:cNvSpPr/>
            <p:nvPr/>
          </p:nvSpPr>
          <p:spPr>
            <a:xfrm>
              <a:off x="1225648" y="5577370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25" name="椭圆 324"/>
            <p:cNvSpPr/>
            <p:nvPr/>
          </p:nvSpPr>
          <p:spPr>
            <a:xfrm>
              <a:off x="1633662" y="5576459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26" name="椭圆 325"/>
            <p:cNvSpPr/>
            <p:nvPr/>
          </p:nvSpPr>
          <p:spPr>
            <a:xfrm>
              <a:off x="2023802" y="6383445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27" name="椭圆 326"/>
            <p:cNvSpPr/>
            <p:nvPr/>
          </p:nvSpPr>
          <p:spPr>
            <a:xfrm>
              <a:off x="2427734" y="6384356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28" name="椭圆 327"/>
            <p:cNvSpPr/>
            <p:nvPr/>
          </p:nvSpPr>
          <p:spPr>
            <a:xfrm>
              <a:off x="2835748" y="6383445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32" name="椭圆 331"/>
            <p:cNvSpPr/>
            <p:nvPr/>
          </p:nvSpPr>
          <p:spPr>
            <a:xfrm>
              <a:off x="4443971" y="6383445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333" name="直接连接符 332"/>
            <p:cNvCxnSpPr/>
            <p:nvPr/>
          </p:nvCxnSpPr>
          <p:spPr>
            <a:xfrm>
              <a:off x="862940" y="5324505"/>
              <a:ext cx="38514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接连接符 333"/>
            <p:cNvCxnSpPr/>
            <p:nvPr/>
          </p:nvCxnSpPr>
          <p:spPr>
            <a:xfrm>
              <a:off x="862940" y="6705600"/>
              <a:ext cx="38514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接连接符 334"/>
            <p:cNvCxnSpPr/>
            <p:nvPr/>
          </p:nvCxnSpPr>
          <p:spPr>
            <a:xfrm>
              <a:off x="4714387" y="5324505"/>
              <a:ext cx="0" cy="13810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6" name="文本框 335"/>
            <p:cNvSpPr txBox="1"/>
            <p:nvPr/>
          </p:nvSpPr>
          <p:spPr>
            <a:xfrm>
              <a:off x="1652189" y="5984786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smtClean="0"/>
                <a:t>2</a:t>
              </a:r>
              <a:endParaRPr lang="en-US" sz="1100"/>
            </a:p>
          </p:txBody>
        </p:sp>
        <p:sp>
          <p:nvSpPr>
            <p:cNvPr id="337" name="文本框 336"/>
            <p:cNvSpPr txBox="1"/>
            <p:nvPr/>
          </p:nvSpPr>
          <p:spPr>
            <a:xfrm>
              <a:off x="2456050" y="5984786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4</a:t>
              </a:r>
              <a:endParaRPr lang="en-US" sz="1100" dirty="0"/>
            </a:p>
          </p:txBody>
        </p:sp>
        <p:sp>
          <p:nvSpPr>
            <p:cNvPr id="338" name="文本框 337"/>
            <p:cNvSpPr txBox="1"/>
            <p:nvPr/>
          </p:nvSpPr>
          <p:spPr>
            <a:xfrm>
              <a:off x="3283533" y="5984786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6</a:t>
              </a:r>
              <a:endParaRPr lang="en-US" sz="1100" dirty="0"/>
            </a:p>
          </p:txBody>
        </p:sp>
        <p:sp>
          <p:nvSpPr>
            <p:cNvPr id="339" name="文本框 338"/>
            <p:cNvSpPr txBox="1"/>
            <p:nvPr/>
          </p:nvSpPr>
          <p:spPr>
            <a:xfrm>
              <a:off x="4083811" y="5984786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8</a:t>
              </a:r>
              <a:endParaRPr lang="en-US" sz="1100" dirty="0"/>
            </a:p>
          </p:txBody>
        </p:sp>
        <p:sp>
          <p:nvSpPr>
            <p:cNvPr id="340" name="文本框 339"/>
            <p:cNvSpPr txBox="1"/>
            <p:nvPr/>
          </p:nvSpPr>
          <p:spPr>
            <a:xfrm>
              <a:off x="851283" y="5987391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0</a:t>
              </a:r>
              <a:endParaRPr lang="en-US" sz="1100" dirty="0"/>
            </a:p>
          </p:txBody>
        </p:sp>
        <p:sp>
          <p:nvSpPr>
            <p:cNvPr id="346" name="文本框 345"/>
            <p:cNvSpPr txBox="1"/>
            <p:nvPr/>
          </p:nvSpPr>
          <p:spPr>
            <a:xfrm>
              <a:off x="4093859" y="5014423"/>
              <a:ext cx="533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8.5</a:t>
              </a:r>
              <a:endPara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9" name="矩形 348"/>
                <p:cNvSpPr/>
                <p:nvPr/>
              </p:nvSpPr>
              <p:spPr>
                <a:xfrm>
                  <a:off x="4787485" y="5830386"/>
                  <a:ext cx="119769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349" name="矩形 3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7485" y="5830386"/>
                  <a:ext cx="1197699" cy="369332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0" name="椭圆 159"/>
            <p:cNvSpPr/>
            <p:nvPr/>
          </p:nvSpPr>
          <p:spPr>
            <a:xfrm>
              <a:off x="3180220" y="5536712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61" name="椭圆 160"/>
            <p:cNvSpPr/>
            <p:nvPr/>
          </p:nvSpPr>
          <p:spPr>
            <a:xfrm>
              <a:off x="3584153" y="5537623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62" name="椭圆 161"/>
            <p:cNvSpPr/>
            <p:nvPr/>
          </p:nvSpPr>
          <p:spPr>
            <a:xfrm>
              <a:off x="3992167" y="5536712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2981299" y="3572742"/>
                <a:ext cx="587953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={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05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05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05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17</m:t>
                          </m:r>
                          <m:r>
                            <a:rPr lang="en-US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17</m:t>
                          </m:r>
                          <m:r>
                            <a:rPr lang="en-US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17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05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299" y="3572742"/>
                <a:ext cx="5879532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0" t="-63" r="1" b="1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矩形 53"/>
              <p:cNvSpPr/>
              <p:nvPr/>
            </p:nvSpPr>
            <p:spPr>
              <a:xfrm>
                <a:off x="2829825" y="4240500"/>
                <a:ext cx="601454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42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65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825" y="4240500"/>
                <a:ext cx="6014541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4" t="-164" r="1" b="-695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/>
      <p:bldP spid="3" grpId="0"/>
      <p:bldP spid="5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219200"/>
            <a:ext cx="9144000" cy="563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2"/>
          <p:cNvSpPr txBox="1">
            <a:spLocks noRot="1" noChangeArrowheads="1"/>
          </p:cNvSpPr>
          <p:nvPr/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b="1" dirty="0" smtClean="0"/>
              <a:t>第</a:t>
            </a:r>
            <a:r>
              <a:rPr lang="zh-CN" altLang="en-US" b="1" dirty="0"/>
              <a:t>三</a:t>
            </a:r>
            <a:r>
              <a:rPr lang="zh-CN" altLang="en-US" b="1" dirty="0" smtClean="0"/>
              <a:t>轮迭代</a:t>
            </a:r>
            <a:endParaRPr lang="en-US" b="1" dirty="0"/>
          </a:p>
        </p:txBody>
      </p:sp>
      <p:grpSp>
        <p:nvGrpSpPr>
          <p:cNvPr id="54" name="组合 53"/>
          <p:cNvGrpSpPr/>
          <p:nvPr/>
        </p:nvGrpSpPr>
        <p:grpSpPr>
          <a:xfrm>
            <a:off x="494332" y="1585423"/>
            <a:ext cx="5490853" cy="1676615"/>
            <a:chOff x="494332" y="1585423"/>
            <a:chExt cx="5490853" cy="1676615"/>
          </a:xfrm>
        </p:grpSpPr>
        <p:sp>
          <p:nvSpPr>
            <p:cNvPr id="49" name="矩形 48"/>
            <p:cNvSpPr/>
            <p:nvPr/>
          </p:nvSpPr>
          <p:spPr>
            <a:xfrm>
              <a:off x="876117" y="1880943"/>
              <a:ext cx="1038461" cy="696463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50" name="矩形 49"/>
            <p:cNvSpPr/>
            <p:nvPr/>
          </p:nvSpPr>
          <p:spPr>
            <a:xfrm>
              <a:off x="1918516" y="2577406"/>
              <a:ext cx="2805884" cy="684632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878549" y="2578318"/>
              <a:ext cx="384585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V="1">
              <a:off x="878549" y="1880944"/>
              <a:ext cx="0" cy="138109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V="1">
              <a:off x="1280457" y="2501993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878547" y="2175526"/>
              <a:ext cx="8001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1682366" y="2501993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2084277" y="2501993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2486186" y="2501993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1">
              <a:off x="2888096" y="2501993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V="1">
              <a:off x="3290005" y="2501993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3691916" y="2501993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4093825" y="2501993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4496679" y="2501993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958565" y="2175526"/>
              <a:ext cx="376583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椭圆 17"/>
            <p:cNvSpPr/>
            <p:nvPr/>
          </p:nvSpPr>
          <p:spPr>
            <a:xfrm>
              <a:off x="831729" y="2132897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1280457" y="1893044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76117" y="2981109"/>
              <a:ext cx="384828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78547" y="2981109"/>
              <a:ext cx="8001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1682366" y="1893044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2084277" y="1893044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2482139" y="1893044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2891096" y="1893044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3290005" y="1893044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3691916" y="1893044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4093825" y="1893044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4496679" y="1893044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514615" y="2836560"/>
              <a:ext cx="3238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-1</a:t>
              </a:r>
              <a:endParaRPr lang="en-US" sz="1100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94332" y="2085343"/>
              <a:ext cx="3669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+</a:t>
              </a:r>
              <a:r>
                <a:rPr lang="en-US" sz="1100" dirty="0" smtClean="0"/>
                <a:t>1</a:t>
              </a:r>
              <a:endParaRPr lang="en-US" sz="1100" dirty="0"/>
            </a:p>
          </p:txBody>
        </p:sp>
        <p:sp>
          <p:nvSpPr>
            <p:cNvPr id="32" name="椭圆 31"/>
            <p:cNvSpPr/>
            <p:nvPr/>
          </p:nvSpPr>
          <p:spPr>
            <a:xfrm>
              <a:off x="1235661" y="2133808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3" name="椭圆 32"/>
            <p:cNvSpPr/>
            <p:nvPr/>
          </p:nvSpPr>
          <p:spPr>
            <a:xfrm>
              <a:off x="1643675" y="2132897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4" name="椭圆 33"/>
            <p:cNvSpPr/>
            <p:nvPr/>
          </p:nvSpPr>
          <p:spPr>
            <a:xfrm>
              <a:off x="1989026" y="2866350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5" name="椭圆 34"/>
            <p:cNvSpPr/>
            <p:nvPr/>
          </p:nvSpPr>
          <p:spPr>
            <a:xfrm>
              <a:off x="2392958" y="286726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6" name="椭圆 35"/>
            <p:cNvSpPr/>
            <p:nvPr/>
          </p:nvSpPr>
          <p:spPr>
            <a:xfrm>
              <a:off x="2800972" y="2866350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7" name="椭圆 36"/>
            <p:cNvSpPr/>
            <p:nvPr/>
          </p:nvSpPr>
          <p:spPr>
            <a:xfrm>
              <a:off x="3240653" y="2132897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8" name="椭圆 37"/>
            <p:cNvSpPr/>
            <p:nvPr/>
          </p:nvSpPr>
          <p:spPr>
            <a:xfrm>
              <a:off x="3644586" y="2133808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9" name="椭圆 38"/>
            <p:cNvSpPr/>
            <p:nvPr/>
          </p:nvSpPr>
          <p:spPr>
            <a:xfrm>
              <a:off x="4052600" y="2132897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0" name="椭圆 39"/>
            <p:cNvSpPr/>
            <p:nvPr/>
          </p:nvSpPr>
          <p:spPr>
            <a:xfrm>
              <a:off x="4453984" y="2939883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41" name="直接连接符 40"/>
            <p:cNvCxnSpPr/>
            <p:nvPr/>
          </p:nvCxnSpPr>
          <p:spPr>
            <a:xfrm>
              <a:off x="872953" y="1880943"/>
              <a:ext cx="38514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872953" y="3262038"/>
              <a:ext cx="38514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4724400" y="1880943"/>
              <a:ext cx="0" cy="13810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1662202" y="2541224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2</a:t>
              </a:r>
              <a:endParaRPr lang="en-US" sz="1100" dirty="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2466063" y="2541224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4</a:t>
              </a:r>
              <a:endParaRPr lang="en-US" sz="1100" dirty="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293546" y="2541224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6</a:t>
              </a:r>
              <a:endParaRPr lang="en-US" sz="1100" dirty="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4093824" y="2541224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8</a:t>
              </a:r>
              <a:endParaRPr lang="en-US" sz="1100" dirty="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861296" y="2543829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0</a:t>
              </a:r>
              <a:endParaRPr lang="en-US" sz="1100" dirty="0"/>
            </a:p>
          </p:txBody>
        </p:sp>
        <p:cxnSp>
          <p:nvCxnSpPr>
            <p:cNvPr id="51" name="直接连接符 50"/>
            <p:cNvCxnSpPr/>
            <p:nvPr/>
          </p:nvCxnSpPr>
          <p:spPr>
            <a:xfrm>
              <a:off x="1914578" y="1880943"/>
              <a:ext cx="0" cy="136899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80" name="文本框 20479"/>
            <p:cNvSpPr txBox="1"/>
            <p:nvPr/>
          </p:nvSpPr>
          <p:spPr>
            <a:xfrm>
              <a:off x="1714467" y="1585423"/>
              <a:ext cx="533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2.5</a:t>
              </a:r>
              <a:endPara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481" name="矩形 20480"/>
                <p:cNvSpPr/>
                <p:nvPr/>
              </p:nvSpPr>
              <p:spPr>
                <a:xfrm>
                  <a:off x="4787485" y="2380774"/>
                  <a:ext cx="119770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33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0481" name="矩形 204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7485" y="2380774"/>
                  <a:ext cx="1197700" cy="369332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485" name="矩形 20484"/>
              <p:cNvSpPr/>
              <p:nvPr/>
            </p:nvSpPr>
            <p:spPr>
              <a:xfrm>
                <a:off x="5985185" y="3505200"/>
                <a:ext cx="2422330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485" name="矩形 204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185" y="3505200"/>
                <a:ext cx="2422330" cy="710194"/>
              </a:xfrm>
              <a:prstGeom prst="rect">
                <a:avLst/>
              </a:prstGeom>
              <a:blipFill rotWithShape="1">
                <a:blip r:embed="rId2"/>
                <a:stretch>
                  <a:fillRect l="-13" r="5" b="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486" name="矩形 20485"/>
              <p:cNvSpPr/>
              <p:nvPr/>
            </p:nvSpPr>
            <p:spPr>
              <a:xfrm>
                <a:off x="609600" y="1181220"/>
                <a:ext cx="7010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 smtClean="0"/>
                  <a:t>权重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: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05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05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05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17</m:t>
                        </m:r>
                        <m:r>
                          <a:rPr lang="en-US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17</m:t>
                        </m:r>
                        <m:r>
                          <a:rPr lang="en-US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17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05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0486" name="矩形 204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181220"/>
                <a:ext cx="701040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32" b="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487" name="矩形 20486"/>
              <p:cNvSpPr/>
              <p:nvPr/>
            </p:nvSpPr>
            <p:spPr>
              <a:xfrm>
                <a:off x="6049894" y="4253212"/>
                <a:ext cx="2531334" cy="6594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i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69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487" name="矩形 204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894" y="4253212"/>
                <a:ext cx="2531334" cy="659476"/>
              </a:xfrm>
              <a:prstGeom prst="rect">
                <a:avLst/>
              </a:prstGeom>
              <a:blipFill rotWithShape="1">
                <a:blip r:embed="rId4"/>
                <a:stretch>
                  <a:fillRect l="-10" t="-94" r="19" b="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组合 55"/>
          <p:cNvGrpSpPr/>
          <p:nvPr/>
        </p:nvGrpSpPr>
        <p:grpSpPr>
          <a:xfrm>
            <a:off x="482675" y="3324126"/>
            <a:ext cx="5374270" cy="1684679"/>
            <a:chOff x="482675" y="3324126"/>
            <a:chExt cx="5374270" cy="1684679"/>
          </a:xfrm>
        </p:grpSpPr>
        <p:sp>
          <p:nvSpPr>
            <p:cNvPr id="248" name="矩形 247"/>
            <p:cNvSpPr/>
            <p:nvPr/>
          </p:nvSpPr>
          <p:spPr>
            <a:xfrm>
              <a:off x="877748" y="4312342"/>
              <a:ext cx="2204985" cy="696463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49" name="矩形 248"/>
            <p:cNvSpPr/>
            <p:nvPr/>
          </p:nvSpPr>
          <p:spPr>
            <a:xfrm>
              <a:off x="3087137" y="3617078"/>
              <a:ext cx="1637263" cy="684632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250" name="直接连接符 249"/>
            <p:cNvCxnSpPr/>
            <p:nvPr/>
          </p:nvCxnSpPr>
          <p:spPr>
            <a:xfrm>
              <a:off x="866892" y="4309330"/>
              <a:ext cx="384585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接连接符 250"/>
            <p:cNvCxnSpPr/>
            <p:nvPr/>
          </p:nvCxnSpPr>
          <p:spPr>
            <a:xfrm flipV="1">
              <a:off x="866892" y="3611956"/>
              <a:ext cx="0" cy="138109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连接符 251"/>
            <p:cNvCxnSpPr/>
            <p:nvPr/>
          </p:nvCxnSpPr>
          <p:spPr>
            <a:xfrm flipV="1">
              <a:off x="1268800" y="423300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/>
            <p:cNvCxnSpPr/>
            <p:nvPr/>
          </p:nvCxnSpPr>
          <p:spPr>
            <a:xfrm>
              <a:off x="866890" y="3906538"/>
              <a:ext cx="8001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连接符 253"/>
            <p:cNvCxnSpPr/>
            <p:nvPr/>
          </p:nvCxnSpPr>
          <p:spPr>
            <a:xfrm flipV="1">
              <a:off x="1670709" y="423300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接连接符 254"/>
            <p:cNvCxnSpPr/>
            <p:nvPr/>
          </p:nvCxnSpPr>
          <p:spPr>
            <a:xfrm flipV="1">
              <a:off x="2072620" y="423300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连接符 255"/>
            <p:cNvCxnSpPr/>
            <p:nvPr/>
          </p:nvCxnSpPr>
          <p:spPr>
            <a:xfrm flipV="1">
              <a:off x="2474529" y="423300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连接符 256"/>
            <p:cNvCxnSpPr/>
            <p:nvPr/>
          </p:nvCxnSpPr>
          <p:spPr>
            <a:xfrm flipV="1">
              <a:off x="2876439" y="423300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连接符 257"/>
            <p:cNvCxnSpPr/>
            <p:nvPr/>
          </p:nvCxnSpPr>
          <p:spPr>
            <a:xfrm flipV="1">
              <a:off x="3278348" y="423300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接连接符 258"/>
            <p:cNvCxnSpPr/>
            <p:nvPr/>
          </p:nvCxnSpPr>
          <p:spPr>
            <a:xfrm flipV="1">
              <a:off x="3680259" y="423300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连接符 259"/>
            <p:cNvCxnSpPr/>
            <p:nvPr/>
          </p:nvCxnSpPr>
          <p:spPr>
            <a:xfrm flipV="1">
              <a:off x="4082168" y="423300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连接符 260"/>
            <p:cNvCxnSpPr/>
            <p:nvPr/>
          </p:nvCxnSpPr>
          <p:spPr>
            <a:xfrm flipV="1">
              <a:off x="4485022" y="423300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接连接符 261"/>
            <p:cNvCxnSpPr/>
            <p:nvPr/>
          </p:nvCxnSpPr>
          <p:spPr>
            <a:xfrm>
              <a:off x="946908" y="3906538"/>
              <a:ext cx="376583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椭圆 262"/>
            <p:cNvSpPr/>
            <p:nvPr/>
          </p:nvSpPr>
          <p:spPr>
            <a:xfrm>
              <a:off x="820072" y="3863909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264" name="直接连接符 263"/>
            <p:cNvCxnSpPr/>
            <p:nvPr/>
          </p:nvCxnSpPr>
          <p:spPr>
            <a:xfrm>
              <a:off x="1268800" y="362405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接连接符 264"/>
            <p:cNvCxnSpPr/>
            <p:nvPr/>
          </p:nvCxnSpPr>
          <p:spPr>
            <a:xfrm>
              <a:off x="864460" y="4712121"/>
              <a:ext cx="384828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接连接符 265"/>
            <p:cNvCxnSpPr/>
            <p:nvPr/>
          </p:nvCxnSpPr>
          <p:spPr>
            <a:xfrm>
              <a:off x="866890" y="4712121"/>
              <a:ext cx="8001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接连接符 266"/>
            <p:cNvCxnSpPr/>
            <p:nvPr/>
          </p:nvCxnSpPr>
          <p:spPr>
            <a:xfrm>
              <a:off x="1670709" y="362405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接连接符 267"/>
            <p:cNvCxnSpPr/>
            <p:nvPr/>
          </p:nvCxnSpPr>
          <p:spPr>
            <a:xfrm>
              <a:off x="2072620" y="362405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接连接符 268"/>
            <p:cNvCxnSpPr/>
            <p:nvPr/>
          </p:nvCxnSpPr>
          <p:spPr>
            <a:xfrm>
              <a:off x="2470482" y="362405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连接符 269"/>
            <p:cNvCxnSpPr/>
            <p:nvPr/>
          </p:nvCxnSpPr>
          <p:spPr>
            <a:xfrm>
              <a:off x="2879439" y="362405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连接符 270"/>
            <p:cNvCxnSpPr/>
            <p:nvPr/>
          </p:nvCxnSpPr>
          <p:spPr>
            <a:xfrm>
              <a:off x="3278348" y="362405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接连接符 271"/>
            <p:cNvCxnSpPr/>
            <p:nvPr/>
          </p:nvCxnSpPr>
          <p:spPr>
            <a:xfrm>
              <a:off x="3680259" y="362405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接连接符 272"/>
            <p:cNvCxnSpPr/>
            <p:nvPr/>
          </p:nvCxnSpPr>
          <p:spPr>
            <a:xfrm>
              <a:off x="4082168" y="362405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接连接符 273"/>
            <p:cNvCxnSpPr/>
            <p:nvPr/>
          </p:nvCxnSpPr>
          <p:spPr>
            <a:xfrm>
              <a:off x="4485022" y="362405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文本框 274"/>
            <p:cNvSpPr txBox="1"/>
            <p:nvPr/>
          </p:nvSpPr>
          <p:spPr>
            <a:xfrm>
              <a:off x="502958" y="4567572"/>
              <a:ext cx="3238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-1</a:t>
              </a:r>
              <a:endParaRPr lang="en-US" sz="1100" dirty="0"/>
            </a:p>
          </p:txBody>
        </p:sp>
        <p:sp>
          <p:nvSpPr>
            <p:cNvPr id="276" name="文本框 275"/>
            <p:cNvSpPr txBox="1"/>
            <p:nvPr/>
          </p:nvSpPr>
          <p:spPr>
            <a:xfrm>
              <a:off x="482675" y="3816355"/>
              <a:ext cx="3669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+</a:t>
              </a:r>
              <a:r>
                <a:rPr lang="en-US" sz="1100" dirty="0" smtClean="0"/>
                <a:t>1</a:t>
              </a:r>
              <a:endParaRPr lang="en-US" sz="1100" dirty="0"/>
            </a:p>
          </p:txBody>
        </p:sp>
        <p:sp>
          <p:nvSpPr>
            <p:cNvPr id="277" name="椭圆 276"/>
            <p:cNvSpPr/>
            <p:nvPr/>
          </p:nvSpPr>
          <p:spPr>
            <a:xfrm>
              <a:off x="1224004" y="3864820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78" name="椭圆 277"/>
            <p:cNvSpPr/>
            <p:nvPr/>
          </p:nvSpPr>
          <p:spPr>
            <a:xfrm>
              <a:off x="1632018" y="3863909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82" name="椭圆 281"/>
            <p:cNvSpPr/>
            <p:nvPr/>
          </p:nvSpPr>
          <p:spPr>
            <a:xfrm>
              <a:off x="3228996" y="3863909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83" name="椭圆 282"/>
            <p:cNvSpPr/>
            <p:nvPr/>
          </p:nvSpPr>
          <p:spPr>
            <a:xfrm>
              <a:off x="3632929" y="3864820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84" name="椭圆 283"/>
            <p:cNvSpPr/>
            <p:nvPr/>
          </p:nvSpPr>
          <p:spPr>
            <a:xfrm>
              <a:off x="4040943" y="3863909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85" name="椭圆 284"/>
            <p:cNvSpPr/>
            <p:nvPr/>
          </p:nvSpPr>
          <p:spPr>
            <a:xfrm>
              <a:off x="4442327" y="4670895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286" name="直接连接符 285"/>
            <p:cNvCxnSpPr/>
            <p:nvPr/>
          </p:nvCxnSpPr>
          <p:spPr>
            <a:xfrm>
              <a:off x="861296" y="3611955"/>
              <a:ext cx="38514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接连接符 286"/>
            <p:cNvCxnSpPr/>
            <p:nvPr/>
          </p:nvCxnSpPr>
          <p:spPr>
            <a:xfrm>
              <a:off x="861296" y="4993050"/>
              <a:ext cx="38514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接连接符 287"/>
            <p:cNvCxnSpPr/>
            <p:nvPr/>
          </p:nvCxnSpPr>
          <p:spPr>
            <a:xfrm>
              <a:off x="4712743" y="3611955"/>
              <a:ext cx="0" cy="13810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文本框 288"/>
            <p:cNvSpPr txBox="1"/>
            <p:nvPr/>
          </p:nvSpPr>
          <p:spPr>
            <a:xfrm>
              <a:off x="1650545" y="4272236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smtClean="0"/>
                <a:t>2</a:t>
              </a:r>
              <a:endParaRPr lang="en-US" sz="1100"/>
            </a:p>
          </p:txBody>
        </p:sp>
        <p:sp>
          <p:nvSpPr>
            <p:cNvPr id="290" name="文本框 289"/>
            <p:cNvSpPr txBox="1"/>
            <p:nvPr/>
          </p:nvSpPr>
          <p:spPr>
            <a:xfrm>
              <a:off x="2454406" y="4272236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4</a:t>
              </a:r>
              <a:endParaRPr lang="en-US" sz="1100" dirty="0"/>
            </a:p>
          </p:txBody>
        </p:sp>
        <p:sp>
          <p:nvSpPr>
            <p:cNvPr id="291" name="文本框 290"/>
            <p:cNvSpPr txBox="1"/>
            <p:nvPr/>
          </p:nvSpPr>
          <p:spPr>
            <a:xfrm>
              <a:off x="3281889" y="4272236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6</a:t>
              </a:r>
              <a:endParaRPr lang="en-US" sz="1100" dirty="0"/>
            </a:p>
          </p:txBody>
        </p:sp>
        <p:sp>
          <p:nvSpPr>
            <p:cNvPr id="292" name="文本框 291"/>
            <p:cNvSpPr txBox="1"/>
            <p:nvPr/>
          </p:nvSpPr>
          <p:spPr>
            <a:xfrm>
              <a:off x="4082167" y="4272236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8</a:t>
              </a:r>
              <a:endParaRPr lang="en-US" sz="1100" dirty="0"/>
            </a:p>
          </p:txBody>
        </p:sp>
        <p:sp>
          <p:nvSpPr>
            <p:cNvPr id="293" name="文本框 292"/>
            <p:cNvSpPr txBox="1"/>
            <p:nvPr/>
          </p:nvSpPr>
          <p:spPr>
            <a:xfrm>
              <a:off x="849639" y="4274841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0</a:t>
              </a:r>
              <a:endParaRPr lang="en-US" sz="1100" dirty="0"/>
            </a:p>
          </p:txBody>
        </p:sp>
        <p:cxnSp>
          <p:nvCxnSpPr>
            <p:cNvPr id="341" name="直接连接符 340"/>
            <p:cNvCxnSpPr/>
            <p:nvPr/>
          </p:nvCxnSpPr>
          <p:spPr>
            <a:xfrm>
              <a:off x="3078480" y="3608816"/>
              <a:ext cx="0" cy="136899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5" name="文本框 344"/>
            <p:cNvSpPr txBox="1"/>
            <p:nvPr/>
          </p:nvSpPr>
          <p:spPr>
            <a:xfrm>
              <a:off x="2903169" y="3324126"/>
              <a:ext cx="533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5.5</a:t>
              </a:r>
              <a:endPara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484" name="矩形 20483"/>
                <p:cNvSpPr/>
                <p:nvPr/>
              </p:nvSpPr>
              <p:spPr>
                <a:xfrm>
                  <a:off x="4787485" y="4086501"/>
                  <a:ext cx="106946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0484" name="矩形 204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7485" y="4086501"/>
                  <a:ext cx="1069460" cy="369332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7" name="椭圆 156"/>
            <p:cNvSpPr/>
            <p:nvPr/>
          </p:nvSpPr>
          <p:spPr>
            <a:xfrm>
              <a:off x="1978308" y="4619516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58" name="椭圆 157"/>
            <p:cNvSpPr/>
            <p:nvPr/>
          </p:nvSpPr>
          <p:spPr>
            <a:xfrm>
              <a:off x="2382240" y="4620427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59" name="椭圆 158"/>
            <p:cNvSpPr/>
            <p:nvPr/>
          </p:nvSpPr>
          <p:spPr>
            <a:xfrm>
              <a:off x="2790254" y="4619516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484319" y="5014423"/>
            <a:ext cx="5436746" cy="1691177"/>
            <a:chOff x="484319" y="5014423"/>
            <a:chExt cx="5436746" cy="1691177"/>
          </a:xfrm>
        </p:grpSpPr>
        <p:cxnSp>
          <p:nvCxnSpPr>
            <p:cNvPr id="294" name="直接连接符 293"/>
            <p:cNvCxnSpPr/>
            <p:nvPr/>
          </p:nvCxnSpPr>
          <p:spPr>
            <a:xfrm>
              <a:off x="4287370" y="5336606"/>
              <a:ext cx="0" cy="136899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矩形 294"/>
            <p:cNvSpPr/>
            <p:nvPr/>
          </p:nvSpPr>
          <p:spPr>
            <a:xfrm>
              <a:off x="866104" y="5324505"/>
              <a:ext cx="3413646" cy="696463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96" name="矩形 295"/>
            <p:cNvSpPr/>
            <p:nvPr/>
          </p:nvSpPr>
          <p:spPr>
            <a:xfrm>
              <a:off x="4305003" y="6020968"/>
              <a:ext cx="409383" cy="684632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297" name="直接连接符 296"/>
            <p:cNvCxnSpPr/>
            <p:nvPr/>
          </p:nvCxnSpPr>
          <p:spPr>
            <a:xfrm>
              <a:off x="868536" y="6021880"/>
              <a:ext cx="384585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连接符 297"/>
            <p:cNvCxnSpPr/>
            <p:nvPr/>
          </p:nvCxnSpPr>
          <p:spPr>
            <a:xfrm flipV="1">
              <a:off x="868536" y="5324506"/>
              <a:ext cx="0" cy="138109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连接符 298"/>
            <p:cNvCxnSpPr/>
            <p:nvPr/>
          </p:nvCxnSpPr>
          <p:spPr>
            <a:xfrm flipV="1">
              <a:off x="1270444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299"/>
            <p:cNvCxnSpPr/>
            <p:nvPr/>
          </p:nvCxnSpPr>
          <p:spPr>
            <a:xfrm>
              <a:off x="868534" y="5619088"/>
              <a:ext cx="8001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连接符 300"/>
            <p:cNvCxnSpPr/>
            <p:nvPr/>
          </p:nvCxnSpPr>
          <p:spPr>
            <a:xfrm flipV="1">
              <a:off x="1672353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/>
            <p:nvPr/>
          </p:nvCxnSpPr>
          <p:spPr>
            <a:xfrm flipV="1">
              <a:off x="2074264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 flipV="1">
              <a:off x="2476173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/>
            <p:nvPr/>
          </p:nvCxnSpPr>
          <p:spPr>
            <a:xfrm flipV="1">
              <a:off x="2878083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连接符 304"/>
            <p:cNvCxnSpPr/>
            <p:nvPr/>
          </p:nvCxnSpPr>
          <p:spPr>
            <a:xfrm flipV="1">
              <a:off x="3279992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连接符 305"/>
            <p:cNvCxnSpPr/>
            <p:nvPr/>
          </p:nvCxnSpPr>
          <p:spPr>
            <a:xfrm flipV="1">
              <a:off x="3681903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接连接符 306"/>
            <p:cNvCxnSpPr/>
            <p:nvPr/>
          </p:nvCxnSpPr>
          <p:spPr>
            <a:xfrm flipV="1">
              <a:off x="4083812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接连接符 307"/>
            <p:cNvCxnSpPr/>
            <p:nvPr/>
          </p:nvCxnSpPr>
          <p:spPr>
            <a:xfrm flipV="1">
              <a:off x="4486666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/>
            <p:nvPr/>
          </p:nvCxnSpPr>
          <p:spPr>
            <a:xfrm>
              <a:off x="948552" y="5619088"/>
              <a:ext cx="376583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椭圆 309"/>
            <p:cNvSpPr/>
            <p:nvPr/>
          </p:nvSpPr>
          <p:spPr>
            <a:xfrm>
              <a:off x="821716" y="5576459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311" name="直接连接符 310"/>
            <p:cNvCxnSpPr/>
            <p:nvPr/>
          </p:nvCxnSpPr>
          <p:spPr>
            <a:xfrm>
              <a:off x="1270444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接连接符 311"/>
            <p:cNvCxnSpPr/>
            <p:nvPr/>
          </p:nvCxnSpPr>
          <p:spPr>
            <a:xfrm>
              <a:off x="866104" y="6424671"/>
              <a:ext cx="384828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/>
            <p:nvPr/>
          </p:nvCxnSpPr>
          <p:spPr>
            <a:xfrm>
              <a:off x="868534" y="6424671"/>
              <a:ext cx="8001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接连接符 313"/>
            <p:cNvCxnSpPr/>
            <p:nvPr/>
          </p:nvCxnSpPr>
          <p:spPr>
            <a:xfrm>
              <a:off x="1672353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接连接符 314"/>
            <p:cNvCxnSpPr/>
            <p:nvPr/>
          </p:nvCxnSpPr>
          <p:spPr>
            <a:xfrm>
              <a:off x="2074264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接连接符 315"/>
            <p:cNvCxnSpPr/>
            <p:nvPr/>
          </p:nvCxnSpPr>
          <p:spPr>
            <a:xfrm>
              <a:off x="2472126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接连接符 316"/>
            <p:cNvCxnSpPr/>
            <p:nvPr/>
          </p:nvCxnSpPr>
          <p:spPr>
            <a:xfrm>
              <a:off x="2881083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接连接符 317"/>
            <p:cNvCxnSpPr/>
            <p:nvPr/>
          </p:nvCxnSpPr>
          <p:spPr>
            <a:xfrm>
              <a:off x="3279992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接连接符 318"/>
            <p:cNvCxnSpPr/>
            <p:nvPr/>
          </p:nvCxnSpPr>
          <p:spPr>
            <a:xfrm>
              <a:off x="3681903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/>
            <p:cNvCxnSpPr/>
            <p:nvPr/>
          </p:nvCxnSpPr>
          <p:spPr>
            <a:xfrm>
              <a:off x="4083812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/>
            <p:cNvCxnSpPr/>
            <p:nvPr/>
          </p:nvCxnSpPr>
          <p:spPr>
            <a:xfrm>
              <a:off x="4486666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文本框 321"/>
            <p:cNvSpPr txBox="1"/>
            <p:nvPr/>
          </p:nvSpPr>
          <p:spPr>
            <a:xfrm>
              <a:off x="504602" y="6280122"/>
              <a:ext cx="3238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-1</a:t>
              </a:r>
              <a:endParaRPr lang="en-US" sz="1100" dirty="0"/>
            </a:p>
          </p:txBody>
        </p:sp>
        <p:sp>
          <p:nvSpPr>
            <p:cNvPr id="323" name="文本框 322"/>
            <p:cNvSpPr txBox="1"/>
            <p:nvPr/>
          </p:nvSpPr>
          <p:spPr>
            <a:xfrm>
              <a:off x="484319" y="5528905"/>
              <a:ext cx="3669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+</a:t>
              </a:r>
              <a:r>
                <a:rPr lang="en-US" sz="1100" dirty="0" smtClean="0"/>
                <a:t>1</a:t>
              </a:r>
              <a:endParaRPr lang="en-US" sz="1100" dirty="0"/>
            </a:p>
          </p:txBody>
        </p:sp>
        <p:sp>
          <p:nvSpPr>
            <p:cNvPr id="324" name="椭圆 323"/>
            <p:cNvSpPr/>
            <p:nvPr/>
          </p:nvSpPr>
          <p:spPr>
            <a:xfrm>
              <a:off x="1225648" y="5577370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25" name="椭圆 324"/>
            <p:cNvSpPr/>
            <p:nvPr/>
          </p:nvSpPr>
          <p:spPr>
            <a:xfrm>
              <a:off x="1633662" y="5576459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29" name="椭圆 328"/>
            <p:cNvSpPr/>
            <p:nvPr/>
          </p:nvSpPr>
          <p:spPr>
            <a:xfrm>
              <a:off x="3230640" y="5576459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30" name="椭圆 329"/>
            <p:cNvSpPr/>
            <p:nvPr/>
          </p:nvSpPr>
          <p:spPr>
            <a:xfrm>
              <a:off x="3634573" y="5577370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31" name="椭圆 330"/>
            <p:cNvSpPr/>
            <p:nvPr/>
          </p:nvSpPr>
          <p:spPr>
            <a:xfrm>
              <a:off x="4042587" y="5576459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32" name="椭圆 331"/>
            <p:cNvSpPr/>
            <p:nvPr/>
          </p:nvSpPr>
          <p:spPr>
            <a:xfrm>
              <a:off x="4443971" y="6383445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333" name="直接连接符 332"/>
            <p:cNvCxnSpPr/>
            <p:nvPr/>
          </p:nvCxnSpPr>
          <p:spPr>
            <a:xfrm>
              <a:off x="862940" y="5324505"/>
              <a:ext cx="38514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接连接符 333"/>
            <p:cNvCxnSpPr/>
            <p:nvPr/>
          </p:nvCxnSpPr>
          <p:spPr>
            <a:xfrm>
              <a:off x="862940" y="6705600"/>
              <a:ext cx="38514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接连接符 334"/>
            <p:cNvCxnSpPr/>
            <p:nvPr/>
          </p:nvCxnSpPr>
          <p:spPr>
            <a:xfrm>
              <a:off x="4714387" y="5324505"/>
              <a:ext cx="0" cy="13810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6" name="文本框 335"/>
            <p:cNvSpPr txBox="1"/>
            <p:nvPr/>
          </p:nvSpPr>
          <p:spPr>
            <a:xfrm>
              <a:off x="1652189" y="5984786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smtClean="0"/>
                <a:t>2</a:t>
              </a:r>
              <a:endParaRPr lang="en-US" sz="1100"/>
            </a:p>
          </p:txBody>
        </p:sp>
        <p:sp>
          <p:nvSpPr>
            <p:cNvPr id="337" name="文本框 336"/>
            <p:cNvSpPr txBox="1"/>
            <p:nvPr/>
          </p:nvSpPr>
          <p:spPr>
            <a:xfrm>
              <a:off x="2456050" y="5984786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4</a:t>
              </a:r>
              <a:endParaRPr lang="en-US" sz="1100" dirty="0"/>
            </a:p>
          </p:txBody>
        </p:sp>
        <p:sp>
          <p:nvSpPr>
            <p:cNvPr id="338" name="文本框 337"/>
            <p:cNvSpPr txBox="1"/>
            <p:nvPr/>
          </p:nvSpPr>
          <p:spPr>
            <a:xfrm>
              <a:off x="3283533" y="5984786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6</a:t>
              </a:r>
              <a:endParaRPr lang="en-US" sz="1100" dirty="0"/>
            </a:p>
          </p:txBody>
        </p:sp>
        <p:sp>
          <p:nvSpPr>
            <p:cNvPr id="339" name="文本框 338"/>
            <p:cNvSpPr txBox="1"/>
            <p:nvPr/>
          </p:nvSpPr>
          <p:spPr>
            <a:xfrm>
              <a:off x="4083811" y="5984786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8</a:t>
              </a:r>
              <a:endParaRPr lang="en-US" sz="1100" dirty="0"/>
            </a:p>
          </p:txBody>
        </p:sp>
        <p:sp>
          <p:nvSpPr>
            <p:cNvPr id="340" name="文本框 339"/>
            <p:cNvSpPr txBox="1"/>
            <p:nvPr/>
          </p:nvSpPr>
          <p:spPr>
            <a:xfrm>
              <a:off x="851283" y="5987391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0</a:t>
              </a:r>
              <a:endParaRPr lang="en-US" sz="1100" dirty="0"/>
            </a:p>
          </p:txBody>
        </p:sp>
        <p:sp>
          <p:nvSpPr>
            <p:cNvPr id="346" name="文本框 345"/>
            <p:cNvSpPr txBox="1"/>
            <p:nvPr/>
          </p:nvSpPr>
          <p:spPr>
            <a:xfrm>
              <a:off x="4093859" y="5014423"/>
              <a:ext cx="533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8.5</a:t>
              </a:r>
              <a:endPara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9" name="矩形 348"/>
                <p:cNvSpPr/>
                <p:nvPr/>
              </p:nvSpPr>
              <p:spPr>
                <a:xfrm>
                  <a:off x="4787485" y="5830386"/>
                  <a:ext cx="113358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a14:m>
                  <a:r>
                    <a:rPr lang="en-US" dirty="0" smtClean="0"/>
                    <a:t>51</a:t>
                  </a:r>
                  <a:endParaRPr lang="en-US" dirty="0"/>
                </a:p>
              </p:txBody>
            </p:sp>
          </mc:Choice>
          <mc:Fallback>
            <p:sp>
              <p:nvSpPr>
                <p:cNvPr id="349" name="矩形 3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7485" y="5830386"/>
                  <a:ext cx="1133580" cy="369332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0" name="椭圆 159"/>
            <p:cNvSpPr/>
            <p:nvPr/>
          </p:nvSpPr>
          <p:spPr>
            <a:xfrm>
              <a:off x="1969364" y="6345147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61" name="椭圆 160"/>
            <p:cNvSpPr/>
            <p:nvPr/>
          </p:nvSpPr>
          <p:spPr>
            <a:xfrm>
              <a:off x="2373296" y="6346058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62" name="椭圆 161"/>
            <p:cNvSpPr/>
            <p:nvPr/>
          </p:nvSpPr>
          <p:spPr>
            <a:xfrm>
              <a:off x="2781310" y="6345147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矩形 56"/>
              <p:cNvSpPr/>
              <p:nvPr/>
            </p:nvSpPr>
            <p:spPr>
              <a:xfrm>
                <a:off x="2903169" y="5030017"/>
                <a:ext cx="619168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={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13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13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13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07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07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07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13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矩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169" y="5030017"/>
                <a:ext cx="6191686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9" t="-49" r="6" b="1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矩形 57"/>
              <p:cNvSpPr/>
              <p:nvPr/>
            </p:nvSpPr>
            <p:spPr>
              <a:xfrm>
                <a:off x="189102" y="5653582"/>
                <a:ext cx="869466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42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65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69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矩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02" y="5653582"/>
                <a:ext cx="8694662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6" t="-48" r="1" b="-696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矩形 58"/>
          <p:cNvSpPr/>
          <p:nvPr/>
        </p:nvSpPr>
        <p:spPr>
          <a:xfrm>
            <a:off x="541234" y="6181679"/>
            <a:ext cx="790794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这时得到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的分类器在训练数据集上没有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被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错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分的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点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，整个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训练过程结束。</a:t>
            </a:r>
            <a:endParaRPr lang="en-US" sz="1800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/>
      <p:bldP spid="20487" grpId="0"/>
      <p:bldP spid="57" grpId="0"/>
      <p:bldP spid="58" grpId="0"/>
      <p:bldP spid="5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219200"/>
            <a:ext cx="9144000" cy="563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2"/>
          <p:cNvSpPr txBox="1">
            <a:spLocks noRot="1" noChangeArrowheads="1"/>
          </p:cNvSpPr>
          <p:nvPr/>
        </p:nvSpPr>
        <p:spPr bwMode="auto">
          <a:xfrm>
            <a:off x="3352800" y="152400"/>
            <a:ext cx="54864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b="1" dirty="0" smtClean="0"/>
              <a:t>弱分类器的线性组合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485" name="矩形 20484"/>
              <p:cNvSpPr/>
              <p:nvPr/>
            </p:nvSpPr>
            <p:spPr>
              <a:xfrm>
                <a:off x="5926729" y="3448468"/>
                <a:ext cx="2422330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485" name="矩形 204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729" y="3448468"/>
                <a:ext cx="2422330" cy="710194"/>
              </a:xfrm>
              <a:prstGeom prst="rect">
                <a:avLst/>
              </a:prstGeom>
              <a:blipFill rotWithShape="1">
                <a:blip r:embed="rId1"/>
                <a:stretch>
                  <a:fillRect l="-11" t="-59" r="3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组合 55"/>
          <p:cNvGrpSpPr/>
          <p:nvPr/>
        </p:nvGrpSpPr>
        <p:grpSpPr>
          <a:xfrm>
            <a:off x="485978" y="2826236"/>
            <a:ext cx="5374270" cy="1684679"/>
            <a:chOff x="482675" y="3324126"/>
            <a:chExt cx="5374270" cy="1684679"/>
          </a:xfrm>
        </p:grpSpPr>
        <p:sp>
          <p:nvSpPr>
            <p:cNvPr id="248" name="矩形 247"/>
            <p:cNvSpPr/>
            <p:nvPr/>
          </p:nvSpPr>
          <p:spPr>
            <a:xfrm>
              <a:off x="877748" y="4312342"/>
              <a:ext cx="2204985" cy="696463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49" name="矩形 248"/>
            <p:cNvSpPr/>
            <p:nvPr/>
          </p:nvSpPr>
          <p:spPr>
            <a:xfrm>
              <a:off x="3087137" y="3617078"/>
              <a:ext cx="1637263" cy="684632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250" name="直接连接符 249"/>
            <p:cNvCxnSpPr/>
            <p:nvPr/>
          </p:nvCxnSpPr>
          <p:spPr>
            <a:xfrm>
              <a:off x="866892" y="4309330"/>
              <a:ext cx="384585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接连接符 250"/>
            <p:cNvCxnSpPr/>
            <p:nvPr/>
          </p:nvCxnSpPr>
          <p:spPr>
            <a:xfrm flipV="1">
              <a:off x="866892" y="3611956"/>
              <a:ext cx="0" cy="138109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连接符 251"/>
            <p:cNvCxnSpPr/>
            <p:nvPr/>
          </p:nvCxnSpPr>
          <p:spPr>
            <a:xfrm flipV="1">
              <a:off x="1268800" y="423300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/>
            <p:cNvCxnSpPr/>
            <p:nvPr/>
          </p:nvCxnSpPr>
          <p:spPr>
            <a:xfrm>
              <a:off x="866890" y="3906538"/>
              <a:ext cx="8001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连接符 253"/>
            <p:cNvCxnSpPr/>
            <p:nvPr/>
          </p:nvCxnSpPr>
          <p:spPr>
            <a:xfrm flipV="1">
              <a:off x="1670709" y="423300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接连接符 254"/>
            <p:cNvCxnSpPr/>
            <p:nvPr/>
          </p:nvCxnSpPr>
          <p:spPr>
            <a:xfrm flipV="1">
              <a:off x="2072620" y="423300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连接符 255"/>
            <p:cNvCxnSpPr/>
            <p:nvPr/>
          </p:nvCxnSpPr>
          <p:spPr>
            <a:xfrm flipV="1">
              <a:off x="2474529" y="423300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连接符 256"/>
            <p:cNvCxnSpPr/>
            <p:nvPr/>
          </p:nvCxnSpPr>
          <p:spPr>
            <a:xfrm flipV="1">
              <a:off x="2876439" y="423300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连接符 257"/>
            <p:cNvCxnSpPr/>
            <p:nvPr/>
          </p:nvCxnSpPr>
          <p:spPr>
            <a:xfrm flipV="1">
              <a:off x="3278348" y="423300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接连接符 258"/>
            <p:cNvCxnSpPr/>
            <p:nvPr/>
          </p:nvCxnSpPr>
          <p:spPr>
            <a:xfrm flipV="1">
              <a:off x="3680259" y="423300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连接符 259"/>
            <p:cNvCxnSpPr/>
            <p:nvPr/>
          </p:nvCxnSpPr>
          <p:spPr>
            <a:xfrm flipV="1">
              <a:off x="4082168" y="423300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连接符 260"/>
            <p:cNvCxnSpPr/>
            <p:nvPr/>
          </p:nvCxnSpPr>
          <p:spPr>
            <a:xfrm flipV="1">
              <a:off x="4485022" y="423300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接连接符 261"/>
            <p:cNvCxnSpPr/>
            <p:nvPr/>
          </p:nvCxnSpPr>
          <p:spPr>
            <a:xfrm>
              <a:off x="946908" y="3906538"/>
              <a:ext cx="376583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椭圆 262"/>
            <p:cNvSpPr/>
            <p:nvPr/>
          </p:nvSpPr>
          <p:spPr>
            <a:xfrm>
              <a:off x="820072" y="3863909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264" name="直接连接符 263"/>
            <p:cNvCxnSpPr/>
            <p:nvPr/>
          </p:nvCxnSpPr>
          <p:spPr>
            <a:xfrm>
              <a:off x="1268800" y="362405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接连接符 264"/>
            <p:cNvCxnSpPr/>
            <p:nvPr/>
          </p:nvCxnSpPr>
          <p:spPr>
            <a:xfrm>
              <a:off x="864460" y="4712121"/>
              <a:ext cx="384828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接连接符 265"/>
            <p:cNvCxnSpPr/>
            <p:nvPr/>
          </p:nvCxnSpPr>
          <p:spPr>
            <a:xfrm>
              <a:off x="866890" y="4712121"/>
              <a:ext cx="8001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接连接符 266"/>
            <p:cNvCxnSpPr/>
            <p:nvPr/>
          </p:nvCxnSpPr>
          <p:spPr>
            <a:xfrm>
              <a:off x="1670709" y="362405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接连接符 267"/>
            <p:cNvCxnSpPr/>
            <p:nvPr/>
          </p:nvCxnSpPr>
          <p:spPr>
            <a:xfrm>
              <a:off x="2072620" y="362405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接连接符 268"/>
            <p:cNvCxnSpPr/>
            <p:nvPr/>
          </p:nvCxnSpPr>
          <p:spPr>
            <a:xfrm>
              <a:off x="2470482" y="362405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连接符 269"/>
            <p:cNvCxnSpPr/>
            <p:nvPr/>
          </p:nvCxnSpPr>
          <p:spPr>
            <a:xfrm>
              <a:off x="2879439" y="362405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连接符 270"/>
            <p:cNvCxnSpPr/>
            <p:nvPr/>
          </p:nvCxnSpPr>
          <p:spPr>
            <a:xfrm>
              <a:off x="3278348" y="362405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接连接符 271"/>
            <p:cNvCxnSpPr/>
            <p:nvPr/>
          </p:nvCxnSpPr>
          <p:spPr>
            <a:xfrm>
              <a:off x="3680259" y="362405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接连接符 272"/>
            <p:cNvCxnSpPr/>
            <p:nvPr/>
          </p:nvCxnSpPr>
          <p:spPr>
            <a:xfrm>
              <a:off x="4082168" y="362405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接连接符 273"/>
            <p:cNvCxnSpPr/>
            <p:nvPr/>
          </p:nvCxnSpPr>
          <p:spPr>
            <a:xfrm>
              <a:off x="4485022" y="362405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文本框 274"/>
            <p:cNvSpPr txBox="1"/>
            <p:nvPr/>
          </p:nvSpPr>
          <p:spPr>
            <a:xfrm>
              <a:off x="502958" y="4567572"/>
              <a:ext cx="3238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-1</a:t>
              </a:r>
              <a:endParaRPr lang="en-US" sz="1100" dirty="0"/>
            </a:p>
          </p:txBody>
        </p:sp>
        <p:sp>
          <p:nvSpPr>
            <p:cNvPr id="276" name="文本框 275"/>
            <p:cNvSpPr txBox="1"/>
            <p:nvPr/>
          </p:nvSpPr>
          <p:spPr>
            <a:xfrm>
              <a:off x="482675" y="3816355"/>
              <a:ext cx="3669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+</a:t>
              </a:r>
              <a:r>
                <a:rPr lang="en-US" sz="1100" dirty="0" smtClean="0"/>
                <a:t>1</a:t>
              </a:r>
              <a:endParaRPr lang="en-US" sz="1100" dirty="0"/>
            </a:p>
          </p:txBody>
        </p:sp>
        <p:sp>
          <p:nvSpPr>
            <p:cNvPr id="277" name="椭圆 276"/>
            <p:cNvSpPr/>
            <p:nvPr/>
          </p:nvSpPr>
          <p:spPr>
            <a:xfrm>
              <a:off x="1224004" y="3864820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78" name="椭圆 277"/>
            <p:cNvSpPr/>
            <p:nvPr/>
          </p:nvSpPr>
          <p:spPr>
            <a:xfrm>
              <a:off x="1632018" y="3863909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82" name="椭圆 281"/>
            <p:cNvSpPr/>
            <p:nvPr/>
          </p:nvSpPr>
          <p:spPr>
            <a:xfrm>
              <a:off x="3228996" y="3863909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83" name="椭圆 282"/>
            <p:cNvSpPr/>
            <p:nvPr/>
          </p:nvSpPr>
          <p:spPr>
            <a:xfrm>
              <a:off x="3632929" y="3864820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84" name="椭圆 283"/>
            <p:cNvSpPr/>
            <p:nvPr/>
          </p:nvSpPr>
          <p:spPr>
            <a:xfrm>
              <a:off x="4040943" y="3863909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85" name="椭圆 284"/>
            <p:cNvSpPr/>
            <p:nvPr/>
          </p:nvSpPr>
          <p:spPr>
            <a:xfrm>
              <a:off x="4442327" y="4670895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286" name="直接连接符 285"/>
            <p:cNvCxnSpPr/>
            <p:nvPr/>
          </p:nvCxnSpPr>
          <p:spPr>
            <a:xfrm>
              <a:off x="861296" y="3611955"/>
              <a:ext cx="38514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接连接符 286"/>
            <p:cNvCxnSpPr/>
            <p:nvPr/>
          </p:nvCxnSpPr>
          <p:spPr>
            <a:xfrm>
              <a:off x="861296" y="4993050"/>
              <a:ext cx="38514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接连接符 287"/>
            <p:cNvCxnSpPr/>
            <p:nvPr/>
          </p:nvCxnSpPr>
          <p:spPr>
            <a:xfrm>
              <a:off x="4712743" y="3611955"/>
              <a:ext cx="0" cy="13810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文本框 288"/>
            <p:cNvSpPr txBox="1"/>
            <p:nvPr/>
          </p:nvSpPr>
          <p:spPr>
            <a:xfrm>
              <a:off x="1650545" y="4272236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smtClean="0"/>
                <a:t>2</a:t>
              </a:r>
              <a:endParaRPr lang="en-US" sz="1100"/>
            </a:p>
          </p:txBody>
        </p:sp>
        <p:sp>
          <p:nvSpPr>
            <p:cNvPr id="290" name="文本框 289"/>
            <p:cNvSpPr txBox="1"/>
            <p:nvPr/>
          </p:nvSpPr>
          <p:spPr>
            <a:xfrm>
              <a:off x="2454406" y="4272236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4</a:t>
              </a:r>
              <a:endParaRPr lang="en-US" sz="1100" dirty="0"/>
            </a:p>
          </p:txBody>
        </p:sp>
        <p:sp>
          <p:nvSpPr>
            <p:cNvPr id="291" name="文本框 290"/>
            <p:cNvSpPr txBox="1"/>
            <p:nvPr/>
          </p:nvSpPr>
          <p:spPr>
            <a:xfrm>
              <a:off x="3281889" y="4272236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6</a:t>
              </a:r>
              <a:endParaRPr lang="en-US" sz="1100" dirty="0"/>
            </a:p>
          </p:txBody>
        </p:sp>
        <p:sp>
          <p:nvSpPr>
            <p:cNvPr id="292" name="文本框 291"/>
            <p:cNvSpPr txBox="1"/>
            <p:nvPr/>
          </p:nvSpPr>
          <p:spPr>
            <a:xfrm>
              <a:off x="4082167" y="4272236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8</a:t>
              </a:r>
              <a:endParaRPr lang="en-US" sz="1100" dirty="0"/>
            </a:p>
          </p:txBody>
        </p:sp>
        <p:sp>
          <p:nvSpPr>
            <p:cNvPr id="293" name="文本框 292"/>
            <p:cNvSpPr txBox="1"/>
            <p:nvPr/>
          </p:nvSpPr>
          <p:spPr>
            <a:xfrm>
              <a:off x="849639" y="4274841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0</a:t>
              </a:r>
              <a:endParaRPr lang="en-US" sz="1100" dirty="0"/>
            </a:p>
          </p:txBody>
        </p:sp>
        <p:cxnSp>
          <p:nvCxnSpPr>
            <p:cNvPr id="341" name="直接连接符 340"/>
            <p:cNvCxnSpPr/>
            <p:nvPr/>
          </p:nvCxnSpPr>
          <p:spPr>
            <a:xfrm>
              <a:off x="3078480" y="3608816"/>
              <a:ext cx="0" cy="136899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5" name="文本框 344"/>
            <p:cNvSpPr txBox="1"/>
            <p:nvPr/>
          </p:nvSpPr>
          <p:spPr>
            <a:xfrm>
              <a:off x="2903169" y="3324126"/>
              <a:ext cx="533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5.5</a:t>
              </a:r>
              <a:endPara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484" name="矩形 20483"/>
                <p:cNvSpPr/>
                <p:nvPr/>
              </p:nvSpPr>
              <p:spPr>
                <a:xfrm>
                  <a:off x="4787485" y="4086501"/>
                  <a:ext cx="106946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0484" name="矩形 204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7485" y="4086501"/>
                  <a:ext cx="1069460" cy="369332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7" name="椭圆 156"/>
            <p:cNvSpPr/>
            <p:nvPr/>
          </p:nvSpPr>
          <p:spPr>
            <a:xfrm>
              <a:off x="1978308" y="4619516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58" name="椭圆 157"/>
            <p:cNvSpPr/>
            <p:nvPr/>
          </p:nvSpPr>
          <p:spPr>
            <a:xfrm>
              <a:off x="2382240" y="4620427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59" name="椭圆 158"/>
            <p:cNvSpPr/>
            <p:nvPr/>
          </p:nvSpPr>
          <p:spPr>
            <a:xfrm>
              <a:off x="2790254" y="4619516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矩形 57"/>
              <p:cNvSpPr/>
              <p:nvPr/>
            </p:nvSpPr>
            <p:spPr>
              <a:xfrm>
                <a:off x="224669" y="6437744"/>
                <a:ext cx="869466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42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65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69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矩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69" y="6437744"/>
                <a:ext cx="869466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6" t="-31" r="1" b="-696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3" name="组合 162"/>
          <p:cNvGrpSpPr/>
          <p:nvPr/>
        </p:nvGrpSpPr>
        <p:grpSpPr>
          <a:xfrm>
            <a:off x="502958" y="1180926"/>
            <a:ext cx="5357290" cy="1676615"/>
            <a:chOff x="494332" y="1585423"/>
            <a:chExt cx="5357290" cy="1676615"/>
          </a:xfrm>
        </p:grpSpPr>
        <p:sp>
          <p:nvSpPr>
            <p:cNvPr id="164" name="矩形 163"/>
            <p:cNvSpPr/>
            <p:nvPr/>
          </p:nvSpPr>
          <p:spPr>
            <a:xfrm>
              <a:off x="876117" y="1880943"/>
              <a:ext cx="1038461" cy="696463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65" name="矩形 164"/>
            <p:cNvSpPr/>
            <p:nvPr/>
          </p:nvSpPr>
          <p:spPr>
            <a:xfrm>
              <a:off x="1918516" y="2577406"/>
              <a:ext cx="2805884" cy="684632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166" name="直接连接符 165"/>
            <p:cNvCxnSpPr/>
            <p:nvPr/>
          </p:nvCxnSpPr>
          <p:spPr>
            <a:xfrm>
              <a:off x="878549" y="2578318"/>
              <a:ext cx="384585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/>
          </p:nvCxnSpPr>
          <p:spPr>
            <a:xfrm flipV="1">
              <a:off x="878549" y="1880944"/>
              <a:ext cx="0" cy="138109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/>
          </p:nvCxnSpPr>
          <p:spPr>
            <a:xfrm flipV="1">
              <a:off x="1280457" y="2501993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/>
          </p:nvCxnSpPr>
          <p:spPr>
            <a:xfrm>
              <a:off x="878547" y="2175526"/>
              <a:ext cx="8001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 flipV="1">
              <a:off x="1682366" y="2501993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 flipV="1">
              <a:off x="2084277" y="2501993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 flipV="1">
              <a:off x="2486186" y="2501993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 flipV="1">
              <a:off x="2888096" y="2501993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/>
          </p:nvCxnSpPr>
          <p:spPr>
            <a:xfrm flipV="1">
              <a:off x="3290005" y="2501993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/>
          </p:nvCxnSpPr>
          <p:spPr>
            <a:xfrm flipV="1">
              <a:off x="3691916" y="2501993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/>
          </p:nvCxnSpPr>
          <p:spPr>
            <a:xfrm flipV="1">
              <a:off x="4093825" y="2501993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/>
          </p:nvCxnSpPr>
          <p:spPr>
            <a:xfrm flipV="1">
              <a:off x="4496679" y="2501993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/>
            <p:cNvCxnSpPr/>
            <p:nvPr/>
          </p:nvCxnSpPr>
          <p:spPr>
            <a:xfrm>
              <a:off x="958565" y="2175526"/>
              <a:ext cx="376583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椭圆 178"/>
            <p:cNvSpPr/>
            <p:nvPr/>
          </p:nvSpPr>
          <p:spPr>
            <a:xfrm>
              <a:off x="831729" y="2132897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180" name="直接连接符 179"/>
            <p:cNvCxnSpPr/>
            <p:nvPr/>
          </p:nvCxnSpPr>
          <p:spPr>
            <a:xfrm>
              <a:off x="1280457" y="1893044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/>
          </p:nvCxnSpPr>
          <p:spPr>
            <a:xfrm>
              <a:off x="876117" y="2981109"/>
              <a:ext cx="384828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>
              <a:off x="878547" y="2981109"/>
              <a:ext cx="8001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>
              <a:off x="1682366" y="1893044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/>
          </p:nvCxnSpPr>
          <p:spPr>
            <a:xfrm>
              <a:off x="2084277" y="1893044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/>
          </p:nvCxnSpPr>
          <p:spPr>
            <a:xfrm>
              <a:off x="2482139" y="1893044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/>
          </p:nvCxnSpPr>
          <p:spPr>
            <a:xfrm>
              <a:off x="2891096" y="1893044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/>
          </p:nvCxnSpPr>
          <p:spPr>
            <a:xfrm>
              <a:off x="3290005" y="1893044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/>
            <p:nvPr/>
          </p:nvCxnSpPr>
          <p:spPr>
            <a:xfrm>
              <a:off x="3691916" y="1893044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/>
            <p:nvPr/>
          </p:nvCxnSpPr>
          <p:spPr>
            <a:xfrm>
              <a:off x="4093825" y="1893044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/>
            <p:cNvCxnSpPr/>
            <p:nvPr/>
          </p:nvCxnSpPr>
          <p:spPr>
            <a:xfrm>
              <a:off x="4496679" y="1893044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文本框 190"/>
            <p:cNvSpPr txBox="1"/>
            <p:nvPr/>
          </p:nvSpPr>
          <p:spPr>
            <a:xfrm>
              <a:off x="514615" y="2836560"/>
              <a:ext cx="3238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-1</a:t>
              </a:r>
              <a:endParaRPr lang="en-US" sz="1100" dirty="0"/>
            </a:p>
          </p:txBody>
        </p:sp>
        <p:sp>
          <p:nvSpPr>
            <p:cNvPr id="192" name="文本框 191"/>
            <p:cNvSpPr txBox="1"/>
            <p:nvPr/>
          </p:nvSpPr>
          <p:spPr>
            <a:xfrm>
              <a:off x="494332" y="2085343"/>
              <a:ext cx="3669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+</a:t>
              </a:r>
              <a:r>
                <a:rPr lang="en-US" sz="1100" dirty="0" smtClean="0"/>
                <a:t>1</a:t>
              </a:r>
              <a:endParaRPr lang="en-US" sz="1100" dirty="0"/>
            </a:p>
          </p:txBody>
        </p:sp>
        <p:sp>
          <p:nvSpPr>
            <p:cNvPr id="193" name="椭圆 192"/>
            <p:cNvSpPr/>
            <p:nvPr/>
          </p:nvSpPr>
          <p:spPr>
            <a:xfrm>
              <a:off x="1235661" y="2133808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94" name="椭圆 193"/>
            <p:cNvSpPr/>
            <p:nvPr/>
          </p:nvSpPr>
          <p:spPr>
            <a:xfrm>
              <a:off x="1643675" y="2132897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95" name="椭圆 194"/>
            <p:cNvSpPr/>
            <p:nvPr/>
          </p:nvSpPr>
          <p:spPr>
            <a:xfrm>
              <a:off x="2033815" y="2939883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96" name="椭圆 195"/>
            <p:cNvSpPr/>
            <p:nvPr/>
          </p:nvSpPr>
          <p:spPr>
            <a:xfrm>
              <a:off x="2437747" y="2940794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97" name="椭圆 196"/>
            <p:cNvSpPr/>
            <p:nvPr/>
          </p:nvSpPr>
          <p:spPr>
            <a:xfrm>
              <a:off x="2845761" y="2939883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98" name="椭圆 197"/>
            <p:cNvSpPr/>
            <p:nvPr/>
          </p:nvSpPr>
          <p:spPr>
            <a:xfrm>
              <a:off x="3240653" y="2132897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99" name="椭圆 198"/>
            <p:cNvSpPr/>
            <p:nvPr/>
          </p:nvSpPr>
          <p:spPr>
            <a:xfrm>
              <a:off x="3644586" y="2133808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00" name="椭圆 199"/>
            <p:cNvSpPr/>
            <p:nvPr/>
          </p:nvSpPr>
          <p:spPr>
            <a:xfrm>
              <a:off x="4052600" y="2132897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01" name="椭圆 200"/>
            <p:cNvSpPr/>
            <p:nvPr/>
          </p:nvSpPr>
          <p:spPr>
            <a:xfrm>
              <a:off x="4453984" y="2939883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202" name="直接连接符 201"/>
            <p:cNvCxnSpPr/>
            <p:nvPr/>
          </p:nvCxnSpPr>
          <p:spPr>
            <a:xfrm>
              <a:off x="872953" y="1880943"/>
              <a:ext cx="38514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/>
            <p:cNvCxnSpPr/>
            <p:nvPr/>
          </p:nvCxnSpPr>
          <p:spPr>
            <a:xfrm>
              <a:off x="872953" y="3262038"/>
              <a:ext cx="38514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/>
            <p:cNvCxnSpPr/>
            <p:nvPr/>
          </p:nvCxnSpPr>
          <p:spPr>
            <a:xfrm>
              <a:off x="4724400" y="1880943"/>
              <a:ext cx="0" cy="13810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文本框 204"/>
            <p:cNvSpPr txBox="1"/>
            <p:nvPr/>
          </p:nvSpPr>
          <p:spPr>
            <a:xfrm>
              <a:off x="1662202" y="2541224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2</a:t>
              </a:r>
              <a:endParaRPr lang="en-US" sz="1100" dirty="0"/>
            </a:p>
          </p:txBody>
        </p:sp>
        <p:sp>
          <p:nvSpPr>
            <p:cNvPr id="206" name="文本框 205"/>
            <p:cNvSpPr txBox="1"/>
            <p:nvPr/>
          </p:nvSpPr>
          <p:spPr>
            <a:xfrm>
              <a:off x="2466063" y="2541224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4</a:t>
              </a:r>
              <a:endParaRPr lang="en-US" sz="1100" dirty="0"/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3293546" y="2541224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6</a:t>
              </a:r>
              <a:endParaRPr lang="en-US" sz="1100" dirty="0"/>
            </a:p>
          </p:txBody>
        </p:sp>
        <p:sp>
          <p:nvSpPr>
            <p:cNvPr id="208" name="文本框 207"/>
            <p:cNvSpPr txBox="1"/>
            <p:nvPr/>
          </p:nvSpPr>
          <p:spPr>
            <a:xfrm>
              <a:off x="4093824" y="2541224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8</a:t>
              </a:r>
              <a:endParaRPr lang="en-US" sz="1100" dirty="0"/>
            </a:p>
          </p:txBody>
        </p:sp>
        <p:sp>
          <p:nvSpPr>
            <p:cNvPr id="209" name="文本框 208"/>
            <p:cNvSpPr txBox="1"/>
            <p:nvPr/>
          </p:nvSpPr>
          <p:spPr>
            <a:xfrm>
              <a:off x="861296" y="2543829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0</a:t>
              </a:r>
              <a:endParaRPr lang="en-US" sz="1100" dirty="0"/>
            </a:p>
          </p:txBody>
        </p:sp>
        <p:cxnSp>
          <p:nvCxnSpPr>
            <p:cNvPr id="210" name="直接连接符 209"/>
            <p:cNvCxnSpPr/>
            <p:nvPr/>
          </p:nvCxnSpPr>
          <p:spPr>
            <a:xfrm>
              <a:off x="1914578" y="1880943"/>
              <a:ext cx="0" cy="136899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文本框 210"/>
            <p:cNvSpPr txBox="1"/>
            <p:nvPr/>
          </p:nvSpPr>
          <p:spPr>
            <a:xfrm>
              <a:off x="1714467" y="1585423"/>
              <a:ext cx="533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2.5</a:t>
              </a:r>
              <a:endPara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2" name="矩形 211"/>
                <p:cNvSpPr/>
                <p:nvPr/>
              </p:nvSpPr>
              <p:spPr>
                <a:xfrm>
                  <a:off x="4787485" y="2380774"/>
                  <a:ext cx="10641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12" name="矩形 2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7485" y="2380774"/>
                  <a:ext cx="1064137" cy="369332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6" name="矩形 215"/>
              <p:cNvSpPr/>
              <p:nvPr/>
            </p:nvSpPr>
            <p:spPr>
              <a:xfrm>
                <a:off x="5926729" y="1816148"/>
                <a:ext cx="2352567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&amp;−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6" name="矩形 2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729" y="1816148"/>
                <a:ext cx="2352567" cy="710194"/>
              </a:xfrm>
              <a:prstGeom prst="rect">
                <a:avLst/>
              </a:prstGeom>
              <a:blipFill rotWithShape="1">
                <a:blip r:embed="rId5"/>
                <a:stretch>
                  <a:fillRect l="-12" t="-7" r="7" b="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7" name="矩形 216"/>
              <p:cNvSpPr/>
              <p:nvPr/>
            </p:nvSpPr>
            <p:spPr>
              <a:xfrm>
                <a:off x="5926729" y="5179266"/>
                <a:ext cx="2422330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&amp;−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7" name="矩形 2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729" y="5179266"/>
                <a:ext cx="2422330" cy="710194"/>
              </a:xfrm>
              <a:prstGeom prst="rect">
                <a:avLst/>
              </a:prstGeom>
              <a:blipFill rotWithShape="1">
                <a:blip r:embed="rId6"/>
                <a:stretch>
                  <a:fillRect l="-11" t="-29" r="3" b="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8" name="组合 217"/>
          <p:cNvGrpSpPr/>
          <p:nvPr/>
        </p:nvGrpSpPr>
        <p:grpSpPr>
          <a:xfrm>
            <a:off x="485978" y="4536276"/>
            <a:ext cx="5500865" cy="1691177"/>
            <a:chOff x="484319" y="5014423"/>
            <a:chExt cx="5500865" cy="1691177"/>
          </a:xfrm>
        </p:grpSpPr>
        <p:cxnSp>
          <p:nvCxnSpPr>
            <p:cNvPr id="219" name="直接连接符 218"/>
            <p:cNvCxnSpPr/>
            <p:nvPr/>
          </p:nvCxnSpPr>
          <p:spPr>
            <a:xfrm>
              <a:off x="4287370" y="5336606"/>
              <a:ext cx="0" cy="136899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矩形 219"/>
            <p:cNvSpPr/>
            <p:nvPr/>
          </p:nvSpPr>
          <p:spPr>
            <a:xfrm>
              <a:off x="866104" y="5324505"/>
              <a:ext cx="3413646" cy="696463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21" name="矩形 220"/>
            <p:cNvSpPr/>
            <p:nvPr/>
          </p:nvSpPr>
          <p:spPr>
            <a:xfrm>
              <a:off x="4305003" y="6020968"/>
              <a:ext cx="409383" cy="684632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222" name="直接连接符 221"/>
            <p:cNvCxnSpPr/>
            <p:nvPr/>
          </p:nvCxnSpPr>
          <p:spPr>
            <a:xfrm>
              <a:off x="868536" y="6021880"/>
              <a:ext cx="384585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接连接符 222"/>
            <p:cNvCxnSpPr/>
            <p:nvPr/>
          </p:nvCxnSpPr>
          <p:spPr>
            <a:xfrm flipV="1">
              <a:off x="868536" y="5324506"/>
              <a:ext cx="0" cy="138109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 flipV="1">
              <a:off x="1270444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24"/>
            <p:cNvCxnSpPr/>
            <p:nvPr/>
          </p:nvCxnSpPr>
          <p:spPr>
            <a:xfrm>
              <a:off x="868534" y="5619088"/>
              <a:ext cx="8001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/>
            <p:nvPr/>
          </p:nvCxnSpPr>
          <p:spPr>
            <a:xfrm flipV="1">
              <a:off x="1672353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连接符 226"/>
            <p:cNvCxnSpPr/>
            <p:nvPr/>
          </p:nvCxnSpPr>
          <p:spPr>
            <a:xfrm flipV="1">
              <a:off x="2074264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227"/>
            <p:cNvCxnSpPr/>
            <p:nvPr/>
          </p:nvCxnSpPr>
          <p:spPr>
            <a:xfrm flipV="1">
              <a:off x="2476173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28"/>
            <p:cNvCxnSpPr/>
            <p:nvPr/>
          </p:nvCxnSpPr>
          <p:spPr>
            <a:xfrm flipV="1">
              <a:off x="2878083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 flipV="1">
              <a:off x="3279992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连接符 230"/>
            <p:cNvCxnSpPr/>
            <p:nvPr/>
          </p:nvCxnSpPr>
          <p:spPr>
            <a:xfrm flipV="1">
              <a:off x="3681903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/>
          </p:nvCxnSpPr>
          <p:spPr>
            <a:xfrm flipV="1">
              <a:off x="4083812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/>
            <p:nvPr/>
          </p:nvCxnSpPr>
          <p:spPr>
            <a:xfrm flipV="1">
              <a:off x="4486666" y="5945555"/>
              <a:ext cx="0" cy="76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/>
            <p:nvPr/>
          </p:nvCxnSpPr>
          <p:spPr>
            <a:xfrm>
              <a:off x="948552" y="5619088"/>
              <a:ext cx="376583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椭圆 234"/>
            <p:cNvSpPr/>
            <p:nvPr/>
          </p:nvSpPr>
          <p:spPr>
            <a:xfrm>
              <a:off x="821716" y="5576459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236" name="直接连接符 235"/>
            <p:cNvCxnSpPr/>
            <p:nvPr/>
          </p:nvCxnSpPr>
          <p:spPr>
            <a:xfrm>
              <a:off x="1270444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连接符 236"/>
            <p:cNvCxnSpPr/>
            <p:nvPr/>
          </p:nvCxnSpPr>
          <p:spPr>
            <a:xfrm>
              <a:off x="866104" y="6424671"/>
              <a:ext cx="384828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连接符 237"/>
            <p:cNvCxnSpPr/>
            <p:nvPr/>
          </p:nvCxnSpPr>
          <p:spPr>
            <a:xfrm>
              <a:off x="868534" y="6424671"/>
              <a:ext cx="8001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连接符 238"/>
            <p:cNvCxnSpPr/>
            <p:nvPr/>
          </p:nvCxnSpPr>
          <p:spPr>
            <a:xfrm>
              <a:off x="1672353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/>
            <p:nvPr/>
          </p:nvCxnSpPr>
          <p:spPr>
            <a:xfrm>
              <a:off x="2074264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/>
            <p:cNvCxnSpPr/>
            <p:nvPr/>
          </p:nvCxnSpPr>
          <p:spPr>
            <a:xfrm>
              <a:off x="2472126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连接符 241"/>
            <p:cNvCxnSpPr/>
            <p:nvPr/>
          </p:nvCxnSpPr>
          <p:spPr>
            <a:xfrm>
              <a:off x="2881083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连接符 242"/>
            <p:cNvCxnSpPr/>
            <p:nvPr/>
          </p:nvCxnSpPr>
          <p:spPr>
            <a:xfrm>
              <a:off x="3279992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连接符 243"/>
            <p:cNvCxnSpPr/>
            <p:nvPr/>
          </p:nvCxnSpPr>
          <p:spPr>
            <a:xfrm>
              <a:off x="3681903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连接符 244"/>
            <p:cNvCxnSpPr/>
            <p:nvPr/>
          </p:nvCxnSpPr>
          <p:spPr>
            <a:xfrm>
              <a:off x="4083812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连接符 245"/>
            <p:cNvCxnSpPr/>
            <p:nvPr/>
          </p:nvCxnSpPr>
          <p:spPr>
            <a:xfrm>
              <a:off x="4486666" y="5336606"/>
              <a:ext cx="0" cy="13689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文本框 246"/>
            <p:cNvSpPr txBox="1"/>
            <p:nvPr/>
          </p:nvSpPr>
          <p:spPr>
            <a:xfrm>
              <a:off x="504602" y="6280122"/>
              <a:ext cx="3238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-1</a:t>
              </a:r>
              <a:endParaRPr lang="en-US" sz="1100" dirty="0"/>
            </a:p>
          </p:txBody>
        </p:sp>
        <p:sp>
          <p:nvSpPr>
            <p:cNvPr id="279" name="文本框 278"/>
            <p:cNvSpPr txBox="1"/>
            <p:nvPr/>
          </p:nvSpPr>
          <p:spPr>
            <a:xfrm>
              <a:off x="484319" y="5528905"/>
              <a:ext cx="3669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+</a:t>
              </a:r>
              <a:r>
                <a:rPr lang="en-US" sz="1100" dirty="0" smtClean="0"/>
                <a:t>1</a:t>
              </a:r>
              <a:endParaRPr lang="en-US" sz="1100" dirty="0"/>
            </a:p>
          </p:txBody>
        </p:sp>
        <p:sp>
          <p:nvSpPr>
            <p:cNvPr id="280" name="椭圆 279"/>
            <p:cNvSpPr/>
            <p:nvPr/>
          </p:nvSpPr>
          <p:spPr>
            <a:xfrm>
              <a:off x="1225648" y="5577370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81" name="椭圆 280"/>
            <p:cNvSpPr/>
            <p:nvPr/>
          </p:nvSpPr>
          <p:spPr>
            <a:xfrm>
              <a:off x="1633662" y="5576459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26" name="椭圆 325"/>
            <p:cNvSpPr/>
            <p:nvPr/>
          </p:nvSpPr>
          <p:spPr>
            <a:xfrm>
              <a:off x="2023802" y="6383445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27" name="椭圆 326"/>
            <p:cNvSpPr/>
            <p:nvPr/>
          </p:nvSpPr>
          <p:spPr>
            <a:xfrm>
              <a:off x="2427734" y="6384356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28" name="椭圆 327"/>
            <p:cNvSpPr/>
            <p:nvPr/>
          </p:nvSpPr>
          <p:spPr>
            <a:xfrm>
              <a:off x="2835748" y="6383445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42" name="椭圆 341"/>
            <p:cNvSpPr/>
            <p:nvPr/>
          </p:nvSpPr>
          <p:spPr>
            <a:xfrm>
              <a:off x="4443971" y="6383445"/>
              <a:ext cx="82449" cy="8244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343" name="直接连接符 342"/>
            <p:cNvCxnSpPr/>
            <p:nvPr/>
          </p:nvCxnSpPr>
          <p:spPr>
            <a:xfrm>
              <a:off x="862940" y="5324505"/>
              <a:ext cx="38514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直接连接符 343"/>
            <p:cNvCxnSpPr/>
            <p:nvPr/>
          </p:nvCxnSpPr>
          <p:spPr>
            <a:xfrm>
              <a:off x="862940" y="6705600"/>
              <a:ext cx="38514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接连接符 346"/>
            <p:cNvCxnSpPr/>
            <p:nvPr/>
          </p:nvCxnSpPr>
          <p:spPr>
            <a:xfrm>
              <a:off x="4714387" y="5324505"/>
              <a:ext cx="0" cy="13810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" name="文本框 347"/>
            <p:cNvSpPr txBox="1"/>
            <p:nvPr/>
          </p:nvSpPr>
          <p:spPr>
            <a:xfrm>
              <a:off x="1652189" y="5984786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smtClean="0"/>
                <a:t>2</a:t>
              </a:r>
              <a:endParaRPr lang="en-US" sz="1100"/>
            </a:p>
          </p:txBody>
        </p:sp>
        <p:sp>
          <p:nvSpPr>
            <p:cNvPr id="350" name="文本框 349"/>
            <p:cNvSpPr txBox="1"/>
            <p:nvPr/>
          </p:nvSpPr>
          <p:spPr>
            <a:xfrm>
              <a:off x="2456050" y="5984786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4</a:t>
              </a:r>
              <a:endParaRPr lang="en-US" sz="1100" dirty="0"/>
            </a:p>
          </p:txBody>
        </p:sp>
        <p:sp>
          <p:nvSpPr>
            <p:cNvPr id="351" name="文本框 350"/>
            <p:cNvSpPr txBox="1"/>
            <p:nvPr/>
          </p:nvSpPr>
          <p:spPr>
            <a:xfrm>
              <a:off x="3283533" y="5984786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6</a:t>
              </a:r>
              <a:endParaRPr lang="en-US" sz="1100" dirty="0"/>
            </a:p>
          </p:txBody>
        </p:sp>
        <p:sp>
          <p:nvSpPr>
            <p:cNvPr id="352" name="文本框 351"/>
            <p:cNvSpPr txBox="1"/>
            <p:nvPr/>
          </p:nvSpPr>
          <p:spPr>
            <a:xfrm>
              <a:off x="4083811" y="5984786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8</a:t>
              </a:r>
              <a:endParaRPr lang="en-US" sz="1100" dirty="0"/>
            </a:p>
          </p:txBody>
        </p:sp>
        <p:sp>
          <p:nvSpPr>
            <p:cNvPr id="353" name="文本框 352"/>
            <p:cNvSpPr txBox="1"/>
            <p:nvPr/>
          </p:nvSpPr>
          <p:spPr>
            <a:xfrm>
              <a:off x="851283" y="5987391"/>
              <a:ext cx="185926" cy="1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0</a:t>
              </a:r>
              <a:endParaRPr lang="en-US" sz="1100" dirty="0"/>
            </a:p>
          </p:txBody>
        </p:sp>
        <p:sp>
          <p:nvSpPr>
            <p:cNvPr id="354" name="文本框 353"/>
            <p:cNvSpPr txBox="1"/>
            <p:nvPr/>
          </p:nvSpPr>
          <p:spPr>
            <a:xfrm>
              <a:off x="4093859" y="5014423"/>
              <a:ext cx="533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8.5</a:t>
              </a:r>
              <a:endPara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5" name="矩形 354"/>
                <p:cNvSpPr/>
                <p:nvPr/>
              </p:nvSpPr>
              <p:spPr>
                <a:xfrm>
                  <a:off x="4787485" y="5830386"/>
                  <a:ext cx="119769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355" name="矩形 3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7485" y="5830386"/>
                  <a:ext cx="1197699" cy="369332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6" name="椭圆 355"/>
            <p:cNvSpPr/>
            <p:nvPr/>
          </p:nvSpPr>
          <p:spPr>
            <a:xfrm>
              <a:off x="3180220" y="5536712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57" name="椭圆 356"/>
            <p:cNvSpPr/>
            <p:nvPr/>
          </p:nvSpPr>
          <p:spPr>
            <a:xfrm>
              <a:off x="3584153" y="5537623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58" name="椭圆 357"/>
            <p:cNvSpPr/>
            <p:nvPr/>
          </p:nvSpPr>
          <p:spPr>
            <a:xfrm>
              <a:off x="3992167" y="5536712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en-US" altLang="zh-CN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AdaBoost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从上述三轮迭代可以看出，如果某个样本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被错分，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那么它们在下一轮迭代中的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样本的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权值将被增大，从而被凸显出来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（凸显错分样本）</a:t>
            </a:r>
            <a:endParaRPr lang="en-US" altLang="zh-CN" sz="2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同时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，分类正确的样本的权值在下一轮将被降低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（弱化正确分类的样本）</a:t>
            </a:r>
            <a:endParaRPr lang="en-US" altLang="zh-CN" sz="2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这样的方式，误差率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ϵ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不断降低。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838200" y="5181600"/>
                <a:ext cx="6324600" cy="9260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4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4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4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42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2400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4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65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2400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4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69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2400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4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81600"/>
                <a:ext cx="6324600" cy="926023"/>
              </a:xfrm>
              <a:prstGeom prst="rect">
                <a:avLst/>
              </a:prstGeom>
              <a:blipFill rotWithShape="1">
                <a:blip r:embed="rId1"/>
                <a:stretch>
                  <a:fillRect b="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en-US" altLang="zh-CN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AdaBoost</a:t>
            </a:r>
            <a:r>
              <a:rPr lang="zh-CN" altLang="en-US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优点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准确率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得到大幅度提高。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速度快，且基本不用调参数。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拟合的情况几乎不会出现。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构建子分类器时有多种方法可以使用。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简单，容易理解和掌握且不用做特征分类。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en-US" altLang="zh-CN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6.3 </a:t>
            </a:r>
            <a:r>
              <a:rPr lang="zh-CN" alt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支持向量机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适用于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小样本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、高维模式的识别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提取特征的维度多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结构风险最小化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：经验风险和置信区间的折衷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28600" y="2971800"/>
            <a:ext cx="5038335" cy="3388271"/>
            <a:chOff x="997042" y="1037862"/>
            <a:chExt cx="5038335" cy="3388271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997042" y="1037862"/>
              <a:ext cx="5038335" cy="3388271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1430429" y="1944325"/>
              <a:ext cx="1752600" cy="2109788"/>
            </a:xfrm>
            <a:custGeom>
              <a:avLst/>
              <a:gdLst>
                <a:gd name="T0" fmla="*/ 35 w 1104"/>
                <a:gd name="T1" fmla="*/ 43 h 1329"/>
                <a:gd name="T2" fmla="*/ 0 w 1104"/>
                <a:gd name="T3" fmla="*/ 1 h 1329"/>
                <a:gd name="T4" fmla="*/ 88 w 1104"/>
                <a:gd name="T5" fmla="*/ 100 h 1329"/>
                <a:gd name="T6" fmla="*/ 84 w 1104"/>
                <a:gd name="T7" fmla="*/ 105 h 1329"/>
                <a:gd name="T8" fmla="*/ 54 w 1104"/>
                <a:gd name="T9" fmla="*/ 62 h 1329"/>
                <a:gd name="T10" fmla="*/ 141 w 1104"/>
                <a:gd name="T11" fmla="*/ 165 h 1329"/>
                <a:gd name="T12" fmla="*/ 105 w 1104"/>
                <a:gd name="T13" fmla="*/ 130 h 1329"/>
                <a:gd name="T14" fmla="*/ 109 w 1104"/>
                <a:gd name="T15" fmla="*/ 125 h 1329"/>
                <a:gd name="T16" fmla="*/ 192 w 1104"/>
                <a:gd name="T17" fmla="*/ 230 h 1329"/>
                <a:gd name="T18" fmla="*/ 156 w 1104"/>
                <a:gd name="T19" fmla="*/ 190 h 1329"/>
                <a:gd name="T20" fmla="*/ 214 w 1104"/>
                <a:gd name="T21" fmla="*/ 251 h 1329"/>
                <a:gd name="T22" fmla="*/ 241 w 1104"/>
                <a:gd name="T23" fmla="*/ 294 h 1329"/>
                <a:gd name="T24" fmla="*/ 209 w 1104"/>
                <a:gd name="T25" fmla="*/ 251 h 1329"/>
                <a:gd name="T26" fmla="*/ 297 w 1104"/>
                <a:gd name="T27" fmla="*/ 352 h 1329"/>
                <a:gd name="T28" fmla="*/ 291 w 1104"/>
                <a:gd name="T29" fmla="*/ 355 h 1329"/>
                <a:gd name="T30" fmla="*/ 264 w 1104"/>
                <a:gd name="T31" fmla="*/ 313 h 1329"/>
                <a:gd name="T32" fmla="*/ 349 w 1104"/>
                <a:gd name="T33" fmla="*/ 417 h 1329"/>
                <a:gd name="T34" fmla="*/ 312 w 1104"/>
                <a:gd name="T35" fmla="*/ 380 h 1329"/>
                <a:gd name="T36" fmla="*/ 318 w 1104"/>
                <a:gd name="T37" fmla="*/ 377 h 1329"/>
                <a:gd name="T38" fmla="*/ 399 w 1104"/>
                <a:gd name="T39" fmla="*/ 482 h 1329"/>
                <a:gd name="T40" fmla="*/ 364 w 1104"/>
                <a:gd name="T41" fmla="*/ 440 h 1329"/>
                <a:gd name="T42" fmla="*/ 453 w 1104"/>
                <a:gd name="T43" fmla="*/ 539 h 1329"/>
                <a:gd name="T44" fmla="*/ 448 w 1104"/>
                <a:gd name="T45" fmla="*/ 544 h 1329"/>
                <a:gd name="T46" fmla="*/ 418 w 1104"/>
                <a:gd name="T47" fmla="*/ 501 h 1329"/>
                <a:gd name="T48" fmla="*/ 506 w 1104"/>
                <a:gd name="T49" fmla="*/ 604 h 1329"/>
                <a:gd name="T50" fmla="*/ 469 w 1104"/>
                <a:gd name="T51" fmla="*/ 570 h 1329"/>
                <a:gd name="T52" fmla="*/ 473 w 1104"/>
                <a:gd name="T53" fmla="*/ 564 h 1329"/>
                <a:gd name="T54" fmla="*/ 556 w 1104"/>
                <a:gd name="T55" fmla="*/ 669 h 1329"/>
                <a:gd name="T56" fmla="*/ 520 w 1104"/>
                <a:gd name="T57" fmla="*/ 629 h 1329"/>
                <a:gd name="T58" fmla="*/ 579 w 1104"/>
                <a:gd name="T59" fmla="*/ 690 h 1329"/>
                <a:gd name="T60" fmla="*/ 605 w 1104"/>
                <a:gd name="T61" fmla="*/ 733 h 1329"/>
                <a:gd name="T62" fmla="*/ 573 w 1104"/>
                <a:gd name="T63" fmla="*/ 690 h 1329"/>
                <a:gd name="T64" fmla="*/ 661 w 1104"/>
                <a:gd name="T65" fmla="*/ 791 h 1329"/>
                <a:gd name="T66" fmla="*/ 656 w 1104"/>
                <a:gd name="T67" fmla="*/ 794 h 1329"/>
                <a:gd name="T68" fmla="*/ 628 w 1104"/>
                <a:gd name="T69" fmla="*/ 752 h 1329"/>
                <a:gd name="T70" fmla="*/ 713 w 1104"/>
                <a:gd name="T71" fmla="*/ 856 h 1329"/>
                <a:gd name="T72" fmla="*/ 676 w 1104"/>
                <a:gd name="T73" fmla="*/ 819 h 1329"/>
                <a:gd name="T74" fmla="*/ 683 w 1104"/>
                <a:gd name="T75" fmla="*/ 816 h 1329"/>
                <a:gd name="T76" fmla="*/ 763 w 1104"/>
                <a:gd name="T77" fmla="*/ 921 h 1329"/>
                <a:gd name="T78" fmla="*/ 729 w 1104"/>
                <a:gd name="T79" fmla="*/ 879 h 1329"/>
                <a:gd name="T80" fmla="*/ 816 w 1104"/>
                <a:gd name="T81" fmla="*/ 978 h 1329"/>
                <a:gd name="T82" fmla="*/ 813 w 1104"/>
                <a:gd name="T83" fmla="*/ 983 h 1329"/>
                <a:gd name="T84" fmla="*/ 782 w 1104"/>
                <a:gd name="T85" fmla="*/ 941 h 1329"/>
                <a:gd name="T86" fmla="*/ 869 w 1104"/>
                <a:gd name="T87" fmla="*/ 1043 h 1329"/>
                <a:gd name="T88" fmla="*/ 833 w 1104"/>
                <a:gd name="T89" fmla="*/ 1009 h 1329"/>
                <a:gd name="T90" fmla="*/ 838 w 1104"/>
                <a:gd name="T91" fmla="*/ 1004 h 1329"/>
                <a:gd name="T92" fmla="*/ 920 w 1104"/>
                <a:gd name="T93" fmla="*/ 1108 h 1329"/>
                <a:gd name="T94" fmla="*/ 884 w 1104"/>
                <a:gd name="T95" fmla="*/ 1069 h 1329"/>
                <a:gd name="T96" fmla="*/ 942 w 1104"/>
                <a:gd name="T97" fmla="*/ 1129 h 1329"/>
                <a:gd name="T98" fmla="*/ 970 w 1104"/>
                <a:gd name="T99" fmla="*/ 1172 h 1329"/>
                <a:gd name="T100" fmla="*/ 937 w 1104"/>
                <a:gd name="T101" fmla="*/ 1129 h 1329"/>
                <a:gd name="T102" fmla="*/ 1025 w 1104"/>
                <a:gd name="T103" fmla="*/ 1230 h 1329"/>
                <a:gd name="T104" fmla="*/ 1019 w 1104"/>
                <a:gd name="T105" fmla="*/ 1233 h 1329"/>
                <a:gd name="T106" fmla="*/ 992 w 1104"/>
                <a:gd name="T107" fmla="*/ 1191 h 1329"/>
                <a:gd name="T108" fmla="*/ 1077 w 1104"/>
                <a:gd name="T109" fmla="*/ 1296 h 1329"/>
                <a:gd name="T110" fmla="*/ 1041 w 1104"/>
                <a:gd name="T111" fmla="*/ 1258 h 1329"/>
                <a:gd name="T112" fmla="*/ 1046 w 1104"/>
                <a:gd name="T113" fmla="*/ 1256 h 1329"/>
                <a:gd name="T114" fmla="*/ 1101 w 1104"/>
                <a:gd name="T115" fmla="*/ 1328 h 1329"/>
                <a:gd name="T116" fmla="*/ 1093 w 1104"/>
                <a:gd name="T117" fmla="*/ 1318 h 1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04" h="1329">
                  <a:moveTo>
                    <a:pt x="5" y="1"/>
                  </a:moveTo>
                  <a:lnTo>
                    <a:pt x="36" y="37"/>
                  </a:lnTo>
                  <a:lnTo>
                    <a:pt x="37" y="39"/>
                  </a:lnTo>
                  <a:lnTo>
                    <a:pt x="37" y="40"/>
                  </a:lnTo>
                  <a:lnTo>
                    <a:pt x="37" y="41"/>
                  </a:lnTo>
                  <a:lnTo>
                    <a:pt x="36" y="42"/>
                  </a:lnTo>
                  <a:lnTo>
                    <a:pt x="35" y="43"/>
                  </a:lnTo>
                  <a:lnTo>
                    <a:pt x="33" y="43"/>
                  </a:lnTo>
                  <a:lnTo>
                    <a:pt x="32" y="43"/>
                  </a:lnTo>
                  <a:lnTo>
                    <a:pt x="31" y="41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5" y="1"/>
                  </a:lnTo>
                  <a:close/>
                  <a:moveTo>
                    <a:pt x="58" y="63"/>
                  </a:moveTo>
                  <a:lnTo>
                    <a:pt x="88" y="100"/>
                  </a:lnTo>
                  <a:lnTo>
                    <a:pt x="89" y="101"/>
                  </a:lnTo>
                  <a:lnTo>
                    <a:pt x="89" y="102"/>
                  </a:lnTo>
                  <a:lnTo>
                    <a:pt x="89" y="104"/>
                  </a:lnTo>
                  <a:lnTo>
                    <a:pt x="88" y="105"/>
                  </a:lnTo>
                  <a:lnTo>
                    <a:pt x="86" y="106"/>
                  </a:lnTo>
                  <a:lnTo>
                    <a:pt x="85" y="106"/>
                  </a:lnTo>
                  <a:lnTo>
                    <a:pt x="84" y="105"/>
                  </a:lnTo>
                  <a:lnTo>
                    <a:pt x="83" y="104"/>
                  </a:lnTo>
                  <a:lnTo>
                    <a:pt x="52" y="67"/>
                  </a:lnTo>
                  <a:lnTo>
                    <a:pt x="52" y="67"/>
                  </a:lnTo>
                  <a:lnTo>
                    <a:pt x="52" y="65"/>
                  </a:lnTo>
                  <a:lnTo>
                    <a:pt x="52" y="64"/>
                  </a:lnTo>
                  <a:lnTo>
                    <a:pt x="53" y="63"/>
                  </a:lnTo>
                  <a:lnTo>
                    <a:pt x="54" y="62"/>
                  </a:lnTo>
                  <a:lnTo>
                    <a:pt x="55" y="62"/>
                  </a:lnTo>
                  <a:lnTo>
                    <a:pt x="57" y="62"/>
                  </a:lnTo>
                  <a:lnTo>
                    <a:pt x="58" y="63"/>
                  </a:lnTo>
                  <a:close/>
                  <a:moveTo>
                    <a:pt x="110" y="126"/>
                  </a:moveTo>
                  <a:lnTo>
                    <a:pt x="140" y="163"/>
                  </a:lnTo>
                  <a:lnTo>
                    <a:pt x="141" y="164"/>
                  </a:lnTo>
                  <a:lnTo>
                    <a:pt x="141" y="165"/>
                  </a:lnTo>
                  <a:lnTo>
                    <a:pt x="141" y="166"/>
                  </a:lnTo>
                  <a:lnTo>
                    <a:pt x="140" y="167"/>
                  </a:lnTo>
                  <a:lnTo>
                    <a:pt x="139" y="168"/>
                  </a:lnTo>
                  <a:lnTo>
                    <a:pt x="137" y="168"/>
                  </a:lnTo>
                  <a:lnTo>
                    <a:pt x="136" y="168"/>
                  </a:lnTo>
                  <a:lnTo>
                    <a:pt x="135" y="167"/>
                  </a:lnTo>
                  <a:lnTo>
                    <a:pt x="105" y="130"/>
                  </a:lnTo>
                  <a:lnTo>
                    <a:pt x="104" y="129"/>
                  </a:lnTo>
                  <a:lnTo>
                    <a:pt x="104" y="128"/>
                  </a:lnTo>
                  <a:lnTo>
                    <a:pt x="104" y="127"/>
                  </a:lnTo>
                  <a:lnTo>
                    <a:pt x="105" y="125"/>
                  </a:lnTo>
                  <a:lnTo>
                    <a:pt x="106" y="125"/>
                  </a:lnTo>
                  <a:lnTo>
                    <a:pt x="108" y="125"/>
                  </a:lnTo>
                  <a:lnTo>
                    <a:pt x="109" y="125"/>
                  </a:lnTo>
                  <a:lnTo>
                    <a:pt x="110" y="126"/>
                  </a:lnTo>
                  <a:close/>
                  <a:moveTo>
                    <a:pt x="162" y="189"/>
                  </a:moveTo>
                  <a:lnTo>
                    <a:pt x="192" y="225"/>
                  </a:lnTo>
                  <a:lnTo>
                    <a:pt x="193" y="227"/>
                  </a:lnTo>
                  <a:lnTo>
                    <a:pt x="193" y="228"/>
                  </a:lnTo>
                  <a:lnTo>
                    <a:pt x="193" y="229"/>
                  </a:lnTo>
                  <a:lnTo>
                    <a:pt x="192" y="230"/>
                  </a:lnTo>
                  <a:lnTo>
                    <a:pt x="190" y="231"/>
                  </a:lnTo>
                  <a:lnTo>
                    <a:pt x="189" y="231"/>
                  </a:lnTo>
                  <a:lnTo>
                    <a:pt x="188" y="231"/>
                  </a:lnTo>
                  <a:lnTo>
                    <a:pt x="187" y="230"/>
                  </a:lnTo>
                  <a:lnTo>
                    <a:pt x="156" y="193"/>
                  </a:lnTo>
                  <a:lnTo>
                    <a:pt x="156" y="192"/>
                  </a:lnTo>
                  <a:lnTo>
                    <a:pt x="156" y="190"/>
                  </a:lnTo>
                  <a:lnTo>
                    <a:pt x="156" y="189"/>
                  </a:lnTo>
                  <a:lnTo>
                    <a:pt x="157" y="188"/>
                  </a:lnTo>
                  <a:lnTo>
                    <a:pt x="158" y="188"/>
                  </a:lnTo>
                  <a:lnTo>
                    <a:pt x="160" y="188"/>
                  </a:lnTo>
                  <a:lnTo>
                    <a:pt x="161" y="188"/>
                  </a:lnTo>
                  <a:lnTo>
                    <a:pt x="162" y="189"/>
                  </a:lnTo>
                  <a:close/>
                  <a:moveTo>
                    <a:pt x="214" y="251"/>
                  </a:moveTo>
                  <a:lnTo>
                    <a:pt x="244" y="288"/>
                  </a:lnTo>
                  <a:lnTo>
                    <a:pt x="245" y="290"/>
                  </a:lnTo>
                  <a:lnTo>
                    <a:pt x="245" y="291"/>
                  </a:lnTo>
                  <a:lnTo>
                    <a:pt x="245" y="292"/>
                  </a:lnTo>
                  <a:lnTo>
                    <a:pt x="244" y="293"/>
                  </a:lnTo>
                  <a:lnTo>
                    <a:pt x="243" y="294"/>
                  </a:lnTo>
                  <a:lnTo>
                    <a:pt x="241" y="294"/>
                  </a:lnTo>
                  <a:lnTo>
                    <a:pt x="240" y="293"/>
                  </a:lnTo>
                  <a:lnTo>
                    <a:pt x="239" y="292"/>
                  </a:lnTo>
                  <a:lnTo>
                    <a:pt x="209" y="255"/>
                  </a:lnTo>
                  <a:lnTo>
                    <a:pt x="208" y="255"/>
                  </a:lnTo>
                  <a:lnTo>
                    <a:pt x="208" y="253"/>
                  </a:lnTo>
                  <a:lnTo>
                    <a:pt x="208" y="252"/>
                  </a:lnTo>
                  <a:lnTo>
                    <a:pt x="209" y="251"/>
                  </a:lnTo>
                  <a:lnTo>
                    <a:pt x="210" y="251"/>
                  </a:lnTo>
                  <a:lnTo>
                    <a:pt x="212" y="251"/>
                  </a:lnTo>
                  <a:lnTo>
                    <a:pt x="213" y="251"/>
                  </a:lnTo>
                  <a:lnTo>
                    <a:pt x="214" y="251"/>
                  </a:lnTo>
                  <a:close/>
                  <a:moveTo>
                    <a:pt x="266" y="314"/>
                  </a:moveTo>
                  <a:lnTo>
                    <a:pt x="296" y="351"/>
                  </a:lnTo>
                  <a:lnTo>
                    <a:pt x="297" y="352"/>
                  </a:lnTo>
                  <a:lnTo>
                    <a:pt x="297" y="353"/>
                  </a:lnTo>
                  <a:lnTo>
                    <a:pt x="297" y="355"/>
                  </a:lnTo>
                  <a:lnTo>
                    <a:pt x="296" y="356"/>
                  </a:lnTo>
                  <a:lnTo>
                    <a:pt x="295" y="356"/>
                  </a:lnTo>
                  <a:lnTo>
                    <a:pt x="293" y="357"/>
                  </a:lnTo>
                  <a:lnTo>
                    <a:pt x="292" y="356"/>
                  </a:lnTo>
                  <a:lnTo>
                    <a:pt x="291" y="355"/>
                  </a:lnTo>
                  <a:lnTo>
                    <a:pt x="260" y="318"/>
                  </a:lnTo>
                  <a:lnTo>
                    <a:pt x="260" y="317"/>
                  </a:lnTo>
                  <a:lnTo>
                    <a:pt x="260" y="316"/>
                  </a:lnTo>
                  <a:lnTo>
                    <a:pt x="260" y="315"/>
                  </a:lnTo>
                  <a:lnTo>
                    <a:pt x="261" y="313"/>
                  </a:lnTo>
                  <a:lnTo>
                    <a:pt x="262" y="313"/>
                  </a:lnTo>
                  <a:lnTo>
                    <a:pt x="264" y="313"/>
                  </a:lnTo>
                  <a:lnTo>
                    <a:pt x="265" y="313"/>
                  </a:lnTo>
                  <a:lnTo>
                    <a:pt x="266" y="314"/>
                  </a:lnTo>
                  <a:close/>
                  <a:moveTo>
                    <a:pt x="318" y="377"/>
                  </a:moveTo>
                  <a:lnTo>
                    <a:pt x="349" y="414"/>
                  </a:lnTo>
                  <a:lnTo>
                    <a:pt x="349" y="415"/>
                  </a:lnTo>
                  <a:lnTo>
                    <a:pt x="349" y="416"/>
                  </a:lnTo>
                  <a:lnTo>
                    <a:pt x="349" y="417"/>
                  </a:lnTo>
                  <a:lnTo>
                    <a:pt x="348" y="418"/>
                  </a:lnTo>
                  <a:lnTo>
                    <a:pt x="347" y="419"/>
                  </a:lnTo>
                  <a:lnTo>
                    <a:pt x="345" y="419"/>
                  </a:lnTo>
                  <a:lnTo>
                    <a:pt x="344" y="419"/>
                  </a:lnTo>
                  <a:lnTo>
                    <a:pt x="343" y="418"/>
                  </a:lnTo>
                  <a:lnTo>
                    <a:pt x="313" y="382"/>
                  </a:lnTo>
                  <a:lnTo>
                    <a:pt x="312" y="380"/>
                  </a:lnTo>
                  <a:lnTo>
                    <a:pt x="312" y="378"/>
                  </a:lnTo>
                  <a:lnTo>
                    <a:pt x="312" y="378"/>
                  </a:lnTo>
                  <a:lnTo>
                    <a:pt x="313" y="376"/>
                  </a:lnTo>
                  <a:lnTo>
                    <a:pt x="314" y="376"/>
                  </a:lnTo>
                  <a:lnTo>
                    <a:pt x="316" y="376"/>
                  </a:lnTo>
                  <a:lnTo>
                    <a:pt x="317" y="376"/>
                  </a:lnTo>
                  <a:lnTo>
                    <a:pt x="318" y="377"/>
                  </a:lnTo>
                  <a:close/>
                  <a:moveTo>
                    <a:pt x="370" y="440"/>
                  </a:moveTo>
                  <a:lnTo>
                    <a:pt x="400" y="476"/>
                  </a:lnTo>
                  <a:lnTo>
                    <a:pt x="401" y="478"/>
                  </a:lnTo>
                  <a:lnTo>
                    <a:pt x="402" y="479"/>
                  </a:lnTo>
                  <a:lnTo>
                    <a:pt x="401" y="480"/>
                  </a:lnTo>
                  <a:lnTo>
                    <a:pt x="400" y="481"/>
                  </a:lnTo>
                  <a:lnTo>
                    <a:pt x="399" y="482"/>
                  </a:lnTo>
                  <a:lnTo>
                    <a:pt x="397" y="482"/>
                  </a:lnTo>
                  <a:lnTo>
                    <a:pt x="396" y="481"/>
                  </a:lnTo>
                  <a:lnTo>
                    <a:pt x="395" y="480"/>
                  </a:lnTo>
                  <a:lnTo>
                    <a:pt x="364" y="444"/>
                  </a:lnTo>
                  <a:lnTo>
                    <a:pt x="364" y="443"/>
                  </a:lnTo>
                  <a:lnTo>
                    <a:pt x="364" y="441"/>
                  </a:lnTo>
                  <a:lnTo>
                    <a:pt x="364" y="440"/>
                  </a:lnTo>
                  <a:lnTo>
                    <a:pt x="365" y="440"/>
                  </a:lnTo>
                  <a:lnTo>
                    <a:pt x="366" y="439"/>
                  </a:lnTo>
                  <a:lnTo>
                    <a:pt x="368" y="439"/>
                  </a:lnTo>
                  <a:lnTo>
                    <a:pt x="369" y="439"/>
                  </a:lnTo>
                  <a:lnTo>
                    <a:pt x="370" y="440"/>
                  </a:lnTo>
                  <a:close/>
                  <a:moveTo>
                    <a:pt x="422" y="502"/>
                  </a:moveTo>
                  <a:lnTo>
                    <a:pt x="453" y="539"/>
                  </a:lnTo>
                  <a:lnTo>
                    <a:pt x="453" y="540"/>
                  </a:lnTo>
                  <a:lnTo>
                    <a:pt x="453" y="541"/>
                  </a:lnTo>
                  <a:lnTo>
                    <a:pt x="453" y="543"/>
                  </a:lnTo>
                  <a:lnTo>
                    <a:pt x="452" y="544"/>
                  </a:lnTo>
                  <a:lnTo>
                    <a:pt x="451" y="545"/>
                  </a:lnTo>
                  <a:lnTo>
                    <a:pt x="449" y="545"/>
                  </a:lnTo>
                  <a:lnTo>
                    <a:pt x="448" y="544"/>
                  </a:lnTo>
                  <a:lnTo>
                    <a:pt x="448" y="544"/>
                  </a:lnTo>
                  <a:lnTo>
                    <a:pt x="417" y="506"/>
                  </a:lnTo>
                  <a:lnTo>
                    <a:pt x="416" y="506"/>
                  </a:lnTo>
                  <a:lnTo>
                    <a:pt x="416" y="505"/>
                  </a:lnTo>
                  <a:lnTo>
                    <a:pt x="416" y="503"/>
                  </a:lnTo>
                  <a:lnTo>
                    <a:pt x="417" y="502"/>
                  </a:lnTo>
                  <a:lnTo>
                    <a:pt x="418" y="501"/>
                  </a:lnTo>
                  <a:lnTo>
                    <a:pt x="420" y="501"/>
                  </a:lnTo>
                  <a:lnTo>
                    <a:pt x="421" y="501"/>
                  </a:lnTo>
                  <a:lnTo>
                    <a:pt x="422" y="502"/>
                  </a:lnTo>
                  <a:close/>
                  <a:moveTo>
                    <a:pt x="474" y="565"/>
                  </a:moveTo>
                  <a:lnTo>
                    <a:pt x="504" y="602"/>
                  </a:lnTo>
                  <a:lnTo>
                    <a:pt x="505" y="603"/>
                  </a:lnTo>
                  <a:lnTo>
                    <a:pt x="506" y="604"/>
                  </a:lnTo>
                  <a:lnTo>
                    <a:pt x="505" y="605"/>
                  </a:lnTo>
                  <a:lnTo>
                    <a:pt x="504" y="606"/>
                  </a:lnTo>
                  <a:lnTo>
                    <a:pt x="503" y="607"/>
                  </a:lnTo>
                  <a:lnTo>
                    <a:pt x="501" y="607"/>
                  </a:lnTo>
                  <a:lnTo>
                    <a:pt x="501" y="607"/>
                  </a:lnTo>
                  <a:lnTo>
                    <a:pt x="499" y="606"/>
                  </a:lnTo>
                  <a:lnTo>
                    <a:pt x="469" y="570"/>
                  </a:lnTo>
                  <a:lnTo>
                    <a:pt x="468" y="568"/>
                  </a:lnTo>
                  <a:lnTo>
                    <a:pt x="468" y="567"/>
                  </a:lnTo>
                  <a:lnTo>
                    <a:pt x="469" y="566"/>
                  </a:lnTo>
                  <a:lnTo>
                    <a:pt x="469" y="564"/>
                  </a:lnTo>
                  <a:lnTo>
                    <a:pt x="470" y="564"/>
                  </a:lnTo>
                  <a:lnTo>
                    <a:pt x="472" y="564"/>
                  </a:lnTo>
                  <a:lnTo>
                    <a:pt x="473" y="564"/>
                  </a:lnTo>
                  <a:lnTo>
                    <a:pt x="474" y="565"/>
                  </a:lnTo>
                  <a:close/>
                  <a:moveTo>
                    <a:pt x="526" y="628"/>
                  </a:moveTo>
                  <a:lnTo>
                    <a:pt x="557" y="664"/>
                  </a:lnTo>
                  <a:lnTo>
                    <a:pt x="557" y="666"/>
                  </a:lnTo>
                  <a:lnTo>
                    <a:pt x="557" y="667"/>
                  </a:lnTo>
                  <a:lnTo>
                    <a:pt x="557" y="668"/>
                  </a:lnTo>
                  <a:lnTo>
                    <a:pt x="556" y="669"/>
                  </a:lnTo>
                  <a:lnTo>
                    <a:pt x="555" y="670"/>
                  </a:lnTo>
                  <a:lnTo>
                    <a:pt x="554" y="670"/>
                  </a:lnTo>
                  <a:lnTo>
                    <a:pt x="552" y="670"/>
                  </a:lnTo>
                  <a:lnTo>
                    <a:pt x="552" y="668"/>
                  </a:lnTo>
                  <a:lnTo>
                    <a:pt x="521" y="632"/>
                  </a:lnTo>
                  <a:lnTo>
                    <a:pt x="520" y="631"/>
                  </a:lnTo>
                  <a:lnTo>
                    <a:pt x="520" y="629"/>
                  </a:lnTo>
                  <a:lnTo>
                    <a:pt x="520" y="628"/>
                  </a:lnTo>
                  <a:lnTo>
                    <a:pt x="521" y="628"/>
                  </a:lnTo>
                  <a:lnTo>
                    <a:pt x="522" y="627"/>
                  </a:lnTo>
                  <a:lnTo>
                    <a:pt x="524" y="627"/>
                  </a:lnTo>
                  <a:lnTo>
                    <a:pt x="526" y="627"/>
                  </a:lnTo>
                  <a:lnTo>
                    <a:pt x="526" y="628"/>
                  </a:lnTo>
                  <a:close/>
                  <a:moveTo>
                    <a:pt x="579" y="690"/>
                  </a:moveTo>
                  <a:lnTo>
                    <a:pt x="608" y="727"/>
                  </a:lnTo>
                  <a:lnTo>
                    <a:pt x="609" y="728"/>
                  </a:lnTo>
                  <a:lnTo>
                    <a:pt x="610" y="729"/>
                  </a:lnTo>
                  <a:lnTo>
                    <a:pt x="609" y="731"/>
                  </a:lnTo>
                  <a:lnTo>
                    <a:pt x="608" y="732"/>
                  </a:lnTo>
                  <a:lnTo>
                    <a:pt x="607" y="733"/>
                  </a:lnTo>
                  <a:lnTo>
                    <a:pt x="605" y="733"/>
                  </a:lnTo>
                  <a:lnTo>
                    <a:pt x="605" y="732"/>
                  </a:lnTo>
                  <a:lnTo>
                    <a:pt x="603" y="732"/>
                  </a:lnTo>
                  <a:lnTo>
                    <a:pt x="573" y="694"/>
                  </a:lnTo>
                  <a:lnTo>
                    <a:pt x="572" y="694"/>
                  </a:lnTo>
                  <a:lnTo>
                    <a:pt x="572" y="693"/>
                  </a:lnTo>
                  <a:lnTo>
                    <a:pt x="573" y="691"/>
                  </a:lnTo>
                  <a:lnTo>
                    <a:pt x="573" y="690"/>
                  </a:lnTo>
                  <a:lnTo>
                    <a:pt x="574" y="690"/>
                  </a:lnTo>
                  <a:lnTo>
                    <a:pt x="576" y="690"/>
                  </a:lnTo>
                  <a:lnTo>
                    <a:pt x="577" y="690"/>
                  </a:lnTo>
                  <a:lnTo>
                    <a:pt x="579" y="690"/>
                  </a:lnTo>
                  <a:close/>
                  <a:moveTo>
                    <a:pt x="630" y="753"/>
                  </a:moveTo>
                  <a:lnTo>
                    <a:pt x="661" y="790"/>
                  </a:lnTo>
                  <a:lnTo>
                    <a:pt x="661" y="791"/>
                  </a:lnTo>
                  <a:lnTo>
                    <a:pt x="661" y="792"/>
                  </a:lnTo>
                  <a:lnTo>
                    <a:pt x="661" y="794"/>
                  </a:lnTo>
                  <a:lnTo>
                    <a:pt x="660" y="794"/>
                  </a:lnTo>
                  <a:lnTo>
                    <a:pt x="659" y="795"/>
                  </a:lnTo>
                  <a:lnTo>
                    <a:pt x="658" y="796"/>
                  </a:lnTo>
                  <a:lnTo>
                    <a:pt x="656" y="795"/>
                  </a:lnTo>
                  <a:lnTo>
                    <a:pt x="656" y="794"/>
                  </a:lnTo>
                  <a:lnTo>
                    <a:pt x="625" y="758"/>
                  </a:lnTo>
                  <a:lnTo>
                    <a:pt x="624" y="756"/>
                  </a:lnTo>
                  <a:lnTo>
                    <a:pt x="624" y="755"/>
                  </a:lnTo>
                  <a:lnTo>
                    <a:pt x="624" y="754"/>
                  </a:lnTo>
                  <a:lnTo>
                    <a:pt x="625" y="753"/>
                  </a:lnTo>
                  <a:lnTo>
                    <a:pt x="626" y="752"/>
                  </a:lnTo>
                  <a:lnTo>
                    <a:pt x="628" y="752"/>
                  </a:lnTo>
                  <a:lnTo>
                    <a:pt x="630" y="753"/>
                  </a:lnTo>
                  <a:lnTo>
                    <a:pt x="630" y="753"/>
                  </a:lnTo>
                  <a:close/>
                  <a:moveTo>
                    <a:pt x="683" y="816"/>
                  </a:moveTo>
                  <a:lnTo>
                    <a:pt x="712" y="852"/>
                  </a:lnTo>
                  <a:lnTo>
                    <a:pt x="713" y="854"/>
                  </a:lnTo>
                  <a:lnTo>
                    <a:pt x="714" y="855"/>
                  </a:lnTo>
                  <a:lnTo>
                    <a:pt x="713" y="856"/>
                  </a:lnTo>
                  <a:lnTo>
                    <a:pt x="712" y="857"/>
                  </a:lnTo>
                  <a:lnTo>
                    <a:pt x="711" y="858"/>
                  </a:lnTo>
                  <a:lnTo>
                    <a:pt x="709" y="858"/>
                  </a:lnTo>
                  <a:lnTo>
                    <a:pt x="709" y="858"/>
                  </a:lnTo>
                  <a:lnTo>
                    <a:pt x="707" y="857"/>
                  </a:lnTo>
                  <a:lnTo>
                    <a:pt x="677" y="821"/>
                  </a:lnTo>
                  <a:lnTo>
                    <a:pt x="676" y="819"/>
                  </a:lnTo>
                  <a:lnTo>
                    <a:pt x="676" y="818"/>
                  </a:lnTo>
                  <a:lnTo>
                    <a:pt x="677" y="817"/>
                  </a:lnTo>
                  <a:lnTo>
                    <a:pt x="677" y="816"/>
                  </a:lnTo>
                  <a:lnTo>
                    <a:pt x="678" y="815"/>
                  </a:lnTo>
                  <a:lnTo>
                    <a:pt x="680" y="815"/>
                  </a:lnTo>
                  <a:lnTo>
                    <a:pt x="681" y="815"/>
                  </a:lnTo>
                  <a:lnTo>
                    <a:pt x="683" y="816"/>
                  </a:lnTo>
                  <a:close/>
                  <a:moveTo>
                    <a:pt x="734" y="879"/>
                  </a:moveTo>
                  <a:lnTo>
                    <a:pt x="765" y="915"/>
                  </a:lnTo>
                  <a:lnTo>
                    <a:pt x="765" y="917"/>
                  </a:lnTo>
                  <a:lnTo>
                    <a:pt x="765" y="918"/>
                  </a:lnTo>
                  <a:lnTo>
                    <a:pt x="765" y="919"/>
                  </a:lnTo>
                  <a:lnTo>
                    <a:pt x="764" y="920"/>
                  </a:lnTo>
                  <a:lnTo>
                    <a:pt x="763" y="921"/>
                  </a:lnTo>
                  <a:lnTo>
                    <a:pt x="762" y="921"/>
                  </a:lnTo>
                  <a:lnTo>
                    <a:pt x="761" y="920"/>
                  </a:lnTo>
                  <a:lnTo>
                    <a:pt x="760" y="920"/>
                  </a:lnTo>
                  <a:lnTo>
                    <a:pt x="729" y="883"/>
                  </a:lnTo>
                  <a:lnTo>
                    <a:pt x="729" y="882"/>
                  </a:lnTo>
                  <a:lnTo>
                    <a:pt x="729" y="881"/>
                  </a:lnTo>
                  <a:lnTo>
                    <a:pt x="729" y="879"/>
                  </a:lnTo>
                  <a:lnTo>
                    <a:pt x="729" y="879"/>
                  </a:lnTo>
                  <a:lnTo>
                    <a:pt x="730" y="878"/>
                  </a:lnTo>
                  <a:lnTo>
                    <a:pt x="732" y="878"/>
                  </a:lnTo>
                  <a:lnTo>
                    <a:pt x="734" y="878"/>
                  </a:lnTo>
                  <a:lnTo>
                    <a:pt x="734" y="879"/>
                  </a:lnTo>
                  <a:close/>
                  <a:moveTo>
                    <a:pt x="787" y="941"/>
                  </a:moveTo>
                  <a:lnTo>
                    <a:pt x="816" y="978"/>
                  </a:lnTo>
                  <a:lnTo>
                    <a:pt x="817" y="979"/>
                  </a:lnTo>
                  <a:lnTo>
                    <a:pt x="818" y="980"/>
                  </a:lnTo>
                  <a:lnTo>
                    <a:pt x="817" y="982"/>
                  </a:lnTo>
                  <a:lnTo>
                    <a:pt x="816" y="983"/>
                  </a:lnTo>
                  <a:lnTo>
                    <a:pt x="815" y="983"/>
                  </a:lnTo>
                  <a:lnTo>
                    <a:pt x="814" y="984"/>
                  </a:lnTo>
                  <a:lnTo>
                    <a:pt x="813" y="983"/>
                  </a:lnTo>
                  <a:lnTo>
                    <a:pt x="811" y="983"/>
                  </a:lnTo>
                  <a:lnTo>
                    <a:pt x="781" y="946"/>
                  </a:lnTo>
                  <a:lnTo>
                    <a:pt x="780" y="944"/>
                  </a:lnTo>
                  <a:lnTo>
                    <a:pt x="780" y="944"/>
                  </a:lnTo>
                  <a:lnTo>
                    <a:pt x="781" y="942"/>
                  </a:lnTo>
                  <a:lnTo>
                    <a:pt x="782" y="941"/>
                  </a:lnTo>
                  <a:lnTo>
                    <a:pt x="782" y="941"/>
                  </a:lnTo>
                  <a:lnTo>
                    <a:pt x="784" y="940"/>
                  </a:lnTo>
                  <a:lnTo>
                    <a:pt x="785" y="941"/>
                  </a:lnTo>
                  <a:lnTo>
                    <a:pt x="787" y="941"/>
                  </a:lnTo>
                  <a:close/>
                  <a:moveTo>
                    <a:pt x="838" y="1004"/>
                  </a:moveTo>
                  <a:lnTo>
                    <a:pt x="869" y="1041"/>
                  </a:lnTo>
                  <a:lnTo>
                    <a:pt x="869" y="1042"/>
                  </a:lnTo>
                  <a:lnTo>
                    <a:pt x="869" y="1043"/>
                  </a:lnTo>
                  <a:lnTo>
                    <a:pt x="869" y="1044"/>
                  </a:lnTo>
                  <a:lnTo>
                    <a:pt x="868" y="1045"/>
                  </a:lnTo>
                  <a:lnTo>
                    <a:pt x="867" y="1046"/>
                  </a:lnTo>
                  <a:lnTo>
                    <a:pt x="866" y="1046"/>
                  </a:lnTo>
                  <a:lnTo>
                    <a:pt x="865" y="1046"/>
                  </a:lnTo>
                  <a:lnTo>
                    <a:pt x="864" y="1045"/>
                  </a:lnTo>
                  <a:lnTo>
                    <a:pt x="833" y="1009"/>
                  </a:lnTo>
                  <a:lnTo>
                    <a:pt x="833" y="1007"/>
                  </a:lnTo>
                  <a:lnTo>
                    <a:pt x="833" y="1006"/>
                  </a:lnTo>
                  <a:lnTo>
                    <a:pt x="833" y="1005"/>
                  </a:lnTo>
                  <a:lnTo>
                    <a:pt x="833" y="1004"/>
                  </a:lnTo>
                  <a:lnTo>
                    <a:pt x="835" y="1003"/>
                  </a:lnTo>
                  <a:lnTo>
                    <a:pt x="836" y="1003"/>
                  </a:lnTo>
                  <a:lnTo>
                    <a:pt x="838" y="1004"/>
                  </a:lnTo>
                  <a:lnTo>
                    <a:pt x="838" y="1004"/>
                  </a:lnTo>
                  <a:close/>
                  <a:moveTo>
                    <a:pt x="891" y="1067"/>
                  </a:moveTo>
                  <a:lnTo>
                    <a:pt x="920" y="1103"/>
                  </a:lnTo>
                  <a:lnTo>
                    <a:pt x="921" y="1105"/>
                  </a:lnTo>
                  <a:lnTo>
                    <a:pt x="922" y="1106"/>
                  </a:lnTo>
                  <a:lnTo>
                    <a:pt x="921" y="1108"/>
                  </a:lnTo>
                  <a:lnTo>
                    <a:pt x="920" y="1108"/>
                  </a:lnTo>
                  <a:lnTo>
                    <a:pt x="919" y="1109"/>
                  </a:lnTo>
                  <a:lnTo>
                    <a:pt x="918" y="1109"/>
                  </a:lnTo>
                  <a:lnTo>
                    <a:pt x="917" y="1109"/>
                  </a:lnTo>
                  <a:lnTo>
                    <a:pt x="915" y="1108"/>
                  </a:lnTo>
                  <a:lnTo>
                    <a:pt x="885" y="1071"/>
                  </a:lnTo>
                  <a:lnTo>
                    <a:pt x="884" y="1070"/>
                  </a:lnTo>
                  <a:lnTo>
                    <a:pt x="884" y="1069"/>
                  </a:lnTo>
                  <a:lnTo>
                    <a:pt x="885" y="1067"/>
                  </a:lnTo>
                  <a:lnTo>
                    <a:pt x="886" y="1067"/>
                  </a:lnTo>
                  <a:lnTo>
                    <a:pt x="886" y="1066"/>
                  </a:lnTo>
                  <a:lnTo>
                    <a:pt x="888" y="1066"/>
                  </a:lnTo>
                  <a:lnTo>
                    <a:pt x="889" y="1066"/>
                  </a:lnTo>
                  <a:lnTo>
                    <a:pt x="891" y="1067"/>
                  </a:lnTo>
                  <a:close/>
                  <a:moveTo>
                    <a:pt x="942" y="1129"/>
                  </a:moveTo>
                  <a:lnTo>
                    <a:pt x="973" y="1166"/>
                  </a:lnTo>
                  <a:lnTo>
                    <a:pt x="973" y="1167"/>
                  </a:lnTo>
                  <a:lnTo>
                    <a:pt x="973" y="1168"/>
                  </a:lnTo>
                  <a:lnTo>
                    <a:pt x="973" y="1170"/>
                  </a:lnTo>
                  <a:lnTo>
                    <a:pt x="972" y="1171"/>
                  </a:lnTo>
                  <a:lnTo>
                    <a:pt x="971" y="1172"/>
                  </a:lnTo>
                  <a:lnTo>
                    <a:pt x="970" y="1172"/>
                  </a:lnTo>
                  <a:lnTo>
                    <a:pt x="969" y="1171"/>
                  </a:lnTo>
                  <a:lnTo>
                    <a:pt x="968" y="1171"/>
                  </a:lnTo>
                  <a:lnTo>
                    <a:pt x="937" y="1134"/>
                  </a:lnTo>
                  <a:lnTo>
                    <a:pt x="937" y="1133"/>
                  </a:lnTo>
                  <a:lnTo>
                    <a:pt x="937" y="1132"/>
                  </a:lnTo>
                  <a:lnTo>
                    <a:pt x="937" y="1130"/>
                  </a:lnTo>
                  <a:lnTo>
                    <a:pt x="937" y="1129"/>
                  </a:lnTo>
                  <a:lnTo>
                    <a:pt x="939" y="1129"/>
                  </a:lnTo>
                  <a:lnTo>
                    <a:pt x="940" y="1128"/>
                  </a:lnTo>
                  <a:lnTo>
                    <a:pt x="942" y="1129"/>
                  </a:lnTo>
                  <a:lnTo>
                    <a:pt x="942" y="1129"/>
                  </a:lnTo>
                  <a:close/>
                  <a:moveTo>
                    <a:pt x="995" y="1192"/>
                  </a:moveTo>
                  <a:lnTo>
                    <a:pt x="1024" y="1229"/>
                  </a:lnTo>
                  <a:lnTo>
                    <a:pt x="1025" y="1230"/>
                  </a:lnTo>
                  <a:lnTo>
                    <a:pt x="1026" y="1231"/>
                  </a:lnTo>
                  <a:lnTo>
                    <a:pt x="1025" y="1233"/>
                  </a:lnTo>
                  <a:lnTo>
                    <a:pt x="1024" y="1233"/>
                  </a:lnTo>
                  <a:lnTo>
                    <a:pt x="1023" y="1234"/>
                  </a:lnTo>
                  <a:lnTo>
                    <a:pt x="1022" y="1234"/>
                  </a:lnTo>
                  <a:lnTo>
                    <a:pt x="1021" y="1234"/>
                  </a:lnTo>
                  <a:lnTo>
                    <a:pt x="1019" y="1233"/>
                  </a:lnTo>
                  <a:lnTo>
                    <a:pt x="989" y="1197"/>
                  </a:lnTo>
                  <a:lnTo>
                    <a:pt x="988" y="1195"/>
                  </a:lnTo>
                  <a:lnTo>
                    <a:pt x="988" y="1194"/>
                  </a:lnTo>
                  <a:lnTo>
                    <a:pt x="989" y="1193"/>
                  </a:lnTo>
                  <a:lnTo>
                    <a:pt x="990" y="1192"/>
                  </a:lnTo>
                  <a:lnTo>
                    <a:pt x="990" y="1191"/>
                  </a:lnTo>
                  <a:lnTo>
                    <a:pt x="992" y="1191"/>
                  </a:lnTo>
                  <a:lnTo>
                    <a:pt x="993" y="1192"/>
                  </a:lnTo>
                  <a:lnTo>
                    <a:pt x="995" y="1192"/>
                  </a:lnTo>
                  <a:close/>
                  <a:moveTo>
                    <a:pt x="1046" y="1256"/>
                  </a:moveTo>
                  <a:lnTo>
                    <a:pt x="1077" y="1291"/>
                  </a:lnTo>
                  <a:lnTo>
                    <a:pt x="1077" y="1293"/>
                  </a:lnTo>
                  <a:lnTo>
                    <a:pt x="1077" y="1294"/>
                  </a:lnTo>
                  <a:lnTo>
                    <a:pt x="1077" y="1296"/>
                  </a:lnTo>
                  <a:lnTo>
                    <a:pt x="1076" y="1296"/>
                  </a:lnTo>
                  <a:lnTo>
                    <a:pt x="1075" y="1297"/>
                  </a:lnTo>
                  <a:lnTo>
                    <a:pt x="1074" y="1297"/>
                  </a:lnTo>
                  <a:lnTo>
                    <a:pt x="1073" y="1297"/>
                  </a:lnTo>
                  <a:lnTo>
                    <a:pt x="1072" y="1296"/>
                  </a:lnTo>
                  <a:lnTo>
                    <a:pt x="1042" y="1260"/>
                  </a:lnTo>
                  <a:lnTo>
                    <a:pt x="1041" y="1258"/>
                  </a:lnTo>
                  <a:lnTo>
                    <a:pt x="1041" y="1257"/>
                  </a:lnTo>
                  <a:lnTo>
                    <a:pt x="1041" y="1256"/>
                  </a:lnTo>
                  <a:lnTo>
                    <a:pt x="1042" y="1255"/>
                  </a:lnTo>
                  <a:lnTo>
                    <a:pt x="1043" y="1254"/>
                  </a:lnTo>
                  <a:lnTo>
                    <a:pt x="1044" y="1254"/>
                  </a:lnTo>
                  <a:lnTo>
                    <a:pt x="1046" y="1254"/>
                  </a:lnTo>
                  <a:lnTo>
                    <a:pt x="1046" y="1256"/>
                  </a:lnTo>
                  <a:close/>
                  <a:moveTo>
                    <a:pt x="1099" y="1318"/>
                  </a:moveTo>
                  <a:lnTo>
                    <a:pt x="1103" y="1323"/>
                  </a:lnTo>
                  <a:lnTo>
                    <a:pt x="1104" y="1324"/>
                  </a:lnTo>
                  <a:lnTo>
                    <a:pt x="1104" y="1325"/>
                  </a:lnTo>
                  <a:lnTo>
                    <a:pt x="1103" y="1327"/>
                  </a:lnTo>
                  <a:lnTo>
                    <a:pt x="1102" y="1328"/>
                  </a:lnTo>
                  <a:lnTo>
                    <a:pt x="1101" y="1328"/>
                  </a:lnTo>
                  <a:lnTo>
                    <a:pt x="1100" y="1329"/>
                  </a:lnTo>
                  <a:lnTo>
                    <a:pt x="1099" y="1328"/>
                  </a:lnTo>
                  <a:lnTo>
                    <a:pt x="1097" y="1328"/>
                  </a:lnTo>
                  <a:lnTo>
                    <a:pt x="1093" y="1322"/>
                  </a:lnTo>
                  <a:lnTo>
                    <a:pt x="1093" y="1321"/>
                  </a:lnTo>
                  <a:lnTo>
                    <a:pt x="1093" y="1320"/>
                  </a:lnTo>
                  <a:lnTo>
                    <a:pt x="1093" y="1318"/>
                  </a:lnTo>
                  <a:lnTo>
                    <a:pt x="1094" y="1318"/>
                  </a:lnTo>
                  <a:lnTo>
                    <a:pt x="1095" y="1317"/>
                  </a:lnTo>
                  <a:lnTo>
                    <a:pt x="1096" y="1317"/>
                  </a:lnTo>
                  <a:lnTo>
                    <a:pt x="1097" y="1317"/>
                  </a:lnTo>
                  <a:lnTo>
                    <a:pt x="1099" y="13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1430429" y="1944325"/>
              <a:ext cx="58738" cy="68263"/>
            </a:xfrm>
            <a:custGeom>
              <a:avLst/>
              <a:gdLst>
                <a:gd name="T0" fmla="*/ 5 w 37"/>
                <a:gd name="T1" fmla="*/ 1 h 43"/>
                <a:gd name="T2" fmla="*/ 36 w 37"/>
                <a:gd name="T3" fmla="*/ 37 h 43"/>
                <a:gd name="T4" fmla="*/ 37 w 37"/>
                <a:gd name="T5" fmla="*/ 39 h 43"/>
                <a:gd name="T6" fmla="*/ 37 w 37"/>
                <a:gd name="T7" fmla="*/ 40 h 43"/>
                <a:gd name="T8" fmla="*/ 37 w 37"/>
                <a:gd name="T9" fmla="*/ 41 h 43"/>
                <a:gd name="T10" fmla="*/ 36 w 37"/>
                <a:gd name="T11" fmla="*/ 42 h 43"/>
                <a:gd name="T12" fmla="*/ 35 w 37"/>
                <a:gd name="T13" fmla="*/ 43 h 43"/>
                <a:gd name="T14" fmla="*/ 33 w 37"/>
                <a:gd name="T15" fmla="*/ 43 h 43"/>
                <a:gd name="T16" fmla="*/ 32 w 37"/>
                <a:gd name="T17" fmla="*/ 43 h 43"/>
                <a:gd name="T18" fmla="*/ 31 w 37"/>
                <a:gd name="T19" fmla="*/ 41 h 43"/>
                <a:gd name="T20" fmla="*/ 1 w 37"/>
                <a:gd name="T21" fmla="*/ 5 h 43"/>
                <a:gd name="T22" fmla="*/ 0 w 37"/>
                <a:gd name="T23" fmla="*/ 4 h 43"/>
                <a:gd name="T24" fmla="*/ 0 w 37"/>
                <a:gd name="T25" fmla="*/ 2 h 43"/>
                <a:gd name="T26" fmla="*/ 0 w 37"/>
                <a:gd name="T27" fmla="*/ 1 h 43"/>
                <a:gd name="T28" fmla="*/ 1 w 37"/>
                <a:gd name="T29" fmla="*/ 0 h 43"/>
                <a:gd name="T30" fmla="*/ 2 w 37"/>
                <a:gd name="T31" fmla="*/ 0 h 43"/>
                <a:gd name="T32" fmla="*/ 4 w 37"/>
                <a:gd name="T33" fmla="*/ 0 h 43"/>
                <a:gd name="T34" fmla="*/ 5 w 37"/>
                <a:gd name="T35" fmla="*/ 0 h 43"/>
                <a:gd name="T36" fmla="*/ 5 w 37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43">
                  <a:moveTo>
                    <a:pt x="5" y="1"/>
                  </a:moveTo>
                  <a:lnTo>
                    <a:pt x="36" y="37"/>
                  </a:lnTo>
                  <a:lnTo>
                    <a:pt x="37" y="39"/>
                  </a:lnTo>
                  <a:lnTo>
                    <a:pt x="37" y="40"/>
                  </a:lnTo>
                  <a:lnTo>
                    <a:pt x="37" y="41"/>
                  </a:lnTo>
                  <a:lnTo>
                    <a:pt x="36" y="42"/>
                  </a:lnTo>
                  <a:lnTo>
                    <a:pt x="35" y="43"/>
                  </a:lnTo>
                  <a:lnTo>
                    <a:pt x="33" y="43"/>
                  </a:lnTo>
                  <a:lnTo>
                    <a:pt x="32" y="43"/>
                  </a:lnTo>
                  <a:lnTo>
                    <a:pt x="31" y="41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5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1512979" y="2042750"/>
              <a:ext cx="58738" cy="69850"/>
            </a:xfrm>
            <a:custGeom>
              <a:avLst/>
              <a:gdLst>
                <a:gd name="T0" fmla="*/ 6 w 37"/>
                <a:gd name="T1" fmla="*/ 1 h 44"/>
                <a:gd name="T2" fmla="*/ 36 w 37"/>
                <a:gd name="T3" fmla="*/ 38 h 44"/>
                <a:gd name="T4" fmla="*/ 37 w 37"/>
                <a:gd name="T5" fmla="*/ 39 h 44"/>
                <a:gd name="T6" fmla="*/ 37 w 37"/>
                <a:gd name="T7" fmla="*/ 40 h 44"/>
                <a:gd name="T8" fmla="*/ 37 w 37"/>
                <a:gd name="T9" fmla="*/ 42 h 44"/>
                <a:gd name="T10" fmla="*/ 36 w 37"/>
                <a:gd name="T11" fmla="*/ 43 h 44"/>
                <a:gd name="T12" fmla="*/ 34 w 37"/>
                <a:gd name="T13" fmla="*/ 44 h 44"/>
                <a:gd name="T14" fmla="*/ 33 w 37"/>
                <a:gd name="T15" fmla="*/ 44 h 44"/>
                <a:gd name="T16" fmla="*/ 32 w 37"/>
                <a:gd name="T17" fmla="*/ 43 h 44"/>
                <a:gd name="T18" fmla="*/ 31 w 37"/>
                <a:gd name="T19" fmla="*/ 42 h 44"/>
                <a:gd name="T20" fmla="*/ 0 w 37"/>
                <a:gd name="T21" fmla="*/ 5 h 44"/>
                <a:gd name="T22" fmla="*/ 0 w 37"/>
                <a:gd name="T23" fmla="*/ 5 h 44"/>
                <a:gd name="T24" fmla="*/ 0 w 37"/>
                <a:gd name="T25" fmla="*/ 3 h 44"/>
                <a:gd name="T26" fmla="*/ 0 w 37"/>
                <a:gd name="T27" fmla="*/ 2 h 44"/>
                <a:gd name="T28" fmla="*/ 1 w 37"/>
                <a:gd name="T29" fmla="*/ 1 h 44"/>
                <a:gd name="T30" fmla="*/ 2 w 37"/>
                <a:gd name="T31" fmla="*/ 0 h 44"/>
                <a:gd name="T32" fmla="*/ 3 w 37"/>
                <a:gd name="T33" fmla="*/ 0 h 44"/>
                <a:gd name="T34" fmla="*/ 5 w 37"/>
                <a:gd name="T35" fmla="*/ 0 h 44"/>
                <a:gd name="T36" fmla="*/ 6 w 37"/>
                <a:gd name="T37" fmla="*/ 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44">
                  <a:moveTo>
                    <a:pt x="6" y="1"/>
                  </a:moveTo>
                  <a:lnTo>
                    <a:pt x="36" y="38"/>
                  </a:lnTo>
                  <a:lnTo>
                    <a:pt x="37" y="39"/>
                  </a:lnTo>
                  <a:lnTo>
                    <a:pt x="37" y="40"/>
                  </a:lnTo>
                  <a:lnTo>
                    <a:pt x="37" y="42"/>
                  </a:lnTo>
                  <a:lnTo>
                    <a:pt x="36" y="43"/>
                  </a:lnTo>
                  <a:lnTo>
                    <a:pt x="34" y="44"/>
                  </a:lnTo>
                  <a:lnTo>
                    <a:pt x="33" y="44"/>
                  </a:lnTo>
                  <a:lnTo>
                    <a:pt x="32" y="43"/>
                  </a:lnTo>
                  <a:lnTo>
                    <a:pt x="31" y="42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6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1595529" y="2142763"/>
              <a:ext cx="58738" cy="68263"/>
            </a:xfrm>
            <a:custGeom>
              <a:avLst/>
              <a:gdLst>
                <a:gd name="T0" fmla="*/ 6 w 37"/>
                <a:gd name="T1" fmla="*/ 1 h 43"/>
                <a:gd name="T2" fmla="*/ 36 w 37"/>
                <a:gd name="T3" fmla="*/ 38 h 43"/>
                <a:gd name="T4" fmla="*/ 37 w 37"/>
                <a:gd name="T5" fmla="*/ 39 h 43"/>
                <a:gd name="T6" fmla="*/ 37 w 37"/>
                <a:gd name="T7" fmla="*/ 40 h 43"/>
                <a:gd name="T8" fmla="*/ 37 w 37"/>
                <a:gd name="T9" fmla="*/ 41 h 43"/>
                <a:gd name="T10" fmla="*/ 36 w 37"/>
                <a:gd name="T11" fmla="*/ 42 h 43"/>
                <a:gd name="T12" fmla="*/ 35 w 37"/>
                <a:gd name="T13" fmla="*/ 43 h 43"/>
                <a:gd name="T14" fmla="*/ 33 w 37"/>
                <a:gd name="T15" fmla="*/ 43 h 43"/>
                <a:gd name="T16" fmla="*/ 32 w 37"/>
                <a:gd name="T17" fmla="*/ 43 h 43"/>
                <a:gd name="T18" fmla="*/ 31 w 37"/>
                <a:gd name="T19" fmla="*/ 42 h 43"/>
                <a:gd name="T20" fmla="*/ 1 w 37"/>
                <a:gd name="T21" fmla="*/ 5 h 43"/>
                <a:gd name="T22" fmla="*/ 0 w 37"/>
                <a:gd name="T23" fmla="*/ 4 h 43"/>
                <a:gd name="T24" fmla="*/ 0 w 37"/>
                <a:gd name="T25" fmla="*/ 3 h 43"/>
                <a:gd name="T26" fmla="*/ 0 w 37"/>
                <a:gd name="T27" fmla="*/ 2 h 43"/>
                <a:gd name="T28" fmla="*/ 1 w 37"/>
                <a:gd name="T29" fmla="*/ 0 h 43"/>
                <a:gd name="T30" fmla="*/ 2 w 37"/>
                <a:gd name="T31" fmla="*/ 0 h 43"/>
                <a:gd name="T32" fmla="*/ 4 w 37"/>
                <a:gd name="T33" fmla="*/ 0 h 43"/>
                <a:gd name="T34" fmla="*/ 5 w 37"/>
                <a:gd name="T35" fmla="*/ 0 h 43"/>
                <a:gd name="T36" fmla="*/ 6 w 37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43">
                  <a:moveTo>
                    <a:pt x="6" y="1"/>
                  </a:moveTo>
                  <a:lnTo>
                    <a:pt x="36" y="38"/>
                  </a:lnTo>
                  <a:lnTo>
                    <a:pt x="37" y="39"/>
                  </a:lnTo>
                  <a:lnTo>
                    <a:pt x="37" y="40"/>
                  </a:lnTo>
                  <a:lnTo>
                    <a:pt x="37" y="41"/>
                  </a:lnTo>
                  <a:lnTo>
                    <a:pt x="36" y="42"/>
                  </a:lnTo>
                  <a:lnTo>
                    <a:pt x="35" y="43"/>
                  </a:lnTo>
                  <a:lnTo>
                    <a:pt x="33" y="43"/>
                  </a:lnTo>
                  <a:lnTo>
                    <a:pt x="32" y="43"/>
                  </a:lnTo>
                  <a:lnTo>
                    <a:pt x="31" y="42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6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1678079" y="2242775"/>
              <a:ext cx="58738" cy="68263"/>
            </a:xfrm>
            <a:custGeom>
              <a:avLst/>
              <a:gdLst>
                <a:gd name="T0" fmla="*/ 6 w 37"/>
                <a:gd name="T1" fmla="*/ 1 h 43"/>
                <a:gd name="T2" fmla="*/ 36 w 37"/>
                <a:gd name="T3" fmla="*/ 37 h 43"/>
                <a:gd name="T4" fmla="*/ 37 w 37"/>
                <a:gd name="T5" fmla="*/ 39 h 43"/>
                <a:gd name="T6" fmla="*/ 37 w 37"/>
                <a:gd name="T7" fmla="*/ 40 h 43"/>
                <a:gd name="T8" fmla="*/ 37 w 37"/>
                <a:gd name="T9" fmla="*/ 41 h 43"/>
                <a:gd name="T10" fmla="*/ 36 w 37"/>
                <a:gd name="T11" fmla="*/ 42 h 43"/>
                <a:gd name="T12" fmla="*/ 34 w 37"/>
                <a:gd name="T13" fmla="*/ 43 h 43"/>
                <a:gd name="T14" fmla="*/ 33 w 37"/>
                <a:gd name="T15" fmla="*/ 43 h 43"/>
                <a:gd name="T16" fmla="*/ 32 w 37"/>
                <a:gd name="T17" fmla="*/ 43 h 43"/>
                <a:gd name="T18" fmla="*/ 31 w 37"/>
                <a:gd name="T19" fmla="*/ 42 h 43"/>
                <a:gd name="T20" fmla="*/ 0 w 37"/>
                <a:gd name="T21" fmla="*/ 5 h 43"/>
                <a:gd name="T22" fmla="*/ 0 w 37"/>
                <a:gd name="T23" fmla="*/ 4 h 43"/>
                <a:gd name="T24" fmla="*/ 0 w 37"/>
                <a:gd name="T25" fmla="*/ 2 h 43"/>
                <a:gd name="T26" fmla="*/ 0 w 37"/>
                <a:gd name="T27" fmla="*/ 1 h 43"/>
                <a:gd name="T28" fmla="*/ 1 w 37"/>
                <a:gd name="T29" fmla="*/ 0 h 43"/>
                <a:gd name="T30" fmla="*/ 2 w 37"/>
                <a:gd name="T31" fmla="*/ 0 h 43"/>
                <a:gd name="T32" fmla="*/ 4 w 37"/>
                <a:gd name="T33" fmla="*/ 0 h 43"/>
                <a:gd name="T34" fmla="*/ 5 w 37"/>
                <a:gd name="T35" fmla="*/ 0 h 43"/>
                <a:gd name="T36" fmla="*/ 6 w 37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43">
                  <a:moveTo>
                    <a:pt x="6" y="1"/>
                  </a:moveTo>
                  <a:lnTo>
                    <a:pt x="36" y="37"/>
                  </a:lnTo>
                  <a:lnTo>
                    <a:pt x="37" y="39"/>
                  </a:lnTo>
                  <a:lnTo>
                    <a:pt x="37" y="40"/>
                  </a:lnTo>
                  <a:lnTo>
                    <a:pt x="37" y="41"/>
                  </a:lnTo>
                  <a:lnTo>
                    <a:pt x="36" y="42"/>
                  </a:lnTo>
                  <a:lnTo>
                    <a:pt x="34" y="43"/>
                  </a:lnTo>
                  <a:lnTo>
                    <a:pt x="33" y="43"/>
                  </a:lnTo>
                  <a:lnTo>
                    <a:pt x="32" y="43"/>
                  </a:lnTo>
                  <a:lnTo>
                    <a:pt x="31" y="42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6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1760629" y="2342788"/>
              <a:ext cx="58738" cy="68263"/>
            </a:xfrm>
            <a:custGeom>
              <a:avLst/>
              <a:gdLst>
                <a:gd name="T0" fmla="*/ 6 w 37"/>
                <a:gd name="T1" fmla="*/ 0 h 43"/>
                <a:gd name="T2" fmla="*/ 36 w 37"/>
                <a:gd name="T3" fmla="*/ 37 h 43"/>
                <a:gd name="T4" fmla="*/ 37 w 37"/>
                <a:gd name="T5" fmla="*/ 39 h 43"/>
                <a:gd name="T6" fmla="*/ 37 w 37"/>
                <a:gd name="T7" fmla="*/ 40 h 43"/>
                <a:gd name="T8" fmla="*/ 37 w 37"/>
                <a:gd name="T9" fmla="*/ 41 h 43"/>
                <a:gd name="T10" fmla="*/ 36 w 37"/>
                <a:gd name="T11" fmla="*/ 42 h 43"/>
                <a:gd name="T12" fmla="*/ 35 w 37"/>
                <a:gd name="T13" fmla="*/ 43 h 43"/>
                <a:gd name="T14" fmla="*/ 33 w 37"/>
                <a:gd name="T15" fmla="*/ 43 h 43"/>
                <a:gd name="T16" fmla="*/ 32 w 37"/>
                <a:gd name="T17" fmla="*/ 42 h 43"/>
                <a:gd name="T18" fmla="*/ 31 w 37"/>
                <a:gd name="T19" fmla="*/ 41 h 43"/>
                <a:gd name="T20" fmla="*/ 1 w 37"/>
                <a:gd name="T21" fmla="*/ 4 h 43"/>
                <a:gd name="T22" fmla="*/ 0 w 37"/>
                <a:gd name="T23" fmla="*/ 4 h 43"/>
                <a:gd name="T24" fmla="*/ 0 w 37"/>
                <a:gd name="T25" fmla="*/ 2 h 43"/>
                <a:gd name="T26" fmla="*/ 0 w 37"/>
                <a:gd name="T27" fmla="*/ 1 h 43"/>
                <a:gd name="T28" fmla="*/ 1 w 37"/>
                <a:gd name="T29" fmla="*/ 0 h 43"/>
                <a:gd name="T30" fmla="*/ 2 w 37"/>
                <a:gd name="T31" fmla="*/ 0 h 43"/>
                <a:gd name="T32" fmla="*/ 4 w 37"/>
                <a:gd name="T33" fmla="*/ 0 h 43"/>
                <a:gd name="T34" fmla="*/ 5 w 37"/>
                <a:gd name="T35" fmla="*/ 0 h 43"/>
                <a:gd name="T36" fmla="*/ 6 w 37"/>
                <a:gd name="T3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43">
                  <a:moveTo>
                    <a:pt x="6" y="0"/>
                  </a:moveTo>
                  <a:lnTo>
                    <a:pt x="36" y="37"/>
                  </a:lnTo>
                  <a:lnTo>
                    <a:pt x="37" y="39"/>
                  </a:lnTo>
                  <a:lnTo>
                    <a:pt x="37" y="40"/>
                  </a:lnTo>
                  <a:lnTo>
                    <a:pt x="37" y="41"/>
                  </a:lnTo>
                  <a:lnTo>
                    <a:pt x="36" y="42"/>
                  </a:lnTo>
                  <a:lnTo>
                    <a:pt x="35" y="43"/>
                  </a:lnTo>
                  <a:lnTo>
                    <a:pt x="33" y="43"/>
                  </a:lnTo>
                  <a:lnTo>
                    <a:pt x="32" y="42"/>
                  </a:lnTo>
                  <a:lnTo>
                    <a:pt x="31" y="41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6" y="0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1843179" y="2441213"/>
              <a:ext cx="58738" cy="69850"/>
            </a:xfrm>
            <a:custGeom>
              <a:avLst/>
              <a:gdLst>
                <a:gd name="T0" fmla="*/ 6 w 37"/>
                <a:gd name="T1" fmla="*/ 1 h 44"/>
                <a:gd name="T2" fmla="*/ 36 w 37"/>
                <a:gd name="T3" fmla="*/ 38 h 44"/>
                <a:gd name="T4" fmla="*/ 37 w 37"/>
                <a:gd name="T5" fmla="*/ 39 h 44"/>
                <a:gd name="T6" fmla="*/ 37 w 37"/>
                <a:gd name="T7" fmla="*/ 40 h 44"/>
                <a:gd name="T8" fmla="*/ 37 w 37"/>
                <a:gd name="T9" fmla="*/ 42 h 44"/>
                <a:gd name="T10" fmla="*/ 36 w 37"/>
                <a:gd name="T11" fmla="*/ 43 h 44"/>
                <a:gd name="T12" fmla="*/ 35 w 37"/>
                <a:gd name="T13" fmla="*/ 43 h 44"/>
                <a:gd name="T14" fmla="*/ 33 w 37"/>
                <a:gd name="T15" fmla="*/ 44 h 44"/>
                <a:gd name="T16" fmla="*/ 32 w 37"/>
                <a:gd name="T17" fmla="*/ 43 h 44"/>
                <a:gd name="T18" fmla="*/ 31 w 37"/>
                <a:gd name="T19" fmla="*/ 42 h 44"/>
                <a:gd name="T20" fmla="*/ 0 w 37"/>
                <a:gd name="T21" fmla="*/ 5 h 44"/>
                <a:gd name="T22" fmla="*/ 0 w 37"/>
                <a:gd name="T23" fmla="*/ 4 h 44"/>
                <a:gd name="T24" fmla="*/ 0 w 37"/>
                <a:gd name="T25" fmla="*/ 3 h 44"/>
                <a:gd name="T26" fmla="*/ 0 w 37"/>
                <a:gd name="T27" fmla="*/ 2 h 44"/>
                <a:gd name="T28" fmla="*/ 1 w 37"/>
                <a:gd name="T29" fmla="*/ 0 h 44"/>
                <a:gd name="T30" fmla="*/ 2 w 37"/>
                <a:gd name="T31" fmla="*/ 0 h 44"/>
                <a:gd name="T32" fmla="*/ 4 w 37"/>
                <a:gd name="T33" fmla="*/ 0 h 44"/>
                <a:gd name="T34" fmla="*/ 5 w 37"/>
                <a:gd name="T35" fmla="*/ 0 h 44"/>
                <a:gd name="T36" fmla="*/ 6 w 37"/>
                <a:gd name="T37" fmla="*/ 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44">
                  <a:moveTo>
                    <a:pt x="6" y="1"/>
                  </a:moveTo>
                  <a:lnTo>
                    <a:pt x="36" y="38"/>
                  </a:lnTo>
                  <a:lnTo>
                    <a:pt x="37" y="39"/>
                  </a:lnTo>
                  <a:lnTo>
                    <a:pt x="37" y="40"/>
                  </a:lnTo>
                  <a:lnTo>
                    <a:pt x="37" y="42"/>
                  </a:lnTo>
                  <a:lnTo>
                    <a:pt x="36" y="43"/>
                  </a:lnTo>
                  <a:lnTo>
                    <a:pt x="35" y="43"/>
                  </a:lnTo>
                  <a:lnTo>
                    <a:pt x="33" y="44"/>
                  </a:lnTo>
                  <a:lnTo>
                    <a:pt x="32" y="43"/>
                  </a:lnTo>
                  <a:lnTo>
                    <a:pt x="31" y="42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6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1925729" y="2541225"/>
              <a:ext cx="58738" cy="68263"/>
            </a:xfrm>
            <a:custGeom>
              <a:avLst/>
              <a:gdLst>
                <a:gd name="T0" fmla="*/ 6 w 37"/>
                <a:gd name="T1" fmla="*/ 1 h 43"/>
                <a:gd name="T2" fmla="*/ 37 w 37"/>
                <a:gd name="T3" fmla="*/ 38 h 43"/>
                <a:gd name="T4" fmla="*/ 37 w 37"/>
                <a:gd name="T5" fmla="*/ 39 h 43"/>
                <a:gd name="T6" fmla="*/ 37 w 37"/>
                <a:gd name="T7" fmla="*/ 40 h 43"/>
                <a:gd name="T8" fmla="*/ 37 w 37"/>
                <a:gd name="T9" fmla="*/ 41 h 43"/>
                <a:gd name="T10" fmla="*/ 36 w 37"/>
                <a:gd name="T11" fmla="*/ 42 h 43"/>
                <a:gd name="T12" fmla="*/ 35 w 37"/>
                <a:gd name="T13" fmla="*/ 43 h 43"/>
                <a:gd name="T14" fmla="*/ 33 w 37"/>
                <a:gd name="T15" fmla="*/ 43 h 43"/>
                <a:gd name="T16" fmla="*/ 32 w 37"/>
                <a:gd name="T17" fmla="*/ 43 h 43"/>
                <a:gd name="T18" fmla="*/ 31 w 37"/>
                <a:gd name="T19" fmla="*/ 42 h 43"/>
                <a:gd name="T20" fmla="*/ 1 w 37"/>
                <a:gd name="T21" fmla="*/ 6 h 43"/>
                <a:gd name="T22" fmla="*/ 0 w 37"/>
                <a:gd name="T23" fmla="*/ 4 h 43"/>
                <a:gd name="T24" fmla="*/ 0 w 37"/>
                <a:gd name="T25" fmla="*/ 2 h 43"/>
                <a:gd name="T26" fmla="*/ 0 w 37"/>
                <a:gd name="T27" fmla="*/ 2 h 43"/>
                <a:gd name="T28" fmla="*/ 1 w 37"/>
                <a:gd name="T29" fmla="*/ 0 h 43"/>
                <a:gd name="T30" fmla="*/ 2 w 37"/>
                <a:gd name="T31" fmla="*/ 0 h 43"/>
                <a:gd name="T32" fmla="*/ 4 w 37"/>
                <a:gd name="T33" fmla="*/ 0 h 43"/>
                <a:gd name="T34" fmla="*/ 5 w 37"/>
                <a:gd name="T35" fmla="*/ 0 h 43"/>
                <a:gd name="T36" fmla="*/ 6 w 37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43">
                  <a:moveTo>
                    <a:pt x="6" y="1"/>
                  </a:moveTo>
                  <a:lnTo>
                    <a:pt x="37" y="38"/>
                  </a:lnTo>
                  <a:lnTo>
                    <a:pt x="37" y="39"/>
                  </a:lnTo>
                  <a:lnTo>
                    <a:pt x="37" y="40"/>
                  </a:lnTo>
                  <a:lnTo>
                    <a:pt x="37" y="41"/>
                  </a:lnTo>
                  <a:lnTo>
                    <a:pt x="36" y="42"/>
                  </a:lnTo>
                  <a:lnTo>
                    <a:pt x="35" y="43"/>
                  </a:lnTo>
                  <a:lnTo>
                    <a:pt x="33" y="43"/>
                  </a:lnTo>
                  <a:lnTo>
                    <a:pt x="32" y="43"/>
                  </a:lnTo>
                  <a:lnTo>
                    <a:pt x="31" y="42"/>
                  </a:lnTo>
                  <a:lnTo>
                    <a:pt x="1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6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5"/>
            <p:cNvSpPr/>
            <p:nvPr/>
          </p:nvSpPr>
          <p:spPr bwMode="auto">
            <a:xfrm>
              <a:off x="2008279" y="2641238"/>
              <a:ext cx="60325" cy="68263"/>
            </a:xfrm>
            <a:custGeom>
              <a:avLst/>
              <a:gdLst>
                <a:gd name="T0" fmla="*/ 6 w 38"/>
                <a:gd name="T1" fmla="*/ 1 h 43"/>
                <a:gd name="T2" fmla="*/ 36 w 38"/>
                <a:gd name="T3" fmla="*/ 37 h 43"/>
                <a:gd name="T4" fmla="*/ 37 w 38"/>
                <a:gd name="T5" fmla="*/ 39 h 43"/>
                <a:gd name="T6" fmla="*/ 38 w 38"/>
                <a:gd name="T7" fmla="*/ 40 h 43"/>
                <a:gd name="T8" fmla="*/ 37 w 38"/>
                <a:gd name="T9" fmla="*/ 41 h 43"/>
                <a:gd name="T10" fmla="*/ 36 w 38"/>
                <a:gd name="T11" fmla="*/ 42 h 43"/>
                <a:gd name="T12" fmla="*/ 35 w 38"/>
                <a:gd name="T13" fmla="*/ 43 h 43"/>
                <a:gd name="T14" fmla="*/ 33 w 38"/>
                <a:gd name="T15" fmla="*/ 43 h 43"/>
                <a:gd name="T16" fmla="*/ 32 w 38"/>
                <a:gd name="T17" fmla="*/ 42 h 43"/>
                <a:gd name="T18" fmla="*/ 31 w 38"/>
                <a:gd name="T19" fmla="*/ 41 h 43"/>
                <a:gd name="T20" fmla="*/ 0 w 38"/>
                <a:gd name="T21" fmla="*/ 5 h 43"/>
                <a:gd name="T22" fmla="*/ 0 w 38"/>
                <a:gd name="T23" fmla="*/ 4 h 43"/>
                <a:gd name="T24" fmla="*/ 0 w 38"/>
                <a:gd name="T25" fmla="*/ 2 h 43"/>
                <a:gd name="T26" fmla="*/ 0 w 38"/>
                <a:gd name="T27" fmla="*/ 1 h 43"/>
                <a:gd name="T28" fmla="*/ 1 w 38"/>
                <a:gd name="T29" fmla="*/ 1 h 43"/>
                <a:gd name="T30" fmla="*/ 2 w 38"/>
                <a:gd name="T31" fmla="*/ 0 h 43"/>
                <a:gd name="T32" fmla="*/ 4 w 38"/>
                <a:gd name="T33" fmla="*/ 0 h 43"/>
                <a:gd name="T34" fmla="*/ 5 w 38"/>
                <a:gd name="T35" fmla="*/ 0 h 43"/>
                <a:gd name="T36" fmla="*/ 6 w 38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43">
                  <a:moveTo>
                    <a:pt x="6" y="1"/>
                  </a:moveTo>
                  <a:lnTo>
                    <a:pt x="36" y="37"/>
                  </a:lnTo>
                  <a:lnTo>
                    <a:pt x="37" y="39"/>
                  </a:lnTo>
                  <a:lnTo>
                    <a:pt x="38" y="40"/>
                  </a:lnTo>
                  <a:lnTo>
                    <a:pt x="37" y="41"/>
                  </a:lnTo>
                  <a:lnTo>
                    <a:pt x="36" y="42"/>
                  </a:lnTo>
                  <a:lnTo>
                    <a:pt x="35" y="43"/>
                  </a:lnTo>
                  <a:lnTo>
                    <a:pt x="33" y="43"/>
                  </a:lnTo>
                  <a:lnTo>
                    <a:pt x="32" y="42"/>
                  </a:lnTo>
                  <a:lnTo>
                    <a:pt x="31" y="41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6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2090829" y="2739663"/>
              <a:ext cx="58738" cy="69850"/>
            </a:xfrm>
            <a:custGeom>
              <a:avLst/>
              <a:gdLst>
                <a:gd name="T0" fmla="*/ 6 w 37"/>
                <a:gd name="T1" fmla="*/ 1 h 44"/>
                <a:gd name="T2" fmla="*/ 37 w 37"/>
                <a:gd name="T3" fmla="*/ 38 h 44"/>
                <a:gd name="T4" fmla="*/ 37 w 37"/>
                <a:gd name="T5" fmla="*/ 39 h 44"/>
                <a:gd name="T6" fmla="*/ 37 w 37"/>
                <a:gd name="T7" fmla="*/ 40 h 44"/>
                <a:gd name="T8" fmla="*/ 37 w 37"/>
                <a:gd name="T9" fmla="*/ 42 h 44"/>
                <a:gd name="T10" fmla="*/ 36 w 37"/>
                <a:gd name="T11" fmla="*/ 43 h 44"/>
                <a:gd name="T12" fmla="*/ 35 w 37"/>
                <a:gd name="T13" fmla="*/ 44 h 44"/>
                <a:gd name="T14" fmla="*/ 33 w 37"/>
                <a:gd name="T15" fmla="*/ 44 h 44"/>
                <a:gd name="T16" fmla="*/ 32 w 37"/>
                <a:gd name="T17" fmla="*/ 43 h 44"/>
                <a:gd name="T18" fmla="*/ 32 w 37"/>
                <a:gd name="T19" fmla="*/ 43 h 44"/>
                <a:gd name="T20" fmla="*/ 1 w 37"/>
                <a:gd name="T21" fmla="*/ 5 h 44"/>
                <a:gd name="T22" fmla="*/ 0 w 37"/>
                <a:gd name="T23" fmla="*/ 5 h 44"/>
                <a:gd name="T24" fmla="*/ 0 w 37"/>
                <a:gd name="T25" fmla="*/ 4 h 44"/>
                <a:gd name="T26" fmla="*/ 0 w 37"/>
                <a:gd name="T27" fmla="*/ 2 h 44"/>
                <a:gd name="T28" fmla="*/ 1 w 37"/>
                <a:gd name="T29" fmla="*/ 1 h 44"/>
                <a:gd name="T30" fmla="*/ 2 w 37"/>
                <a:gd name="T31" fmla="*/ 0 h 44"/>
                <a:gd name="T32" fmla="*/ 4 w 37"/>
                <a:gd name="T33" fmla="*/ 0 h 44"/>
                <a:gd name="T34" fmla="*/ 5 w 37"/>
                <a:gd name="T35" fmla="*/ 0 h 44"/>
                <a:gd name="T36" fmla="*/ 6 w 37"/>
                <a:gd name="T37" fmla="*/ 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44">
                  <a:moveTo>
                    <a:pt x="6" y="1"/>
                  </a:moveTo>
                  <a:lnTo>
                    <a:pt x="37" y="38"/>
                  </a:lnTo>
                  <a:lnTo>
                    <a:pt x="37" y="39"/>
                  </a:lnTo>
                  <a:lnTo>
                    <a:pt x="37" y="40"/>
                  </a:lnTo>
                  <a:lnTo>
                    <a:pt x="37" y="42"/>
                  </a:lnTo>
                  <a:lnTo>
                    <a:pt x="36" y="43"/>
                  </a:lnTo>
                  <a:lnTo>
                    <a:pt x="35" y="44"/>
                  </a:lnTo>
                  <a:lnTo>
                    <a:pt x="33" y="44"/>
                  </a:lnTo>
                  <a:lnTo>
                    <a:pt x="32" y="43"/>
                  </a:lnTo>
                  <a:lnTo>
                    <a:pt x="32" y="43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6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7"/>
            <p:cNvSpPr/>
            <p:nvPr/>
          </p:nvSpPr>
          <p:spPr bwMode="auto">
            <a:xfrm>
              <a:off x="2173379" y="2839675"/>
              <a:ext cx="60325" cy="68263"/>
            </a:xfrm>
            <a:custGeom>
              <a:avLst/>
              <a:gdLst>
                <a:gd name="T0" fmla="*/ 6 w 38"/>
                <a:gd name="T1" fmla="*/ 1 h 43"/>
                <a:gd name="T2" fmla="*/ 36 w 38"/>
                <a:gd name="T3" fmla="*/ 38 h 43"/>
                <a:gd name="T4" fmla="*/ 37 w 38"/>
                <a:gd name="T5" fmla="*/ 39 h 43"/>
                <a:gd name="T6" fmla="*/ 38 w 38"/>
                <a:gd name="T7" fmla="*/ 40 h 43"/>
                <a:gd name="T8" fmla="*/ 37 w 38"/>
                <a:gd name="T9" fmla="*/ 41 h 43"/>
                <a:gd name="T10" fmla="*/ 36 w 38"/>
                <a:gd name="T11" fmla="*/ 42 h 43"/>
                <a:gd name="T12" fmla="*/ 35 w 38"/>
                <a:gd name="T13" fmla="*/ 43 h 43"/>
                <a:gd name="T14" fmla="*/ 33 w 38"/>
                <a:gd name="T15" fmla="*/ 43 h 43"/>
                <a:gd name="T16" fmla="*/ 33 w 38"/>
                <a:gd name="T17" fmla="*/ 43 h 43"/>
                <a:gd name="T18" fmla="*/ 31 w 38"/>
                <a:gd name="T19" fmla="*/ 42 h 43"/>
                <a:gd name="T20" fmla="*/ 1 w 38"/>
                <a:gd name="T21" fmla="*/ 6 h 43"/>
                <a:gd name="T22" fmla="*/ 0 w 38"/>
                <a:gd name="T23" fmla="*/ 4 h 43"/>
                <a:gd name="T24" fmla="*/ 0 w 38"/>
                <a:gd name="T25" fmla="*/ 3 h 43"/>
                <a:gd name="T26" fmla="*/ 1 w 38"/>
                <a:gd name="T27" fmla="*/ 2 h 43"/>
                <a:gd name="T28" fmla="*/ 1 w 38"/>
                <a:gd name="T29" fmla="*/ 0 h 43"/>
                <a:gd name="T30" fmla="*/ 2 w 38"/>
                <a:gd name="T31" fmla="*/ 0 h 43"/>
                <a:gd name="T32" fmla="*/ 4 w 38"/>
                <a:gd name="T33" fmla="*/ 0 h 43"/>
                <a:gd name="T34" fmla="*/ 5 w 38"/>
                <a:gd name="T35" fmla="*/ 0 h 43"/>
                <a:gd name="T36" fmla="*/ 6 w 38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43">
                  <a:moveTo>
                    <a:pt x="6" y="1"/>
                  </a:moveTo>
                  <a:lnTo>
                    <a:pt x="36" y="38"/>
                  </a:lnTo>
                  <a:lnTo>
                    <a:pt x="37" y="39"/>
                  </a:lnTo>
                  <a:lnTo>
                    <a:pt x="38" y="40"/>
                  </a:lnTo>
                  <a:lnTo>
                    <a:pt x="37" y="41"/>
                  </a:lnTo>
                  <a:lnTo>
                    <a:pt x="36" y="42"/>
                  </a:lnTo>
                  <a:lnTo>
                    <a:pt x="35" y="43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1" y="42"/>
                  </a:lnTo>
                  <a:lnTo>
                    <a:pt x="1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6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2255929" y="2939688"/>
              <a:ext cx="58738" cy="68263"/>
            </a:xfrm>
            <a:custGeom>
              <a:avLst/>
              <a:gdLst>
                <a:gd name="T0" fmla="*/ 6 w 37"/>
                <a:gd name="T1" fmla="*/ 1 h 43"/>
                <a:gd name="T2" fmla="*/ 37 w 37"/>
                <a:gd name="T3" fmla="*/ 37 h 43"/>
                <a:gd name="T4" fmla="*/ 37 w 37"/>
                <a:gd name="T5" fmla="*/ 39 h 43"/>
                <a:gd name="T6" fmla="*/ 37 w 37"/>
                <a:gd name="T7" fmla="*/ 40 h 43"/>
                <a:gd name="T8" fmla="*/ 37 w 37"/>
                <a:gd name="T9" fmla="*/ 41 h 43"/>
                <a:gd name="T10" fmla="*/ 36 w 37"/>
                <a:gd name="T11" fmla="*/ 42 h 43"/>
                <a:gd name="T12" fmla="*/ 35 w 37"/>
                <a:gd name="T13" fmla="*/ 43 h 43"/>
                <a:gd name="T14" fmla="*/ 34 w 37"/>
                <a:gd name="T15" fmla="*/ 43 h 43"/>
                <a:gd name="T16" fmla="*/ 32 w 37"/>
                <a:gd name="T17" fmla="*/ 43 h 43"/>
                <a:gd name="T18" fmla="*/ 32 w 37"/>
                <a:gd name="T19" fmla="*/ 41 h 43"/>
                <a:gd name="T20" fmla="*/ 1 w 37"/>
                <a:gd name="T21" fmla="*/ 5 h 43"/>
                <a:gd name="T22" fmla="*/ 0 w 37"/>
                <a:gd name="T23" fmla="*/ 4 h 43"/>
                <a:gd name="T24" fmla="*/ 0 w 37"/>
                <a:gd name="T25" fmla="*/ 2 h 43"/>
                <a:gd name="T26" fmla="*/ 0 w 37"/>
                <a:gd name="T27" fmla="*/ 1 h 43"/>
                <a:gd name="T28" fmla="*/ 1 w 37"/>
                <a:gd name="T29" fmla="*/ 1 h 43"/>
                <a:gd name="T30" fmla="*/ 2 w 37"/>
                <a:gd name="T31" fmla="*/ 0 h 43"/>
                <a:gd name="T32" fmla="*/ 4 w 37"/>
                <a:gd name="T33" fmla="*/ 0 h 43"/>
                <a:gd name="T34" fmla="*/ 6 w 37"/>
                <a:gd name="T35" fmla="*/ 0 h 43"/>
                <a:gd name="T36" fmla="*/ 6 w 37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43">
                  <a:moveTo>
                    <a:pt x="6" y="1"/>
                  </a:moveTo>
                  <a:lnTo>
                    <a:pt x="37" y="37"/>
                  </a:lnTo>
                  <a:lnTo>
                    <a:pt x="37" y="39"/>
                  </a:lnTo>
                  <a:lnTo>
                    <a:pt x="37" y="40"/>
                  </a:lnTo>
                  <a:lnTo>
                    <a:pt x="37" y="41"/>
                  </a:lnTo>
                  <a:lnTo>
                    <a:pt x="36" y="42"/>
                  </a:lnTo>
                  <a:lnTo>
                    <a:pt x="35" y="43"/>
                  </a:lnTo>
                  <a:lnTo>
                    <a:pt x="34" y="43"/>
                  </a:lnTo>
                  <a:lnTo>
                    <a:pt x="32" y="43"/>
                  </a:lnTo>
                  <a:lnTo>
                    <a:pt x="32" y="41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9"/>
            <p:cNvSpPr/>
            <p:nvPr/>
          </p:nvSpPr>
          <p:spPr bwMode="auto">
            <a:xfrm>
              <a:off x="2338479" y="3039700"/>
              <a:ext cx="60325" cy="68263"/>
            </a:xfrm>
            <a:custGeom>
              <a:avLst/>
              <a:gdLst>
                <a:gd name="T0" fmla="*/ 7 w 38"/>
                <a:gd name="T1" fmla="*/ 0 h 43"/>
                <a:gd name="T2" fmla="*/ 36 w 38"/>
                <a:gd name="T3" fmla="*/ 37 h 43"/>
                <a:gd name="T4" fmla="*/ 37 w 38"/>
                <a:gd name="T5" fmla="*/ 38 h 43"/>
                <a:gd name="T6" fmla="*/ 38 w 38"/>
                <a:gd name="T7" fmla="*/ 39 h 43"/>
                <a:gd name="T8" fmla="*/ 37 w 38"/>
                <a:gd name="T9" fmla="*/ 41 h 43"/>
                <a:gd name="T10" fmla="*/ 36 w 38"/>
                <a:gd name="T11" fmla="*/ 42 h 43"/>
                <a:gd name="T12" fmla="*/ 35 w 38"/>
                <a:gd name="T13" fmla="*/ 43 h 43"/>
                <a:gd name="T14" fmla="*/ 33 w 38"/>
                <a:gd name="T15" fmla="*/ 43 h 43"/>
                <a:gd name="T16" fmla="*/ 33 w 38"/>
                <a:gd name="T17" fmla="*/ 42 h 43"/>
                <a:gd name="T18" fmla="*/ 31 w 38"/>
                <a:gd name="T19" fmla="*/ 42 h 43"/>
                <a:gd name="T20" fmla="*/ 1 w 38"/>
                <a:gd name="T21" fmla="*/ 4 h 43"/>
                <a:gd name="T22" fmla="*/ 0 w 38"/>
                <a:gd name="T23" fmla="*/ 4 h 43"/>
                <a:gd name="T24" fmla="*/ 0 w 38"/>
                <a:gd name="T25" fmla="*/ 3 h 43"/>
                <a:gd name="T26" fmla="*/ 1 w 38"/>
                <a:gd name="T27" fmla="*/ 1 h 43"/>
                <a:gd name="T28" fmla="*/ 1 w 38"/>
                <a:gd name="T29" fmla="*/ 0 h 43"/>
                <a:gd name="T30" fmla="*/ 2 w 38"/>
                <a:gd name="T31" fmla="*/ 0 h 43"/>
                <a:gd name="T32" fmla="*/ 4 w 38"/>
                <a:gd name="T33" fmla="*/ 0 h 43"/>
                <a:gd name="T34" fmla="*/ 5 w 38"/>
                <a:gd name="T35" fmla="*/ 0 h 43"/>
                <a:gd name="T36" fmla="*/ 7 w 38"/>
                <a:gd name="T3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43">
                  <a:moveTo>
                    <a:pt x="7" y="0"/>
                  </a:moveTo>
                  <a:lnTo>
                    <a:pt x="36" y="37"/>
                  </a:lnTo>
                  <a:lnTo>
                    <a:pt x="37" y="38"/>
                  </a:lnTo>
                  <a:lnTo>
                    <a:pt x="38" y="39"/>
                  </a:lnTo>
                  <a:lnTo>
                    <a:pt x="37" y="41"/>
                  </a:lnTo>
                  <a:lnTo>
                    <a:pt x="36" y="42"/>
                  </a:lnTo>
                  <a:lnTo>
                    <a:pt x="35" y="43"/>
                  </a:lnTo>
                  <a:lnTo>
                    <a:pt x="33" y="43"/>
                  </a:lnTo>
                  <a:lnTo>
                    <a:pt x="33" y="42"/>
                  </a:lnTo>
                  <a:lnTo>
                    <a:pt x="31" y="42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7" y="0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20"/>
            <p:cNvSpPr/>
            <p:nvPr/>
          </p:nvSpPr>
          <p:spPr bwMode="auto">
            <a:xfrm>
              <a:off x="2421029" y="3138125"/>
              <a:ext cx="58738" cy="69850"/>
            </a:xfrm>
            <a:custGeom>
              <a:avLst/>
              <a:gdLst>
                <a:gd name="T0" fmla="*/ 6 w 37"/>
                <a:gd name="T1" fmla="*/ 1 h 44"/>
                <a:gd name="T2" fmla="*/ 37 w 37"/>
                <a:gd name="T3" fmla="*/ 38 h 44"/>
                <a:gd name="T4" fmla="*/ 37 w 37"/>
                <a:gd name="T5" fmla="*/ 39 h 44"/>
                <a:gd name="T6" fmla="*/ 37 w 37"/>
                <a:gd name="T7" fmla="*/ 40 h 44"/>
                <a:gd name="T8" fmla="*/ 37 w 37"/>
                <a:gd name="T9" fmla="*/ 42 h 44"/>
                <a:gd name="T10" fmla="*/ 36 w 37"/>
                <a:gd name="T11" fmla="*/ 42 h 44"/>
                <a:gd name="T12" fmla="*/ 35 w 37"/>
                <a:gd name="T13" fmla="*/ 43 h 44"/>
                <a:gd name="T14" fmla="*/ 34 w 37"/>
                <a:gd name="T15" fmla="*/ 44 h 44"/>
                <a:gd name="T16" fmla="*/ 32 w 37"/>
                <a:gd name="T17" fmla="*/ 43 h 44"/>
                <a:gd name="T18" fmla="*/ 32 w 37"/>
                <a:gd name="T19" fmla="*/ 42 h 44"/>
                <a:gd name="T20" fmla="*/ 1 w 37"/>
                <a:gd name="T21" fmla="*/ 6 h 44"/>
                <a:gd name="T22" fmla="*/ 0 w 37"/>
                <a:gd name="T23" fmla="*/ 4 h 44"/>
                <a:gd name="T24" fmla="*/ 0 w 37"/>
                <a:gd name="T25" fmla="*/ 3 h 44"/>
                <a:gd name="T26" fmla="*/ 0 w 37"/>
                <a:gd name="T27" fmla="*/ 2 h 44"/>
                <a:gd name="T28" fmla="*/ 1 w 37"/>
                <a:gd name="T29" fmla="*/ 1 h 44"/>
                <a:gd name="T30" fmla="*/ 2 w 37"/>
                <a:gd name="T31" fmla="*/ 0 h 44"/>
                <a:gd name="T32" fmla="*/ 4 w 37"/>
                <a:gd name="T33" fmla="*/ 0 h 44"/>
                <a:gd name="T34" fmla="*/ 6 w 37"/>
                <a:gd name="T35" fmla="*/ 1 h 44"/>
                <a:gd name="T36" fmla="*/ 6 w 37"/>
                <a:gd name="T37" fmla="*/ 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44">
                  <a:moveTo>
                    <a:pt x="6" y="1"/>
                  </a:moveTo>
                  <a:lnTo>
                    <a:pt x="37" y="38"/>
                  </a:lnTo>
                  <a:lnTo>
                    <a:pt x="37" y="39"/>
                  </a:lnTo>
                  <a:lnTo>
                    <a:pt x="37" y="40"/>
                  </a:lnTo>
                  <a:lnTo>
                    <a:pt x="37" y="42"/>
                  </a:lnTo>
                  <a:lnTo>
                    <a:pt x="36" y="42"/>
                  </a:lnTo>
                  <a:lnTo>
                    <a:pt x="35" y="43"/>
                  </a:lnTo>
                  <a:lnTo>
                    <a:pt x="34" y="44"/>
                  </a:lnTo>
                  <a:lnTo>
                    <a:pt x="32" y="43"/>
                  </a:lnTo>
                  <a:lnTo>
                    <a:pt x="32" y="42"/>
                  </a:lnTo>
                  <a:lnTo>
                    <a:pt x="1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6" y="1"/>
                  </a:lnTo>
                  <a:lnTo>
                    <a:pt x="6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2503579" y="3238138"/>
              <a:ext cx="60325" cy="68263"/>
            </a:xfrm>
            <a:custGeom>
              <a:avLst/>
              <a:gdLst>
                <a:gd name="T0" fmla="*/ 7 w 38"/>
                <a:gd name="T1" fmla="*/ 1 h 43"/>
                <a:gd name="T2" fmla="*/ 36 w 38"/>
                <a:gd name="T3" fmla="*/ 37 h 43"/>
                <a:gd name="T4" fmla="*/ 37 w 38"/>
                <a:gd name="T5" fmla="*/ 39 h 43"/>
                <a:gd name="T6" fmla="*/ 38 w 38"/>
                <a:gd name="T7" fmla="*/ 40 h 43"/>
                <a:gd name="T8" fmla="*/ 37 w 38"/>
                <a:gd name="T9" fmla="*/ 41 h 43"/>
                <a:gd name="T10" fmla="*/ 36 w 38"/>
                <a:gd name="T11" fmla="*/ 42 h 43"/>
                <a:gd name="T12" fmla="*/ 35 w 38"/>
                <a:gd name="T13" fmla="*/ 43 h 43"/>
                <a:gd name="T14" fmla="*/ 33 w 38"/>
                <a:gd name="T15" fmla="*/ 43 h 43"/>
                <a:gd name="T16" fmla="*/ 33 w 38"/>
                <a:gd name="T17" fmla="*/ 43 h 43"/>
                <a:gd name="T18" fmla="*/ 31 w 38"/>
                <a:gd name="T19" fmla="*/ 42 h 43"/>
                <a:gd name="T20" fmla="*/ 1 w 38"/>
                <a:gd name="T21" fmla="*/ 6 h 43"/>
                <a:gd name="T22" fmla="*/ 0 w 38"/>
                <a:gd name="T23" fmla="*/ 4 h 43"/>
                <a:gd name="T24" fmla="*/ 0 w 38"/>
                <a:gd name="T25" fmla="*/ 3 h 43"/>
                <a:gd name="T26" fmla="*/ 1 w 38"/>
                <a:gd name="T27" fmla="*/ 2 h 43"/>
                <a:gd name="T28" fmla="*/ 1 w 38"/>
                <a:gd name="T29" fmla="*/ 1 h 43"/>
                <a:gd name="T30" fmla="*/ 2 w 38"/>
                <a:gd name="T31" fmla="*/ 0 h 43"/>
                <a:gd name="T32" fmla="*/ 4 w 38"/>
                <a:gd name="T33" fmla="*/ 0 h 43"/>
                <a:gd name="T34" fmla="*/ 5 w 38"/>
                <a:gd name="T35" fmla="*/ 0 h 43"/>
                <a:gd name="T36" fmla="*/ 7 w 38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43">
                  <a:moveTo>
                    <a:pt x="7" y="1"/>
                  </a:moveTo>
                  <a:lnTo>
                    <a:pt x="36" y="37"/>
                  </a:lnTo>
                  <a:lnTo>
                    <a:pt x="37" y="39"/>
                  </a:lnTo>
                  <a:lnTo>
                    <a:pt x="38" y="40"/>
                  </a:lnTo>
                  <a:lnTo>
                    <a:pt x="37" y="41"/>
                  </a:lnTo>
                  <a:lnTo>
                    <a:pt x="36" y="42"/>
                  </a:lnTo>
                  <a:lnTo>
                    <a:pt x="35" y="43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1" y="42"/>
                  </a:lnTo>
                  <a:lnTo>
                    <a:pt x="1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7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2587717" y="3338150"/>
              <a:ext cx="57150" cy="68263"/>
            </a:xfrm>
            <a:custGeom>
              <a:avLst/>
              <a:gdLst>
                <a:gd name="T0" fmla="*/ 5 w 36"/>
                <a:gd name="T1" fmla="*/ 1 h 43"/>
                <a:gd name="T2" fmla="*/ 36 w 36"/>
                <a:gd name="T3" fmla="*/ 37 h 43"/>
                <a:gd name="T4" fmla="*/ 36 w 36"/>
                <a:gd name="T5" fmla="*/ 39 h 43"/>
                <a:gd name="T6" fmla="*/ 36 w 36"/>
                <a:gd name="T7" fmla="*/ 40 h 43"/>
                <a:gd name="T8" fmla="*/ 36 w 36"/>
                <a:gd name="T9" fmla="*/ 41 h 43"/>
                <a:gd name="T10" fmla="*/ 35 w 36"/>
                <a:gd name="T11" fmla="*/ 42 h 43"/>
                <a:gd name="T12" fmla="*/ 34 w 36"/>
                <a:gd name="T13" fmla="*/ 43 h 43"/>
                <a:gd name="T14" fmla="*/ 33 w 36"/>
                <a:gd name="T15" fmla="*/ 43 h 43"/>
                <a:gd name="T16" fmla="*/ 32 w 36"/>
                <a:gd name="T17" fmla="*/ 42 h 43"/>
                <a:gd name="T18" fmla="*/ 31 w 36"/>
                <a:gd name="T19" fmla="*/ 42 h 43"/>
                <a:gd name="T20" fmla="*/ 0 w 36"/>
                <a:gd name="T21" fmla="*/ 5 h 43"/>
                <a:gd name="T22" fmla="*/ 0 w 36"/>
                <a:gd name="T23" fmla="*/ 4 h 43"/>
                <a:gd name="T24" fmla="*/ 0 w 36"/>
                <a:gd name="T25" fmla="*/ 3 h 43"/>
                <a:gd name="T26" fmla="*/ 0 w 36"/>
                <a:gd name="T27" fmla="*/ 1 h 43"/>
                <a:gd name="T28" fmla="*/ 0 w 36"/>
                <a:gd name="T29" fmla="*/ 1 h 43"/>
                <a:gd name="T30" fmla="*/ 1 w 36"/>
                <a:gd name="T31" fmla="*/ 0 h 43"/>
                <a:gd name="T32" fmla="*/ 3 w 36"/>
                <a:gd name="T33" fmla="*/ 0 h 43"/>
                <a:gd name="T34" fmla="*/ 5 w 36"/>
                <a:gd name="T35" fmla="*/ 0 h 43"/>
                <a:gd name="T36" fmla="*/ 5 w 36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3">
                  <a:moveTo>
                    <a:pt x="5" y="1"/>
                  </a:moveTo>
                  <a:lnTo>
                    <a:pt x="36" y="37"/>
                  </a:lnTo>
                  <a:lnTo>
                    <a:pt x="36" y="39"/>
                  </a:lnTo>
                  <a:lnTo>
                    <a:pt x="36" y="40"/>
                  </a:lnTo>
                  <a:lnTo>
                    <a:pt x="36" y="41"/>
                  </a:lnTo>
                  <a:lnTo>
                    <a:pt x="35" y="42"/>
                  </a:lnTo>
                  <a:lnTo>
                    <a:pt x="34" y="43"/>
                  </a:lnTo>
                  <a:lnTo>
                    <a:pt x="33" y="43"/>
                  </a:lnTo>
                  <a:lnTo>
                    <a:pt x="32" y="42"/>
                  </a:lnTo>
                  <a:lnTo>
                    <a:pt x="31" y="42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2668679" y="3436575"/>
              <a:ext cx="60325" cy="69850"/>
            </a:xfrm>
            <a:custGeom>
              <a:avLst/>
              <a:gdLst>
                <a:gd name="T0" fmla="*/ 7 w 38"/>
                <a:gd name="T1" fmla="*/ 1 h 44"/>
                <a:gd name="T2" fmla="*/ 36 w 38"/>
                <a:gd name="T3" fmla="*/ 38 h 44"/>
                <a:gd name="T4" fmla="*/ 37 w 38"/>
                <a:gd name="T5" fmla="*/ 39 h 44"/>
                <a:gd name="T6" fmla="*/ 38 w 38"/>
                <a:gd name="T7" fmla="*/ 40 h 44"/>
                <a:gd name="T8" fmla="*/ 37 w 38"/>
                <a:gd name="T9" fmla="*/ 42 h 44"/>
                <a:gd name="T10" fmla="*/ 36 w 38"/>
                <a:gd name="T11" fmla="*/ 43 h 44"/>
                <a:gd name="T12" fmla="*/ 35 w 38"/>
                <a:gd name="T13" fmla="*/ 43 h 44"/>
                <a:gd name="T14" fmla="*/ 34 w 38"/>
                <a:gd name="T15" fmla="*/ 44 h 44"/>
                <a:gd name="T16" fmla="*/ 33 w 38"/>
                <a:gd name="T17" fmla="*/ 43 h 44"/>
                <a:gd name="T18" fmla="*/ 31 w 38"/>
                <a:gd name="T19" fmla="*/ 43 h 44"/>
                <a:gd name="T20" fmla="*/ 1 w 38"/>
                <a:gd name="T21" fmla="*/ 6 h 44"/>
                <a:gd name="T22" fmla="*/ 0 w 38"/>
                <a:gd name="T23" fmla="*/ 4 h 44"/>
                <a:gd name="T24" fmla="*/ 0 w 38"/>
                <a:gd name="T25" fmla="*/ 4 h 44"/>
                <a:gd name="T26" fmla="*/ 1 w 38"/>
                <a:gd name="T27" fmla="*/ 2 h 44"/>
                <a:gd name="T28" fmla="*/ 2 w 38"/>
                <a:gd name="T29" fmla="*/ 1 h 44"/>
                <a:gd name="T30" fmla="*/ 2 w 38"/>
                <a:gd name="T31" fmla="*/ 1 h 44"/>
                <a:gd name="T32" fmla="*/ 4 w 38"/>
                <a:gd name="T33" fmla="*/ 0 h 44"/>
                <a:gd name="T34" fmla="*/ 5 w 38"/>
                <a:gd name="T35" fmla="*/ 1 h 44"/>
                <a:gd name="T36" fmla="*/ 7 w 38"/>
                <a:gd name="T37" fmla="*/ 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44">
                  <a:moveTo>
                    <a:pt x="7" y="1"/>
                  </a:moveTo>
                  <a:lnTo>
                    <a:pt x="36" y="38"/>
                  </a:lnTo>
                  <a:lnTo>
                    <a:pt x="37" y="39"/>
                  </a:lnTo>
                  <a:lnTo>
                    <a:pt x="38" y="40"/>
                  </a:lnTo>
                  <a:lnTo>
                    <a:pt x="37" y="42"/>
                  </a:lnTo>
                  <a:lnTo>
                    <a:pt x="36" y="43"/>
                  </a:lnTo>
                  <a:lnTo>
                    <a:pt x="35" y="43"/>
                  </a:lnTo>
                  <a:lnTo>
                    <a:pt x="34" y="44"/>
                  </a:lnTo>
                  <a:lnTo>
                    <a:pt x="33" y="43"/>
                  </a:lnTo>
                  <a:lnTo>
                    <a:pt x="31" y="43"/>
                  </a:lnTo>
                  <a:lnTo>
                    <a:pt x="1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4" y="0"/>
                  </a:lnTo>
                  <a:lnTo>
                    <a:pt x="5" y="1"/>
                  </a:lnTo>
                  <a:lnTo>
                    <a:pt x="7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4"/>
            <p:cNvSpPr/>
            <p:nvPr/>
          </p:nvSpPr>
          <p:spPr bwMode="auto">
            <a:xfrm>
              <a:off x="2752817" y="3536588"/>
              <a:ext cx="57150" cy="68263"/>
            </a:xfrm>
            <a:custGeom>
              <a:avLst/>
              <a:gdLst>
                <a:gd name="T0" fmla="*/ 5 w 36"/>
                <a:gd name="T1" fmla="*/ 1 h 43"/>
                <a:gd name="T2" fmla="*/ 36 w 36"/>
                <a:gd name="T3" fmla="*/ 38 h 43"/>
                <a:gd name="T4" fmla="*/ 36 w 36"/>
                <a:gd name="T5" fmla="*/ 39 h 43"/>
                <a:gd name="T6" fmla="*/ 36 w 36"/>
                <a:gd name="T7" fmla="*/ 40 h 43"/>
                <a:gd name="T8" fmla="*/ 36 w 36"/>
                <a:gd name="T9" fmla="*/ 41 h 43"/>
                <a:gd name="T10" fmla="*/ 35 w 36"/>
                <a:gd name="T11" fmla="*/ 42 h 43"/>
                <a:gd name="T12" fmla="*/ 34 w 36"/>
                <a:gd name="T13" fmla="*/ 43 h 43"/>
                <a:gd name="T14" fmla="*/ 33 w 36"/>
                <a:gd name="T15" fmla="*/ 43 h 43"/>
                <a:gd name="T16" fmla="*/ 32 w 36"/>
                <a:gd name="T17" fmla="*/ 43 h 43"/>
                <a:gd name="T18" fmla="*/ 31 w 36"/>
                <a:gd name="T19" fmla="*/ 42 h 43"/>
                <a:gd name="T20" fmla="*/ 0 w 36"/>
                <a:gd name="T21" fmla="*/ 6 h 43"/>
                <a:gd name="T22" fmla="*/ 0 w 36"/>
                <a:gd name="T23" fmla="*/ 4 h 43"/>
                <a:gd name="T24" fmla="*/ 0 w 36"/>
                <a:gd name="T25" fmla="*/ 3 h 43"/>
                <a:gd name="T26" fmla="*/ 0 w 36"/>
                <a:gd name="T27" fmla="*/ 2 h 43"/>
                <a:gd name="T28" fmla="*/ 0 w 36"/>
                <a:gd name="T29" fmla="*/ 1 h 43"/>
                <a:gd name="T30" fmla="*/ 2 w 36"/>
                <a:gd name="T31" fmla="*/ 0 h 43"/>
                <a:gd name="T32" fmla="*/ 3 w 36"/>
                <a:gd name="T33" fmla="*/ 0 h 43"/>
                <a:gd name="T34" fmla="*/ 5 w 36"/>
                <a:gd name="T35" fmla="*/ 1 h 43"/>
                <a:gd name="T36" fmla="*/ 5 w 36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3">
                  <a:moveTo>
                    <a:pt x="5" y="1"/>
                  </a:moveTo>
                  <a:lnTo>
                    <a:pt x="36" y="38"/>
                  </a:lnTo>
                  <a:lnTo>
                    <a:pt x="36" y="39"/>
                  </a:lnTo>
                  <a:lnTo>
                    <a:pt x="36" y="40"/>
                  </a:lnTo>
                  <a:lnTo>
                    <a:pt x="36" y="41"/>
                  </a:lnTo>
                  <a:lnTo>
                    <a:pt x="35" y="42"/>
                  </a:lnTo>
                  <a:lnTo>
                    <a:pt x="34" y="43"/>
                  </a:lnTo>
                  <a:lnTo>
                    <a:pt x="33" y="43"/>
                  </a:lnTo>
                  <a:lnTo>
                    <a:pt x="32" y="43"/>
                  </a:lnTo>
                  <a:lnTo>
                    <a:pt x="31" y="42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5"/>
            <p:cNvSpPr/>
            <p:nvPr/>
          </p:nvSpPr>
          <p:spPr bwMode="auto">
            <a:xfrm>
              <a:off x="2833779" y="3636600"/>
              <a:ext cx="60325" cy="68263"/>
            </a:xfrm>
            <a:custGeom>
              <a:avLst/>
              <a:gdLst>
                <a:gd name="T0" fmla="*/ 7 w 38"/>
                <a:gd name="T1" fmla="*/ 1 h 43"/>
                <a:gd name="T2" fmla="*/ 36 w 38"/>
                <a:gd name="T3" fmla="*/ 37 h 43"/>
                <a:gd name="T4" fmla="*/ 37 w 38"/>
                <a:gd name="T5" fmla="*/ 39 h 43"/>
                <a:gd name="T6" fmla="*/ 38 w 38"/>
                <a:gd name="T7" fmla="*/ 40 h 43"/>
                <a:gd name="T8" fmla="*/ 37 w 38"/>
                <a:gd name="T9" fmla="*/ 42 h 43"/>
                <a:gd name="T10" fmla="*/ 36 w 38"/>
                <a:gd name="T11" fmla="*/ 42 h 43"/>
                <a:gd name="T12" fmla="*/ 35 w 38"/>
                <a:gd name="T13" fmla="*/ 43 h 43"/>
                <a:gd name="T14" fmla="*/ 34 w 38"/>
                <a:gd name="T15" fmla="*/ 43 h 43"/>
                <a:gd name="T16" fmla="*/ 33 w 38"/>
                <a:gd name="T17" fmla="*/ 43 h 43"/>
                <a:gd name="T18" fmla="*/ 31 w 38"/>
                <a:gd name="T19" fmla="*/ 42 h 43"/>
                <a:gd name="T20" fmla="*/ 1 w 38"/>
                <a:gd name="T21" fmla="*/ 5 h 43"/>
                <a:gd name="T22" fmla="*/ 0 w 38"/>
                <a:gd name="T23" fmla="*/ 4 h 43"/>
                <a:gd name="T24" fmla="*/ 0 w 38"/>
                <a:gd name="T25" fmla="*/ 3 h 43"/>
                <a:gd name="T26" fmla="*/ 1 w 38"/>
                <a:gd name="T27" fmla="*/ 1 h 43"/>
                <a:gd name="T28" fmla="*/ 2 w 38"/>
                <a:gd name="T29" fmla="*/ 1 h 43"/>
                <a:gd name="T30" fmla="*/ 2 w 38"/>
                <a:gd name="T31" fmla="*/ 0 h 43"/>
                <a:gd name="T32" fmla="*/ 4 w 38"/>
                <a:gd name="T33" fmla="*/ 0 h 43"/>
                <a:gd name="T34" fmla="*/ 5 w 38"/>
                <a:gd name="T35" fmla="*/ 0 h 43"/>
                <a:gd name="T36" fmla="*/ 7 w 38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43">
                  <a:moveTo>
                    <a:pt x="7" y="1"/>
                  </a:moveTo>
                  <a:lnTo>
                    <a:pt x="36" y="37"/>
                  </a:lnTo>
                  <a:lnTo>
                    <a:pt x="37" y="39"/>
                  </a:lnTo>
                  <a:lnTo>
                    <a:pt x="38" y="40"/>
                  </a:lnTo>
                  <a:lnTo>
                    <a:pt x="37" y="42"/>
                  </a:lnTo>
                  <a:lnTo>
                    <a:pt x="36" y="42"/>
                  </a:lnTo>
                  <a:lnTo>
                    <a:pt x="35" y="43"/>
                  </a:lnTo>
                  <a:lnTo>
                    <a:pt x="34" y="43"/>
                  </a:lnTo>
                  <a:lnTo>
                    <a:pt x="33" y="43"/>
                  </a:lnTo>
                  <a:lnTo>
                    <a:pt x="31" y="42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7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6"/>
            <p:cNvSpPr/>
            <p:nvPr/>
          </p:nvSpPr>
          <p:spPr bwMode="auto">
            <a:xfrm>
              <a:off x="2917917" y="3735025"/>
              <a:ext cx="57150" cy="69850"/>
            </a:xfrm>
            <a:custGeom>
              <a:avLst/>
              <a:gdLst>
                <a:gd name="T0" fmla="*/ 5 w 36"/>
                <a:gd name="T1" fmla="*/ 1 h 44"/>
                <a:gd name="T2" fmla="*/ 36 w 36"/>
                <a:gd name="T3" fmla="*/ 38 h 44"/>
                <a:gd name="T4" fmla="*/ 36 w 36"/>
                <a:gd name="T5" fmla="*/ 39 h 44"/>
                <a:gd name="T6" fmla="*/ 36 w 36"/>
                <a:gd name="T7" fmla="*/ 40 h 44"/>
                <a:gd name="T8" fmla="*/ 36 w 36"/>
                <a:gd name="T9" fmla="*/ 42 h 44"/>
                <a:gd name="T10" fmla="*/ 35 w 36"/>
                <a:gd name="T11" fmla="*/ 43 h 44"/>
                <a:gd name="T12" fmla="*/ 34 w 36"/>
                <a:gd name="T13" fmla="*/ 44 h 44"/>
                <a:gd name="T14" fmla="*/ 33 w 36"/>
                <a:gd name="T15" fmla="*/ 44 h 44"/>
                <a:gd name="T16" fmla="*/ 32 w 36"/>
                <a:gd name="T17" fmla="*/ 43 h 44"/>
                <a:gd name="T18" fmla="*/ 31 w 36"/>
                <a:gd name="T19" fmla="*/ 43 h 44"/>
                <a:gd name="T20" fmla="*/ 0 w 36"/>
                <a:gd name="T21" fmla="*/ 6 h 44"/>
                <a:gd name="T22" fmla="*/ 0 w 36"/>
                <a:gd name="T23" fmla="*/ 5 h 44"/>
                <a:gd name="T24" fmla="*/ 0 w 36"/>
                <a:gd name="T25" fmla="*/ 4 h 44"/>
                <a:gd name="T26" fmla="*/ 0 w 36"/>
                <a:gd name="T27" fmla="*/ 2 h 44"/>
                <a:gd name="T28" fmla="*/ 0 w 36"/>
                <a:gd name="T29" fmla="*/ 1 h 44"/>
                <a:gd name="T30" fmla="*/ 2 w 36"/>
                <a:gd name="T31" fmla="*/ 1 h 44"/>
                <a:gd name="T32" fmla="*/ 3 w 36"/>
                <a:gd name="T33" fmla="*/ 0 h 44"/>
                <a:gd name="T34" fmla="*/ 5 w 36"/>
                <a:gd name="T35" fmla="*/ 1 h 44"/>
                <a:gd name="T36" fmla="*/ 5 w 36"/>
                <a:gd name="T37" fmla="*/ 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5" y="1"/>
                  </a:moveTo>
                  <a:lnTo>
                    <a:pt x="36" y="38"/>
                  </a:lnTo>
                  <a:lnTo>
                    <a:pt x="36" y="39"/>
                  </a:lnTo>
                  <a:lnTo>
                    <a:pt x="36" y="40"/>
                  </a:lnTo>
                  <a:lnTo>
                    <a:pt x="36" y="42"/>
                  </a:lnTo>
                  <a:lnTo>
                    <a:pt x="35" y="43"/>
                  </a:lnTo>
                  <a:lnTo>
                    <a:pt x="34" y="44"/>
                  </a:lnTo>
                  <a:lnTo>
                    <a:pt x="33" y="44"/>
                  </a:lnTo>
                  <a:lnTo>
                    <a:pt x="32" y="43"/>
                  </a:lnTo>
                  <a:lnTo>
                    <a:pt x="31" y="43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7"/>
            <p:cNvSpPr/>
            <p:nvPr/>
          </p:nvSpPr>
          <p:spPr bwMode="auto">
            <a:xfrm>
              <a:off x="2998879" y="3835038"/>
              <a:ext cx="60325" cy="68263"/>
            </a:xfrm>
            <a:custGeom>
              <a:avLst/>
              <a:gdLst>
                <a:gd name="T0" fmla="*/ 7 w 38"/>
                <a:gd name="T1" fmla="*/ 1 h 43"/>
                <a:gd name="T2" fmla="*/ 36 w 38"/>
                <a:gd name="T3" fmla="*/ 38 h 43"/>
                <a:gd name="T4" fmla="*/ 37 w 38"/>
                <a:gd name="T5" fmla="*/ 39 h 43"/>
                <a:gd name="T6" fmla="*/ 38 w 38"/>
                <a:gd name="T7" fmla="*/ 40 h 43"/>
                <a:gd name="T8" fmla="*/ 37 w 38"/>
                <a:gd name="T9" fmla="*/ 42 h 43"/>
                <a:gd name="T10" fmla="*/ 36 w 38"/>
                <a:gd name="T11" fmla="*/ 42 h 43"/>
                <a:gd name="T12" fmla="*/ 35 w 38"/>
                <a:gd name="T13" fmla="*/ 43 h 43"/>
                <a:gd name="T14" fmla="*/ 34 w 38"/>
                <a:gd name="T15" fmla="*/ 43 h 43"/>
                <a:gd name="T16" fmla="*/ 33 w 38"/>
                <a:gd name="T17" fmla="*/ 43 h 43"/>
                <a:gd name="T18" fmla="*/ 31 w 38"/>
                <a:gd name="T19" fmla="*/ 42 h 43"/>
                <a:gd name="T20" fmla="*/ 1 w 38"/>
                <a:gd name="T21" fmla="*/ 6 h 43"/>
                <a:gd name="T22" fmla="*/ 0 w 38"/>
                <a:gd name="T23" fmla="*/ 4 h 43"/>
                <a:gd name="T24" fmla="*/ 0 w 38"/>
                <a:gd name="T25" fmla="*/ 3 h 43"/>
                <a:gd name="T26" fmla="*/ 1 w 38"/>
                <a:gd name="T27" fmla="*/ 2 h 43"/>
                <a:gd name="T28" fmla="*/ 2 w 38"/>
                <a:gd name="T29" fmla="*/ 1 h 43"/>
                <a:gd name="T30" fmla="*/ 2 w 38"/>
                <a:gd name="T31" fmla="*/ 0 h 43"/>
                <a:gd name="T32" fmla="*/ 4 w 38"/>
                <a:gd name="T33" fmla="*/ 0 h 43"/>
                <a:gd name="T34" fmla="*/ 5 w 38"/>
                <a:gd name="T35" fmla="*/ 1 h 43"/>
                <a:gd name="T36" fmla="*/ 7 w 38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43">
                  <a:moveTo>
                    <a:pt x="7" y="1"/>
                  </a:moveTo>
                  <a:lnTo>
                    <a:pt x="36" y="38"/>
                  </a:lnTo>
                  <a:lnTo>
                    <a:pt x="37" y="39"/>
                  </a:lnTo>
                  <a:lnTo>
                    <a:pt x="38" y="40"/>
                  </a:lnTo>
                  <a:lnTo>
                    <a:pt x="37" y="42"/>
                  </a:lnTo>
                  <a:lnTo>
                    <a:pt x="36" y="42"/>
                  </a:lnTo>
                  <a:lnTo>
                    <a:pt x="35" y="43"/>
                  </a:lnTo>
                  <a:lnTo>
                    <a:pt x="34" y="43"/>
                  </a:lnTo>
                  <a:lnTo>
                    <a:pt x="33" y="43"/>
                  </a:lnTo>
                  <a:lnTo>
                    <a:pt x="31" y="42"/>
                  </a:lnTo>
                  <a:lnTo>
                    <a:pt x="1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2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5" y="1"/>
                  </a:lnTo>
                  <a:lnTo>
                    <a:pt x="7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8"/>
            <p:cNvSpPr/>
            <p:nvPr/>
          </p:nvSpPr>
          <p:spPr bwMode="auto">
            <a:xfrm>
              <a:off x="3083017" y="3935050"/>
              <a:ext cx="57150" cy="68263"/>
            </a:xfrm>
            <a:custGeom>
              <a:avLst/>
              <a:gdLst>
                <a:gd name="T0" fmla="*/ 5 w 36"/>
                <a:gd name="T1" fmla="*/ 2 h 43"/>
                <a:gd name="T2" fmla="*/ 36 w 36"/>
                <a:gd name="T3" fmla="*/ 37 h 43"/>
                <a:gd name="T4" fmla="*/ 36 w 36"/>
                <a:gd name="T5" fmla="*/ 39 h 43"/>
                <a:gd name="T6" fmla="*/ 36 w 36"/>
                <a:gd name="T7" fmla="*/ 40 h 43"/>
                <a:gd name="T8" fmla="*/ 36 w 36"/>
                <a:gd name="T9" fmla="*/ 42 h 43"/>
                <a:gd name="T10" fmla="*/ 35 w 36"/>
                <a:gd name="T11" fmla="*/ 42 h 43"/>
                <a:gd name="T12" fmla="*/ 34 w 36"/>
                <a:gd name="T13" fmla="*/ 43 h 43"/>
                <a:gd name="T14" fmla="*/ 33 w 36"/>
                <a:gd name="T15" fmla="*/ 43 h 43"/>
                <a:gd name="T16" fmla="*/ 32 w 36"/>
                <a:gd name="T17" fmla="*/ 43 h 43"/>
                <a:gd name="T18" fmla="*/ 31 w 36"/>
                <a:gd name="T19" fmla="*/ 42 h 43"/>
                <a:gd name="T20" fmla="*/ 1 w 36"/>
                <a:gd name="T21" fmla="*/ 6 h 43"/>
                <a:gd name="T22" fmla="*/ 0 w 36"/>
                <a:gd name="T23" fmla="*/ 4 h 43"/>
                <a:gd name="T24" fmla="*/ 0 w 36"/>
                <a:gd name="T25" fmla="*/ 3 h 43"/>
                <a:gd name="T26" fmla="*/ 0 w 36"/>
                <a:gd name="T27" fmla="*/ 2 h 43"/>
                <a:gd name="T28" fmla="*/ 1 w 36"/>
                <a:gd name="T29" fmla="*/ 1 h 43"/>
                <a:gd name="T30" fmla="*/ 2 w 36"/>
                <a:gd name="T31" fmla="*/ 0 h 43"/>
                <a:gd name="T32" fmla="*/ 3 w 36"/>
                <a:gd name="T33" fmla="*/ 0 h 43"/>
                <a:gd name="T34" fmla="*/ 5 w 36"/>
                <a:gd name="T35" fmla="*/ 0 h 43"/>
                <a:gd name="T36" fmla="*/ 5 w 36"/>
                <a:gd name="T37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3">
                  <a:moveTo>
                    <a:pt x="5" y="2"/>
                  </a:moveTo>
                  <a:lnTo>
                    <a:pt x="36" y="37"/>
                  </a:lnTo>
                  <a:lnTo>
                    <a:pt x="36" y="39"/>
                  </a:lnTo>
                  <a:lnTo>
                    <a:pt x="36" y="40"/>
                  </a:lnTo>
                  <a:lnTo>
                    <a:pt x="36" y="42"/>
                  </a:lnTo>
                  <a:lnTo>
                    <a:pt x="35" y="42"/>
                  </a:lnTo>
                  <a:lnTo>
                    <a:pt x="34" y="43"/>
                  </a:lnTo>
                  <a:lnTo>
                    <a:pt x="33" y="43"/>
                  </a:lnTo>
                  <a:lnTo>
                    <a:pt x="32" y="43"/>
                  </a:lnTo>
                  <a:lnTo>
                    <a:pt x="31" y="42"/>
                  </a:lnTo>
                  <a:lnTo>
                    <a:pt x="1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2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" name="Freeform 29"/>
            <p:cNvSpPr/>
            <p:nvPr/>
          </p:nvSpPr>
          <p:spPr bwMode="auto">
            <a:xfrm>
              <a:off x="3165567" y="4035063"/>
              <a:ext cx="17463" cy="19050"/>
            </a:xfrm>
            <a:custGeom>
              <a:avLst/>
              <a:gdLst>
                <a:gd name="T0" fmla="*/ 6 w 11"/>
                <a:gd name="T1" fmla="*/ 1 h 12"/>
                <a:gd name="T2" fmla="*/ 10 w 11"/>
                <a:gd name="T3" fmla="*/ 6 h 12"/>
                <a:gd name="T4" fmla="*/ 11 w 11"/>
                <a:gd name="T5" fmla="*/ 7 h 12"/>
                <a:gd name="T6" fmla="*/ 11 w 11"/>
                <a:gd name="T7" fmla="*/ 8 h 12"/>
                <a:gd name="T8" fmla="*/ 10 w 11"/>
                <a:gd name="T9" fmla="*/ 10 h 12"/>
                <a:gd name="T10" fmla="*/ 9 w 11"/>
                <a:gd name="T11" fmla="*/ 11 h 12"/>
                <a:gd name="T12" fmla="*/ 8 w 11"/>
                <a:gd name="T13" fmla="*/ 11 h 12"/>
                <a:gd name="T14" fmla="*/ 7 w 11"/>
                <a:gd name="T15" fmla="*/ 12 h 12"/>
                <a:gd name="T16" fmla="*/ 6 w 11"/>
                <a:gd name="T17" fmla="*/ 11 h 12"/>
                <a:gd name="T18" fmla="*/ 4 w 11"/>
                <a:gd name="T19" fmla="*/ 11 h 12"/>
                <a:gd name="T20" fmla="*/ 0 w 11"/>
                <a:gd name="T21" fmla="*/ 5 h 12"/>
                <a:gd name="T22" fmla="*/ 0 w 11"/>
                <a:gd name="T23" fmla="*/ 4 h 12"/>
                <a:gd name="T24" fmla="*/ 0 w 11"/>
                <a:gd name="T25" fmla="*/ 3 h 12"/>
                <a:gd name="T26" fmla="*/ 0 w 11"/>
                <a:gd name="T27" fmla="*/ 1 h 12"/>
                <a:gd name="T28" fmla="*/ 1 w 11"/>
                <a:gd name="T29" fmla="*/ 1 h 12"/>
                <a:gd name="T30" fmla="*/ 2 w 11"/>
                <a:gd name="T31" fmla="*/ 0 h 12"/>
                <a:gd name="T32" fmla="*/ 3 w 11"/>
                <a:gd name="T33" fmla="*/ 0 h 12"/>
                <a:gd name="T34" fmla="*/ 4 w 11"/>
                <a:gd name="T35" fmla="*/ 0 h 12"/>
                <a:gd name="T36" fmla="*/ 6 w 11"/>
                <a:gd name="T37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12">
                  <a:moveTo>
                    <a:pt x="6" y="1"/>
                  </a:moveTo>
                  <a:lnTo>
                    <a:pt x="10" y="6"/>
                  </a:lnTo>
                  <a:lnTo>
                    <a:pt x="11" y="7"/>
                  </a:lnTo>
                  <a:lnTo>
                    <a:pt x="11" y="8"/>
                  </a:lnTo>
                  <a:lnTo>
                    <a:pt x="10" y="10"/>
                  </a:lnTo>
                  <a:lnTo>
                    <a:pt x="9" y="11"/>
                  </a:lnTo>
                  <a:lnTo>
                    <a:pt x="8" y="11"/>
                  </a:lnTo>
                  <a:lnTo>
                    <a:pt x="7" y="12"/>
                  </a:lnTo>
                  <a:lnTo>
                    <a:pt x="6" y="11"/>
                  </a:lnTo>
                  <a:lnTo>
                    <a:pt x="4" y="11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1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6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1952717" y="1083900"/>
              <a:ext cx="2265362" cy="2751138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1" name="Freeform 31"/>
            <p:cNvSpPr>
              <a:spLocks noEditPoints="1"/>
            </p:cNvSpPr>
            <p:nvPr/>
          </p:nvSpPr>
          <p:spPr bwMode="auto">
            <a:xfrm>
              <a:off x="3141754" y="1055325"/>
              <a:ext cx="1697038" cy="2044700"/>
            </a:xfrm>
            <a:custGeom>
              <a:avLst/>
              <a:gdLst>
                <a:gd name="T0" fmla="*/ 29 w 1069"/>
                <a:gd name="T1" fmla="*/ 37 h 1288"/>
                <a:gd name="T2" fmla="*/ 2 w 1069"/>
                <a:gd name="T3" fmla="*/ 1 h 1288"/>
                <a:gd name="T4" fmla="*/ 75 w 1069"/>
                <a:gd name="T5" fmla="*/ 89 h 1288"/>
                <a:gd name="T6" fmla="*/ 44 w 1069"/>
                <a:gd name="T7" fmla="*/ 56 h 1288"/>
                <a:gd name="T8" fmla="*/ 119 w 1069"/>
                <a:gd name="T9" fmla="*/ 138 h 1288"/>
                <a:gd name="T10" fmla="*/ 115 w 1069"/>
                <a:gd name="T11" fmla="*/ 142 h 1288"/>
                <a:gd name="T12" fmla="*/ 93 w 1069"/>
                <a:gd name="T13" fmla="*/ 107 h 1288"/>
                <a:gd name="T14" fmla="*/ 161 w 1069"/>
                <a:gd name="T15" fmla="*/ 196 h 1288"/>
                <a:gd name="T16" fmla="*/ 133 w 1069"/>
                <a:gd name="T17" fmla="*/ 160 h 1288"/>
                <a:gd name="T18" fmla="*/ 207 w 1069"/>
                <a:gd name="T19" fmla="*/ 247 h 1288"/>
                <a:gd name="T20" fmla="*/ 176 w 1069"/>
                <a:gd name="T21" fmla="*/ 216 h 1288"/>
                <a:gd name="T22" fmla="*/ 226 w 1069"/>
                <a:gd name="T23" fmla="*/ 267 h 1288"/>
                <a:gd name="T24" fmla="*/ 248 w 1069"/>
                <a:gd name="T25" fmla="*/ 302 h 1288"/>
                <a:gd name="T26" fmla="*/ 224 w 1069"/>
                <a:gd name="T27" fmla="*/ 266 h 1288"/>
                <a:gd name="T28" fmla="*/ 295 w 1069"/>
                <a:gd name="T29" fmla="*/ 355 h 1288"/>
                <a:gd name="T30" fmla="*/ 265 w 1069"/>
                <a:gd name="T31" fmla="*/ 320 h 1288"/>
                <a:gd name="T32" fmla="*/ 340 w 1069"/>
                <a:gd name="T33" fmla="*/ 404 h 1288"/>
                <a:gd name="T34" fmla="*/ 309 w 1069"/>
                <a:gd name="T35" fmla="*/ 376 h 1288"/>
                <a:gd name="T36" fmla="*/ 313 w 1069"/>
                <a:gd name="T37" fmla="*/ 373 h 1288"/>
                <a:gd name="T38" fmla="*/ 381 w 1069"/>
                <a:gd name="T39" fmla="*/ 461 h 1288"/>
                <a:gd name="T40" fmla="*/ 354 w 1069"/>
                <a:gd name="T41" fmla="*/ 425 h 1288"/>
                <a:gd name="T42" fmla="*/ 427 w 1069"/>
                <a:gd name="T43" fmla="*/ 513 h 1288"/>
                <a:gd name="T44" fmla="*/ 396 w 1069"/>
                <a:gd name="T45" fmla="*/ 480 h 1288"/>
                <a:gd name="T46" fmla="*/ 471 w 1069"/>
                <a:gd name="T47" fmla="*/ 563 h 1288"/>
                <a:gd name="T48" fmla="*/ 467 w 1069"/>
                <a:gd name="T49" fmla="*/ 566 h 1288"/>
                <a:gd name="T50" fmla="*/ 445 w 1069"/>
                <a:gd name="T51" fmla="*/ 531 h 1288"/>
                <a:gd name="T52" fmla="*/ 513 w 1069"/>
                <a:gd name="T53" fmla="*/ 620 h 1288"/>
                <a:gd name="T54" fmla="*/ 485 w 1069"/>
                <a:gd name="T55" fmla="*/ 584 h 1288"/>
                <a:gd name="T56" fmla="*/ 559 w 1069"/>
                <a:gd name="T57" fmla="*/ 671 h 1288"/>
                <a:gd name="T58" fmla="*/ 528 w 1069"/>
                <a:gd name="T59" fmla="*/ 641 h 1288"/>
                <a:gd name="T60" fmla="*/ 577 w 1069"/>
                <a:gd name="T61" fmla="*/ 691 h 1288"/>
                <a:gd name="T62" fmla="*/ 600 w 1069"/>
                <a:gd name="T63" fmla="*/ 726 h 1288"/>
                <a:gd name="T64" fmla="*/ 576 w 1069"/>
                <a:gd name="T65" fmla="*/ 690 h 1288"/>
                <a:gd name="T66" fmla="*/ 647 w 1069"/>
                <a:gd name="T67" fmla="*/ 779 h 1288"/>
                <a:gd name="T68" fmla="*/ 616 w 1069"/>
                <a:gd name="T69" fmla="*/ 745 h 1288"/>
                <a:gd name="T70" fmla="*/ 692 w 1069"/>
                <a:gd name="T71" fmla="*/ 829 h 1288"/>
                <a:gd name="T72" fmla="*/ 661 w 1069"/>
                <a:gd name="T73" fmla="*/ 801 h 1288"/>
                <a:gd name="T74" fmla="*/ 665 w 1069"/>
                <a:gd name="T75" fmla="*/ 797 h 1288"/>
                <a:gd name="T76" fmla="*/ 732 w 1069"/>
                <a:gd name="T77" fmla="*/ 886 h 1288"/>
                <a:gd name="T78" fmla="*/ 706 w 1069"/>
                <a:gd name="T79" fmla="*/ 849 h 1288"/>
                <a:gd name="T80" fmla="*/ 779 w 1069"/>
                <a:gd name="T81" fmla="*/ 937 h 1288"/>
                <a:gd name="T82" fmla="*/ 748 w 1069"/>
                <a:gd name="T83" fmla="*/ 905 h 1288"/>
                <a:gd name="T84" fmla="*/ 823 w 1069"/>
                <a:gd name="T85" fmla="*/ 987 h 1288"/>
                <a:gd name="T86" fmla="*/ 819 w 1069"/>
                <a:gd name="T87" fmla="*/ 991 h 1288"/>
                <a:gd name="T88" fmla="*/ 797 w 1069"/>
                <a:gd name="T89" fmla="*/ 956 h 1288"/>
                <a:gd name="T90" fmla="*/ 865 w 1069"/>
                <a:gd name="T91" fmla="*/ 1045 h 1288"/>
                <a:gd name="T92" fmla="*/ 837 w 1069"/>
                <a:gd name="T93" fmla="*/ 1009 h 1288"/>
                <a:gd name="T94" fmla="*/ 911 w 1069"/>
                <a:gd name="T95" fmla="*/ 1095 h 1288"/>
                <a:gd name="T96" fmla="*/ 880 w 1069"/>
                <a:gd name="T97" fmla="*/ 1065 h 1288"/>
                <a:gd name="T98" fmla="*/ 929 w 1069"/>
                <a:gd name="T99" fmla="*/ 1115 h 1288"/>
                <a:gd name="T100" fmla="*/ 951 w 1069"/>
                <a:gd name="T101" fmla="*/ 1150 h 1288"/>
                <a:gd name="T102" fmla="*/ 928 w 1069"/>
                <a:gd name="T103" fmla="*/ 1114 h 1288"/>
                <a:gd name="T104" fmla="*/ 999 w 1069"/>
                <a:gd name="T105" fmla="*/ 1203 h 1288"/>
                <a:gd name="T106" fmla="*/ 968 w 1069"/>
                <a:gd name="T107" fmla="*/ 1168 h 1288"/>
                <a:gd name="T108" fmla="*/ 1044 w 1069"/>
                <a:gd name="T109" fmla="*/ 1253 h 1288"/>
                <a:gd name="T110" fmla="*/ 1013 w 1069"/>
                <a:gd name="T111" fmla="*/ 1224 h 1288"/>
                <a:gd name="T112" fmla="*/ 1017 w 1069"/>
                <a:gd name="T113" fmla="*/ 1221 h 1288"/>
                <a:gd name="T114" fmla="*/ 1066 w 1069"/>
                <a:gd name="T115" fmla="*/ 1288 h 1288"/>
                <a:gd name="T116" fmla="*/ 1058 w 1069"/>
                <a:gd name="T117" fmla="*/ 1273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69" h="1288">
                  <a:moveTo>
                    <a:pt x="5" y="2"/>
                  </a:moveTo>
                  <a:lnTo>
                    <a:pt x="31" y="33"/>
                  </a:lnTo>
                  <a:lnTo>
                    <a:pt x="32" y="33"/>
                  </a:lnTo>
                  <a:lnTo>
                    <a:pt x="32" y="34"/>
                  </a:lnTo>
                  <a:lnTo>
                    <a:pt x="32" y="36"/>
                  </a:lnTo>
                  <a:lnTo>
                    <a:pt x="31" y="37"/>
                  </a:lnTo>
                  <a:lnTo>
                    <a:pt x="30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7" y="36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5" y="1"/>
                  </a:lnTo>
                  <a:lnTo>
                    <a:pt x="5" y="2"/>
                  </a:lnTo>
                  <a:close/>
                  <a:moveTo>
                    <a:pt x="49" y="55"/>
                  </a:moveTo>
                  <a:lnTo>
                    <a:pt x="75" y="86"/>
                  </a:lnTo>
                  <a:lnTo>
                    <a:pt x="76" y="87"/>
                  </a:lnTo>
                  <a:lnTo>
                    <a:pt x="76" y="88"/>
                  </a:lnTo>
                  <a:lnTo>
                    <a:pt x="75" y="89"/>
                  </a:lnTo>
                  <a:lnTo>
                    <a:pt x="75" y="90"/>
                  </a:lnTo>
                  <a:lnTo>
                    <a:pt x="73" y="90"/>
                  </a:lnTo>
                  <a:lnTo>
                    <a:pt x="73" y="90"/>
                  </a:lnTo>
                  <a:lnTo>
                    <a:pt x="72" y="90"/>
                  </a:lnTo>
                  <a:lnTo>
                    <a:pt x="71" y="90"/>
                  </a:lnTo>
                  <a:lnTo>
                    <a:pt x="45" y="58"/>
                  </a:lnTo>
                  <a:lnTo>
                    <a:pt x="45" y="57"/>
                  </a:lnTo>
                  <a:lnTo>
                    <a:pt x="44" y="56"/>
                  </a:lnTo>
                  <a:lnTo>
                    <a:pt x="45" y="56"/>
                  </a:lnTo>
                  <a:lnTo>
                    <a:pt x="45" y="54"/>
                  </a:lnTo>
                  <a:lnTo>
                    <a:pt x="46" y="54"/>
                  </a:lnTo>
                  <a:lnTo>
                    <a:pt x="48" y="54"/>
                  </a:lnTo>
                  <a:lnTo>
                    <a:pt x="48" y="54"/>
                  </a:lnTo>
                  <a:lnTo>
                    <a:pt x="49" y="55"/>
                  </a:lnTo>
                  <a:close/>
                  <a:moveTo>
                    <a:pt x="93" y="107"/>
                  </a:moveTo>
                  <a:lnTo>
                    <a:pt x="119" y="138"/>
                  </a:lnTo>
                  <a:lnTo>
                    <a:pt x="119" y="140"/>
                  </a:lnTo>
                  <a:lnTo>
                    <a:pt x="119" y="141"/>
                  </a:lnTo>
                  <a:lnTo>
                    <a:pt x="119" y="142"/>
                  </a:lnTo>
                  <a:lnTo>
                    <a:pt x="119" y="143"/>
                  </a:lnTo>
                  <a:lnTo>
                    <a:pt x="118" y="143"/>
                  </a:lnTo>
                  <a:lnTo>
                    <a:pt x="117" y="143"/>
                  </a:lnTo>
                  <a:lnTo>
                    <a:pt x="115" y="143"/>
                  </a:lnTo>
                  <a:lnTo>
                    <a:pt x="115" y="142"/>
                  </a:lnTo>
                  <a:lnTo>
                    <a:pt x="89" y="112"/>
                  </a:lnTo>
                  <a:lnTo>
                    <a:pt x="88" y="110"/>
                  </a:lnTo>
                  <a:lnTo>
                    <a:pt x="88" y="109"/>
                  </a:lnTo>
                  <a:lnTo>
                    <a:pt x="88" y="108"/>
                  </a:lnTo>
                  <a:lnTo>
                    <a:pt x="90" y="107"/>
                  </a:lnTo>
                  <a:lnTo>
                    <a:pt x="90" y="107"/>
                  </a:lnTo>
                  <a:lnTo>
                    <a:pt x="92" y="107"/>
                  </a:lnTo>
                  <a:lnTo>
                    <a:pt x="93" y="107"/>
                  </a:lnTo>
                  <a:lnTo>
                    <a:pt x="93" y="107"/>
                  </a:lnTo>
                  <a:close/>
                  <a:moveTo>
                    <a:pt x="138" y="160"/>
                  </a:moveTo>
                  <a:lnTo>
                    <a:pt x="163" y="192"/>
                  </a:lnTo>
                  <a:lnTo>
                    <a:pt x="164" y="193"/>
                  </a:lnTo>
                  <a:lnTo>
                    <a:pt x="164" y="194"/>
                  </a:lnTo>
                  <a:lnTo>
                    <a:pt x="163" y="195"/>
                  </a:lnTo>
                  <a:lnTo>
                    <a:pt x="163" y="196"/>
                  </a:lnTo>
                  <a:lnTo>
                    <a:pt x="161" y="196"/>
                  </a:lnTo>
                  <a:lnTo>
                    <a:pt x="161" y="196"/>
                  </a:lnTo>
                  <a:lnTo>
                    <a:pt x="160" y="196"/>
                  </a:lnTo>
                  <a:lnTo>
                    <a:pt x="158" y="195"/>
                  </a:lnTo>
                  <a:lnTo>
                    <a:pt x="133" y="164"/>
                  </a:lnTo>
                  <a:lnTo>
                    <a:pt x="133" y="164"/>
                  </a:lnTo>
                  <a:lnTo>
                    <a:pt x="132" y="162"/>
                  </a:lnTo>
                  <a:lnTo>
                    <a:pt x="133" y="161"/>
                  </a:lnTo>
                  <a:lnTo>
                    <a:pt x="133" y="160"/>
                  </a:lnTo>
                  <a:lnTo>
                    <a:pt x="134" y="160"/>
                  </a:lnTo>
                  <a:lnTo>
                    <a:pt x="136" y="160"/>
                  </a:lnTo>
                  <a:lnTo>
                    <a:pt x="136" y="160"/>
                  </a:lnTo>
                  <a:lnTo>
                    <a:pt x="138" y="160"/>
                  </a:lnTo>
                  <a:close/>
                  <a:moveTo>
                    <a:pt x="181" y="214"/>
                  </a:moveTo>
                  <a:lnTo>
                    <a:pt x="207" y="245"/>
                  </a:lnTo>
                  <a:lnTo>
                    <a:pt x="207" y="245"/>
                  </a:lnTo>
                  <a:lnTo>
                    <a:pt x="207" y="247"/>
                  </a:lnTo>
                  <a:lnTo>
                    <a:pt x="207" y="248"/>
                  </a:lnTo>
                  <a:lnTo>
                    <a:pt x="207" y="249"/>
                  </a:lnTo>
                  <a:lnTo>
                    <a:pt x="206" y="249"/>
                  </a:lnTo>
                  <a:lnTo>
                    <a:pt x="204" y="249"/>
                  </a:lnTo>
                  <a:lnTo>
                    <a:pt x="203" y="249"/>
                  </a:lnTo>
                  <a:lnTo>
                    <a:pt x="203" y="249"/>
                  </a:lnTo>
                  <a:lnTo>
                    <a:pt x="177" y="218"/>
                  </a:lnTo>
                  <a:lnTo>
                    <a:pt x="176" y="216"/>
                  </a:lnTo>
                  <a:lnTo>
                    <a:pt x="176" y="215"/>
                  </a:lnTo>
                  <a:lnTo>
                    <a:pt x="176" y="214"/>
                  </a:lnTo>
                  <a:lnTo>
                    <a:pt x="178" y="213"/>
                  </a:lnTo>
                  <a:lnTo>
                    <a:pt x="178" y="213"/>
                  </a:lnTo>
                  <a:lnTo>
                    <a:pt x="180" y="213"/>
                  </a:lnTo>
                  <a:lnTo>
                    <a:pt x="180" y="213"/>
                  </a:lnTo>
                  <a:lnTo>
                    <a:pt x="181" y="214"/>
                  </a:lnTo>
                  <a:close/>
                  <a:moveTo>
                    <a:pt x="226" y="267"/>
                  </a:moveTo>
                  <a:lnTo>
                    <a:pt x="251" y="298"/>
                  </a:lnTo>
                  <a:lnTo>
                    <a:pt x="252" y="299"/>
                  </a:lnTo>
                  <a:lnTo>
                    <a:pt x="252" y="300"/>
                  </a:lnTo>
                  <a:lnTo>
                    <a:pt x="251" y="301"/>
                  </a:lnTo>
                  <a:lnTo>
                    <a:pt x="250" y="302"/>
                  </a:lnTo>
                  <a:lnTo>
                    <a:pt x="250" y="302"/>
                  </a:lnTo>
                  <a:lnTo>
                    <a:pt x="249" y="302"/>
                  </a:lnTo>
                  <a:lnTo>
                    <a:pt x="248" y="302"/>
                  </a:lnTo>
                  <a:lnTo>
                    <a:pt x="246" y="301"/>
                  </a:lnTo>
                  <a:lnTo>
                    <a:pt x="221" y="271"/>
                  </a:lnTo>
                  <a:lnTo>
                    <a:pt x="221" y="269"/>
                  </a:lnTo>
                  <a:lnTo>
                    <a:pt x="220" y="268"/>
                  </a:lnTo>
                  <a:lnTo>
                    <a:pt x="221" y="267"/>
                  </a:lnTo>
                  <a:lnTo>
                    <a:pt x="221" y="266"/>
                  </a:lnTo>
                  <a:lnTo>
                    <a:pt x="223" y="266"/>
                  </a:lnTo>
                  <a:lnTo>
                    <a:pt x="224" y="266"/>
                  </a:lnTo>
                  <a:lnTo>
                    <a:pt x="224" y="266"/>
                  </a:lnTo>
                  <a:lnTo>
                    <a:pt x="226" y="267"/>
                  </a:lnTo>
                  <a:close/>
                  <a:moveTo>
                    <a:pt x="269" y="320"/>
                  </a:moveTo>
                  <a:lnTo>
                    <a:pt x="295" y="351"/>
                  </a:lnTo>
                  <a:lnTo>
                    <a:pt x="296" y="352"/>
                  </a:lnTo>
                  <a:lnTo>
                    <a:pt x="296" y="353"/>
                  </a:lnTo>
                  <a:lnTo>
                    <a:pt x="296" y="354"/>
                  </a:lnTo>
                  <a:lnTo>
                    <a:pt x="295" y="355"/>
                  </a:lnTo>
                  <a:lnTo>
                    <a:pt x="294" y="356"/>
                  </a:lnTo>
                  <a:lnTo>
                    <a:pt x="292" y="356"/>
                  </a:lnTo>
                  <a:lnTo>
                    <a:pt x="291" y="355"/>
                  </a:lnTo>
                  <a:lnTo>
                    <a:pt x="291" y="354"/>
                  </a:lnTo>
                  <a:lnTo>
                    <a:pt x="265" y="323"/>
                  </a:lnTo>
                  <a:lnTo>
                    <a:pt x="265" y="322"/>
                  </a:lnTo>
                  <a:lnTo>
                    <a:pt x="265" y="322"/>
                  </a:lnTo>
                  <a:lnTo>
                    <a:pt x="265" y="320"/>
                  </a:lnTo>
                  <a:lnTo>
                    <a:pt x="265" y="320"/>
                  </a:lnTo>
                  <a:lnTo>
                    <a:pt x="266" y="319"/>
                  </a:lnTo>
                  <a:lnTo>
                    <a:pt x="267" y="319"/>
                  </a:lnTo>
                  <a:lnTo>
                    <a:pt x="269" y="319"/>
                  </a:lnTo>
                  <a:lnTo>
                    <a:pt x="269" y="320"/>
                  </a:lnTo>
                  <a:close/>
                  <a:moveTo>
                    <a:pt x="313" y="373"/>
                  </a:moveTo>
                  <a:lnTo>
                    <a:pt x="339" y="404"/>
                  </a:lnTo>
                  <a:lnTo>
                    <a:pt x="340" y="404"/>
                  </a:lnTo>
                  <a:lnTo>
                    <a:pt x="340" y="406"/>
                  </a:lnTo>
                  <a:lnTo>
                    <a:pt x="339" y="407"/>
                  </a:lnTo>
                  <a:lnTo>
                    <a:pt x="338" y="408"/>
                  </a:lnTo>
                  <a:lnTo>
                    <a:pt x="338" y="408"/>
                  </a:lnTo>
                  <a:lnTo>
                    <a:pt x="337" y="409"/>
                  </a:lnTo>
                  <a:lnTo>
                    <a:pt x="335" y="408"/>
                  </a:lnTo>
                  <a:lnTo>
                    <a:pt x="335" y="407"/>
                  </a:lnTo>
                  <a:lnTo>
                    <a:pt x="309" y="376"/>
                  </a:lnTo>
                  <a:lnTo>
                    <a:pt x="309" y="375"/>
                  </a:lnTo>
                  <a:lnTo>
                    <a:pt x="308" y="375"/>
                  </a:lnTo>
                  <a:lnTo>
                    <a:pt x="309" y="373"/>
                  </a:lnTo>
                  <a:lnTo>
                    <a:pt x="309" y="372"/>
                  </a:lnTo>
                  <a:lnTo>
                    <a:pt x="311" y="372"/>
                  </a:lnTo>
                  <a:lnTo>
                    <a:pt x="311" y="372"/>
                  </a:lnTo>
                  <a:lnTo>
                    <a:pt x="312" y="372"/>
                  </a:lnTo>
                  <a:lnTo>
                    <a:pt x="313" y="373"/>
                  </a:lnTo>
                  <a:close/>
                  <a:moveTo>
                    <a:pt x="357" y="426"/>
                  </a:moveTo>
                  <a:lnTo>
                    <a:pt x="383" y="457"/>
                  </a:lnTo>
                  <a:lnTo>
                    <a:pt x="384" y="458"/>
                  </a:lnTo>
                  <a:lnTo>
                    <a:pt x="384" y="459"/>
                  </a:lnTo>
                  <a:lnTo>
                    <a:pt x="384" y="460"/>
                  </a:lnTo>
                  <a:lnTo>
                    <a:pt x="383" y="461"/>
                  </a:lnTo>
                  <a:lnTo>
                    <a:pt x="382" y="461"/>
                  </a:lnTo>
                  <a:lnTo>
                    <a:pt x="381" y="461"/>
                  </a:lnTo>
                  <a:lnTo>
                    <a:pt x="379" y="461"/>
                  </a:lnTo>
                  <a:lnTo>
                    <a:pt x="379" y="461"/>
                  </a:lnTo>
                  <a:lnTo>
                    <a:pt x="353" y="430"/>
                  </a:lnTo>
                  <a:lnTo>
                    <a:pt x="352" y="428"/>
                  </a:lnTo>
                  <a:lnTo>
                    <a:pt x="352" y="427"/>
                  </a:lnTo>
                  <a:lnTo>
                    <a:pt x="352" y="426"/>
                  </a:lnTo>
                  <a:lnTo>
                    <a:pt x="354" y="426"/>
                  </a:lnTo>
                  <a:lnTo>
                    <a:pt x="354" y="425"/>
                  </a:lnTo>
                  <a:lnTo>
                    <a:pt x="355" y="425"/>
                  </a:lnTo>
                  <a:lnTo>
                    <a:pt x="357" y="425"/>
                  </a:lnTo>
                  <a:lnTo>
                    <a:pt x="357" y="426"/>
                  </a:lnTo>
                  <a:close/>
                  <a:moveTo>
                    <a:pt x="401" y="479"/>
                  </a:moveTo>
                  <a:lnTo>
                    <a:pt x="427" y="510"/>
                  </a:lnTo>
                  <a:lnTo>
                    <a:pt x="428" y="511"/>
                  </a:lnTo>
                  <a:lnTo>
                    <a:pt x="428" y="512"/>
                  </a:lnTo>
                  <a:lnTo>
                    <a:pt x="427" y="513"/>
                  </a:lnTo>
                  <a:lnTo>
                    <a:pt x="427" y="514"/>
                  </a:lnTo>
                  <a:lnTo>
                    <a:pt x="425" y="514"/>
                  </a:lnTo>
                  <a:lnTo>
                    <a:pt x="425" y="514"/>
                  </a:lnTo>
                  <a:lnTo>
                    <a:pt x="423" y="514"/>
                  </a:lnTo>
                  <a:lnTo>
                    <a:pt x="423" y="513"/>
                  </a:lnTo>
                  <a:lnTo>
                    <a:pt x="396" y="483"/>
                  </a:lnTo>
                  <a:lnTo>
                    <a:pt x="396" y="482"/>
                  </a:lnTo>
                  <a:lnTo>
                    <a:pt x="396" y="480"/>
                  </a:lnTo>
                  <a:lnTo>
                    <a:pt x="396" y="479"/>
                  </a:lnTo>
                  <a:lnTo>
                    <a:pt x="397" y="479"/>
                  </a:lnTo>
                  <a:lnTo>
                    <a:pt x="398" y="478"/>
                  </a:lnTo>
                  <a:lnTo>
                    <a:pt x="400" y="478"/>
                  </a:lnTo>
                  <a:lnTo>
                    <a:pt x="400" y="478"/>
                  </a:lnTo>
                  <a:lnTo>
                    <a:pt x="401" y="479"/>
                  </a:lnTo>
                  <a:close/>
                  <a:moveTo>
                    <a:pt x="445" y="532"/>
                  </a:moveTo>
                  <a:lnTo>
                    <a:pt x="471" y="563"/>
                  </a:lnTo>
                  <a:lnTo>
                    <a:pt x="471" y="564"/>
                  </a:lnTo>
                  <a:lnTo>
                    <a:pt x="471" y="565"/>
                  </a:lnTo>
                  <a:lnTo>
                    <a:pt x="471" y="566"/>
                  </a:lnTo>
                  <a:lnTo>
                    <a:pt x="471" y="567"/>
                  </a:lnTo>
                  <a:lnTo>
                    <a:pt x="469" y="568"/>
                  </a:lnTo>
                  <a:lnTo>
                    <a:pt x="469" y="568"/>
                  </a:lnTo>
                  <a:lnTo>
                    <a:pt x="467" y="567"/>
                  </a:lnTo>
                  <a:lnTo>
                    <a:pt x="467" y="566"/>
                  </a:lnTo>
                  <a:lnTo>
                    <a:pt x="441" y="535"/>
                  </a:lnTo>
                  <a:lnTo>
                    <a:pt x="440" y="535"/>
                  </a:lnTo>
                  <a:lnTo>
                    <a:pt x="440" y="534"/>
                  </a:lnTo>
                  <a:lnTo>
                    <a:pt x="440" y="532"/>
                  </a:lnTo>
                  <a:lnTo>
                    <a:pt x="442" y="532"/>
                  </a:lnTo>
                  <a:lnTo>
                    <a:pt x="442" y="531"/>
                  </a:lnTo>
                  <a:lnTo>
                    <a:pt x="443" y="530"/>
                  </a:lnTo>
                  <a:lnTo>
                    <a:pt x="445" y="531"/>
                  </a:lnTo>
                  <a:lnTo>
                    <a:pt x="445" y="532"/>
                  </a:lnTo>
                  <a:close/>
                  <a:moveTo>
                    <a:pt x="489" y="585"/>
                  </a:moveTo>
                  <a:lnTo>
                    <a:pt x="515" y="616"/>
                  </a:lnTo>
                  <a:lnTo>
                    <a:pt x="516" y="617"/>
                  </a:lnTo>
                  <a:lnTo>
                    <a:pt x="516" y="618"/>
                  </a:lnTo>
                  <a:lnTo>
                    <a:pt x="515" y="619"/>
                  </a:lnTo>
                  <a:lnTo>
                    <a:pt x="515" y="620"/>
                  </a:lnTo>
                  <a:lnTo>
                    <a:pt x="513" y="620"/>
                  </a:lnTo>
                  <a:lnTo>
                    <a:pt x="513" y="620"/>
                  </a:lnTo>
                  <a:lnTo>
                    <a:pt x="512" y="620"/>
                  </a:lnTo>
                  <a:lnTo>
                    <a:pt x="510" y="620"/>
                  </a:lnTo>
                  <a:lnTo>
                    <a:pt x="485" y="588"/>
                  </a:lnTo>
                  <a:lnTo>
                    <a:pt x="485" y="588"/>
                  </a:lnTo>
                  <a:lnTo>
                    <a:pt x="484" y="586"/>
                  </a:lnTo>
                  <a:lnTo>
                    <a:pt x="485" y="586"/>
                  </a:lnTo>
                  <a:lnTo>
                    <a:pt x="485" y="584"/>
                  </a:lnTo>
                  <a:lnTo>
                    <a:pt x="486" y="584"/>
                  </a:lnTo>
                  <a:lnTo>
                    <a:pt x="488" y="584"/>
                  </a:lnTo>
                  <a:lnTo>
                    <a:pt x="488" y="584"/>
                  </a:lnTo>
                  <a:lnTo>
                    <a:pt x="489" y="585"/>
                  </a:lnTo>
                  <a:close/>
                  <a:moveTo>
                    <a:pt x="533" y="638"/>
                  </a:moveTo>
                  <a:lnTo>
                    <a:pt x="559" y="669"/>
                  </a:lnTo>
                  <a:lnTo>
                    <a:pt x="559" y="670"/>
                  </a:lnTo>
                  <a:lnTo>
                    <a:pt x="559" y="671"/>
                  </a:lnTo>
                  <a:lnTo>
                    <a:pt x="559" y="672"/>
                  </a:lnTo>
                  <a:lnTo>
                    <a:pt x="559" y="673"/>
                  </a:lnTo>
                  <a:lnTo>
                    <a:pt x="558" y="673"/>
                  </a:lnTo>
                  <a:lnTo>
                    <a:pt x="556" y="673"/>
                  </a:lnTo>
                  <a:lnTo>
                    <a:pt x="555" y="673"/>
                  </a:lnTo>
                  <a:lnTo>
                    <a:pt x="554" y="672"/>
                  </a:lnTo>
                  <a:lnTo>
                    <a:pt x="529" y="642"/>
                  </a:lnTo>
                  <a:lnTo>
                    <a:pt x="528" y="641"/>
                  </a:lnTo>
                  <a:lnTo>
                    <a:pt x="528" y="639"/>
                  </a:lnTo>
                  <a:lnTo>
                    <a:pt x="528" y="638"/>
                  </a:lnTo>
                  <a:lnTo>
                    <a:pt x="530" y="638"/>
                  </a:lnTo>
                  <a:lnTo>
                    <a:pt x="530" y="637"/>
                  </a:lnTo>
                  <a:lnTo>
                    <a:pt x="531" y="637"/>
                  </a:lnTo>
                  <a:lnTo>
                    <a:pt x="532" y="637"/>
                  </a:lnTo>
                  <a:lnTo>
                    <a:pt x="533" y="638"/>
                  </a:lnTo>
                  <a:close/>
                  <a:moveTo>
                    <a:pt x="577" y="691"/>
                  </a:moveTo>
                  <a:lnTo>
                    <a:pt x="603" y="722"/>
                  </a:lnTo>
                  <a:lnTo>
                    <a:pt x="604" y="723"/>
                  </a:lnTo>
                  <a:lnTo>
                    <a:pt x="604" y="724"/>
                  </a:lnTo>
                  <a:lnTo>
                    <a:pt x="603" y="725"/>
                  </a:lnTo>
                  <a:lnTo>
                    <a:pt x="602" y="726"/>
                  </a:lnTo>
                  <a:lnTo>
                    <a:pt x="601" y="726"/>
                  </a:lnTo>
                  <a:lnTo>
                    <a:pt x="601" y="726"/>
                  </a:lnTo>
                  <a:lnTo>
                    <a:pt x="600" y="726"/>
                  </a:lnTo>
                  <a:lnTo>
                    <a:pt x="598" y="726"/>
                  </a:lnTo>
                  <a:lnTo>
                    <a:pt x="573" y="694"/>
                  </a:lnTo>
                  <a:lnTo>
                    <a:pt x="573" y="694"/>
                  </a:lnTo>
                  <a:lnTo>
                    <a:pt x="572" y="692"/>
                  </a:lnTo>
                  <a:lnTo>
                    <a:pt x="573" y="692"/>
                  </a:lnTo>
                  <a:lnTo>
                    <a:pt x="573" y="691"/>
                  </a:lnTo>
                  <a:lnTo>
                    <a:pt x="574" y="690"/>
                  </a:lnTo>
                  <a:lnTo>
                    <a:pt x="576" y="690"/>
                  </a:lnTo>
                  <a:lnTo>
                    <a:pt x="576" y="690"/>
                  </a:lnTo>
                  <a:lnTo>
                    <a:pt x="577" y="691"/>
                  </a:lnTo>
                  <a:close/>
                  <a:moveTo>
                    <a:pt x="621" y="744"/>
                  </a:moveTo>
                  <a:lnTo>
                    <a:pt x="647" y="775"/>
                  </a:lnTo>
                  <a:lnTo>
                    <a:pt x="647" y="776"/>
                  </a:lnTo>
                  <a:lnTo>
                    <a:pt x="647" y="777"/>
                  </a:lnTo>
                  <a:lnTo>
                    <a:pt x="647" y="778"/>
                  </a:lnTo>
                  <a:lnTo>
                    <a:pt x="647" y="779"/>
                  </a:lnTo>
                  <a:lnTo>
                    <a:pt x="646" y="779"/>
                  </a:lnTo>
                  <a:lnTo>
                    <a:pt x="644" y="780"/>
                  </a:lnTo>
                  <a:lnTo>
                    <a:pt x="643" y="779"/>
                  </a:lnTo>
                  <a:lnTo>
                    <a:pt x="643" y="779"/>
                  </a:lnTo>
                  <a:lnTo>
                    <a:pt x="617" y="748"/>
                  </a:lnTo>
                  <a:lnTo>
                    <a:pt x="616" y="746"/>
                  </a:lnTo>
                  <a:lnTo>
                    <a:pt x="616" y="746"/>
                  </a:lnTo>
                  <a:lnTo>
                    <a:pt x="616" y="745"/>
                  </a:lnTo>
                  <a:lnTo>
                    <a:pt x="617" y="743"/>
                  </a:lnTo>
                  <a:lnTo>
                    <a:pt x="618" y="743"/>
                  </a:lnTo>
                  <a:lnTo>
                    <a:pt x="619" y="743"/>
                  </a:lnTo>
                  <a:lnTo>
                    <a:pt x="620" y="743"/>
                  </a:lnTo>
                  <a:lnTo>
                    <a:pt x="621" y="744"/>
                  </a:lnTo>
                  <a:close/>
                  <a:moveTo>
                    <a:pt x="665" y="797"/>
                  </a:moveTo>
                  <a:lnTo>
                    <a:pt x="691" y="828"/>
                  </a:lnTo>
                  <a:lnTo>
                    <a:pt x="692" y="829"/>
                  </a:lnTo>
                  <a:lnTo>
                    <a:pt x="692" y="830"/>
                  </a:lnTo>
                  <a:lnTo>
                    <a:pt x="691" y="831"/>
                  </a:lnTo>
                  <a:lnTo>
                    <a:pt x="690" y="832"/>
                  </a:lnTo>
                  <a:lnTo>
                    <a:pt x="689" y="832"/>
                  </a:lnTo>
                  <a:lnTo>
                    <a:pt x="689" y="832"/>
                  </a:lnTo>
                  <a:lnTo>
                    <a:pt x="687" y="832"/>
                  </a:lnTo>
                  <a:lnTo>
                    <a:pt x="686" y="832"/>
                  </a:lnTo>
                  <a:lnTo>
                    <a:pt x="661" y="801"/>
                  </a:lnTo>
                  <a:lnTo>
                    <a:pt x="661" y="799"/>
                  </a:lnTo>
                  <a:lnTo>
                    <a:pt x="660" y="798"/>
                  </a:lnTo>
                  <a:lnTo>
                    <a:pt x="661" y="797"/>
                  </a:lnTo>
                  <a:lnTo>
                    <a:pt x="661" y="796"/>
                  </a:lnTo>
                  <a:lnTo>
                    <a:pt x="662" y="796"/>
                  </a:lnTo>
                  <a:lnTo>
                    <a:pt x="663" y="796"/>
                  </a:lnTo>
                  <a:lnTo>
                    <a:pt x="664" y="796"/>
                  </a:lnTo>
                  <a:lnTo>
                    <a:pt x="665" y="797"/>
                  </a:lnTo>
                  <a:close/>
                  <a:moveTo>
                    <a:pt x="709" y="850"/>
                  </a:moveTo>
                  <a:lnTo>
                    <a:pt x="735" y="881"/>
                  </a:lnTo>
                  <a:lnTo>
                    <a:pt x="735" y="882"/>
                  </a:lnTo>
                  <a:lnTo>
                    <a:pt x="735" y="883"/>
                  </a:lnTo>
                  <a:lnTo>
                    <a:pt x="735" y="884"/>
                  </a:lnTo>
                  <a:lnTo>
                    <a:pt x="735" y="885"/>
                  </a:lnTo>
                  <a:lnTo>
                    <a:pt x="734" y="886"/>
                  </a:lnTo>
                  <a:lnTo>
                    <a:pt x="732" y="886"/>
                  </a:lnTo>
                  <a:lnTo>
                    <a:pt x="731" y="885"/>
                  </a:lnTo>
                  <a:lnTo>
                    <a:pt x="731" y="884"/>
                  </a:lnTo>
                  <a:lnTo>
                    <a:pt x="705" y="854"/>
                  </a:lnTo>
                  <a:lnTo>
                    <a:pt x="704" y="853"/>
                  </a:lnTo>
                  <a:lnTo>
                    <a:pt x="704" y="852"/>
                  </a:lnTo>
                  <a:lnTo>
                    <a:pt x="704" y="850"/>
                  </a:lnTo>
                  <a:lnTo>
                    <a:pt x="705" y="850"/>
                  </a:lnTo>
                  <a:lnTo>
                    <a:pt x="706" y="849"/>
                  </a:lnTo>
                  <a:lnTo>
                    <a:pt x="707" y="849"/>
                  </a:lnTo>
                  <a:lnTo>
                    <a:pt x="708" y="849"/>
                  </a:lnTo>
                  <a:lnTo>
                    <a:pt x="709" y="850"/>
                  </a:lnTo>
                  <a:close/>
                  <a:moveTo>
                    <a:pt x="753" y="903"/>
                  </a:moveTo>
                  <a:lnTo>
                    <a:pt x="779" y="934"/>
                  </a:lnTo>
                  <a:lnTo>
                    <a:pt x="780" y="934"/>
                  </a:lnTo>
                  <a:lnTo>
                    <a:pt x="780" y="936"/>
                  </a:lnTo>
                  <a:lnTo>
                    <a:pt x="779" y="937"/>
                  </a:lnTo>
                  <a:lnTo>
                    <a:pt x="778" y="938"/>
                  </a:lnTo>
                  <a:lnTo>
                    <a:pt x="777" y="938"/>
                  </a:lnTo>
                  <a:lnTo>
                    <a:pt x="777" y="939"/>
                  </a:lnTo>
                  <a:lnTo>
                    <a:pt x="775" y="938"/>
                  </a:lnTo>
                  <a:lnTo>
                    <a:pt x="774" y="938"/>
                  </a:lnTo>
                  <a:lnTo>
                    <a:pt x="748" y="907"/>
                  </a:lnTo>
                  <a:lnTo>
                    <a:pt x="748" y="905"/>
                  </a:lnTo>
                  <a:lnTo>
                    <a:pt x="748" y="905"/>
                  </a:lnTo>
                  <a:lnTo>
                    <a:pt x="748" y="903"/>
                  </a:lnTo>
                  <a:lnTo>
                    <a:pt x="749" y="902"/>
                  </a:lnTo>
                  <a:lnTo>
                    <a:pt x="750" y="902"/>
                  </a:lnTo>
                  <a:lnTo>
                    <a:pt x="751" y="902"/>
                  </a:lnTo>
                  <a:lnTo>
                    <a:pt x="752" y="902"/>
                  </a:lnTo>
                  <a:lnTo>
                    <a:pt x="753" y="903"/>
                  </a:lnTo>
                  <a:close/>
                  <a:moveTo>
                    <a:pt x="797" y="956"/>
                  </a:moveTo>
                  <a:lnTo>
                    <a:pt x="823" y="987"/>
                  </a:lnTo>
                  <a:lnTo>
                    <a:pt x="823" y="988"/>
                  </a:lnTo>
                  <a:lnTo>
                    <a:pt x="823" y="989"/>
                  </a:lnTo>
                  <a:lnTo>
                    <a:pt x="823" y="990"/>
                  </a:lnTo>
                  <a:lnTo>
                    <a:pt x="823" y="991"/>
                  </a:lnTo>
                  <a:lnTo>
                    <a:pt x="821" y="992"/>
                  </a:lnTo>
                  <a:lnTo>
                    <a:pt x="820" y="992"/>
                  </a:lnTo>
                  <a:lnTo>
                    <a:pt x="819" y="992"/>
                  </a:lnTo>
                  <a:lnTo>
                    <a:pt x="819" y="991"/>
                  </a:lnTo>
                  <a:lnTo>
                    <a:pt x="793" y="960"/>
                  </a:lnTo>
                  <a:lnTo>
                    <a:pt x="792" y="958"/>
                  </a:lnTo>
                  <a:lnTo>
                    <a:pt x="792" y="957"/>
                  </a:lnTo>
                  <a:lnTo>
                    <a:pt x="792" y="957"/>
                  </a:lnTo>
                  <a:lnTo>
                    <a:pt x="793" y="956"/>
                  </a:lnTo>
                  <a:lnTo>
                    <a:pt x="794" y="955"/>
                  </a:lnTo>
                  <a:lnTo>
                    <a:pt x="795" y="955"/>
                  </a:lnTo>
                  <a:lnTo>
                    <a:pt x="797" y="956"/>
                  </a:lnTo>
                  <a:lnTo>
                    <a:pt x="797" y="956"/>
                  </a:lnTo>
                  <a:close/>
                  <a:moveTo>
                    <a:pt x="841" y="1009"/>
                  </a:moveTo>
                  <a:lnTo>
                    <a:pt x="867" y="1040"/>
                  </a:lnTo>
                  <a:lnTo>
                    <a:pt x="867" y="1041"/>
                  </a:lnTo>
                  <a:lnTo>
                    <a:pt x="867" y="1042"/>
                  </a:lnTo>
                  <a:lnTo>
                    <a:pt x="867" y="1043"/>
                  </a:lnTo>
                  <a:lnTo>
                    <a:pt x="867" y="1044"/>
                  </a:lnTo>
                  <a:lnTo>
                    <a:pt x="865" y="1045"/>
                  </a:lnTo>
                  <a:lnTo>
                    <a:pt x="865" y="1045"/>
                  </a:lnTo>
                  <a:lnTo>
                    <a:pt x="863" y="1045"/>
                  </a:lnTo>
                  <a:lnTo>
                    <a:pt x="862" y="1043"/>
                  </a:lnTo>
                  <a:lnTo>
                    <a:pt x="836" y="1013"/>
                  </a:lnTo>
                  <a:lnTo>
                    <a:pt x="836" y="1012"/>
                  </a:lnTo>
                  <a:lnTo>
                    <a:pt x="836" y="1011"/>
                  </a:lnTo>
                  <a:lnTo>
                    <a:pt x="836" y="1009"/>
                  </a:lnTo>
                  <a:lnTo>
                    <a:pt x="837" y="1009"/>
                  </a:lnTo>
                  <a:lnTo>
                    <a:pt x="838" y="1008"/>
                  </a:lnTo>
                  <a:lnTo>
                    <a:pt x="840" y="1008"/>
                  </a:lnTo>
                  <a:lnTo>
                    <a:pt x="840" y="1008"/>
                  </a:lnTo>
                  <a:lnTo>
                    <a:pt x="841" y="1009"/>
                  </a:lnTo>
                  <a:close/>
                  <a:moveTo>
                    <a:pt x="885" y="1062"/>
                  </a:moveTo>
                  <a:lnTo>
                    <a:pt x="911" y="1093"/>
                  </a:lnTo>
                  <a:lnTo>
                    <a:pt x="911" y="1094"/>
                  </a:lnTo>
                  <a:lnTo>
                    <a:pt x="911" y="1095"/>
                  </a:lnTo>
                  <a:lnTo>
                    <a:pt x="911" y="1096"/>
                  </a:lnTo>
                  <a:lnTo>
                    <a:pt x="911" y="1097"/>
                  </a:lnTo>
                  <a:lnTo>
                    <a:pt x="909" y="1098"/>
                  </a:lnTo>
                  <a:lnTo>
                    <a:pt x="908" y="1098"/>
                  </a:lnTo>
                  <a:lnTo>
                    <a:pt x="907" y="1097"/>
                  </a:lnTo>
                  <a:lnTo>
                    <a:pt x="906" y="1096"/>
                  </a:lnTo>
                  <a:lnTo>
                    <a:pt x="881" y="1065"/>
                  </a:lnTo>
                  <a:lnTo>
                    <a:pt x="880" y="1065"/>
                  </a:lnTo>
                  <a:lnTo>
                    <a:pt x="880" y="1064"/>
                  </a:lnTo>
                  <a:lnTo>
                    <a:pt x="880" y="1062"/>
                  </a:lnTo>
                  <a:lnTo>
                    <a:pt x="882" y="1062"/>
                  </a:lnTo>
                  <a:lnTo>
                    <a:pt x="882" y="1061"/>
                  </a:lnTo>
                  <a:lnTo>
                    <a:pt x="883" y="1061"/>
                  </a:lnTo>
                  <a:lnTo>
                    <a:pt x="884" y="1061"/>
                  </a:lnTo>
                  <a:lnTo>
                    <a:pt x="885" y="1062"/>
                  </a:lnTo>
                  <a:close/>
                  <a:moveTo>
                    <a:pt x="929" y="1115"/>
                  </a:moveTo>
                  <a:lnTo>
                    <a:pt x="955" y="1146"/>
                  </a:lnTo>
                  <a:lnTo>
                    <a:pt x="955" y="1147"/>
                  </a:lnTo>
                  <a:lnTo>
                    <a:pt x="955" y="1148"/>
                  </a:lnTo>
                  <a:lnTo>
                    <a:pt x="955" y="1149"/>
                  </a:lnTo>
                  <a:lnTo>
                    <a:pt x="955" y="1150"/>
                  </a:lnTo>
                  <a:lnTo>
                    <a:pt x="953" y="1150"/>
                  </a:lnTo>
                  <a:lnTo>
                    <a:pt x="952" y="1150"/>
                  </a:lnTo>
                  <a:lnTo>
                    <a:pt x="951" y="1150"/>
                  </a:lnTo>
                  <a:lnTo>
                    <a:pt x="950" y="1150"/>
                  </a:lnTo>
                  <a:lnTo>
                    <a:pt x="924" y="1119"/>
                  </a:lnTo>
                  <a:lnTo>
                    <a:pt x="924" y="1118"/>
                  </a:lnTo>
                  <a:lnTo>
                    <a:pt x="924" y="1117"/>
                  </a:lnTo>
                  <a:lnTo>
                    <a:pt x="924" y="1116"/>
                  </a:lnTo>
                  <a:lnTo>
                    <a:pt x="925" y="1115"/>
                  </a:lnTo>
                  <a:lnTo>
                    <a:pt x="926" y="1114"/>
                  </a:lnTo>
                  <a:lnTo>
                    <a:pt x="928" y="1114"/>
                  </a:lnTo>
                  <a:lnTo>
                    <a:pt x="928" y="1115"/>
                  </a:lnTo>
                  <a:lnTo>
                    <a:pt x="929" y="1115"/>
                  </a:lnTo>
                  <a:close/>
                  <a:moveTo>
                    <a:pt x="973" y="1168"/>
                  </a:moveTo>
                  <a:lnTo>
                    <a:pt x="999" y="1199"/>
                  </a:lnTo>
                  <a:lnTo>
                    <a:pt x="999" y="1200"/>
                  </a:lnTo>
                  <a:lnTo>
                    <a:pt x="999" y="1201"/>
                  </a:lnTo>
                  <a:lnTo>
                    <a:pt x="999" y="1202"/>
                  </a:lnTo>
                  <a:lnTo>
                    <a:pt x="999" y="1203"/>
                  </a:lnTo>
                  <a:lnTo>
                    <a:pt x="998" y="1204"/>
                  </a:lnTo>
                  <a:lnTo>
                    <a:pt x="996" y="1204"/>
                  </a:lnTo>
                  <a:lnTo>
                    <a:pt x="995" y="1204"/>
                  </a:lnTo>
                  <a:lnTo>
                    <a:pt x="994" y="1202"/>
                  </a:lnTo>
                  <a:lnTo>
                    <a:pt x="969" y="1172"/>
                  </a:lnTo>
                  <a:lnTo>
                    <a:pt x="968" y="1171"/>
                  </a:lnTo>
                  <a:lnTo>
                    <a:pt x="968" y="1169"/>
                  </a:lnTo>
                  <a:lnTo>
                    <a:pt x="968" y="1168"/>
                  </a:lnTo>
                  <a:lnTo>
                    <a:pt x="969" y="1168"/>
                  </a:lnTo>
                  <a:lnTo>
                    <a:pt x="970" y="1167"/>
                  </a:lnTo>
                  <a:lnTo>
                    <a:pt x="971" y="1167"/>
                  </a:lnTo>
                  <a:lnTo>
                    <a:pt x="972" y="1167"/>
                  </a:lnTo>
                  <a:lnTo>
                    <a:pt x="973" y="1168"/>
                  </a:lnTo>
                  <a:close/>
                  <a:moveTo>
                    <a:pt x="1017" y="1221"/>
                  </a:moveTo>
                  <a:lnTo>
                    <a:pt x="1043" y="1252"/>
                  </a:lnTo>
                  <a:lnTo>
                    <a:pt x="1044" y="1253"/>
                  </a:lnTo>
                  <a:lnTo>
                    <a:pt x="1044" y="1254"/>
                  </a:lnTo>
                  <a:lnTo>
                    <a:pt x="1043" y="1255"/>
                  </a:lnTo>
                  <a:lnTo>
                    <a:pt x="1042" y="1256"/>
                  </a:lnTo>
                  <a:lnTo>
                    <a:pt x="1041" y="1257"/>
                  </a:lnTo>
                  <a:lnTo>
                    <a:pt x="1040" y="1257"/>
                  </a:lnTo>
                  <a:lnTo>
                    <a:pt x="1039" y="1256"/>
                  </a:lnTo>
                  <a:lnTo>
                    <a:pt x="1038" y="1256"/>
                  </a:lnTo>
                  <a:lnTo>
                    <a:pt x="1013" y="1224"/>
                  </a:lnTo>
                  <a:lnTo>
                    <a:pt x="1013" y="1224"/>
                  </a:lnTo>
                  <a:lnTo>
                    <a:pt x="1012" y="1223"/>
                  </a:lnTo>
                  <a:lnTo>
                    <a:pt x="1013" y="1222"/>
                  </a:lnTo>
                  <a:lnTo>
                    <a:pt x="1013" y="1221"/>
                  </a:lnTo>
                  <a:lnTo>
                    <a:pt x="1014" y="1220"/>
                  </a:lnTo>
                  <a:lnTo>
                    <a:pt x="1015" y="1220"/>
                  </a:lnTo>
                  <a:lnTo>
                    <a:pt x="1016" y="1220"/>
                  </a:lnTo>
                  <a:lnTo>
                    <a:pt x="1017" y="1221"/>
                  </a:lnTo>
                  <a:close/>
                  <a:moveTo>
                    <a:pt x="1061" y="1274"/>
                  </a:moveTo>
                  <a:lnTo>
                    <a:pt x="1069" y="1283"/>
                  </a:lnTo>
                  <a:lnTo>
                    <a:pt x="1069" y="1284"/>
                  </a:lnTo>
                  <a:lnTo>
                    <a:pt x="1069" y="1285"/>
                  </a:lnTo>
                  <a:lnTo>
                    <a:pt x="1069" y="1286"/>
                  </a:lnTo>
                  <a:lnTo>
                    <a:pt x="1068" y="1287"/>
                  </a:lnTo>
                  <a:lnTo>
                    <a:pt x="1067" y="1288"/>
                  </a:lnTo>
                  <a:lnTo>
                    <a:pt x="1066" y="1288"/>
                  </a:lnTo>
                  <a:lnTo>
                    <a:pt x="1065" y="1287"/>
                  </a:lnTo>
                  <a:lnTo>
                    <a:pt x="1064" y="1287"/>
                  </a:lnTo>
                  <a:lnTo>
                    <a:pt x="1057" y="1278"/>
                  </a:lnTo>
                  <a:lnTo>
                    <a:pt x="1056" y="1277"/>
                  </a:lnTo>
                  <a:lnTo>
                    <a:pt x="1056" y="1276"/>
                  </a:lnTo>
                  <a:lnTo>
                    <a:pt x="1056" y="1275"/>
                  </a:lnTo>
                  <a:lnTo>
                    <a:pt x="1057" y="1273"/>
                  </a:lnTo>
                  <a:lnTo>
                    <a:pt x="1058" y="1273"/>
                  </a:lnTo>
                  <a:lnTo>
                    <a:pt x="1059" y="1273"/>
                  </a:lnTo>
                  <a:lnTo>
                    <a:pt x="1060" y="1273"/>
                  </a:lnTo>
                  <a:lnTo>
                    <a:pt x="1061" y="12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3141754" y="1055325"/>
              <a:ext cx="50800" cy="58738"/>
            </a:xfrm>
            <a:custGeom>
              <a:avLst/>
              <a:gdLst>
                <a:gd name="T0" fmla="*/ 5 w 32"/>
                <a:gd name="T1" fmla="*/ 2 h 37"/>
                <a:gd name="T2" fmla="*/ 31 w 32"/>
                <a:gd name="T3" fmla="*/ 33 h 37"/>
                <a:gd name="T4" fmla="*/ 32 w 32"/>
                <a:gd name="T5" fmla="*/ 33 h 37"/>
                <a:gd name="T6" fmla="*/ 32 w 32"/>
                <a:gd name="T7" fmla="*/ 34 h 37"/>
                <a:gd name="T8" fmla="*/ 32 w 32"/>
                <a:gd name="T9" fmla="*/ 36 h 37"/>
                <a:gd name="T10" fmla="*/ 31 w 32"/>
                <a:gd name="T11" fmla="*/ 37 h 37"/>
                <a:gd name="T12" fmla="*/ 30 w 32"/>
                <a:gd name="T13" fmla="*/ 37 h 37"/>
                <a:gd name="T14" fmla="*/ 29 w 32"/>
                <a:gd name="T15" fmla="*/ 37 h 37"/>
                <a:gd name="T16" fmla="*/ 27 w 32"/>
                <a:gd name="T17" fmla="*/ 37 h 37"/>
                <a:gd name="T18" fmla="*/ 27 w 32"/>
                <a:gd name="T19" fmla="*/ 36 h 37"/>
                <a:gd name="T20" fmla="*/ 1 w 32"/>
                <a:gd name="T21" fmla="*/ 5 h 37"/>
                <a:gd name="T22" fmla="*/ 0 w 32"/>
                <a:gd name="T23" fmla="*/ 4 h 37"/>
                <a:gd name="T24" fmla="*/ 0 w 32"/>
                <a:gd name="T25" fmla="*/ 3 h 37"/>
                <a:gd name="T26" fmla="*/ 0 w 32"/>
                <a:gd name="T27" fmla="*/ 2 h 37"/>
                <a:gd name="T28" fmla="*/ 2 w 32"/>
                <a:gd name="T29" fmla="*/ 1 h 37"/>
                <a:gd name="T30" fmla="*/ 2 w 32"/>
                <a:gd name="T31" fmla="*/ 1 h 37"/>
                <a:gd name="T32" fmla="*/ 3 w 32"/>
                <a:gd name="T33" fmla="*/ 0 h 37"/>
                <a:gd name="T34" fmla="*/ 5 w 32"/>
                <a:gd name="T35" fmla="*/ 1 h 37"/>
                <a:gd name="T36" fmla="*/ 5 w 32"/>
                <a:gd name="T37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37">
                  <a:moveTo>
                    <a:pt x="5" y="2"/>
                  </a:moveTo>
                  <a:lnTo>
                    <a:pt x="31" y="33"/>
                  </a:lnTo>
                  <a:lnTo>
                    <a:pt x="32" y="33"/>
                  </a:lnTo>
                  <a:lnTo>
                    <a:pt x="32" y="34"/>
                  </a:lnTo>
                  <a:lnTo>
                    <a:pt x="32" y="36"/>
                  </a:lnTo>
                  <a:lnTo>
                    <a:pt x="31" y="37"/>
                  </a:lnTo>
                  <a:lnTo>
                    <a:pt x="30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7" y="36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5" y="1"/>
                  </a:lnTo>
                  <a:lnTo>
                    <a:pt x="5" y="2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3" name="Freeform 33"/>
            <p:cNvSpPr/>
            <p:nvPr/>
          </p:nvSpPr>
          <p:spPr bwMode="auto">
            <a:xfrm>
              <a:off x="3211604" y="1141050"/>
              <a:ext cx="50800" cy="57150"/>
            </a:xfrm>
            <a:custGeom>
              <a:avLst/>
              <a:gdLst>
                <a:gd name="T0" fmla="*/ 5 w 32"/>
                <a:gd name="T1" fmla="*/ 1 h 36"/>
                <a:gd name="T2" fmla="*/ 31 w 32"/>
                <a:gd name="T3" fmla="*/ 32 h 36"/>
                <a:gd name="T4" fmla="*/ 32 w 32"/>
                <a:gd name="T5" fmla="*/ 33 h 36"/>
                <a:gd name="T6" fmla="*/ 32 w 32"/>
                <a:gd name="T7" fmla="*/ 34 h 36"/>
                <a:gd name="T8" fmla="*/ 31 w 32"/>
                <a:gd name="T9" fmla="*/ 35 h 36"/>
                <a:gd name="T10" fmla="*/ 31 w 32"/>
                <a:gd name="T11" fmla="*/ 36 h 36"/>
                <a:gd name="T12" fmla="*/ 29 w 32"/>
                <a:gd name="T13" fmla="*/ 36 h 36"/>
                <a:gd name="T14" fmla="*/ 29 w 32"/>
                <a:gd name="T15" fmla="*/ 36 h 36"/>
                <a:gd name="T16" fmla="*/ 28 w 32"/>
                <a:gd name="T17" fmla="*/ 36 h 36"/>
                <a:gd name="T18" fmla="*/ 27 w 32"/>
                <a:gd name="T19" fmla="*/ 36 h 36"/>
                <a:gd name="T20" fmla="*/ 1 w 32"/>
                <a:gd name="T21" fmla="*/ 4 h 36"/>
                <a:gd name="T22" fmla="*/ 1 w 32"/>
                <a:gd name="T23" fmla="*/ 3 h 36"/>
                <a:gd name="T24" fmla="*/ 0 w 32"/>
                <a:gd name="T25" fmla="*/ 2 h 36"/>
                <a:gd name="T26" fmla="*/ 1 w 32"/>
                <a:gd name="T27" fmla="*/ 2 h 36"/>
                <a:gd name="T28" fmla="*/ 1 w 32"/>
                <a:gd name="T29" fmla="*/ 0 h 36"/>
                <a:gd name="T30" fmla="*/ 2 w 32"/>
                <a:gd name="T31" fmla="*/ 0 h 36"/>
                <a:gd name="T32" fmla="*/ 4 w 32"/>
                <a:gd name="T33" fmla="*/ 0 h 36"/>
                <a:gd name="T34" fmla="*/ 4 w 32"/>
                <a:gd name="T35" fmla="*/ 0 h 36"/>
                <a:gd name="T36" fmla="*/ 5 w 32"/>
                <a:gd name="T37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36">
                  <a:moveTo>
                    <a:pt x="5" y="1"/>
                  </a:moveTo>
                  <a:lnTo>
                    <a:pt x="31" y="32"/>
                  </a:lnTo>
                  <a:lnTo>
                    <a:pt x="32" y="33"/>
                  </a:lnTo>
                  <a:lnTo>
                    <a:pt x="32" y="34"/>
                  </a:lnTo>
                  <a:lnTo>
                    <a:pt x="31" y="35"/>
                  </a:lnTo>
                  <a:lnTo>
                    <a:pt x="31" y="36"/>
                  </a:lnTo>
                  <a:lnTo>
                    <a:pt x="29" y="36"/>
                  </a:lnTo>
                  <a:lnTo>
                    <a:pt x="29" y="36"/>
                  </a:lnTo>
                  <a:lnTo>
                    <a:pt x="28" y="36"/>
                  </a:lnTo>
                  <a:lnTo>
                    <a:pt x="27" y="36"/>
                  </a:lnTo>
                  <a:lnTo>
                    <a:pt x="1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5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4" name="Freeform 34"/>
            <p:cNvSpPr/>
            <p:nvPr/>
          </p:nvSpPr>
          <p:spPr bwMode="auto">
            <a:xfrm>
              <a:off x="3281454" y="1225188"/>
              <a:ext cx="49213" cy="57150"/>
            </a:xfrm>
            <a:custGeom>
              <a:avLst/>
              <a:gdLst>
                <a:gd name="T0" fmla="*/ 5 w 31"/>
                <a:gd name="T1" fmla="*/ 0 h 36"/>
                <a:gd name="T2" fmla="*/ 31 w 31"/>
                <a:gd name="T3" fmla="*/ 31 h 36"/>
                <a:gd name="T4" fmla="*/ 31 w 31"/>
                <a:gd name="T5" fmla="*/ 33 h 36"/>
                <a:gd name="T6" fmla="*/ 31 w 31"/>
                <a:gd name="T7" fmla="*/ 34 h 36"/>
                <a:gd name="T8" fmla="*/ 31 w 31"/>
                <a:gd name="T9" fmla="*/ 35 h 36"/>
                <a:gd name="T10" fmla="*/ 31 w 31"/>
                <a:gd name="T11" fmla="*/ 36 h 36"/>
                <a:gd name="T12" fmla="*/ 30 w 31"/>
                <a:gd name="T13" fmla="*/ 36 h 36"/>
                <a:gd name="T14" fmla="*/ 29 w 31"/>
                <a:gd name="T15" fmla="*/ 36 h 36"/>
                <a:gd name="T16" fmla="*/ 27 w 31"/>
                <a:gd name="T17" fmla="*/ 36 h 36"/>
                <a:gd name="T18" fmla="*/ 27 w 31"/>
                <a:gd name="T19" fmla="*/ 35 h 36"/>
                <a:gd name="T20" fmla="*/ 1 w 31"/>
                <a:gd name="T21" fmla="*/ 5 h 36"/>
                <a:gd name="T22" fmla="*/ 0 w 31"/>
                <a:gd name="T23" fmla="*/ 3 h 36"/>
                <a:gd name="T24" fmla="*/ 0 w 31"/>
                <a:gd name="T25" fmla="*/ 2 h 36"/>
                <a:gd name="T26" fmla="*/ 0 w 31"/>
                <a:gd name="T27" fmla="*/ 1 h 36"/>
                <a:gd name="T28" fmla="*/ 2 w 31"/>
                <a:gd name="T29" fmla="*/ 0 h 36"/>
                <a:gd name="T30" fmla="*/ 2 w 31"/>
                <a:gd name="T31" fmla="*/ 0 h 36"/>
                <a:gd name="T32" fmla="*/ 4 w 31"/>
                <a:gd name="T33" fmla="*/ 0 h 36"/>
                <a:gd name="T34" fmla="*/ 5 w 31"/>
                <a:gd name="T35" fmla="*/ 0 h 36"/>
                <a:gd name="T36" fmla="*/ 5 w 31"/>
                <a:gd name="T3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" h="36">
                  <a:moveTo>
                    <a:pt x="5" y="0"/>
                  </a:moveTo>
                  <a:lnTo>
                    <a:pt x="31" y="31"/>
                  </a:lnTo>
                  <a:lnTo>
                    <a:pt x="31" y="33"/>
                  </a:lnTo>
                  <a:lnTo>
                    <a:pt x="31" y="34"/>
                  </a:lnTo>
                  <a:lnTo>
                    <a:pt x="31" y="35"/>
                  </a:lnTo>
                  <a:lnTo>
                    <a:pt x="31" y="36"/>
                  </a:lnTo>
                  <a:lnTo>
                    <a:pt x="30" y="36"/>
                  </a:lnTo>
                  <a:lnTo>
                    <a:pt x="29" y="36"/>
                  </a:lnTo>
                  <a:lnTo>
                    <a:pt x="27" y="36"/>
                  </a:lnTo>
                  <a:lnTo>
                    <a:pt x="27" y="35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5" name="Freeform 35"/>
            <p:cNvSpPr/>
            <p:nvPr/>
          </p:nvSpPr>
          <p:spPr bwMode="auto">
            <a:xfrm>
              <a:off x="3351304" y="1309325"/>
              <a:ext cx="50800" cy="57150"/>
            </a:xfrm>
            <a:custGeom>
              <a:avLst/>
              <a:gdLst>
                <a:gd name="T0" fmla="*/ 6 w 32"/>
                <a:gd name="T1" fmla="*/ 0 h 36"/>
                <a:gd name="T2" fmla="*/ 31 w 32"/>
                <a:gd name="T3" fmla="*/ 32 h 36"/>
                <a:gd name="T4" fmla="*/ 32 w 32"/>
                <a:gd name="T5" fmla="*/ 33 h 36"/>
                <a:gd name="T6" fmla="*/ 32 w 32"/>
                <a:gd name="T7" fmla="*/ 34 h 36"/>
                <a:gd name="T8" fmla="*/ 31 w 32"/>
                <a:gd name="T9" fmla="*/ 35 h 36"/>
                <a:gd name="T10" fmla="*/ 31 w 32"/>
                <a:gd name="T11" fmla="*/ 36 h 36"/>
                <a:gd name="T12" fmla="*/ 29 w 32"/>
                <a:gd name="T13" fmla="*/ 36 h 36"/>
                <a:gd name="T14" fmla="*/ 29 w 32"/>
                <a:gd name="T15" fmla="*/ 36 h 36"/>
                <a:gd name="T16" fmla="*/ 28 w 32"/>
                <a:gd name="T17" fmla="*/ 36 h 36"/>
                <a:gd name="T18" fmla="*/ 26 w 32"/>
                <a:gd name="T19" fmla="*/ 35 h 36"/>
                <a:gd name="T20" fmla="*/ 1 w 32"/>
                <a:gd name="T21" fmla="*/ 4 h 36"/>
                <a:gd name="T22" fmla="*/ 1 w 32"/>
                <a:gd name="T23" fmla="*/ 4 h 36"/>
                <a:gd name="T24" fmla="*/ 0 w 32"/>
                <a:gd name="T25" fmla="*/ 2 h 36"/>
                <a:gd name="T26" fmla="*/ 1 w 32"/>
                <a:gd name="T27" fmla="*/ 1 h 36"/>
                <a:gd name="T28" fmla="*/ 1 w 32"/>
                <a:gd name="T29" fmla="*/ 0 h 36"/>
                <a:gd name="T30" fmla="*/ 2 w 32"/>
                <a:gd name="T31" fmla="*/ 0 h 36"/>
                <a:gd name="T32" fmla="*/ 4 w 32"/>
                <a:gd name="T33" fmla="*/ 0 h 36"/>
                <a:gd name="T34" fmla="*/ 4 w 32"/>
                <a:gd name="T35" fmla="*/ 0 h 36"/>
                <a:gd name="T36" fmla="*/ 6 w 32"/>
                <a:gd name="T3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36">
                  <a:moveTo>
                    <a:pt x="6" y="0"/>
                  </a:moveTo>
                  <a:lnTo>
                    <a:pt x="31" y="32"/>
                  </a:lnTo>
                  <a:lnTo>
                    <a:pt x="32" y="33"/>
                  </a:lnTo>
                  <a:lnTo>
                    <a:pt x="32" y="34"/>
                  </a:lnTo>
                  <a:lnTo>
                    <a:pt x="31" y="35"/>
                  </a:lnTo>
                  <a:lnTo>
                    <a:pt x="31" y="36"/>
                  </a:lnTo>
                  <a:lnTo>
                    <a:pt x="29" y="36"/>
                  </a:lnTo>
                  <a:lnTo>
                    <a:pt x="29" y="36"/>
                  </a:lnTo>
                  <a:lnTo>
                    <a:pt x="28" y="36"/>
                  </a:lnTo>
                  <a:lnTo>
                    <a:pt x="26" y="35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6" name="Freeform 36"/>
            <p:cNvSpPr/>
            <p:nvPr/>
          </p:nvSpPr>
          <p:spPr bwMode="auto">
            <a:xfrm>
              <a:off x="3421154" y="1393463"/>
              <a:ext cx="49213" cy="57150"/>
            </a:xfrm>
            <a:custGeom>
              <a:avLst/>
              <a:gdLst>
                <a:gd name="T0" fmla="*/ 5 w 31"/>
                <a:gd name="T1" fmla="*/ 1 h 36"/>
                <a:gd name="T2" fmla="*/ 31 w 31"/>
                <a:gd name="T3" fmla="*/ 32 h 36"/>
                <a:gd name="T4" fmla="*/ 31 w 31"/>
                <a:gd name="T5" fmla="*/ 32 h 36"/>
                <a:gd name="T6" fmla="*/ 31 w 31"/>
                <a:gd name="T7" fmla="*/ 34 h 36"/>
                <a:gd name="T8" fmla="*/ 31 w 31"/>
                <a:gd name="T9" fmla="*/ 35 h 36"/>
                <a:gd name="T10" fmla="*/ 31 w 31"/>
                <a:gd name="T11" fmla="*/ 36 h 36"/>
                <a:gd name="T12" fmla="*/ 30 w 31"/>
                <a:gd name="T13" fmla="*/ 36 h 36"/>
                <a:gd name="T14" fmla="*/ 28 w 31"/>
                <a:gd name="T15" fmla="*/ 36 h 36"/>
                <a:gd name="T16" fmla="*/ 27 w 31"/>
                <a:gd name="T17" fmla="*/ 36 h 36"/>
                <a:gd name="T18" fmla="*/ 27 w 31"/>
                <a:gd name="T19" fmla="*/ 36 h 36"/>
                <a:gd name="T20" fmla="*/ 1 w 31"/>
                <a:gd name="T21" fmla="*/ 5 h 36"/>
                <a:gd name="T22" fmla="*/ 0 w 31"/>
                <a:gd name="T23" fmla="*/ 3 h 36"/>
                <a:gd name="T24" fmla="*/ 0 w 31"/>
                <a:gd name="T25" fmla="*/ 2 h 36"/>
                <a:gd name="T26" fmla="*/ 0 w 31"/>
                <a:gd name="T27" fmla="*/ 1 h 36"/>
                <a:gd name="T28" fmla="*/ 2 w 31"/>
                <a:gd name="T29" fmla="*/ 0 h 36"/>
                <a:gd name="T30" fmla="*/ 2 w 31"/>
                <a:gd name="T31" fmla="*/ 0 h 36"/>
                <a:gd name="T32" fmla="*/ 4 w 31"/>
                <a:gd name="T33" fmla="*/ 0 h 36"/>
                <a:gd name="T34" fmla="*/ 4 w 31"/>
                <a:gd name="T35" fmla="*/ 0 h 36"/>
                <a:gd name="T36" fmla="*/ 5 w 31"/>
                <a:gd name="T37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" h="36">
                  <a:moveTo>
                    <a:pt x="5" y="1"/>
                  </a:moveTo>
                  <a:lnTo>
                    <a:pt x="31" y="32"/>
                  </a:lnTo>
                  <a:lnTo>
                    <a:pt x="31" y="32"/>
                  </a:lnTo>
                  <a:lnTo>
                    <a:pt x="31" y="34"/>
                  </a:lnTo>
                  <a:lnTo>
                    <a:pt x="31" y="35"/>
                  </a:lnTo>
                  <a:lnTo>
                    <a:pt x="31" y="36"/>
                  </a:lnTo>
                  <a:lnTo>
                    <a:pt x="30" y="36"/>
                  </a:lnTo>
                  <a:lnTo>
                    <a:pt x="28" y="36"/>
                  </a:lnTo>
                  <a:lnTo>
                    <a:pt x="27" y="36"/>
                  </a:lnTo>
                  <a:lnTo>
                    <a:pt x="27" y="36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5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7" name="Freeform 37"/>
            <p:cNvSpPr/>
            <p:nvPr/>
          </p:nvSpPr>
          <p:spPr bwMode="auto">
            <a:xfrm>
              <a:off x="3491004" y="1477600"/>
              <a:ext cx="50800" cy="57150"/>
            </a:xfrm>
            <a:custGeom>
              <a:avLst/>
              <a:gdLst>
                <a:gd name="T0" fmla="*/ 6 w 32"/>
                <a:gd name="T1" fmla="*/ 1 h 36"/>
                <a:gd name="T2" fmla="*/ 31 w 32"/>
                <a:gd name="T3" fmla="*/ 32 h 36"/>
                <a:gd name="T4" fmla="*/ 32 w 32"/>
                <a:gd name="T5" fmla="*/ 33 h 36"/>
                <a:gd name="T6" fmla="*/ 32 w 32"/>
                <a:gd name="T7" fmla="*/ 34 h 36"/>
                <a:gd name="T8" fmla="*/ 31 w 32"/>
                <a:gd name="T9" fmla="*/ 35 h 36"/>
                <a:gd name="T10" fmla="*/ 30 w 32"/>
                <a:gd name="T11" fmla="*/ 36 h 36"/>
                <a:gd name="T12" fmla="*/ 30 w 32"/>
                <a:gd name="T13" fmla="*/ 36 h 36"/>
                <a:gd name="T14" fmla="*/ 29 w 32"/>
                <a:gd name="T15" fmla="*/ 36 h 36"/>
                <a:gd name="T16" fmla="*/ 28 w 32"/>
                <a:gd name="T17" fmla="*/ 36 h 36"/>
                <a:gd name="T18" fmla="*/ 26 w 32"/>
                <a:gd name="T19" fmla="*/ 35 h 36"/>
                <a:gd name="T20" fmla="*/ 1 w 32"/>
                <a:gd name="T21" fmla="*/ 5 h 36"/>
                <a:gd name="T22" fmla="*/ 1 w 32"/>
                <a:gd name="T23" fmla="*/ 3 h 36"/>
                <a:gd name="T24" fmla="*/ 0 w 32"/>
                <a:gd name="T25" fmla="*/ 2 h 36"/>
                <a:gd name="T26" fmla="*/ 1 w 32"/>
                <a:gd name="T27" fmla="*/ 1 h 36"/>
                <a:gd name="T28" fmla="*/ 1 w 32"/>
                <a:gd name="T29" fmla="*/ 0 h 36"/>
                <a:gd name="T30" fmla="*/ 3 w 32"/>
                <a:gd name="T31" fmla="*/ 0 h 36"/>
                <a:gd name="T32" fmla="*/ 4 w 32"/>
                <a:gd name="T33" fmla="*/ 0 h 36"/>
                <a:gd name="T34" fmla="*/ 4 w 32"/>
                <a:gd name="T35" fmla="*/ 0 h 36"/>
                <a:gd name="T36" fmla="*/ 6 w 32"/>
                <a:gd name="T37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36">
                  <a:moveTo>
                    <a:pt x="6" y="1"/>
                  </a:moveTo>
                  <a:lnTo>
                    <a:pt x="31" y="32"/>
                  </a:lnTo>
                  <a:lnTo>
                    <a:pt x="32" y="33"/>
                  </a:lnTo>
                  <a:lnTo>
                    <a:pt x="32" y="34"/>
                  </a:lnTo>
                  <a:lnTo>
                    <a:pt x="31" y="35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29" y="36"/>
                  </a:lnTo>
                  <a:lnTo>
                    <a:pt x="28" y="36"/>
                  </a:lnTo>
                  <a:lnTo>
                    <a:pt x="26" y="35"/>
                  </a:lnTo>
                  <a:lnTo>
                    <a:pt x="1" y="5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8" name="Freeform 38"/>
            <p:cNvSpPr/>
            <p:nvPr/>
          </p:nvSpPr>
          <p:spPr bwMode="auto">
            <a:xfrm>
              <a:off x="3562442" y="1561738"/>
              <a:ext cx="49213" cy="58738"/>
            </a:xfrm>
            <a:custGeom>
              <a:avLst/>
              <a:gdLst>
                <a:gd name="T0" fmla="*/ 4 w 31"/>
                <a:gd name="T1" fmla="*/ 1 h 37"/>
                <a:gd name="T2" fmla="*/ 30 w 31"/>
                <a:gd name="T3" fmla="*/ 32 h 37"/>
                <a:gd name="T4" fmla="*/ 31 w 31"/>
                <a:gd name="T5" fmla="*/ 33 h 37"/>
                <a:gd name="T6" fmla="*/ 31 w 31"/>
                <a:gd name="T7" fmla="*/ 34 h 37"/>
                <a:gd name="T8" fmla="*/ 31 w 31"/>
                <a:gd name="T9" fmla="*/ 35 h 37"/>
                <a:gd name="T10" fmla="*/ 30 w 31"/>
                <a:gd name="T11" fmla="*/ 36 h 37"/>
                <a:gd name="T12" fmla="*/ 29 w 31"/>
                <a:gd name="T13" fmla="*/ 37 h 37"/>
                <a:gd name="T14" fmla="*/ 27 w 31"/>
                <a:gd name="T15" fmla="*/ 37 h 37"/>
                <a:gd name="T16" fmla="*/ 26 w 31"/>
                <a:gd name="T17" fmla="*/ 36 h 37"/>
                <a:gd name="T18" fmla="*/ 26 w 31"/>
                <a:gd name="T19" fmla="*/ 35 h 37"/>
                <a:gd name="T20" fmla="*/ 0 w 31"/>
                <a:gd name="T21" fmla="*/ 4 h 37"/>
                <a:gd name="T22" fmla="*/ 0 w 31"/>
                <a:gd name="T23" fmla="*/ 3 h 37"/>
                <a:gd name="T24" fmla="*/ 0 w 31"/>
                <a:gd name="T25" fmla="*/ 3 h 37"/>
                <a:gd name="T26" fmla="*/ 0 w 31"/>
                <a:gd name="T27" fmla="*/ 1 h 37"/>
                <a:gd name="T28" fmla="*/ 0 w 31"/>
                <a:gd name="T29" fmla="*/ 1 h 37"/>
                <a:gd name="T30" fmla="*/ 1 w 31"/>
                <a:gd name="T31" fmla="*/ 0 h 37"/>
                <a:gd name="T32" fmla="*/ 2 w 31"/>
                <a:gd name="T33" fmla="*/ 0 h 37"/>
                <a:gd name="T34" fmla="*/ 4 w 31"/>
                <a:gd name="T35" fmla="*/ 0 h 37"/>
                <a:gd name="T36" fmla="*/ 4 w 31"/>
                <a:gd name="T37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" h="37">
                  <a:moveTo>
                    <a:pt x="4" y="1"/>
                  </a:moveTo>
                  <a:lnTo>
                    <a:pt x="30" y="32"/>
                  </a:lnTo>
                  <a:lnTo>
                    <a:pt x="31" y="33"/>
                  </a:lnTo>
                  <a:lnTo>
                    <a:pt x="31" y="34"/>
                  </a:lnTo>
                  <a:lnTo>
                    <a:pt x="31" y="35"/>
                  </a:lnTo>
                  <a:lnTo>
                    <a:pt x="30" y="36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6" y="36"/>
                  </a:lnTo>
                  <a:lnTo>
                    <a:pt x="26" y="3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9" name="Freeform 39"/>
            <p:cNvSpPr/>
            <p:nvPr/>
          </p:nvSpPr>
          <p:spPr bwMode="auto">
            <a:xfrm>
              <a:off x="3630704" y="1645875"/>
              <a:ext cx="50800" cy="58738"/>
            </a:xfrm>
            <a:custGeom>
              <a:avLst/>
              <a:gdLst>
                <a:gd name="T0" fmla="*/ 5 w 32"/>
                <a:gd name="T1" fmla="*/ 1 h 37"/>
                <a:gd name="T2" fmla="*/ 31 w 32"/>
                <a:gd name="T3" fmla="*/ 32 h 37"/>
                <a:gd name="T4" fmla="*/ 32 w 32"/>
                <a:gd name="T5" fmla="*/ 32 h 37"/>
                <a:gd name="T6" fmla="*/ 32 w 32"/>
                <a:gd name="T7" fmla="*/ 34 h 37"/>
                <a:gd name="T8" fmla="*/ 31 w 32"/>
                <a:gd name="T9" fmla="*/ 35 h 37"/>
                <a:gd name="T10" fmla="*/ 30 w 32"/>
                <a:gd name="T11" fmla="*/ 36 h 37"/>
                <a:gd name="T12" fmla="*/ 30 w 32"/>
                <a:gd name="T13" fmla="*/ 36 h 37"/>
                <a:gd name="T14" fmla="*/ 29 w 32"/>
                <a:gd name="T15" fmla="*/ 37 h 37"/>
                <a:gd name="T16" fmla="*/ 27 w 32"/>
                <a:gd name="T17" fmla="*/ 36 h 37"/>
                <a:gd name="T18" fmla="*/ 27 w 32"/>
                <a:gd name="T19" fmla="*/ 35 h 37"/>
                <a:gd name="T20" fmla="*/ 1 w 32"/>
                <a:gd name="T21" fmla="*/ 4 h 37"/>
                <a:gd name="T22" fmla="*/ 1 w 32"/>
                <a:gd name="T23" fmla="*/ 3 h 37"/>
                <a:gd name="T24" fmla="*/ 0 w 32"/>
                <a:gd name="T25" fmla="*/ 3 h 37"/>
                <a:gd name="T26" fmla="*/ 1 w 32"/>
                <a:gd name="T27" fmla="*/ 1 h 37"/>
                <a:gd name="T28" fmla="*/ 1 w 32"/>
                <a:gd name="T29" fmla="*/ 0 h 37"/>
                <a:gd name="T30" fmla="*/ 3 w 32"/>
                <a:gd name="T31" fmla="*/ 0 h 37"/>
                <a:gd name="T32" fmla="*/ 3 w 32"/>
                <a:gd name="T33" fmla="*/ 0 h 37"/>
                <a:gd name="T34" fmla="*/ 4 w 32"/>
                <a:gd name="T35" fmla="*/ 0 h 37"/>
                <a:gd name="T36" fmla="*/ 5 w 32"/>
                <a:gd name="T37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37">
                  <a:moveTo>
                    <a:pt x="5" y="1"/>
                  </a:moveTo>
                  <a:lnTo>
                    <a:pt x="31" y="32"/>
                  </a:lnTo>
                  <a:lnTo>
                    <a:pt x="32" y="32"/>
                  </a:lnTo>
                  <a:lnTo>
                    <a:pt x="32" y="34"/>
                  </a:lnTo>
                  <a:lnTo>
                    <a:pt x="31" y="35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29" y="37"/>
                  </a:lnTo>
                  <a:lnTo>
                    <a:pt x="27" y="36"/>
                  </a:lnTo>
                  <a:lnTo>
                    <a:pt x="27" y="35"/>
                  </a:lnTo>
                  <a:lnTo>
                    <a:pt x="1" y="4"/>
                  </a:lnTo>
                  <a:lnTo>
                    <a:pt x="1" y="3"/>
                  </a:lnTo>
                  <a:lnTo>
                    <a:pt x="0" y="3"/>
                  </a:lnTo>
                  <a:lnTo>
                    <a:pt x="1" y="1"/>
                  </a:lnTo>
                  <a:lnTo>
                    <a:pt x="1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0" name="Freeform 40"/>
            <p:cNvSpPr/>
            <p:nvPr/>
          </p:nvSpPr>
          <p:spPr bwMode="auto">
            <a:xfrm>
              <a:off x="3700554" y="1730013"/>
              <a:ext cx="50800" cy="57150"/>
            </a:xfrm>
            <a:custGeom>
              <a:avLst/>
              <a:gdLst>
                <a:gd name="T0" fmla="*/ 5 w 32"/>
                <a:gd name="T1" fmla="*/ 1 h 36"/>
                <a:gd name="T2" fmla="*/ 31 w 32"/>
                <a:gd name="T3" fmla="*/ 32 h 36"/>
                <a:gd name="T4" fmla="*/ 32 w 32"/>
                <a:gd name="T5" fmla="*/ 33 h 36"/>
                <a:gd name="T6" fmla="*/ 32 w 32"/>
                <a:gd name="T7" fmla="*/ 34 h 36"/>
                <a:gd name="T8" fmla="*/ 32 w 32"/>
                <a:gd name="T9" fmla="*/ 35 h 36"/>
                <a:gd name="T10" fmla="*/ 31 w 32"/>
                <a:gd name="T11" fmla="*/ 36 h 36"/>
                <a:gd name="T12" fmla="*/ 30 w 32"/>
                <a:gd name="T13" fmla="*/ 36 h 36"/>
                <a:gd name="T14" fmla="*/ 29 w 32"/>
                <a:gd name="T15" fmla="*/ 36 h 36"/>
                <a:gd name="T16" fmla="*/ 27 w 32"/>
                <a:gd name="T17" fmla="*/ 36 h 36"/>
                <a:gd name="T18" fmla="*/ 27 w 32"/>
                <a:gd name="T19" fmla="*/ 36 h 36"/>
                <a:gd name="T20" fmla="*/ 1 w 32"/>
                <a:gd name="T21" fmla="*/ 5 h 36"/>
                <a:gd name="T22" fmla="*/ 0 w 32"/>
                <a:gd name="T23" fmla="*/ 3 h 36"/>
                <a:gd name="T24" fmla="*/ 0 w 32"/>
                <a:gd name="T25" fmla="*/ 2 h 36"/>
                <a:gd name="T26" fmla="*/ 0 w 32"/>
                <a:gd name="T27" fmla="*/ 1 h 36"/>
                <a:gd name="T28" fmla="*/ 2 w 32"/>
                <a:gd name="T29" fmla="*/ 1 h 36"/>
                <a:gd name="T30" fmla="*/ 2 w 32"/>
                <a:gd name="T31" fmla="*/ 0 h 36"/>
                <a:gd name="T32" fmla="*/ 3 w 32"/>
                <a:gd name="T33" fmla="*/ 0 h 36"/>
                <a:gd name="T34" fmla="*/ 5 w 32"/>
                <a:gd name="T35" fmla="*/ 0 h 36"/>
                <a:gd name="T36" fmla="*/ 5 w 32"/>
                <a:gd name="T37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36">
                  <a:moveTo>
                    <a:pt x="5" y="1"/>
                  </a:moveTo>
                  <a:lnTo>
                    <a:pt x="31" y="32"/>
                  </a:lnTo>
                  <a:lnTo>
                    <a:pt x="32" y="33"/>
                  </a:lnTo>
                  <a:lnTo>
                    <a:pt x="32" y="34"/>
                  </a:lnTo>
                  <a:lnTo>
                    <a:pt x="32" y="35"/>
                  </a:lnTo>
                  <a:lnTo>
                    <a:pt x="31" y="36"/>
                  </a:lnTo>
                  <a:lnTo>
                    <a:pt x="30" y="36"/>
                  </a:lnTo>
                  <a:lnTo>
                    <a:pt x="29" y="36"/>
                  </a:lnTo>
                  <a:lnTo>
                    <a:pt x="27" y="36"/>
                  </a:lnTo>
                  <a:lnTo>
                    <a:pt x="27" y="36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1" name="Freeform 41"/>
            <p:cNvSpPr/>
            <p:nvPr/>
          </p:nvSpPr>
          <p:spPr bwMode="auto">
            <a:xfrm>
              <a:off x="3770404" y="1814150"/>
              <a:ext cx="50800" cy="57150"/>
            </a:xfrm>
            <a:custGeom>
              <a:avLst/>
              <a:gdLst>
                <a:gd name="T0" fmla="*/ 5 w 32"/>
                <a:gd name="T1" fmla="*/ 1 h 36"/>
                <a:gd name="T2" fmla="*/ 31 w 32"/>
                <a:gd name="T3" fmla="*/ 32 h 36"/>
                <a:gd name="T4" fmla="*/ 32 w 32"/>
                <a:gd name="T5" fmla="*/ 33 h 36"/>
                <a:gd name="T6" fmla="*/ 32 w 32"/>
                <a:gd name="T7" fmla="*/ 34 h 36"/>
                <a:gd name="T8" fmla="*/ 31 w 32"/>
                <a:gd name="T9" fmla="*/ 35 h 36"/>
                <a:gd name="T10" fmla="*/ 31 w 32"/>
                <a:gd name="T11" fmla="*/ 36 h 36"/>
                <a:gd name="T12" fmla="*/ 29 w 32"/>
                <a:gd name="T13" fmla="*/ 36 h 36"/>
                <a:gd name="T14" fmla="*/ 29 w 32"/>
                <a:gd name="T15" fmla="*/ 36 h 36"/>
                <a:gd name="T16" fmla="*/ 27 w 32"/>
                <a:gd name="T17" fmla="*/ 36 h 36"/>
                <a:gd name="T18" fmla="*/ 27 w 32"/>
                <a:gd name="T19" fmla="*/ 35 h 36"/>
                <a:gd name="T20" fmla="*/ 0 w 32"/>
                <a:gd name="T21" fmla="*/ 5 h 36"/>
                <a:gd name="T22" fmla="*/ 0 w 32"/>
                <a:gd name="T23" fmla="*/ 4 h 36"/>
                <a:gd name="T24" fmla="*/ 0 w 32"/>
                <a:gd name="T25" fmla="*/ 2 h 36"/>
                <a:gd name="T26" fmla="*/ 0 w 32"/>
                <a:gd name="T27" fmla="*/ 1 h 36"/>
                <a:gd name="T28" fmla="*/ 1 w 32"/>
                <a:gd name="T29" fmla="*/ 1 h 36"/>
                <a:gd name="T30" fmla="*/ 2 w 32"/>
                <a:gd name="T31" fmla="*/ 0 h 36"/>
                <a:gd name="T32" fmla="*/ 4 w 32"/>
                <a:gd name="T33" fmla="*/ 0 h 36"/>
                <a:gd name="T34" fmla="*/ 4 w 32"/>
                <a:gd name="T35" fmla="*/ 0 h 36"/>
                <a:gd name="T36" fmla="*/ 5 w 32"/>
                <a:gd name="T37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36">
                  <a:moveTo>
                    <a:pt x="5" y="1"/>
                  </a:moveTo>
                  <a:lnTo>
                    <a:pt x="31" y="32"/>
                  </a:lnTo>
                  <a:lnTo>
                    <a:pt x="32" y="33"/>
                  </a:lnTo>
                  <a:lnTo>
                    <a:pt x="32" y="34"/>
                  </a:lnTo>
                  <a:lnTo>
                    <a:pt x="31" y="35"/>
                  </a:lnTo>
                  <a:lnTo>
                    <a:pt x="31" y="36"/>
                  </a:lnTo>
                  <a:lnTo>
                    <a:pt x="29" y="36"/>
                  </a:lnTo>
                  <a:lnTo>
                    <a:pt x="29" y="36"/>
                  </a:lnTo>
                  <a:lnTo>
                    <a:pt x="27" y="36"/>
                  </a:lnTo>
                  <a:lnTo>
                    <a:pt x="27" y="3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5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2" name="Freeform 42"/>
            <p:cNvSpPr/>
            <p:nvPr/>
          </p:nvSpPr>
          <p:spPr bwMode="auto">
            <a:xfrm>
              <a:off x="3840254" y="1896700"/>
              <a:ext cx="49213" cy="60325"/>
            </a:xfrm>
            <a:custGeom>
              <a:avLst/>
              <a:gdLst>
                <a:gd name="T0" fmla="*/ 5 w 31"/>
                <a:gd name="T1" fmla="*/ 2 h 38"/>
                <a:gd name="T2" fmla="*/ 31 w 31"/>
                <a:gd name="T3" fmla="*/ 33 h 38"/>
                <a:gd name="T4" fmla="*/ 31 w 31"/>
                <a:gd name="T5" fmla="*/ 34 h 38"/>
                <a:gd name="T6" fmla="*/ 31 w 31"/>
                <a:gd name="T7" fmla="*/ 35 h 38"/>
                <a:gd name="T8" fmla="*/ 31 w 31"/>
                <a:gd name="T9" fmla="*/ 36 h 38"/>
                <a:gd name="T10" fmla="*/ 31 w 31"/>
                <a:gd name="T11" fmla="*/ 37 h 38"/>
                <a:gd name="T12" fmla="*/ 29 w 31"/>
                <a:gd name="T13" fmla="*/ 38 h 38"/>
                <a:gd name="T14" fmla="*/ 29 w 31"/>
                <a:gd name="T15" fmla="*/ 38 h 38"/>
                <a:gd name="T16" fmla="*/ 27 w 31"/>
                <a:gd name="T17" fmla="*/ 37 h 38"/>
                <a:gd name="T18" fmla="*/ 27 w 31"/>
                <a:gd name="T19" fmla="*/ 36 h 38"/>
                <a:gd name="T20" fmla="*/ 1 w 31"/>
                <a:gd name="T21" fmla="*/ 5 h 38"/>
                <a:gd name="T22" fmla="*/ 0 w 31"/>
                <a:gd name="T23" fmla="*/ 5 h 38"/>
                <a:gd name="T24" fmla="*/ 0 w 31"/>
                <a:gd name="T25" fmla="*/ 4 h 38"/>
                <a:gd name="T26" fmla="*/ 0 w 31"/>
                <a:gd name="T27" fmla="*/ 2 h 38"/>
                <a:gd name="T28" fmla="*/ 2 w 31"/>
                <a:gd name="T29" fmla="*/ 2 h 38"/>
                <a:gd name="T30" fmla="*/ 2 w 31"/>
                <a:gd name="T31" fmla="*/ 1 h 38"/>
                <a:gd name="T32" fmla="*/ 3 w 31"/>
                <a:gd name="T33" fmla="*/ 0 h 38"/>
                <a:gd name="T34" fmla="*/ 5 w 31"/>
                <a:gd name="T35" fmla="*/ 1 h 38"/>
                <a:gd name="T36" fmla="*/ 5 w 31"/>
                <a:gd name="T37" fmla="*/ 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" h="38">
                  <a:moveTo>
                    <a:pt x="5" y="2"/>
                  </a:moveTo>
                  <a:lnTo>
                    <a:pt x="31" y="33"/>
                  </a:lnTo>
                  <a:lnTo>
                    <a:pt x="31" y="34"/>
                  </a:lnTo>
                  <a:lnTo>
                    <a:pt x="31" y="35"/>
                  </a:lnTo>
                  <a:lnTo>
                    <a:pt x="31" y="36"/>
                  </a:lnTo>
                  <a:lnTo>
                    <a:pt x="31" y="37"/>
                  </a:lnTo>
                  <a:lnTo>
                    <a:pt x="29" y="38"/>
                  </a:lnTo>
                  <a:lnTo>
                    <a:pt x="29" y="38"/>
                  </a:lnTo>
                  <a:lnTo>
                    <a:pt x="27" y="37"/>
                  </a:lnTo>
                  <a:lnTo>
                    <a:pt x="27" y="36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3" y="0"/>
                  </a:lnTo>
                  <a:lnTo>
                    <a:pt x="5" y="1"/>
                  </a:lnTo>
                  <a:lnTo>
                    <a:pt x="5" y="2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3" name="Freeform 43"/>
            <p:cNvSpPr/>
            <p:nvPr/>
          </p:nvSpPr>
          <p:spPr bwMode="auto">
            <a:xfrm>
              <a:off x="3910104" y="1982425"/>
              <a:ext cx="50800" cy="57150"/>
            </a:xfrm>
            <a:custGeom>
              <a:avLst/>
              <a:gdLst>
                <a:gd name="T0" fmla="*/ 5 w 32"/>
                <a:gd name="T1" fmla="*/ 1 h 36"/>
                <a:gd name="T2" fmla="*/ 31 w 32"/>
                <a:gd name="T3" fmla="*/ 32 h 36"/>
                <a:gd name="T4" fmla="*/ 32 w 32"/>
                <a:gd name="T5" fmla="*/ 33 h 36"/>
                <a:gd name="T6" fmla="*/ 32 w 32"/>
                <a:gd name="T7" fmla="*/ 34 h 36"/>
                <a:gd name="T8" fmla="*/ 31 w 32"/>
                <a:gd name="T9" fmla="*/ 35 h 36"/>
                <a:gd name="T10" fmla="*/ 31 w 32"/>
                <a:gd name="T11" fmla="*/ 36 h 36"/>
                <a:gd name="T12" fmla="*/ 29 w 32"/>
                <a:gd name="T13" fmla="*/ 36 h 36"/>
                <a:gd name="T14" fmla="*/ 29 w 32"/>
                <a:gd name="T15" fmla="*/ 36 h 36"/>
                <a:gd name="T16" fmla="*/ 28 w 32"/>
                <a:gd name="T17" fmla="*/ 36 h 36"/>
                <a:gd name="T18" fmla="*/ 26 w 32"/>
                <a:gd name="T19" fmla="*/ 36 h 36"/>
                <a:gd name="T20" fmla="*/ 1 w 32"/>
                <a:gd name="T21" fmla="*/ 4 h 36"/>
                <a:gd name="T22" fmla="*/ 1 w 32"/>
                <a:gd name="T23" fmla="*/ 4 h 36"/>
                <a:gd name="T24" fmla="*/ 0 w 32"/>
                <a:gd name="T25" fmla="*/ 2 h 36"/>
                <a:gd name="T26" fmla="*/ 1 w 32"/>
                <a:gd name="T27" fmla="*/ 2 h 36"/>
                <a:gd name="T28" fmla="*/ 1 w 32"/>
                <a:gd name="T29" fmla="*/ 0 h 36"/>
                <a:gd name="T30" fmla="*/ 2 w 32"/>
                <a:gd name="T31" fmla="*/ 0 h 36"/>
                <a:gd name="T32" fmla="*/ 4 w 32"/>
                <a:gd name="T33" fmla="*/ 0 h 36"/>
                <a:gd name="T34" fmla="*/ 4 w 32"/>
                <a:gd name="T35" fmla="*/ 0 h 36"/>
                <a:gd name="T36" fmla="*/ 5 w 32"/>
                <a:gd name="T37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36">
                  <a:moveTo>
                    <a:pt x="5" y="1"/>
                  </a:moveTo>
                  <a:lnTo>
                    <a:pt x="31" y="32"/>
                  </a:lnTo>
                  <a:lnTo>
                    <a:pt x="32" y="33"/>
                  </a:lnTo>
                  <a:lnTo>
                    <a:pt x="32" y="34"/>
                  </a:lnTo>
                  <a:lnTo>
                    <a:pt x="31" y="35"/>
                  </a:lnTo>
                  <a:lnTo>
                    <a:pt x="31" y="36"/>
                  </a:lnTo>
                  <a:lnTo>
                    <a:pt x="29" y="36"/>
                  </a:lnTo>
                  <a:lnTo>
                    <a:pt x="29" y="36"/>
                  </a:lnTo>
                  <a:lnTo>
                    <a:pt x="28" y="36"/>
                  </a:lnTo>
                  <a:lnTo>
                    <a:pt x="26" y="36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5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4" name="Freeform 44"/>
            <p:cNvSpPr/>
            <p:nvPr/>
          </p:nvSpPr>
          <p:spPr bwMode="auto">
            <a:xfrm>
              <a:off x="3979954" y="2066563"/>
              <a:ext cx="49213" cy="57150"/>
            </a:xfrm>
            <a:custGeom>
              <a:avLst/>
              <a:gdLst>
                <a:gd name="T0" fmla="*/ 5 w 31"/>
                <a:gd name="T1" fmla="*/ 1 h 36"/>
                <a:gd name="T2" fmla="*/ 31 w 31"/>
                <a:gd name="T3" fmla="*/ 32 h 36"/>
                <a:gd name="T4" fmla="*/ 31 w 31"/>
                <a:gd name="T5" fmla="*/ 33 h 36"/>
                <a:gd name="T6" fmla="*/ 31 w 31"/>
                <a:gd name="T7" fmla="*/ 34 h 36"/>
                <a:gd name="T8" fmla="*/ 31 w 31"/>
                <a:gd name="T9" fmla="*/ 35 h 36"/>
                <a:gd name="T10" fmla="*/ 31 w 31"/>
                <a:gd name="T11" fmla="*/ 36 h 36"/>
                <a:gd name="T12" fmla="*/ 30 w 31"/>
                <a:gd name="T13" fmla="*/ 36 h 36"/>
                <a:gd name="T14" fmla="*/ 28 w 31"/>
                <a:gd name="T15" fmla="*/ 36 h 36"/>
                <a:gd name="T16" fmla="*/ 27 w 31"/>
                <a:gd name="T17" fmla="*/ 36 h 36"/>
                <a:gd name="T18" fmla="*/ 26 w 31"/>
                <a:gd name="T19" fmla="*/ 35 h 36"/>
                <a:gd name="T20" fmla="*/ 1 w 31"/>
                <a:gd name="T21" fmla="*/ 5 h 36"/>
                <a:gd name="T22" fmla="*/ 0 w 31"/>
                <a:gd name="T23" fmla="*/ 4 h 36"/>
                <a:gd name="T24" fmla="*/ 0 w 31"/>
                <a:gd name="T25" fmla="*/ 2 h 36"/>
                <a:gd name="T26" fmla="*/ 0 w 31"/>
                <a:gd name="T27" fmla="*/ 1 h 36"/>
                <a:gd name="T28" fmla="*/ 2 w 31"/>
                <a:gd name="T29" fmla="*/ 1 h 36"/>
                <a:gd name="T30" fmla="*/ 2 w 31"/>
                <a:gd name="T31" fmla="*/ 0 h 36"/>
                <a:gd name="T32" fmla="*/ 3 w 31"/>
                <a:gd name="T33" fmla="*/ 0 h 36"/>
                <a:gd name="T34" fmla="*/ 4 w 31"/>
                <a:gd name="T35" fmla="*/ 0 h 36"/>
                <a:gd name="T36" fmla="*/ 5 w 31"/>
                <a:gd name="T37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" h="36">
                  <a:moveTo>
                    <a:pt x="5" y="1"/>
                  </a:moveTo>
                  <a:lnTo>
                    <a:pt x="31" y="32"/>
                  </a:lnTo>
                  <a:lnTo>
                    <a:pt x="31" y="33"/>
                  </a:lnTo>
                  <a:lnTo>
                    <a:pt x="31" y="34"/>
                  </a:lnTo>
                  <a:lnTo>
                    <a:pt x="31" y="35"/>
                  </a:lnTo>
                  <a:lnTo>
                    <a:pt x="31" y="36"/>
                  </a:lnTo>
                  <a:lnTo>
                    <a:pt x="30" y="36"/>
                  </a:lnTo>
                  <a:lnTo>
                    <a:pt x="28" y="36"/>
                  </a:lnTo>
                  <a:lnTo>
                    <a:pt x="27" y="36"/>
                  </a:lnTo>
                  <a:lnTo>
                    <a:pt x="26" y="35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5" name="Freeform 45"/>
            <p:cNvSpPr/>
            <p:nvPr/>
          </p:nvSpPr>
          <p:spPr bwMode="auto">
            <a:xfrm>
              <a:off x="4049804" y="2150700"/>
              <a:ext cx="50800" cy="57150"/>
            </a:xfrm>
            <a:custGeom>
              <a:avLst/>
              <a:gdLst>
                <a:gd name="T0" fmla="*/ 5 w 32"/>
                <a:gd name="T1" fmla="*/ 1 h 36"/>
                <a:gd name="T2" fmla="*/ 31 w 32"/>
                <a:gd name="T3" fmla="*/ 32 h 36"/>
                <a:gd name="T4" fmla="*/ 32 w 32"/>
                <a:gd name="T5" fmla="*/ 33 h 36"/>
                <a:gd name="T6" fmla="*/ 32 w 32"/>
                <a:gd name="T7" fmla="*/ 34 h 36"/>
                <a:gd name="T8" fmla="*/ 31 w 32"/>
                <a:gd name="T9" fmla="*/ 35 h 36"/>
                <a:gd name="T10" fmla="*/ 30 w 32"/>
                <a:gd name="T11" fmla="*/ 36 h 36"/>
                <a:gd name="T12" fmla="*/ 29 w 32"/>
                <a:gd name="T13" fmla="*/ 36 h 36"/>
                <a:gd name="T14" fmla="*/ 29 w 32"/>
                <a:gd name="T15" fmla="*/ 36 h 36"/>
                <a:gd name="T16" fmla="*/ 28 w 32"/>
                <a:gd name="T17" fmla="*/ 36 h 36"/>
                <a:gd name="T18" fmla="*/ 26 w 32"/>
                <a:gd name="T19" fmla="*/ 36 h 36"/>
                <a:gd name="T20" fmla="*/ 1 w 32"/>
                <a:gd name="T21" fmla="*/ 4 h 36"/>
                <a:gd name="T22" fmla="*/ 1 w 32"/>
                <a:gd name="T23" fmla="*/ 4 h 36"/>
                <a:gd name="T24" fmla="*/ 0 w 32"/>
                <a:gd name="T25" fmla="*/ 2 h 36"/>
                <a:gd name="T26" fmla="*/ 1 w 32"/>
                <a:gd name="T27" fmla="*/ 2 h 36"/>
                <a:gd name="T28" fmla="*/ 1 w 32"/>
                <a:gd name="T29" fmla="*/ 1 h 36"/>
                <a:gd name="T30" fmla="*/ 2 w 32"/>
                <a:gd name="T31" fmla="*/ 0 h 36"/>
                <a:gd name="T32" fmla="*/ 4 w 32"/>
                <a:gd name="T33" fmla="*/ 0 h 36"/>
                <a:gd name="T34" fmla="*/ 4 w 32"/>
                <a:gd name="T35" fmla="*/ 0 h 36"/>
                <a:gd name="T36" fmla="*/ 5 w 32"/>
                <a:gd name="T37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36">
                  <a:moveTo>
                    <a:pt x="5" y="1"/>
                  </a:moveTo>
                  <a:lnTo>
                    <a:pt x="31" y="32"/>
                  </a:lnTo>
                  <a:lnTo>
                    <a:pt x="32" y="33"/>
                  </a:lnTo>
                  <a:lnTo>
                    <a:pt x="32" y="34"/>
                  </a:lnTo>
                  <a:lnTo>
                    <a:pt x="31" y="35"/>
                  </a:lnTo>
                  <a:lnTo>
                    <a:pt x="30" y="36"/>
                  </a:lnTo>
                  <a:lnTo>
                    <a:pt x="29" y="36"/>
                  </a:lnTo>
                  <a:lnTo>
                    <a:pt x="29" y="36"/>
                  </a:lnTo>
                  <a:lnTo>
                    <a:pt x="28" y="36"/>
                  </a:lnTo>
                  <a:lnTo>
                    <a:pt x="26" y="36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5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46"/>
            <p:cNvSpPr/>
            <p:nvPr/>
          </p:nvSpPr>
          <p:spPr bwMode="auto">
            <a:xfrm>
              <a:off x="4119654" y="2234838"/>
              <a:ext cx="49213" cy="58738"/>
            </a:xfrm>
            <a:custGeom>
              <a:avLst/>
              <a:gdLst>
                <a:gd name="T0" fmla="*/ 5 w 31"/>
                <a:gd name="T1" fmla="*/ 1 h 37"/>
                <a:gd name="T2" fmla="*/ 31 w 31"/>
                <a:gd name="T3" fmla="*/ 32 h 37"/>
                <a:gd name="T4" fmla="*/ 31 w 31"/>
                <a:gd name="T5" fmla="*/ 33 h 37"/>
                <a:gd name="T6" fmla="*/ 31 w 31"/>
                <a:gd name="T7" fmla="*/ 34 h 37"/>
                <a:gd name="T8" fmla="*/ 31 w 31"/>
                <a:gd name="T9" fmla="*/ 35 h 37"/>
                <a:gd name="T10" fmla="*/ 31 w 31"/>
                <a:gd name="T11" fmla="*/ 36 h 37"/>
                <a:gd name="T12" fmla="*/ 30 w 31"/>
                <a:gd name="T13" fmla="*/ 36 h 37"/>
                <a:gd name="T14" fmla="*/ 28 w 31"/>
                <a:gd name="T15" fmla="*/ 37 h 37"/>
                <a:gd name="T16" fmla="*/ 27 w 31"/>
                <a:gd name="T17" fmla="*/ 36 h 37"/>
                <a:gd name="T18" fmla="*/ 27 w 31"/>
                <a:gd name="T19" fmla="*/ 36 h 37"/>
                <a:gd name="T20" fmla="*/ 1 w 31"/>
                <a:gd name="T21" fmla="*/ 5 h 37"/>
                <a:gd name="T22" fmla="*/ 0 w 31"/>
                <a:gd name="T23" fmla="*/ 3 h 37"/>
                <a:gd name="T24" fmla="*/ 0 w 31"/>
                <a:gd name="T25" fmla="*/ 3 h 37"/>
                <a:gd name="T26" fmla="*/ 0 w 31"/>
                <a:gd name="T27" fmla="*/ 2 h 37"/>
                <a:gd name="T28" fmla="*/ 1 w 31"/>
                <a:gd name="T29" fmla="*/ 0 h 37"/>
                <a:gd name="T30" fmla="*/ 2 w 31"/>
                <a:gd name="T31" fmla="*/ 0 h 37"/>
                <a:gd name="T32" fmla="*/ 3 w 31"/>
                <a:gd name="T33" fmla="*/ 0 h 37"/>
                <a:gd name="T34" fmla="*/ 4 w 31"/>
                <a:gd name="T35" fmla="*/ 0 h 37"/>
                <a:gd name="T36" fmla="*/ 5 w 31"/>
                <a:gd name="T37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" h="37">
                  <a:moveTo>
                    <a:pt x="5" y="1"/>
                  </a:moveTo>
                  <a:lnTo>
                    <a:pt x="31" y="32"/>
                  </a:lnTo>
                  <a:lnTo>
                    <a:pt x="31" y="33"/>
                  </a:lnTo>
                  <a:lnTo>
                    <a:pt x="31" y="34"/>
                  </a:lnTo>
                  <a:lnTo>
                    <a:pt x="31" y="35"/>
                  </a:lnTo>
                  <a:lnTo>
                    <a:pt x="31" y="36"/>
                  </a:lnTo>
                  <a:lnTo>
                    <a:pt x="30" y="36"/>
                  </a:lnTo>
                  <a:lnTo>
                    <a:pt x="28" y="37"/>
                  </a:lnTo>
                  <a:lnTo>
                    <a:pt x="27" y="36"/>
                  </a:lnTo>
                  <a:lnTo>
                    <a:pt x="27" y="36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47"/>
            <p:cNvSpPr/>
            <p:nvPr/>
          </p:nvSpPr>
          <p:spPr bwMode="auto">
            <a:xfrm>
              <a:off x="4189504" y="2318975"/>
              <a:ext cx="50800" cy="57150"/>
            </a:xfrm>
            <a:custGeom>
              <a:avLst/>
              <a:gdLst>
                <a:gd name="T0" fmla="*/ 5 w 32"/>
                <a:gd name="T1" fmla="*/ 1 h 36"/>
                <a:gd name="T2" fmla="*/ 31 w 32"/>
                <a:gd name="T3" fmla="*/ 32 h 36"/>
                <a:gd name="T4" fmla="*/ 32 w 32"/>
                <a:gd name="T5" fmla="*/ 33 h 36"/>
                <a:gd name="T6" fmla="*/ 32 w 32"/>
                <a:gd name="T7" fmla="*/ 34 h 36"/>
                <a:gd name="T8" fmla="*/ 31 w 32"/>
                <a:gd name="T9" fmla="*/ 35 h 36"/>
                <a:gd name="T10" fmla="*/ 30 w 32"/>
                <a:gd name="T11" fmla="*/ 36 h 36"/>
                <a:gd name="T12" fmla="*/ 29 w 32"/>
                <a:gd name="T13" fmla="*/ 36 h 36"/>
                <a:gd name="T14" fmla="*/ 29 w 32"/>
                <a:gd name="T15" fmla="*/ 36 h 36"/>
                <a:gd name="T16" fmla="*/ 27 w 32"/>
                <a:gd name="T17" fmla="*/ 36 h 36"/>
                <a:gd name="T18" fmla="*/ 26 w 32"/>
                <a:gd name="T19" fmla="*/ 36 h 36"/>
                <a:gd name="T20" fmla="*/ 1 w 32"/>
                <a:gd name="T21" fmla="*/ 5 h 36"/>
                <a:gd name="T22" fmla="*/ 1 w 32"/>
                <a:gd name="T23" fmla="*/ 3 h 36"/>
                <a:gd name="T24" fmla="*/ 0 w 32"/>
                <a:gd name="T25" fmla="*/ 2 h 36"/>
                <a:gd name="T26" fmla="*/ 1 w 32"/>
                <a:gd name="T27" fmla="*/ 1 h 36"/>
                <a:gd name="T28" fmla="*/ 1 w 32"/>
                <a:gd name="T29" fmla="*/ 0 h 36"/>
                <a:gd name="T30" fmla="*/ 2 w 32"/>
                <a:gd name="T31" fmla="*/ 0 h 36"/>
                <a:gd name="T32" fmla="*/ 3 w 32"/>
                <a:gd name="T33" fmla="*/ 0 h 36"/>
                <a:gd name="T34" fmla="*/ 4 w 32"/>
                <a:gd name="T35" fmla="*/ 0 h 36"/>
                <a:gd name="T36" fmla="*/ 5 w 32"/>
                <a:gd name="T37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36">
                  <a:moveTo>
                    <a:pt x="5" y="1"/>
                  </a:moveTo>
                  <a:lnTo>
                    <a:pt x="31" y="32"/>
                  </a:lnTo>
                  <a:lnTo>
                    <a:pt x="32" y="33"/>
                  </a:lnTo>
                  <a:lnTo>
                    <a:pt x="32" y="34"/>
                  </a:lnTo>
                  <a:lnTo>
                    <a:pt x="31" y="35"/>
                  </a:lnTo>
                  <a:lnTo>
                    <a:pt x="30" y="36"/>
                  </a:lnTo>
                  <a:lnTo>
                    <a:pt x="29" y="36"/>
                  </a:lnTo>
                  <a:lnTo>
                    <a:pt x="29" y="36"/>
                  </a:lnTo>
                  <a:lnTo>
                    <a:pt x="27" y="36"/>
                  </a:lnTo>
                  <a:lnTo>
                    <a:pt x="26" y="36"/>
                  </a:lnTo>
                  <a:lnTo>
                    <a:pt x="1" y="5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48"/>
            <p:cNvSpPr/>
            <p:nvPr/>
          </p:nvSpPr>
          <p:spPr bwMode="auto">
            <a:xfrm>
              <a:off x="4259354" y="2403113"/>
              <a:ext cx="49213" cy="58738"/>
            </a:xfrm>
            <a:custGeom>
              <a:avLst/>
              <a:gdLst>
                <a:gd name="T0" fmla="*/ 5 w 31"/>
                <a:gd name="T1" fmla="*/ 1 h 37"/>
                <a:gd name="T2" fmla="*/ 31 w 31"/>
                <a:gd name="T3" fmla="*/ 32 h 37"/>
                <a:gd name="T4" fmla="*/ 31 w 31"/>
                <a:gd name="T5" fmla="*/ 33 h 37"/>
                <a:gd name="T6" fmla="*/ 31 w 31"/>
                <a:gd name="T7" fmla="*/ 34 h 37"/>
                <a:gd name="T8" fmla="*/ 31 w 31"/>
                <a:gd name="T9" fmla="*/ 35 h 37"/>
                <a:gd name="T10" fmla="*/ 31 w 31"/>
                <a:gd name="T11" fmla="*/ 36 h 37"/>
                <a:gd name="T12" fmla="*/ 30 w 31"/>
                <a:gd name="T13" fmla="*/ 37 h 37"/>
                <a:gd name="T14" fmla="*/ 28 w 31"/>
                <a:gd name="T15" fmla="*/ 37 h 37"/>
                <a:gd name="T16" fmla="*/ 27 w 31"/>
                <a:gd name="T17" fmla="*/ 36 h 37"/>
                <a:gd name="T18" fmla="*/ 27 w 31"/>
                <a:gd name="T19" fmla="*/ 35 h 37"/>
                <a:gd name="T20" fmla="*/ 1 w 31"/>
                <a:gd name="T21" fmla="*/ 5 h 37"/>
                <a:gd name="T22" fmla="*/ 0 w 31"/>
                <a:gd name="T23" fmla="*/ 4 h 37"/>
                <a:gd name="T24" fmla="*/ 0 w 31"/>
                <a:gd name="T25" fmla="*/ 3 h 37"/>
                <a:gd name="T26" fmla="*/ 0 w 31"/>
                <a:gd name="T27" fmla="*/ 1 h 37"/>
                <a:gd name="T28" fmla="*/ 1 w 31"/>
                <a:gd name="T29" fmla="*/ 1 h 37"/>
                <a:gd name="T30" fmla="*/ 2 w 31"/>
                <a:gd name="T31" fmla="*/ 0 h 37"/>
                <a:gd name="T32" fmla="*/ 3 w 31"/>
                <a:gd name="T33" fmla="*/ 0 h 37"/>
                <a:gd name="T34" fmla="*/ 4 w 31"/>
                <a:gd name="T35" fmla="*/ 0 h 37"/>
                <a:gd name="T36" fmla="*/ 5 w 31"/>
                <a:gd name="T37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" h="37">
                  <a:moveTo>
                    <a:pt x="5" y="1"/>
                  </a:moveTo>
                  <a:lnTo>
                    <a:pt x="31" y="32"/>
                  </a:lnTo>
                  <a:lnTo>
                    <a:pt x="31" y="33"/>
                  </a:lnTo>
                  <a:lnTo>
                    <a:pt x="31" y="34"/>
                  </a:lnTo>
                  <a:lnTo>
                    <a:pt x="31" y="35"/>
                  </a:lnTo>
                  <a:lnTo>
                    <a:pt x="31" y="36"/>
                  </a:lnTo>
                  <a:lnTo>
                    <a:pt x="30" y="37"/>
                  </a:lnTo>
                  <a:lnTo>
                    <a:pt x="28" y="37"/>
                  </a:lnTo>
                  <a:lnTo>
                    <a:pt x="27" y="36"/>
                  </a:lnTo>
                  <a:lnTo>
                    <a:pt x="27" y="35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1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49"/>
            <p:cNvSpPr/>
            <p:nvPr/>
          </p:nvSpPr>
          <p:spPr bwMode="auto">
            <a:xfrm>
              <a:off x="4329204" y="2487250"/>
              <a:ext cx="50800" cy="58738"/>
            </a:xfrm>
            <a:custGeom>
              <a:avLst/>
              <a:gdLst>
                <a:gd name="T0" fmla="*/ 5 w 32"/>
                <a:gd name="T1" fmla="*/ 1 h 37"/>
                <a:gd name="T2" fmla="*/ 31 w 32"/>
                <a:gd name="T3" fmla="*/ 32 h 37"/>
                <a:gd name="T4" fmla="*/ 32 w 32"/>
                <a:gd name="T5" fmla="*/ 32 h 37"/>
                <a:gd name="T6" fmla="*/ 32 w 32"/>
                <a:gd name="T7" fmla="*/ 34 h 37"/>
                <a:gd name="T8" fmla="*/ 31 w 32"/>
                <a:gd name="T9" fmla="*/ 35 h 37"/>
                <a:gd name="T10" fmla="*/ 30 w 32"/>
                <a:gd name="T11" fmla="*/ 36 h 37"/>
                <a:gd name="T12" fmla="*/ 29 w 32"/>
                <a:gd name="T13" fmla="*/ 36 h 37"/>
                <a:gd name="T14" fmla="*/ 29 w 32"/>
                <a:gd name="T15" fmla="*/ 37 h 37"/>
                <a:gd name="T16" fmla="*/ 27 w 32"/>
                <a:gd name="T17" fmla="*/ 36 h 37"/>
                <a:gd name="T18" fmla="*/ 26 w 32"/>
                <a:gd name="T19" fmla="*/ 36 h 37"/>
                <a:gd name="T20" fmla="*/ 0 w 32"/>
                <a:gd name="T21" fmla="*/ 5 h 37"/>
                <a:gd name="T22" fmla="*/ 0 w 32"/>
                <a:gd name="T23" fmla="*/ 3 h 37"/>
                <a:gd name="T24" fmla="*/ 0 w 32"/>
                <a:gd name="T25" fmla="*/ 3 h 37"/>
                <a:gd name="T26" fmla="*/ 0 w 32"/>
                <a:gd name="T27" fmla="*/ 1 h 37"/>
                <a:gd name="T28" fmla="*/ 1 w 32"/>
                <a:gd name="T29" fmla="*/ 0 h 37"/>
                <a:gd name="T30" fmla="*/ 2 w 32"/>
                <a:gd name="T31" fmla="*/ 0 h 37"/>
                <a:gd name="T32" fmla="*/ 3 w 32"/>
                <a:gd name="T33" fmla="*/ 0 h 37"/>
                <a:gd name="T34" fmla="*/ 4 w 32"/>
                <a:gd name="T35" fmla="*/ 0 h 37"/>
                <a:gd name="T36" fmla="*/ 5 w 32"/>
                <a:gd name="T37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37">
                  <a:moveTo>
                    <a:pt x="5" y="1"/>
                  </a:moveTo>
                  <a:lnTo>
                    <a:pt x="31" y="32"/>
                  </a:lnTo>
                  <a:lnTo>
                    <a:pt x="32" y="32"/>
                  </a:lnTo>
                  <a:lnTo>
                    <a:pt x="32" y="34"/>
                  </a:lnTo>
                  <a:lnTo>
                    <a:pt x="31" y="35"/>
                  </a:lnTo>
                  <a:lnTo>
                    <a:pt x="30" y="36"/>
                  </a:lnTo>
                  <a:lnTo>
                    <a:pt x="29" y="36"/>
                  </a:lnTo>
                  <a:lnTo>
                    <a:pt x="29" y="37"/>
                  </a:lnTo>
                  <a:lnTo>
                    <a:pt x="27" y="36"/>
                  </a:lnTo>
                  <a:lnTo>
                    <a:pt x="26" y="36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50"/>
            <p:cNvSpPr/>
            <p:nvPr/>
          </p:nvSpPr>
          <p:spPr bwMode="auto">
            <a:xfrm>
              <a:off x="4399054" y="2571388"/>
              <a:ext cx="49213" cy="58738"/>
            </a:xfrm>
            <a:custGeom>
              <a:avLst/>
              <a:gdLst>
                <a:gd name="T0" fmla="*/ 5 w 31"/>
                <a:gd name="T1" fmla="*/ 1 h 37"/>
                <a:gd name="T2" fmla="*/ 31 w 31"/>
                <a:gd name="T3" fmla="*/ 32 h 37"/>
                <a:gd name="T4" fmla="*/ 31 w 31"/>
                <a:gd name="T5" fmla="*/ 33 h 37"/>
                <a:gd name="T6" fmla="*/ 31 w 31"/>
                <a:gd name="T7" fmla="*/ 34 h 37"/>
                <a:gd name="T8" fmla="*/ 31 w 31"/>
                <a:gd name="T9" fmla="*/ 35 h 37"/>
                <a:gd name="T10" fmla="*/ 31 w 31"/>
                <a:gd name="T11" fmla="*/ 36 h 37"/>
                <a:gd name="T12" fmla="*/ 29 w 31"/>
                <a:gd name="T13" fmla="*/ 37 h 37"/>
                <a:gd name="T14" fmla="*/ 28 w 31"/>
                <a:gd name="T15" fmla="*/ 37 h 37"/>
                <a:gd name="T16" fmla="*/ 27 w 31"/>
                <a:gd name="T17" fmla="*/ 37 h 37"/>
                <a:gd name="T18" fmla="*/ 27 w 31"/>
                <a:gd name="T19" fmla="*/ 36 h 37"/>
                <a:gd name="T20" fmla="*/ 1 w 31"/>
                <a:gd name="T21" fmla="*/ 5 h 37"/>
                <a:gd name="T22" fmla="*/ 0 w 31"/>
                <a:gd name="T23" fmla="*/ 3 h 37"/>
                <a:gd name="T24" fmla="*/ 0 w 31"/>
                <a:gd name="T25" fmla="*/ 2 h 37"/>
                <a:gd name="T26" fmla="*/ 0 w 31"/>
                <a:gd name="T27" fmla="*/ 2 h 37"/>
                <a:gd name="T28" fmla="*/ 1 w 31"/>
                <a:gd name="T29" fmla="*/ 1 h 37"/>
                <a:gd name="T30" fmla="*/ 2 w 31"/>
                <a:gd name="T31" fmla="*/ 0 h 37"/>
                <a:gd name="T32" fmla="*/ 3 w 31"/>
                <a:gd name="T33" fmla="*/ 0 h 37"/>
                <a:gd name="T34" fmla="*/ 5 w 31"/>
                <a:gd name="T35" fmla="*/ 1 h 37"/>
                <a:gd name="T36" fmla="*/ 5 w 31"/>
                <a:gd name="T37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" h="37">
                  <a:moveTo>
                    <a:pt x="5" y="1"/>
                  </a:moveTo>
                  <a:lnTo>
                    <a:pt x="31" y="32"/>
                  </a:lnTo>
                  <a:lnTo>
                    <a:pt x="31" y="33"/>
                  </a:lnTo>
                  <a:lnTo>
                    <a:pt x="31" y="34"/>
                  </a:lnTo>
                  <a:lnTo>
                    <a:pt x="31" y="35"/>
                  </a:lnTo>
                  <a:lnTo>
                    <a:pt x="31" y="36"/>
                  </a:lnTo>
                  <a:lnTo>
                    <a:pt x="29" y="37"/>
                  </a:lnTo>
                  <a:lnTo>
                    <a:pt x="28" y="37"/>
                  </a:lnTo>
                  <a:lnTo>
                    <a:pt x="27" y="37"/>
                  </a:lnTo>
                  <a:lnTo>
                    <a:pt x="27" y="36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1" name="Freeform 51"/>
            <p:cNvSpPr/>
            <p:nvPr/>
          </p:nvSpPr>
          <p:spPr bwMode="auto">
            <a:xfrm>
              <a:off x="4468904" y="2655525"/>
              <a:ext cx="49213" cy="58738"/>
            </a:xfrm>
            <a:custGeom>
              <a:avLst/>
              <a:gdLst>
                <a:gd name="T0" fmla="*/ 5 w 31"/>
                <a:gd name="T1" fmla="*/ 1 h 37"/>
                <a:gd name="T2" fmla="*/ 31 w 31"/>
                <a:gd name="T3" fmla="*/ 32 h 37"/>
                <a:gd name="T4" fmla="*/ 31 w 31"/>
                <a:gd name="T5" fmla="*/ 33 h 37"/>
                <a:gd name="T6" fmla="*/ 31 w 31"/>
                <a:gd name="T7" fmla="*/ 34 h 37"/>
                <a:gd name="T8" fmla="*/ 31 w 31"/>
                <a:gd name="T9" fmla="*/ 35 h 37"/>
                <a:gd name="T10" fmla="*/ 31 w 31"/>
                <a:gd name="T11" fmla="*/ 36 h 37"/>
                <a:gd name="T12" fmla="*/ 29 w 31"/>
                <a:gd name="T13" fmla="*/ 37 h 37"/>
                <a:gd name="T14" fmla="*/ 29 w 31"/>
                <a:gd name="T15" fmla="*/ 37 h 37"/>
                <a:gd name="T16" fmla="*/ 27 w 31"/>
                <a:gd name="T17" fmla="*/ 37 h 37"/>
                <a:gd name="T18" fmla="*/ 26 w 31"/>
                <a:gd name="T19" fmla="*/ 35 h 37"/>
                <a:gd name="T20" fmla="*/ 0 w 31"/>
                <a:gd name="T21" fmla="*/ 5 h 37"/>
                <a:gd name="T22" fmla="*/ 0 w 31"/>
                <a:gd name="T23" fmla="*/ 4 h 37"/>
                <a:gd name="T24" fmla="*/ 0 w 31"/>
                <a:gd name="T25" fmla="*/ 3 h 37"/>
                <a:gd name="T26" fmla="*/ 0 w 31"/>
                <a:gd name="T27" fmla="*/ 1 h 37"/>
                <a:gd name="T28" fmla="*/ 1 w 31"/>
                <a:gd name="T29" fmla="*/ 1 h 37"/>
                <a:gd name="T30" fmla="*/ 2 w 31"/>
                <a:gd name="T31" fmla="*/ 0 h 37"/>
                <a:gd name="T32" fmla="*/ 4 w 31"/>
                <a:gd name="T33" fmla="*/ 0 h 37"/>
                <a:gd name="T34" fmla="*/ 4 w 31"/>
                <a:gd name="T35" fmla="*/ 0 h 37"/>
                <a:gd name="T36" fmla="*/ 5 w 31"/>
                <a:gd name="T37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" h="37">
                  <a:moveTo>
                    <a:pt x="5" y="1"/>
                  </a:moveTo>
                  <a:lnTo>
                    <a:pt x="31" y="32"/>
                  </a:lnTo>
                  <a:lnTo>
                    <a:pt x="31" y="33"/>
                  </a:lnTo>
                  <a:lnTo>
                    <a:pt x="31" y="34"/>
                  </a:lnTo>
                  <a:lnTo>
                    <a:pt x="31" y="35"/>
                  </a:lnTo>
                  <a:lnTo>
                    <a:pt x="31" y="36"/>
                  </a:lnTo>
                  <a:lnTo>
                    <a:pt x="29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6" y="3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1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5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52"/>
            <p:cNvSpPr/>
            <p:nvPr/>
          </p:nvSpPr>
          <p:spPr bwMode="auto">
            <a:xfrm>
              <a:off x="4538754" y="2739663"/>
              <a:ext cx="49213" cy="58738"/>
            </a:xfrm>
            <a:custGeom>
              <a:avLst/>
              <a:gdLst>
                <a:gd name="T0" fmla="*/ 5 w 31"/>
                <a:gd name="T1" fmla="*/ 1 h 37"/>
                <a:gd name="T2" fmla="*/ 31 w 31"/>
                <a:gd name="T3" fmla="*/ 32 h 37"/>
                <a:gd name="T4" fmla="*/ 31 w 31"/>
                <a:gd name="T5" fmla="*/ 33 h 37"/>
                <a:gd name="T6" fmla="*/ 31 w 31"/>
                <a:gd name="T7" fmla="*/ 34 h 37"/>
                <a:gd name="T8" fmla="*/ 31 w 31"/>
                <a:gd name="T9" fmla="*/ 35 h 37"/>
                <a:gd name="T10" fmla="*/ 31 w 31"/>
                <a:gd name="T11" fmla="*/ 36 h 37"/>
                <a:gd name="T12" fmla="*/ 29 w 31"/>
                <a:gd name="T13" fmla="*/ 37 h 37"/>
                <a:gd name="T14" fmla="*/ 28 w 31"/>
                <a:gd name="T15" fmla="*/ 37 h 37"/>
                <a:gd name="T16" fmla="*/ 27 w 31"/>
                <a:gd name="T17" fmla="*/ 36 h 37"/>
                <a:gd name="T18" fmla="*/ 26 w 31"/>
                <a:gd name="T19" fmla="*/ 35 h 37"/>
                <a:gd name="T20" fmla="*/ 1 w 31"/>
                <a:gd name="T21" fmla="*/ 4 h 37"/>
                <a:gd name="T22" fmla="*/ 0 w 31"/>
                <a:gd name="T23" fmla="*/ 4 h 37"/>
                <a:gd name="T24" fmla="*/ 0 w 31"/>
                <a:gd name="T25" fmla="*/ 3 h 37"/>
                <a:gd name="T26" fmla="*/ 0 w 31"/>
                <a:gd name="T27" fmla="*/ 1 h 37"/>
                <a:gd name="T28" fmla="*/ 2 w 31"/>
                <a:gd name="T29" fmla="*/ 1 h 37"/>
                <a:gd name="T30" fmla="*/ 2 w 31"/>
                <a:gd name="T31" fmla="*/ 0 h 37"/>
                <a:gd name="T32" fmla="*/ 3 w 31"/>
                <a:gd name="T33" fmla="*/ 0 h 37"/>
                <a:gd name="T34" fmla="*/ 4 w 31"/>
                <a:gd name="T35" fmla="*/ 0 h 37"/>
                <a:gd name="T36" fmla="*/ 5 w 31"/>
                <a:gd name="T37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" h="37">
                  <a:moveTo>
                    <a:pt x="5" y="1"/>
                  </a:moveTo>
                  <a:lnTo>
                    <a:pt x="31" y="32"/>
                  </a:lnTo>
                  <a:lnTo>
                    <a:pt x="31" y="33"/>
                  </a:lnTo>
                  <a:lnTo>
                    <a:pt x="31" y="34"/>
                  </a:lnTo>
                  <a:lnTo>
                    <a:pt x="31" y="35"/>
                  </a:lnTo>
                  <a:lnTo>
                    <a:pt x="31" y="36"/>
                  </a:lnTo>
                  <a:lnTo>
                    <a:pt x="29" y="37"/>
                  </a:lnTo>
                  <a:lnTo>
                    <a:pt x="28" y="37"/>
                  </a:lnTo>
                  <a:lnTo>
                    <a:pt x="27" y="36"/>
                  </a:lnTo>
                  <a:lnTo>
                    <a:pt x="26" y="35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53"/>
            <p:cNvSpPr/>
            <p:nvPr/>
          </p:nvSpPr>
          <p:spPr bwMode="auto">
            <a:xfrm>
              <a:off x="4608604" y="2823800"/>
              <a:ext cx="49213" cy="57150"/>
            </a:xfrm>
            <a:custGeom>
              <a:avLst/>
              <a:gdLst>
                <a:gd name="T0" fmla="*/ 5 w 31"/>
                <a:gd name="T1" fmla="*/ 1 h 36"/>
                <a:gd name="T2" fmla="*/ 31 w 31"/>
                <a:gd name="T3" fmla="*/ 32 h 36"/>
                <a:gd name="T4" fmla="*/ 31 w 31"/>
                <a:gd name="T5" fmla="*/ 33 h 36"/>
                <a:gd name="T6" fmla="*/ 31 w 31"/>
                <a:gd name="T7" fmla="*/ 34 h 36"/>
                <a:gd name="T8" fmla="*/ 31 w 31"/>
                <a:gd name="T9" fmla="*/ 35 h 36"/>
                <a:gd name="T10" fmla="*/ 31 w 31"/>
                <a:gd name="T11" fmla="*/ 36 h 36"/>
                <a:gd name="T12" fmla="*/ 29 w 31"/>
                <a:gd name="T13" fmla="*/ 36 h 36"/>
                <a:gd name="T14" fmla="*/ 28 w 31"/>
                <a:gd name="T15" fmla="*/ 36 h 36"/>
                <a:gd name="T16" fmla="*/ 27 w 31"/>
                <a:gd name="T17" fmla="*/ 36 h 36"/>
                <a:gd name="T18" fmla="*/ 26 w 31"/>
                <a:gd name="T19" fmla="*/ 36 h 36"/>
                <a:gd name="T20" fmla="*/ 0 w 31"/>
                <a:gd name="T21" fmla="*/ 5 h 36"/>
                <a:gd name="T22" fmla="*/ 0 w 31"/>
                <a:gd name="T23" fmla="*/ 4 h 36"/>
                <a:gd name="T24" fmla="*/ 0 w 31"/>
                <a:gd name="T25" fmla="*/ 3 h 36"/>
                <a:gd name="T26" fmla="*/ 0 w 31"/>
                <a:gd name="T27" fmla="*/ 2 h 36"/>
                <a:gd name="T28" fmla="*/ 1 w 31"/>
                <a:gd name="T29" fmla="*/ 1 h 36"/>
                <a:gd name="T30" fmla="*/ 2 w 31"/>
                <a:gd name="T31" fmla="*/ 0 h 36"/>
                <a:gd name="T32" fmla="*/ 4 w 31"/>
                <a:gd name="T33" fmla="*/ 0 h 36"/>
                <a:gd name="T34" fmla="*/ 4 w 31"/>
                <a:gd name="T35" fmla="*/ 1 h 36"/>
                <a:gd name="T36" fmla="*/ 5 w 31"/>
                <a:gd name="T37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" h="36">
                  <a:moveTo>
                    <a:pt x="5" y="1"/>
                  </a:moveTo>
                  <a:lnTo>
                    <a:pt x="31" y="32"/>
                  </a:lnTo>
                  <a:lnTo>
                    <a:pt x="31" y="33"/>
                  </a:lnTo>
                  <a:lnTo>
                    <a:pt x="31" y="34"/>
                  </a:lnTo>
                  <a:lnTo>
                    <a:pt x="31" y="35"/>
                  </a:lnTo>
                  <a:lnTo>
                    <a:pt x="31" y="36"/>
                  </a:lnTo>
                  <a:lnTo>
                    <a:pt x="29" y="36"/>
                  </a:lnTo>
                  <a:lnTo>
                    <a:pt x="28" y="36"/>
                  </a:lnTo>
                  <a:lnTo>
                    <a:pt x="27" y="36"/>
                  </a:lnTo>
                  <a:lnTo>
                    <a:pt x="26" y="3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5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4" name="Freeform 54"/>
            <p:cNvSpPr/>
            <p:nvPr/>
          </p:nvSpPr>
          <p:spPr bwMode="auto">
            <a:xfrm>
              <a:off x="4678454" y="2907938"/>
              <a:ext cx="49213" cy="58738"/>
            </a:xfrm>
            <a:custGeom>
              <a:avLst/>
              <a:gdLst>
                <a:gd name="T0" fmla="*/ 5 w 31"/>
                <a:gd name="T1" fmla="*/ 1 h 37"/>
                <a:gd name="T2" fmla="*/ 31 w 31"/>
                <a:gd name="T3" fmla="*/ 32 h 37"/>
                <a:gd name="T4" fmla="*/ 31 w 31"/>
                <a:gd name="T5" fmla="*/ 33 h 37"/>
                <a:gd name="T6" fmla="*/ 31 w 31"/>
                <a:gd name="T7" fmla="*/ 34 h 37"/>
                <a:gd name="T8" fmla="*/ 31 w 31"/>
                <a:gd name="T9" fmla="*/ 35 h 37"/>
                <a:gd name="T10" fmla="*/ 31 w 31"/>
                <a:gd name="T11" fmla="*/ 36 h 37"/>
                <a:gd name="T12" fmla="*/ 30 w 31"/>
                <a:gd name="T13" fmla="*/ 37 h 37"/>
                <a:gd name="T14" fmla="*/ 28 w 31"/>
                <a:gd name="T15" fmla="*/ 37 h 37"/>
                <a:gd name="T16" fmla="*/ 27 w 31"/>
                <a:gd name="T17" fmla="*/ 37 h 37"/>
                <a:gd name="T18" fmla="*/ 26 w 31"/>
                <a:gd name="T19" fmla="*/ 35 h 37"/>
                <a:gd name="T20" fmla="*/ 1 w 31"/>
                <a:gd name="T21" fmla="*/ 5 h 37"/>
                <a:gd name="T22" fmla="*/ 0 w 31"/>
                <a:gd name="T23" fmla="*/ 4 h 37"/>
                <a:gd name="T24" fmla="*/ 0 w 31"/>
                <a:gd name="T25" fmla="*/ 2 h 37"/>
                <a:gd name="T26" fmla="*/ 0 w 31"/>
                <a:gd name="T27" fmla="*/ 1 h 37"/>
                <a:gd name="T28" fmla="*/ 1 w 31"/>
                <a:gd name="T29" fmla="*/ 1 h 37"/>
                <a:gd name="T30" fmla="*/ 2 w 31"/>
                <a:gd name="T31" fmla="*/ 0 h 37"/>
                <a:gd name="T32" fmla="*/ 3 w 31"/>
                <a:gd name="T33" fmla="*/ 0 h 37"/>
                <a:gd name="T34" fmla="*/ 4 w 31"/>
                <a:gd name="T35" fmla="*/ 0 h 37"/>
                <a:gd name="T36" fmla="*/ 5 w 31"/>
                <a:gd name="T37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" h="37">
                  <a:moveTo>
                    <a:pt x="5" y="1"/>
                  </a:moveTo>
                  <a:lnTo>
                    <a:pt x="31" y="32"/>
                  </a:lnTo>
                  <a:lnTo>
                    <a:pt x="31" y="33"/>
                  </a:lnTo>
                  <a:lnTo>
                    <a:pt x="31" y="34"/>
                  </a:lnTo>
                  <a:lnTo>
                    <a:pt x="31" y="35"/>
                  </a:lnTo>
                  <a:lnTo>
                    <a:pt x="31" y="36"/>
                  </a:lnTo>
                  <a:lnTo>
                    <a:pt x="30" y="37"/>
                  </a:lnTo>
                  <a:lnTo>
                    <a:pt x="28" y="37"/>
                  </a:lnTo>
                  <a:lnTo>
                    <a:pt x="27" y="37"/>
                  </a:lnTo>
                  <a:lnTo>
                    <a:pt x="26" y="35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5" name="Freeform 55"/>
            <p:cNvSpPr/>
            <p:nvPr/>
          </p:nvSpPr>
          <p:spPr bwMode="auto">
            <a:xfrm>
              <a:off x="4748304" y="2992075"/>
              <a:ext cx="50800" cy="58738"/>
            </a:xfrm>
            <a:custGeom>
              <a:avLst/>
              <a:gdLst>
                <a:gd name="T0" fmla="*/ 5 w 32"/>
                <a:gd name="T1" fmla="*/ 1 h 37"/>
                <a:gd name="T2" fmla="*/ 31 w 32"/>
                <a:gd name="T3" fmla="*/ 32 h 37"/>
                <a:gd name="T4" fmla="*/ 32 w 32"/>
                <a:gd name="T5" fmla="*/ 33 h 37"/>
                <a:gd name="T6" fmla="*/ 32 w 32"/>
                <a:gd name="T7" fmla="*/ 34 h 37"/>
                <a:gd name="T8" fmla="*/ 31 w 32"/>
                <a:gd name="T9" fmla="*/ 35 h 37"/>
                <a:gd name="T10" fmla="*/ 30 w 32"/>
                <a:gd name="T11" fmla="*/ 36 h 37"/>
                <a:gd name="T12" fmla="*/ 29 w 32"/>
                <a:gd name="T13" fmla="*/ 37 h 37"/>
                <a:gd name="T14" fmla="*/ 28 w 32"/>
                <a:gd name="T15" fmla="*/ 37 h 37"/>
                <a:gd name="T16" fmla="*/ 27 w 32"/>
                <a:gd name="T17" fmla="*/ 36 h 37"/>
                <a:gd name="T18" fmla="*/ 26 w 32"/>
                <a:gd name="T19" fmla="*/ 36 h 37"/>
                <a:gd name="T20" fmla="*/ 1 w 32"/>
                <a:gd name="T21" fmla="*/ 4 h 37"/>
                <a:gd name="T22" fmla="*/ 1 w 32"/>
                <a:gd name="T23" fmla="*/ 4 h 37"/>
                <a:gd name="T24" fmla="*/ 0 w 32"/>
                <a:gd name="T25" fmla="*/ 3 h 37"/>
                <a:gd name="T26" fmla="*/ 1 w 32"/>
                <a:gd name="T27" fmla="*/ 2 h 37"/>
                <a:gd name="T28" fmla="*/ 1 w 32"/>
                <a:gd name="T29" fmla="*/ 1 h 37"/>
                <a:gd name="T30" fmla="*/ 2 w 32"/>
                <a:gd name="T31" fmla="*/ 0 h 37"/>
                <a:gd name="T32" fmla="*/ 3 w 32"/>
                <a:gd name="T33" fmla="*/ 0 h 37"/>
                <a:gd name="T34" fmla="*/ 4 w 32"/>
                <a:gd name="T35" fmla="*/ 0 h 37"/>
                <a:gd name="T36" fmla="*/ 5 w 32"/>
                <a:gd name="T37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37">
                  <a:moveTo>
                    <a:pt x="5" y="1"/>
                  </a:moveTo>
                  <a:lnTo>
                    <a:pt x="31" y="32"/>
                  </a:lnTo>
                  <a:lnTo>
                    <a:pt x="32" y="33"/>
                  </a:lnTo>
                  <a:lnTo>
                    <a:pt x="32" y="34"/>
                  </a:lnTo>
                  <a:lnTo>
                    <a:pt x="31" y="35"/>
                  </a:lnTo>
                  <a:lnTo>
                    <a:pt x="30" y="36"/>
                  </a:lnTo>
                  <a:lnTo>
                    <a:pt x="29" y="37"/>
                  </a:lnTo>
                  <a:lnTo>
                    <a:pt x="28" y="37"/>
                  </a:lnTo>
                  <a:lnTo>
                    <a:pt x="27" y="36"/>
                  </a:lnTo>
                  <a:lnTo>
                    <a:pt x="26" y="36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6" name="Freeform 56"/>
            <p:cNvSpPr/>
            <p:nvPr/>
          </p:nvSpPr>
          <p:spPr bwMode="auto">
            <a:xfrm>
              <a:off x="4818154" y="3076213"/>
              <a:ext cx="20638" cy="23813"/>
            </a:xfrm>
            <a:custGeom>
              <a:avLst/>
              <a:gdLst>
                <a:gd name="T0" fmla="*/ 5 w 13"/>
                <a:gd name="T1" fmla="*/ 1 h 15"/>
                <a:gd name="T2" fmla="*/ 13 w 13"/>
                <a:gd name="T3" fmla="*/ 10 h 15"/>
                <a:gd name="T4" fmla="*/ 13 w 13"/>
                <a:gd name="T5" fmla="*/ 11 h 15"/>
                <a:gd name="T6" fmla="*/ 13 w 13"/>
                <a:gd name="T7" fmla="*/ 12 h 15"/>
                <a:gd name="T8" fmla="*/ 13 w 13"/>
                <a:gd name="T9" fmla="*/ 13 h 15"/>
                <a:gd name="T10" fmla="*/ 12 w 13"/>
                <a:gd name="T11" fmla="*/ 14 h 15"/>
                <a:gd name="T12" fmla="*/ 11 w 13"/>
                <a:gd name="T13" fmla="*/ 15 h 15"/>
                <a:gd name="T14" fmla="*/ 10 w 13"/>
                <a:gd name="T15" fmla="*/ 15 h 15"/>
                <a:gd name="T16" fmla="*/ 9 w 13"/>
                <a:gd name="T17" fmla="*/ 14 h 15"/>
                <a:gd name="T18" fmla="*/ 8 w 13"/>
                <a:gd name="T19" fmla="*/ 14 h 15"/>
                <a:gd name="T20" fmla="*/ 1 w 13"/>
                <a:gd name="T21" fmla="*/ 5 h 15"/>
                <a:gd name="T22" fmla="*/ 0 w 13"/>
                <a:gd name="T23" fmla="*/ 4 h 15"/>
                <a:gd name="T24" fmla="*/ 0 w 13"/>
                <a:gd name="T25" fmla="*/ 3 h 15"/>
                <a:gd name="T26" fmla="*/ 0 w 13"/>
                <a:gd name="T27" fmla="*/ 2 h 15"/>
                <a:gd name="T28" fmla="*/ 1 w 13"/>
                <a:gd name="T29" fmla="*/ 0 h 15"/>
                <a:gd name="T30" fmla="*/ 2 w 13"/>
                <a:gd name="T31" fmla="*/ 0 h 15"/>
                <a:gd name="T32" fmla="*/ 3 w 13"/>
                <a:gd name="T33" fmla="*/ 0 h 15"/>
                <a:gd name="T34" fmla="*/ 4 w 13"/>
                <a:gd name="T35" fmla="*/ 0 h 15"/>
                <a:gd name="T36" fmla="*/ 5 w 13"/>
                <a:gd name="T3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" h="15">
                  <a:moveTo>
                    <a:pt x="5" y="1"/>
                  </a:moveTo>
                  <a:lnTo>
                    <a:pt x="13" y="10"/>
                  </a:lnTo>
                  <a:lnTo>
                    <a:pt x="13" y="11"/>
                  </a:lnTo>
                  <a:lnTo>
                    <a:pt x="13" y="12"/>
                  </a:lnTo>
                  <a:lnTo>
                    <a:pt x="13" y="13"/>
                  </a:lnTo>
                  <a:lnTo>
                    <a:pt x="12" y="14"/>
                  </a:lnTo>
                  <a:lnTo>
                    <a:pt x="11" y="15"/>
                  </a:lnTo>
                  <a:lnTo>
                    <a:pt x="10" y="15"/>
                  </a:lnTo>
                  <a:lnTo>
                    <a:pt x="9" y="14"/>
                  </a:lnTo>
                  <a:lnTo>
                    <a:pt x="8" y="14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3729129" y="2669813"/>
              <a:ext cx="84138" cy="857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8" name="Rectangle 59"/>
            <p:cNvSpPr>
              <a:spLocks noChangeArrowheads="1"/>
            </p:cNvSpPr>
            <p:nvPr/>
          </p:nvSpPr>
          <p:spPr bwMode="auto">
            <a:xfrm>
              <a:off x="2243229" y="3644538"/>
              <a:ext cx="84138" cy="857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9" name="Rectangle 60"/>
            <p:cNvSpPr>
              <a:spLocks noChangeArrowheads="1"/>
            </p:cNvSpPr>
            <p:nvPr/>
          </p:nvSpPr>
          <p:spPr bwMode="auto">
            <a:xfrm>
              <a:off x="2243229" y="3644538"/>
              <a:ext cx="84138" cy="85725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0" name="Rectangle 61"/>
            <p:cNvSpPr>
              <a:spLocks noChangeArrowheads="1"/>
            </p:cNvSpPr>
            <p:nvPr/>
          </p:nvSpPr>
          <p:spPr bwMode="auto">
            <a:xfrm>
              <a:off x="1435192" y="2882538"/>
              <a:ext cx="85725" cy="841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1" name="Rectangle 62"/>
            <p:cNvSpPr>
              <a:spLocks noChangeArrowheads="1"/>
            </p:cNvSpPr>
            <p:nvPr/>
          </p:nvSpPr>
          <p:spPr bwMode="auto">
            <a:xfrm>
              <a:off x="1435192" y="2882538"/>
              <a:ext cx="85725" cy="84138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2" name="Rectangle 63"/>
            <p:cNvSpPr>
              <a:spLocks noChangeArrowheads="1"/>
            </p:cNvSpPr>
            <p:nvPr/>
          </p:nvSpPr>
          <p:spPr bwMode="auto">
            <a:xfrm>
              <a:off x="1646329" y="3433400"/>
              <a:ext cx="85725" cy="857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3" name="Rectangle 64"/>
            <p:cNvSpPr>
              <a:spLocks noChangeArrowheads="1"/>
            </p:cNvSpPr>
            <p:nvPr/>
          </p:nvSpPr>
          <p:spPr bwMode="auto">
            <a:xfrm>
              <a:off x="1646329" y="3433400"/>
              <a:ext cx="85725" cy="85725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" name="Rectangle 65"/>
            <p:cNvSpPr>
              <a:spLocks noChangeArrowheads="1"/>
            </p:cNvSpPr>
            <p:nvPr/>
          </p:nvSpPr>
          <p:spPr bwMode="auto">
            <a:xfrm>
              <a:off x="2028917" y="2669813"/>
              <a:ext cx="85725" cy="857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" name="Rectangle 66"/>
            <p:cNvSpPr>
              <a:spLocks noChangeArrowheads="1"/>
            </p:cNvSpPr>
            <p:nvPr/>
          </p:nvSpPr>
          <p:spPr bwMode="auto">
            <a:xfrm>
              <a:off x="2028917" y="2669813"/>
              <a:ext cx="85725" cy="85725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6" name="Freeform 67"/>
            <p:cNvSpPr/>
            <p:nvPr/>
          </p:nvSpPr>
          <p:spPr bwMode="auto">
            <a:xfrm>
              <a:off x="3303679" y="1258525"/>
              <a:ext cx="106363" cy="106363"/>
            </a:xfrm>
            <a:custGeom>
              <a:avLst/>
              <a:gdLst>
                <a:gd name="T0" fmla="*/ 67 w 67"/>
                <a:gd name="T1" fmla="*/ 31 h 67"/>
                <a:gd name="T2" fmla="*/ 66 w 67"/>
                <a:gd name="T3" fmla="*/ 24 h 67"/>
                <a:gd name="T4" fmla="*/ 63 w 67"/>
                <a:gd name="T5" fmla="*/ 18 h 67"/>
                <a:gd name="T6" fmla="*/ 59 w 67"/>
                <a:gd name="T7" fmla="*/ 13 h 67"/>
                <a:gd name="T8" fmla="*/ 55 w 67"/>
                <a:gd name="T9" fmla="*/ 8 h 67"/>
                <a:gd name="T10" fmla="*/ 50 w 67"/>
                <a:gd name="T11" fmla="*/ 5 h 67"/>
                <a:gd name="T12" fmla="*/ 44 w 67"/>
                <a:gd name="T13" fmla="*/ 1 h 67"/>
                <a:gd name="T14" fmla="*/ 37 w 67"/>
                <a:gd name="T15" fmla="*/ 1 h 67"/>
                <a:gd name="T16" fmla="*/ 31 w 67"/>
                <a:gd name="T17" fmla="*/ 1 h 67"/>
                <a:gd name="T18" fmla="*/ 24 w 67"/>
                <a:gd name="T19" fmla="*/ 1 h 67"/>
                <a:gd name="T20" fmla="*/ 18 w 67"/>
                <a:gd name="T21" fmla="*/ 5 h 67"/>
                <a:gd name="T22" fmla="*/ 13 w 67"/>
                <a:gd name="T23" fmla="*/ 8 h 67"/>
                <a:gd name="T24" fmla="*/ 8 w 67"/>
                <a:gd name="T25" fmla="*/ 13 h 67"/>
                <a:gd name="T26" fmla="*/ 5 w 67"/>
                <a:gd name="T27" fmla="*/ 18 h 67"/>
                <a:gd name="T28" fmla="*/ 1 w 67"/>
                <a:gd name="T29" fmla="*/ 24 h 67"/>
                <a:gd name="T30" fmla="*/ 1 w 67"/>
                <a:gd name="T31" fmla="*/ 31 h 67"/>
                <a:gd name="T32" fmla="*/ 1 w 67"/>
                <a:gd name="T33" fmla="*/ 37 h 67"/>
                <a:gd name="T34" fmla="*/ 1 w 67"/>
                <a:gd name="T35" fmla="*/ 44 h 67"/>
                <a:gd name="T36" fmla="*/ 5 w 67"/>
                <a:gd name="T37" fmla="*/ 50 h 67"/>
                <a:gd name="T38" fmla="*/ 8 w 67"/>
                <a:gd name="T39" fmla="*/ 55 h 67"/>
                <a:gd name="T40" fmla="*/ 13 w 67"/>
                <a:gd name="T41" fmla="*/ 59 h 67"/>
                <a:gd name="T42" fmla="*/ 18 w 67"/>
                <a:gd name="T43" fmla="*/ 63 h 67"/>
                <a:gd name="T44" fmla="*/ 24 w 67"/>
                <a:gd name="T45" fmla="*/ 66 h 67"/>
                <a:gd name="T46" fmla="*/ 31 w 67"/>
                <a:gd name="T47" fmla="*/ 67 h 67"/>
                <a:gd name="T48" fmla="*/ 37 w 67"/>
                <a:gd name="T49" fmla="*/ 67 h 67"/>
                <a:gd name="T50" fmla="*/ 44 w 67"/>
                <a:gd name="T51" fmla="*/ 66 h 67"/>
                <a:gd name="T52" fmla="*/ 50 w 67"/>
                <a:gd name="T53" fmla="*/ 63 h 67"/>
                <a:gd name="T54" fmla="*/ 55 w 67"/>
                <a:gd name="T55" fmla="*/ 59 h 67"/>
                <a:gd name="T56" fmla="*/ 59 w 67"/>
                <a:gd name="T57" fmla="*/ 55 h 67"/>
                <a:gd name="T58" fmla="*/ 63 w 67"/>
                <a:gd name="T59" fmla="*/ 50 h 67"/>
                <a:gd name="T60" fmla="*/ 66 w 67"/>
                <a:gd name="T61" fmla="*/ 44 h 67"/>
                <a:gd name="T62" fmla="*/ 67 w 67"/>
                <a:gd name="T63" fmla="*/ 3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7" y="31"/>
                  </a:lnTo>
                  <a:lnTo>
                    <a:pt x="67" y="27"/>
                  </a:lnTo>
                  <a:lnTo>
                    <a:pt x="66" y="24"/>
                  </a:lnTo>
                  <a:lnTo>
                    <a:pt x="65" y="21"/>
                  </a:lnTo>
                  <a:lnTo>
                    <a:pt x="63" y="18"/>
                  </a:lnTo>
                  <a:lnTo>
                    <a:pt x="62" y="15"/>
                  </a:lnTo>
                  <a:lnTo>
                    <a:pt x="59" y="13"/>
                  </a:lnTo>
                  <a:lnTo>
                    <a:pt x="58" y="10"/>
                  </a:lnTo>
                  <a:lnTo>
                    <a:pt x="55" y="8"/>
                  </a:lnTo>
                  <a:lnTo>
                    <a:pt x="52" y="6"/>
                  </a:lnTo>
                  <a:lnTo>
                    <a:pt x="50" y="5"/>
                  </a:lnTo>
                  <a:lnTo>
                    <a:pt x="47" y="3"/>
                  </a:lnTo>
                  <a:lnTo>
                    <a:pt x="44" y="1"/>
                  </a:lnTo>
                  <a:lnTo>
                    <a:pt x="40" y="1"/>
                  </a:lnTo>
                  <a:lnTo>
                    <a:pt x="37" y="1"/>
                  </a:lnTo>
                  <a:lnTo>
                    <a:pt x="34" y="0"/>
                  </a:lnTo>
                  <a:lnTo>
                    <a:pt x="31" y="1"/>
                  </a:lnTo>
                  <a:lnTo>
                    <a:pt x="27" y="1"/>
                  </a:lnTo>
                  <a:lnTo>
                    <a:pt x="24" y="1"/>
                  </a:lnTo>
                  <a:lnTo>
                    <a:pt x="21" y="3"/>
                  </a:lnTo>
                  <a:lnTo>
                    <a:pt x="18" y="5"/>
                  </a:lnTo>
                  <a:lnTo>
                    <a:pt x="15" y="6"/>
                  </a:lnTo>
                  <a:lnTo>
                    <a:pt x="13" y="8"/>
                  </a:lnTo>
                  <a:lnTo>
                    <a:pt x="10" y="10"/>
                  </a:lnTo>
                  <a:lnTo>
                    <a:pt x="8" y="13"/>
                  </a:lnTo>
                  <a:lnTo>
                    <a:pt x="6" y="15"/>
                  </a:lnTo>
                  <a:lnTo>
                    <a:pt x="5" y="18"/>
                  </a:lnTo>
                  <a:lnTo>
                    <a:pt x="3" y="21"/>
                  </a:lnTo>
                  <a:lnTo>
                    <a:pt x="1" y="24"/>
                  </a:lnTo>
                  <a:lnTo>
                    <a:pt x="1" y="27"/>
                  </a:lnTo>
                  <a:lnTo>
                    <a:pt x="1" y="31"/>
                  </a:lnTo>
                  <a:lnTo>
                    <a:pt x="0" y="34"/>
                  </a:lnTo>
                  <a:lnTo>
                    <a:pt x="1" y="37"/>
                  </a:lnTo>
                  <a:lnTo>
                    <a:pt x="1" y="40"/>
                  </a:lnTo>
                  <a:lnTo>
                    <a:pt x="1" y="44"/>
                  </a:lnTo>
                  <a:lnTo>
                    <a:pt x="3" y="47"/>
                  </a:lnTo>
                  <a:lnTo>
                    <a:pt x="5" y="50"/>
                  </a:lnTo>
                  <a:lnTo>
                    <a:pt x="6" y="52"/>
                  </a:lnTo>
                  <a:lnTo>
                    <a:pt x="8" y="55"/>
                  </a:lnTo>
                  <a:lnTo>
                    <a:pt x="10" y="58"/>
                  </a:lnTo>
                  <a:lnTo>
                    <a:pt x="13" y="59"/>
                  </a:lnTo>
                  <a:lnTo>
                    <a:pt x="15" y="62"/>
                  </a:lnTo>
                  <a:lnTo>
                    <a:pt x="18" y="63"/>
                  </a:lnTo>
                  <a:lnTo>
                    <a:pt x="21" y="65"/>
                  </a:lnTo>
                  <a:lnTo>
                    <a:pt x="24" y="66"/>
                  </a:lnTo>
                  <a:lnTo>
                    <a:pt x="27" y="67"/>
                  </a:lnTo>
                  <a:lnTo>
                    <a:pt x="31" y="67"/>
                  </a:lnTo>
                  <a:lnTo>
                    <a:pt x="34" y="67"/>
                  </a:lnTo>
                  <a:lnTo>
                    <a:pt x="37" y="67"/>
                  </a:lnTo>
                  <a:lnTo>
                    <a:pt x="40" y="67"/>
                  </a:lnTo>
                  <a:lnTo>
                    <a:pt x="44" y="66"/>
                  </a:lnTo>
                  <a:lnTo>
                    <a:pt x="47" y="65"/>
                  </a:lnTo>
                  <a:lnTo>
                    <a:pt x="50" y="63"/>
                  </a:lnTo>
                  <a:lnTo>
                    <a:pt x="52" y="62"/>
                  </a:lnTo>
                  <a:lnTo>
                    <a:pt x="55" y="59"/>
                  </a:lnTo>
                  <a:lnTo>
                    <a:pt x="58" y="58"/>
                  </a:lnTo>
                  <a:lnTo>
                    <a:pt x="59" y="55"/>
                  </a:lnTo>
                  <a:lnTo>
                    <a:pt x="62" y="52"/>
                  </a:lnTo>
                  <a:lnTo>
                    <a:pt x="63" y="50"/>
                  </a:lnTo>
                  <a:lnTo>
                    <a:pt x="65" y="47"/>
                  </a:lnTo>
                  <a:lnTo>
                    <a:pt x="66" y="44"/>
                  </a:lnTo>
                  <a:lnTo>
                    <a:pt x="67" y="40"/>
                  </a:lnTo>
                  <a:lnTo>
                    <a:pt x="67" y="37"/>
                  </a:lnTo>
                  <a:lnTo>
                    <a:pt x="67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7" name="Freeform 68"/>
            <p:cNvSpPr/>
            <p:nvPr/>
          </p:nvSpPr>
          <p:spPr bwMode="auto">
            <a:xfrm>
              <a:off x="3303679" y="1258525"/>
              <a:ext cx="106363" cy="106363"/>
            </a:xfrm>
            <a:custGeom>
              <a:avLst/>
              <a:gdLst>
                <a:gd name="T0" fmla="*/ 67 w 67"/>
                <a:gd name="T1" fmla="*/ 31 h 67"/>
                <a:gd name="T2" fmla="*/ 66 w 67"/>
                <a:gd name="T3" fmla="*/ 24 h 67"/>
                <a:gd name="T4" fmla="*/ 63 w 67"/>
                <a:gd name="T5" fmla="*/ 18 h 67"/>
                <a:gd name="T6" fmla="*/ 59 w 67"/>
                <a:gd name="T7" fmla="*/ 13 h 67"/>
                <a:gd name="T8" fmla="*/ 55 w 67"/>
                <a:gd name="T9" fmla="*/ 8 h 67"/>
                <a:gd name="T10" fmla="*/ 50 w 67"/>
                <a:gd name="T11" fmla="*/ 5 h 67"/>
                <a:gd name="T12" fmla="*/ 44 w 67"/>
                <a:gd name="T13" fmla="*/ 1 h 67"/>
                <a:gd name="T14" fmla="*/ 37 w 67"/>
                <a:gd name="T15" fmla="*/ 1 h 67"/>
                <a:gd name="T16" fmla="*/ 31 w 67"/>
                <a:gd name="T17" fmla="*/ 1 h 67"/>
                <a:gd name="T18" fmla="*/ 24 w 67"/>
                <a:gd name="T19" fmla="*/ 1 h 67"/>
                <a:gd name="T20" fmla="*/ 18 w 67"/>
                <a:gd name="T21" fmla="*/ 5 h 67"/>
                <a:gd name="T22" fmla="*/ 13 w 67"/>
                <a:gd name="T23" fmla="*/ 8 h 67"/>
                <a:gd name="T24" fmla="*/ 8 w 67"/>
                <a:gd name="T25" fmla="*/ 13 h 67"/>
                <a:gd name="T26" fmla="*/ 5 w 67"/>
                <a:gd name="T27" fmla="*/ 18 h 67"/>
                <a:gd name="T28" fmla="*/ 1 w 67"/>
                <a:gd name="T29" fmla="*/ 24 h 67"/>
                <a:gd name="T30" fmla="*/ 1 w 67"/>
                <a:gd name="T31" fmla="*/ 31 h 67"/>
                <a:gd name="T32" fmla="*/ 1 w 67"/>
                <a:gd name="T33" fmla="*/ 37 h 67"/>
                <a:gd name="T34" fmla="*/ 1 w 67"/>
                <a:gd name="T35" fmla="*/ 44 h 67"/>
                <a:gd name="T36" fmla="*/ 5 w 67"/>
                <a:gd name="T37" fmla="*/ 50 h 67"/>
                <a:gd name="T38" fmla="*/ 8 w 67"/>
                <a:gd name="T39" fmla="*/ 55 h 67"/>
                <a:gd name="T40" fmla="*/ 13 w 67"/>
                <a:gd name="T41" fmla="*/ 59 h 67"/>
                <a:gd name="T42" fmla="*/ 18 w 67"/>
                <a:gd name="T43" fmla="*/ 63 h 67"/>
                <a:gd name="T44" fmla="*/ 24 w 67"/>
                <a:gd name="T45" fmla="*/ 66 h 67"/>
                <a:gd name="T46" fmla="*/ 31 w 67"/>
                <a:gd name="T47" fmla="*/ 67 h 67"/>
                <a:gd name="T48" fmla="*/ 37 w 67"/>
                <a:gd name="T49" fmla="*/ 67 h 67"/>
                <a:gd name="T50" fmla="*/ 44 w 67"/>
                <a:gd name="T51" fmla="*/ 66 h 67"/>
                <a:gd name="T52" fmla="*/ 50 w 67"/>
                <a:gd name="T53" fmla="*/ 63 h 67"/>
                <a:gd name="T54" fmla="*/ 55 w 67"/>
                <a:gd name="T55" fmla="*/ 59 h 67"/>
                <a:gd name="T56" fmla="*/ 59 w 67"/>
                <a:gd name="T57" fmla="*/ 55 h 67"/>
                <a:gd name="T58" fmla="*/ 63 w 67"/>
                <a:gd name="T59" fmla="*/ 50 h 67"/>
                <a:gd name="T60" fmla="*/ 66 w 67"/>
                <a:gd name="T61" fmla="*/ 44 h 67"/>
                <a:gd name="T62" fmla="*/ 67 w 67"/>
                <a:gd name="T63" fmla="*/ 3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" h="67">
                  <a:moveTo>
                    <a:pt x="67" y="34"/>
                  </a:moveTo>
                  <a:lnTo>
                    <a:pt x="67" y="31"/>
                  </a:lnTo>
                  <a:lnTo>
                    <a:pt x="67" y="27"/>
                  </a:lnTo>
                  <a:lnTo>
                    <a:pt x="66" y="24"/>
                  </a:lnTo>
                  <a:lnTo>
                    <a:pt x="65" y="21"/>
                  </a:lnTo>
                  <a:lnTo>
                    <a:pt x="63" y="18"/>
                  </a:lnTo>
                  <a:lnTo>
                    <a:pt x="62" y="15"/>
                  </a:lnTo>
                  <a:lnTo>
                    <a:pt x="59" y="13"/>
                  </a:lnTo>
                  <a:lnTo>
                    <a:pt x="58" y="10"/>
                  </a:lnTo>
                  <a:lnTo>
                    <a:pt x="55" y="8"/>
                  </a:lnTo>
                  <a:lnTo>
                    <a:pt x="52" y="6"/>
                  </a:lnTo>
                  <a:lnTo>
                    <a:pt x="50" y="5"/>
                  </a:lnTo>
                  <a:lnTo>
                    <a:pt x="47" y="3"/>
                  </a:lnTo>
                  <a:lnTo>
                    <a:pt x="44" y="1"/>
                  </a:lnTo>
                  <a:lnTo>
                    <a:pt x="40" y="1"/>
                  </a:lnTo>
                  <a:lnTo>
                    <a:pt x="37" y="1"/>
                  </a:lnTo>
                  <a:lnTo>
                    <a:pt x="34" y="0"/>
                  </a:lnTo>
                  <a:lnTo>
                    <a:pt x="31" y="1"/>
                  </a:lnTo>
                  <a:lnTo>
                    <a:pt x="27" y="1"/>
                  </a:lnTo>
                  <a:lnTo>
                    <a:pt x="24" y="1"/>
                  </a:lnTo>
                  <a:lnTo>
                    <a:pt x="21" y="3"/>
                  </a:lnTo>
                  <a:lnTo>
                    <a:pt x="18" y="5"/>
                  </a:lnTo>
                  <a:lnTo>
                    <a:pt x="15" y="6"/>
                  </a:lnTo>
                  <a:lnTo>
                    <a:pt x="13" y="8"/>
                  </a:lnTo>
                  <a:lnTo>
                    <a:pt x="10" y="10"/>
                  </a:lnTo>
                  <a:lnTo>
                    <a:pt x="8" y="13"/>
                  </a:lnTo>
                  <a:lnTo>
                    <a:pt x="6" y="15"/>
                  </a:lnTo>
                  <a:lnTo>
                    <a:pt x="5" y="18"/>
                  </a:lnTo>
                  <a:lnTo>
                    <a:pt x="3" y="21"/>
                  </a:lnTo>
                  <a:lnTo>
                    <a:pt x="1" y="24"/>
                  </a:lnTo>
                  <a:lnTo>
                    <a:pt x="1" y="27"/>
                  </a:lnTo>
                  <a:lnTo>
                    <a:pt x="1" y="31"/>
                  </a:lnTo>
                  <a:lnTo>
                    <a:pt x="0" y="34"/>
                  </a:lnTo>
                  <a:lnTo>
                    <a:pt x="1" y="37"/>
                  </a:lnTo>
                  <a:lnTo>
                    <a:pt x="1" y="40"/>
                  </a:lnTo>
                  <a:lnTo>
                    <a:pt x="1" y="44"/>
                  </a:lnTo>
                  <a:lnTo>
                    <a:pt x="3" y="47"/>
                  </a:lnTo>
                  <a:lnTo>
                    <a:pt x="5" y="50"/>
                  </a:lnTo>
                  <a:lnTo>
                    <a:pt x="6" y="52"/>
                  </a:lnTo>
                  <a:lnTo>
                    <a:pt x="8" y="55"/>
                  </a:lnTo>
                  <a:lnTo>
                    <a:pt x="10" y="58"/>
                  </a:lnTo>
                  <a:lnTo>
                    <a:pt x="13" y="59"/>
                  </a:lnTo>
                  <a:lnTo>
                    <a:pt x="15" y="62"/>
                  </a:lnTo>
                  <a:lnTo>
                    <a:pt x="18" y="63"/>
                  </a:lnTo>
                  <a:lnTo>
                    <a:pt x="21" y="65"/>
                  </a:lnTo>
                  <a:lnTo>
                    <a:pt x="24" y="66"/>
                  </a:lnTo>
                  <a:lnTo>
                    <a:pt x="27" y="67"/>
                  </a:lnTo>
                  <a:lnTo>
                    <a:pt x="31" y="67"/>
                  </a:lnTo>
                  <a:lnTo>
                    <a:pt x="34" y="67"/>
                  </a:lnTo>
                  <a:lnTo>
                    <a:pt x="37" y="67"/>
                  </a:lnTo>
                  <a:lnTo>
                    <a:pt x="40" y="67"/>
                  </a:lnTo>
                  <a:lnTo>
                    <a:pt x="44" y="66"/>
                  </a:lnTo>
                  <a:lnTo>
                    <a:pt x="47" y="65"/>
                  </a:lnTo>
                  <a:lnTo>
                    <a:pt x="50" y="63"/>
                  </a:lnTo>
                  <a:lnTo>
                    <a:pt x="52" y="62"/>
                  </a:lnTo>
                  <a:lnTo>
                    <a:pt x="55" y="59"/>
                  </a:lnTo>
                  <a:lnTo>
                    <a:pt x="58" y="58"/>
                  </a:lnTo>
                  <a:lnTo>
                    <a:pt x="59" y="55"/>
                  </a:lnTo>
                  <a:lnTo>
                    <a:pt x="62" y="52"/>
                  </a:lnTo>
                  <a:lnTo>
                    <a:pt x="63" y="50"/>
                  </a:lnTo>
                  <a:lnTo>
                    <a:pt x="65" y="47"/>
                  </a:lnTo>
                  <a:lnTo>
                    <a:pt x="66" y="44"/>
                  </a:lnTo>
                  <a:lnTo>
                    <a:pt x="67" y="40"/>
                  </a:lnTo>
                  <a:lnTo>
                    <a:pt x="67" y="37"/>
                  </a:lnTo>
                  <a:lnTo>
                    <a:pt x="67" y="3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8" name="Freeform 69"/>
            <p:cNvSpPr/>
            <p:nvPr/>
          </p:nvSpPr>
          <p:spPr bwMode="auto">
            <a:xfrm>
              <a:off x="3984717" y="1101363"/>
              <a:ext cx="106363" cy="104775"/>
            </a:xfrm>
            <a:custGeom>
              <a:avLst/>
              <a:gdLst>
                <a:gd name="T0" fmla="*/ 66 w 67"/>
                <a:gd name="T1" fmla="*/ 29 h 66"/>
                <a:gd name="T2" fmla="*/ 65 w 67"/>
                <a:gd name="T3" fmla="*/ 23 h 66"/>
                <a:gd name="T4" fmla="*/ 62 w 67"/>
                <a:gd name="T5" fmla="*/ 16 h 66"/>
                <a:gd name="T6" fmla="*/ 59 w 67"/>
                <a:gd name="T7" fmla="*/ 12 h 66"/>
                <a:gd name="T8" fmla="*/ 54 w 67"/>
                <a:gd name="T9" fmla="*/ 7 h 66"/>
                <a:gd name="T10" fmla="*/ 49 w 67"/>
                <a:gd name="T11" fmla="*/ 3 h 66"/>
                <a:gd name="T12" fmla="*/ 43 w 67"/>
                <a:gd name="T13" fmla="*/ 1 h 66"/>
                <a:gd name="T14" fmla="*/ 36 w 67"/>
                <a:gd name="T15" fmla="*/ 0 h 66"/>
                <a:gd name="T16" fmla="*/ 29 w 67"/>
                <a:gd name="T17" fmla="*/ 0 h 66"/>
                <a:gd name="T18" fmla="*/ 23 w 67"/>
                <a:gd name="T19" fmla="*/ 1 h 66"/>
                <a:gd name="T20" fmla="*/ 17 w 67"/>
                <a:gd name="T21" fmla="*/ 3 h 66"/>
                <a:gd name="T22" fmla="*/ 12 w 67"/>
                <a:gd name="T23" fmla="*/ 7 h 66"/>
                <a:gd name="T24" fmla="*/ 7 w 67"/>
                <a:gd name="T25" fmla="*/ 12 h 66"/>
                <a:gd name="T26" fmla="*/ 4 w 67"/>
                <a:gd name="T27" fmla="*/ 16 h 66"/>
                <a:gd name="T28" fmla="*/ 1 w 67"/>
                <a:gd name="T29" fmla="*/ 23 h 66"/>
                <a:gd name="T30" fmla="*/ 0 w 67"/>
                <a:gd name="T31" fmla="*/ 29 h 66"/>
                <a:gd name="T32" fmla="*/ 0 w 67"/>
                <a:gd name="T33" fmla="*/ 36 h 66"/>
                <a:gd name="T34" fmla="*/ 1 w 67"/>
                <a:gd name="T35" fmla="*/ 43 h 66"/>
                <a:gd name="T36" fmla="*/ 4 w 67"/>
                <a:gd name="T37" fmla="*/ 48 h 66"/>
                <a:gd name="T38" fmla="*/ 7 w 67"/>
                <a:gd name="T39" fmla="*/ 54 h 66"/>
                <a:gd name="T40" fmla="*/ 12 w 67"/>
                <a:gd name="T41" fmla="*/ 58 h 66"/>
                <a:gd name="T42" fmla="*/ 17 w 67"/>
                <a:gd name="T43" fmla="*/ 62 h 66"/>
                <a:gd name="T44" fmla="*/ 23 w 67"/>
                <a:gd name="T45" fmla="*/ 65 h 66"/>
                <a:gd name="T46" fmla="*/ 29 w 67"/>
                <a:gd name="T47" fmla="*/ 66 h 66"/>
                <a:gd name="T48" fmla="*/ 36 w 67"/>
                <a:gd name="T49" fmla="*/ 66 h 66"/>
                <a:gd name="T50" fmla="*/ 43 w 67"/>
                <a:gd name="T51" fmla="*/ 65 h 66"/>
                <a:gd name="T52" fmla="*/ 49 w 67"/>
                <a:gd name="T53" fmla="*/ 62 h 66"/>
                <a:gd name="T54" fmla="*/ 54 w 67"/>
                <a:gd name="T55" fmla="*/ 58 h 66"/>
                <a:gd name="T56" fmla="*/ 59 w 67"/>
                <a:gd name="T57" fmla="*/ 54 h 66"/>
                <a:gd name="T58" fmla="*/ 62 w 67"/>
                <a:gd name="T59" fmla="*/ 48 h 66"/>
                <a:gd name="T60" fmla="*/ 65 w 67"/>
                <a:gd name="T61" fmla="*/ 43 h 66"/>
                <a:gd name="T62" fmla="*/ 66 w 67"/>
                <a:gd name="T63" fmla="*/ 3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29"/>
                  </a:lnTo>
                  <a:lnTo>
                    <a:pt x="66" y="26"/>
                  </a:lnTo>
                  <a:lnTo>
                    <a:pt x="65" y="23"/>
                  </a:lnTo>
                  <a:lnTo>
                    <a:pt x="64" y="20"/>
                  </a:lnTo>
                  <a:lnTo>
                    <a:pt x="62" y="16"/>
                  </a:lnTo>
                  <a:lnTo>
                    <a:pt x="60" y="14"/>
                  </a:lnTo>
                  <a:lnTo>
                    <a:pt x="59" y="12"/>
                  </a:lnTo>
                  <a:lnTo>
                    <a:pt x="57" y="9"/>
                  </a:lnTo>
                  <a:lnTo>
                    <a:pt x="54" y="7"/>
                  </a:lnTo>
                  <a:lnTo>
                    <a:pt x="52" y="5"/>
                  </a:lnTo>
                  <a:lnTo>
                    <a:pt x="49" y="3"/>
                  </a:lnTo>
                  <a:lnTo>
                    <a:pt x="46" y="2"/>
                  </a:lnTo>
                  <a:lnTo>
                    <a:pt x="43" y="1"/>
                  </a:lnTo>
                  <a:lnTo>
                    <a:pt x="40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3" y="1"/>
                  </a:lnTo>
                  <a:lnTo>
                    <a:pt x="20" y="2"/>
                  </a:lnTo>
                  <a:lnTo>
                    <a:pt x="17" y="3"/>
                  </a:lnTo>
                  <a:lnTo>
                    <a:pt x="14" y="5"/>
                  </a:lnTo>
                  <a:lnTo>
                    <a:pt x="12" y="7"/>
                  </a:lnTo>
                  <a:lnTo>
                    <a:pt x="9" y="9"/>
                  </a:lnTo>
                  <a:lnTo>
                    <a:pt x="7" y="12"/>
                  </a:lnTo>
                  <a:lnTo>
                    <a:pt x="5" y="14"/>
                  </a:lnTo>
                  <a:lnTo>
                    <a:pt x="4" y="16"/>
                  </a:lnTo>
                  <a:lnTo>
                    <a:pt x="2" y="20"/>
                  </a:lnTo>
                  <a:lnTo>
                    <a:pt x="1" y="23"/>
                  </a:lnTo>
                  <a:lnTo>
                    <a:pt x="0" y="26"/>
                  </a:lnTo>
                  <a:lnTo>
                    <a:pt x="0" y="29"/>
                  </a:lnTo>
                  <a:lnTo>
                    <a:pt x="0" y="33"/>
                  </a:lnTo>
                  <a:lnTo>
                    <a:pt x="0" y="36"/>
                  </a:lnTo>
                  <a:lnTo>
                    <a:pt x="0" y="39"/>
                  </a:lnTo>
                  <a:lnTo>
                    <a:pt x="1" y="43"/>
                  </a:lnTo>
                  <a:lnTo>
                    <a:pt x="2" y="46"/>
                  </a:lnTo>
                  <a:lnTo>
                    <a:pt x="4" y="48"/>
                  </a:lnTo>
                  <a:lnTo>
                    <a:pt x="5" y="51"/>
                  </a:lnTo>
                  <a:lnTo>
                    <a:pt x="7" y="54"/>
                  </a:lnTo>
                  <a:lnTo>
                    <a:pt x="9" y="56"/>
                  </a:lnTo>
                  <a:lnTo>
                    <a:pt x="12" y="58"/>
                  </a:lnTo>
                  <a:lnTo>
                    <a:pt x="14" y="60"/>
                  </a:lnTo>
                  <a:lnTo>
                    <a:pt x="17" y="62"/>
                  </a:lnTo>
                  <a:lnTo>
                    <a:pt x="20" y="63"/>
                  </a:lnTo>
                  <a:lnTo>
                    <a:pt x="23" y="65"/>
                  </a:lnTo>
                  <a:lnTo>
                    <a:pt x="27" y="65"/>
                  </a:lnTo>
                  <a:lnTo>
                    <a:pt x="29" y="66"/>
                  </a:lnTo>
                  <a:lnTo>
                    <a:pt x="33" y="66"/>
                  </a:lnTo>
                  <a:lnTo>
                    <a:pt x="36" y="66"/>
                  </a:lnTo>
                  <a:lnTo>
                    <a:pt x="40" y="65"/>
                  </a:lnTo>
                  <a:lnTo>
                    <a:pt x="43" y="65"/>
                  </a:lnTo>
                  <a:lnTo>
                    <a:pt x="46" y="63"/>
                  </a:lnTo>
                  <a:lnTo>
                    <a:pt x="49" y="62"/>
                  </a:lnTo>
                  <a:lnTo>
                    <a:pt x="52" y="60"/>
                  </a:lnTo>
                  <a:lnTo>
                    <a:pt x="54" y="58"/>
                  </a:lnTo>
                  <a:lnTo>
                    <a:pt x="57" y="56"/>
                  </a:lnTo>
                  <a:lnTo>
                    <a:pt x="59" y="54"/>
                  </a:lnTo>
                  <a:lnTo>
                    <a:pt x="60" y="51"/>
                  </a:lnTo>
                  <a:lnTo>
                    <a:pt x="62" y="48"/>
                  </a:lnTo>
                  <a:lnTo>
                    <a:pt x="64" y="46"/>
                  </a:lnTo>
                  <a:lnTo>
                    <a:pt x="65" y="43"/>
                  </a:lnTo>
                  <a:lnTo>
                    <a:pt x="66" y="39"/>
                  </a:lnTo>
                  <a:lnTo>
                    <a:pt x="66" y="36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9" name="Freeform 70"/>
            <p:cNvSpPr/>
            <p:nvPr/>
          </p:nvSpPr>
          <p:spPr bwMode="auto">
            <a:xfrm>
              <a:off x="3984717" y="1101363"/>
              <a:ext cx="106363" cy="104775"/>
            </a:xfrm>
            <a:custGeom>
              <a:avLst/>
              <a:gdLst>
                <a:gd name="T0" fmla="*/ 66 w 67"/>
                <a:gd name="T1" fmla="*/ 29 h 66"/>
                <a:gd name="T2" fmla="*/ 65 w 67"/>
                <a:gd name="T3" fmla="*/ 23 h 66"/>
                <a:gd name="T4" fmla="*/ 62 w 67"/>
                <a:gd name="T5" fmla="*/ 16 h 66"/>
                <a:gd name="T6" fmla="*/ 59 w 67"/>
                <a:gd name="T7" fmla="*/ 12 h 66"/>
                <a:gd name="T8" fmla="*/ 54 w 67"/>
                <a:gd name="T9" fmla="*/ 7 h 66"/>
                <a:gd name="T10" fmla="*/ 49 w 67"/>
                <a:gd name="T11" fmla="*/ 3 h 66"/>
                <a:gd name="T12" fmla="*/ 43 w 67"/>
                <a:gd name="T13" fmla="*/ 1 h 66"/>
                <a:gd name="T14" fmla="*/ 36 w 67"/>
                <a:gd name="T15" fmla="*/ 0 h 66"/>
                <a:gd name="T16" fmla="*/ 29 w 67"/>
                <a:gd name="T17" fmla="*/ 0 h 66"/>
                <a:gd name="T18" fmla="*/ 23 w 67"/>
                <a:gd name="T19" fmla="*/ 1 h 66"/>
                <a:gd name="T20" fmla="*/ 17 w 67"/>
                <a:gd name="T21" fmla="*/ 3 h 66"/>
                <a:gd name="T22" fmla="*/ 12 w 67"/>
                <a:gd name="T23" fmla="*/ 7 h 66"/>
                <a:gd name="T24" fmla="*/ 7 w 67"/>
                <a:gd name="T25" fmla="*/ 12 h 66"/>
                <a:gd name="T26" fmla="*/ 4 w 67"/>
                <a:gd name="T27" fmla="*/ 16 h 66"/>
                <a:gd name="T28" fmla="*/ 1 w 67"/>
                <a:gd name="T29" fmla="*/ 23 h 66"/>
                <a:gd name="T30" fmla="*/ 0 w 67"/>
                <a:gd name="T31" fmla="*/ 29 h 66"/>
                <a:gd name="T32" fmla="*/ 0 w 67"/>
                <a:gd name="T33" fmla="*/ 36 h 66"/>
                <a:gd name="T34" fmla="*/ 1 w 67"/>
                <a:gd name="T35" fmla="*/ 43 h 66"/>
                <a:gd name="T36" fmla="*/ 4 w 67"/>
                <a:gd name="T37" fmla="*/ 48 h 66"/>
                <a:gd name="T38" fmla="*/ 7 w 67"/>
                <a:gd name="T39" fmla="*/ 54 h 66"/>
                <a:gd name="T40" fmla="*/ 12 w 67"/>
                <a:gd name="T41" fmla="*/ 58 h 66"/>
                <a:gd name="T42" fmla="*/ 17 w 67"/>
                <a:gd name="T43" fmla="*/ 62 h 66"/>
                <a:gd name="T44" fmla="*/ 23 w 67"/>
                <a:gd name="T45" fmla="*/ 65 h 66"/>
                <a:gd name="T46" fmla="*/ 29 w 67"/>
                <a:gd name="T47" fmla="*/ 66 h 66"/>
                <a:gd name="T48" fmla="*/ 36 w 67"/>
                <a:gd name="T49" fmla="*/ 66 h 66"/>
                <a:gd name="T50" fmla="*/ 43 w 67"/>
                <a:gd name="T51" fmla="*/ 65 h 66"/>
                <a:gd name="T52" fmla="*/ 49 w 67"/>
                <a:gd name="T53" fmla="*/ 62 h 66"/>
                <a:gd name="T54" fmla="*/ 54 w 67"/>
                <a:gd name="T55" fmla="*/ 58 h 66"/>
                <a:gd name="T56" fmla="*/ 59 w 67"/>
                <a:gd name="T57" fmla="*/ 54 h 66"/>
                <a:gd name="T58" fmla="*/ 62 w 67"/>
                <a:gd name="T59" fmla="*/ 48 h 66"/>
                <a:gd name="T60" fmla="*/ 65 w 67"/>
                <a:gd name="T61" fmla="*/ 43 h 66"/>
                <a:gd name="T62" fmla="*/ 66 w 67"/>
                <a:gd name="T63" fmla="*/ 3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6" y="29"/>
                  </a:lnTo>
                  <a:lnTo>
                    <a:pt x="66" y="26"/>
                  </a:lnTo>
                  <a:lnTo>
                    <a:pt x="65" y="23"/>
                  </a:lnTo>
                  <a:lnTo>
                    <a:pt x="64" y="20"/>
                  </a:lnTo>
                  <a:lnTo>
                    <a:pt x="62" y="16"/>
                  </a:lnTo>
                  <a:lnTo>
                    <a:pt x="60" y="14"/>
                  </a:lnTo>
                  <a:lnTo>
                    <a:pt x="59" y="12"/>
                  </a:lnTo>
                  <a:lnTo>
                    <a:pt x="57" y="9"/>
                  </a:lnTo>
                  <a:lnTo>
                    <a:pt x="54" y="7"/>
                  </a:lnTo>
                  <a:lnTo>
                    <a:pt x="52" y="5"/>
                  </a:lnTo>
                  <a:lnTo>
                    <a:pt x="49" y="3"/>
                  </a:lnTo>
                  <a:lnTo>
                    <a:pt x="46" y="2"/>
                  </a:lnTo>
                  <a:lnTo>
                    <a:pt x="43" y="1"/>
                  </a:lnTo>
                  <a:lnTo>
                    <a:pt x="40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3" y="1"/>
                  </a:lnTo>
                  <a:lnTo>
                    <a:pt x="20" y="2"/>
                  </a:lnTo>
                  <a:lnTo>
                    <a:pt x="17" y="3"/>
                  </a:lnTo>
                  <a:lnTo>
                    <a:pt x="14" y="5"/>
                  </a:lnTo>
                  <a:lnTo>
                    <a:pt x="12" y="7"/>
                  </a:lnTo>
                  <a:lnTo>
                    <a:pt x="9" y="9"/>
                  </a:lnTo>
                  <a:lnTo>
                    <a:pt x="7" y="12"/>
                  </a:lnTo>
                  <a:lnTo>
                    <a:pt x="5" y="14"/>
                  </a:lnTo>
                  <a:lnTo>
                    <a:pt x="4" y="16"/>
                  </a:lnTo>
                  <a:lnTo>
                    <a:pt x="2" y="20"/>
                  </a:lnTo>
                  <a:lnTo>
                    <a:pt x="1" y="23"/>
                  </a:lnTo>
                  <a:lnTo>
                    <a:pt x="0" y="26"/>
                  </a:lnTo>
                  <a:lnTo>
                    <a:pt x="0" y="29"/>
                  </a:lnTo>
                  <a:lnTo>
                    <a:pt x="0" y="33"/>
                  </a:lnTo>
                  <a:lnTo>
                    <a:pt x="0" y="36"/>
                  </a:lnTo>
                  <a:lnTo>
                    <a:pt x="0" y="39"/>
                  </a:lnTo>
                  <a:lnTo>
                    <a:pt x="1" y="43"/>
                  </a:lnTo>
                  <a:lnTo>
                    <a:pt x="2" y="46"/>
                  </a:lnTo>
                  <a:lnTo>
                    <a:pt x="4" y="48"/>
                  </a:lnTo>
                  <a:lnTo>
                    <a:pt x="5" y="51"/>
                  </a:lnTo>
                  <a:lnTo>
                    <a:pt x="7" y="54"/>
                  </a:lnTo>
                  <a:lnTo>
                    <a:pt x="9" y="56"/>
                  </a:lnTo>
                  <a:lnTo>
                    <a:pt x="12" y="58"/>
                  </a:lnTo>
                  <a:lnTo>
                    <a:pt x="14" y="60"/>
                  </a:lnTo>
                  <a:lnTo>
                    <a:pt x="17" y="62"/>
                  </a:lnTo>
                  <a:lnTo>
                    <a:pt x="20" y="63"/>
                  </a:lnTo>
                  <a:lnTo>
                    <a:pt x="23" y="65"/>
                  </a:lnTo>
                  <a:lnTo>
                    <a:pt x="27" y="65"/>
                  </a:lnTo>
                  <a:lnTo>
                    <a:pt x="29" y="66"/>
                  </a:lnTo>
                  <a:lnTo>
                    <a:pt x="33" y="66"/>
                  </a:lnTo>
                  <a:lnTo>
                    <a:pt x="36" y="66"/>
                  </a:lnTo>
                  <a:lnTo>
                    <a:pt x="40" y="65"/>
                  </a:lnTo>
                  <a:lnTo>
                    <a:pt x="43" y="65"/>
                  </a:lnTo>
                  <a:lnTo>
                    <a:pt x="46" y="63"/>
                  </a:lnTo>
                  <a:lnTo>
                    <a:pt x="49" y="62"/>
                  </a:lnTo>
                  <a:lnTo>
                    <a:pt x="52" y="60"/>
                  </a:lnTo>
                  <a:lnTo>
                    <a:pt x="54" y="58"/>
                  </a:lnTo>
                  <a:lnTo>
                    <a:pt x="57" y="56"/>
                  </a:lnTo>
                  <a:lnTo>
                    <a:pt x="59" y="54"/>
                  </a:lnTo>
                  <a:lnTo>
                    <a:pt x="60" y="51"/>
                  </a:lnTo>
                  <a:lnTo>
                    <a:pt x="62" y="48"/>
                  </a:lnTo>
                  <a:lnTo>
                    <a:pt x="64" y="46"/>
                  </a:lnTo>
                  <a:lnTo>
                    <a:pt x="65" y="43"/>
                  </a:lnTo>
                  <a:lnTo>
                    <a:pt x="66" y="39"/>
                  </a:lnTo>
                  <a:lnTo>
                    <a:pt x="66" y="36"/>
                  </a:lnTo>
                  <a:lnTo>
                    <a:pt x="67" y="33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0" name="Freeform 71"/>
            <p:cNvSpPr/>
            <p:nvPr/>
          </p:nvSpPr>
          <p:spPr bwMode="auto">
            <a:xfrm>
              <a:off x="4295073" y="2431213"/>
              <a:ext cx="106363" cy="106363"/>
            </a:xfrm>
            <a:custGeom>
              <a:avLst/>
              <a:gdLst>
                <a:gd name="T0" fmla="*/ 67 w 67"/>
                <a:gd name="T1" fmla="*/ 30 h 67"/>
                <a:gd name="T2" fmla="*/ 65 w 67"/>
                <a:gd name="T3" fmla="*/ 23 h 67"/>
                <a:gd name="T4" fmla="*/ 63 w 67"/>
                <a:gd name="T5" fmla="*/ 17 h 67"/>
                <a:gd name="T6" fmla="*/ 59 w 67"/>
                <a:gd name="T7" fmla="*/ 12 h 67"/>
                <a:gd name="T8" fmla="*/ 54 w 67"/>
                <a:gd name="T9" fmla="*/ 7 h 67"/>
                <a:gd name="T10" fmla="*/ 49 w 67"/>
                <a:gd name="T11" fmla="*/ 3 h 67"/>
                <a:gd name="T12" fmla="*/ 43 w 67"/>
                <a:gd name="T13" fmla="*/ 2 h 67"/>
                <a:gd name="T14" fmla="*/ 36 w 67"/>
                <a:gd name="T15" fmla="*/ 0 h 67"/>
                <a:gd name="T16" fmla="*/ 29 w 67"/>
                <a:gd name="T17" fmla="*/ 0 h 67"/>
                <a:gd name="T18" fmla="*/ 23 w 67"/>
                <a:gd name="T19" fmla="*/ 2 h 67"/>
                <a:gd name="T20" fmla="*/ 17 w 67"/>
                <a:gd name="T21" fmla="*/ 3 h 67"/>
                <a:gd name="T22" fmla="*/ 12 w 67"/>
                <a:gd name="T23" fmla="*/ 7 h 67"/>
                <a:gd name="T24" fmla="*/ 8 w 67"/>
                <a:gd name="T25" fmla="*/ 12 h 67"/>
                <a:gd name="T26" fmla="*/ 3 w 67"/>
                <a:gd name="T27" fmla="*/ 17 h 67"/>
                <a:gd name="T28" fmla="*/ 1 w 67"/>
                <a:gd name="T29" fmla="*/ 23 h 67"/>
                <a:gd name="T30" fmla="*/ 0 w 67"/>
                <a:gd name="T31" fmla="*/ 30 h 67"/>
                <a:gd name="T32" fmla="*/ 0 w 67"/>
                <a:gd name="T33" fmla="*/ 37 h 67"/>
                <a:gd name="T34" fmla="*/ 1 w 67"/>
                <a:gd name="T35" fmla="*/ 43 h 67"/>
                <a:gd name="T36" fmla="*/ 3 w 67"/>
                <a:gd name="T37" fmla="*/ 49 h 67"/>
                <a:gd name="T38" fmla="*/ 8 w 67"/>
                <a:gd name="T39" fmla="*/ 54 h 67"/>
                <a:gd name="T40" fmla="*/ 12 w 67"/>
                <a:gd name="T41" fmla="*/ 59 h 67"/>
                <a:gd name="T42" fmla="*/ 17 w 67"/>
                <a:gd name="T43" fmla="*/ 62 h 67"/>
                <a:gd name="T44" fmla="*/ 23 w 67"/>
                <a:gd name="T45" fmla="*/ 65 h 67"/>
                <a:gd name="T46" fmla="*/ 29 w 67"/>
                <a:gd name="T47" fmla="*/ 67 h 67"/>
                <a:gd name="T48" fmla="*/ 36 w 67"/>
                <a:gd name="T49" fmla="*/ 67 h 67"/>
                <a:gd name="T50" fmla="*/ 43 w 67"/>
                <a:gd name="T51" fmla="*/ 65 h 67"/>
                <a:gd name="T52" fmla="*/ 49 w 67"/>
                <a:gd name="T53" fmla="*/ 62 h 67"/>
                <a:gd name="T54" fmla="*/ 54 w 67"/>
                <a:gd name="T55" fmla="*/ 59 h 67"/>
                <a:gd name="T56" fmla="*/ 59 w 67"/>
                <a:gd name="T57" fmla="*/ 54 h 67"/>
                <a:gd name="T58" fmla="*/ 63 w 67"/>
                <a:gd name="T59" fmla="*/ 49 h 67"/>
                <a:gd name="T60" fmla="*/ 65 w 67"/>
                <a:gd name="T61" fmla="*/ 43 h 67"/>
                <a:gd name="T62" fmla="*/ 67 w 67"/>
                <a:gd name="T63" fmla="*/ 3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" h="67">
                  <a:moveTo>
                    <a:pt x="67" y="33"/>
                  </a:moveTo>
                  <a:lnTo>
                    <a:pt x="67" y="30"/>
                  </a:lnTo>
                  <a:lnTo>
                    <a:pt x="66" y="26"/>
                  </a:lnTo>
                  <a:lnTo>
                    <a:pt x="65" y="23"/>
                  </a:lnTo>
                  <a:lnTo>
                    <a:pt x="64" y="20"/>
                  </a:lnTo>
                  <a:lnTo>
                    <a:pt x="63" y="17"/>
                  </a:lnTo>
                  <a:lnTo>
                    <a:pt x="61" y="14"/>
                  </a:lnTo>
                  <a:lnTo>
                    <a:pt x="59" y="12"/>
                  </a:lnTo>
                  <a:lnTo>
                    <a:pt x="56" y="9"/>
                  </a:lnTo>
                  <a:lnTo>
                    <a:pt x="54" y="7"/>
                  </a:lnTo>
                  <a:lnTo>
                    <a:pt x="51" y="6"/>
                  </a:lnTo>
                  <a:lnTo>
                    <a:pt x="49" y="3"/>
                  </a:lnTo>
                  <a:lnTo>
                    <a:pt x="46" y="2"/>
                  </a:lnTo>
                  <a:lnTo>
                    <a:pt x="43" y="2"/>
                  </a:lnTo>
                  <a:lnTo>
                    <a:pt x="40" y="1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0"/>
                  </a:lnTo>
                  <a:lnTo>
                    <a:pt x="26" y="1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17" y="3"/>
                  </a:lnTo>
                  <a:lnTo>
                    <a:pt x="15" y="6"/>
                  </a:lnTo>
                  <a:lnTo>
                    <a:pt x="12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5" y="14"/>
                  </a:lnTo>
                  <a:lnTo>
                    <a:pt x="3" y="17"/>
                  </a:lnTo>
                  <a:lnTo>
                    <a:pt x="2" y="20"/>
                  </a:lnTo>
                  <a:lnTo>
                    <a:pt x="1" y="23"/>
                  </a:lnTo>
                  <a:lnTo>
                    <a:pt x="1" y="26"/>
                  </a:lnTo>
                  <a:lnTo>
                    <a:pt x="0" y="30"/>
                  </a:lnTo>
                  <a:lnTo>
                    <a:pt x="0" y="33"/>
                  </a:lnTo>
                  <a:lnTo>
                    <a:pt x="0" y="37"/>
                  </a:lnTo>
                  <a:lnTo>
                    <a:pt x="1" y="40"/>
                  </a:lnTo>
                  <a:lnTo>
                    <a:pt x="1" y="43"/>
                  </a:lnTo>
                  <a:lnTo>
                    <a:pt x="2" y="46"/>
                  </a:lnTo>
                  <a:lnTo>
                    <a:pt x="3" y="49"/>
                  </a:lnTo>
                  <a:lnTo>
                    <a:pt x="5" y="52"/>
                  </a:lnTo>
                  <a:lnTo>
                    <a:pt x="8" y="54"/>
                  </a:lnTo>
                  <a:lnTo>
                    <a:pt x="10" y="56"/>
                  </a:lnTo>
                  <a:lnTo>
                    <a:pt x="12" y="59"/>
                  </a:lnTo>
                  <a:lnTo>
                    <a:pt x="15" y="61"/>
                  </a:lnTo>
                  <a:lnTo>
                    <a:pt x="17" y="62"/>
                  </a:lnTo>
                  <a:lnTo>
                    <a:pt x="21" y="63"/>
                  </a:lnTo>
                  <a:lnTo>
                    <a:pt x="23" y="65"/>
                  </a:lnTo>
                  <a:lnTo>
                    <a:pt x="26" y="66"/>
                  </a:lnTo>
                  <a:lnTo>
                    <a:pt x="29" y="67"/>
                  </a:lnTo>
                  <a:lnTo>
                    <a:pt x="33" y="67"/>
                  </a:lnTo>
                  <a:lnTo>
                    <a:pt x="36" y="67"/>
                  </a:lnTo>
                  <a:lnTo>
                    <a:pt x="40" y="66"/>
                  </a:lnTo>
                  <a:lnTo>
                    <a:pt x="43" y="65"/>
                  </a:lnTo>
                  <a:lnTo>
                    <a:pt x="46" y="63"/>
                  </a:lnTo>
                  <a:lnTo>
                    <a:pt x="49" y="62"/>
                  </a:lnTo>
                  <a:lnTo>
                    <a:pt x="51" y="61"/>
                  </a:lnTo>
                  <a:lnTo>
                    <a:pt x="54" y="59"/>
                  </a:lnTo>
                  <a:lnTo>
                    <a:pt x="56" y="56"/>
                  </a:lnTo>
                  <a:lnTo>
                    <a:pt x="59" y="54"/>
                  </a:lnTo>
                  <a:lnTo>
                    <a:pt x="61" y="52"/>
                  </a:lnTo>
                  <a:lnTo>
                    <a:pt x="63" y="49"/>
                  </a:lnTo>
                  <a:lnTo>
                    <a:pt x="64" y="46"/>
                  </a:lnTo>
                  <a:lnTo>
                    <a:pt x="65" y="43"/>
                  </a:lnTo>
                  <a:lnTo>
                    <a:pt x="66" y="40"/>
                  </a:lnTo>
                  <a:lnTo>
                    <a:pt x="67" y="37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1" name="Freeform 72"/>
            <p:cNvSpPr/>
            <p:nvPr/>
          </p:nvSpPr>
          <p:spPr bwMode="auto">
            <a:xfrm>
              <a:off x="4264910" y="2430575"/>
              <a:ext cx="106363" cy="106363"/>
            </a:xfrm>
            <a:custGeom>
              <a:avLst/>
              <a:gdLst>
                <a:gd name="T0" fmla="*/ 67 w 67"/>
                <a:gd name="T1" fmla="*/ 30 h 67"/>
                <a:gd name="T2" fmla="*/ 65 w 67"/>
                <a:gd name="T3" fmla="*/ 23 h 67"/>
                <a:gd name="T4" fmla="*/ 63 w 67"/>
                <a:gd name="T5" fmla="*/ 17 h 67"/>
                <a:gd name="T6" fmla="*/ 59 w 67"/>
                <a:gd name="T7" fmla="*/ 12 h 67"/>
                <a:gd name="T8" fmla="*/ 54 w 67"/>
                <a:gd name="T9" fmla="*/ 7 h 67"/>
                <a:gd name="T10" fmla="*/ 49 w 67"/>
                <a:gd name="T11" fmla="*/ 3 h 67"/>
                <a:gd name="T12" fmla="*/ 43 w 67"/>
                <a:gd name="T13" fmla="*/ 2 h 67"/>
                <a:gd name="T14" fmla="*/ 36 w 67"/>
                <a:gd name="T15" fmla="*/ 0 h 67"/>
                <a:gd name="T16" fmla="*/ 29 w 67"/>
                <a:gd name="T17" fmla="*/ 0 h 67"/>
                <a:gd name="T18" fmla="*/ 23 w 67"/>
                <a:gd name="T19" fmla="*/ 2 h 67"/>
                <a:gd name="T20" fmla="*/ 17 w 67"/>
                <a:gd name="T21" fmla="*/ 3 h 67"/>
                <a:gd name="T22" fmla="*/ 12 w 67"/>
                <a:gd name="T23" fmla="*/ 7 h 67"/>
                <a:gd name="T24" fmla="*/ 8 w 67"/>
                <a:gd name="T25" fmla="*/ 12 h 67"/>
                <a:gd name="T26" fmla="*/ 3 w 67"/>
                <a:gd name="T27" fmla="*/ 17 h 67"/>
                <a:gd name="T28" fmla="*/ 1 w 67"/>
                <a:gd name="T29" fmla="*/ 23 h 67"/>
                <a:gd name="T30" fmla="*/ 0 w 67"/>
                <a:gd name="T31" fmla="*/ 30 h 67"/>
                <a:gd name="T32" fmla="*/ 0 w 67"/>
                <a:gd name="T33" fmla="*/ 37 h 67"/>
                <a:gd name="T34" fmla="*/ 1 w 67"/>
                <a:gd name="T35" fmla="*/ 43 h 67"/>
                <a:gd name="T36" fmla="*/ 3 w 67"/>
                <a:gd name="T37" fmla="*/ 49 h 67"/>
                <a:gd name="T38" fmla="*/ 8 w 67"/>
                <a:gd name="T39" fmla="*/ 54 h 67"/>
                <a:gd name="T40" fmla="*/ 12 w 67"/>
                <a:gd name="T41" fmla="*/ 59 h 67"/>
                <a:gd name="T42" fmla="*/ 17 w 67"/>
                <a:gd name="T43" fmla="*/ 62 h 67"/>
                <a:gd name="T44" fmla="*/ 23 w 67"/>
                <a:gd name="T45" fmla="*/ 65 h 67"/>
                <a:gd name="T46" fmla="*/ 29 w 67"/>
                <a:gd name="T47" fmla="*/ 67 h 67"/>
                <a:gd name="T48" fmla="*/ 36 w 67"/>
                <a:gd name="T49" fmla="*/ 67 h 67"/>
                <a:gd name="T50" fmla="*/ 43 w 67"/>
                <a:gd name="T51" fmla="*/ 65 h 67"/>
                <a:gd name="T52" fmla="*/ 49 w 67"/>
                <a:gd name="T53" fmla="*/ 62 h 67"/>
                <a:gd name="T54" fmla="*/ 54 w 67"/>
                <a:gd name="T55" fmla="*/ 59 h 67"/>
                <a:gd name="T56" fmla="*/ 59 w 67"/>
                <a:gd name="T57" fmla="*/ 54 h 67"/>
                <a:gd name="T58" fmla="*/ 63 w 67"/>
                <a:gd name="T59" fmla="*/ 49 h 67"/>
                <a:gd name="T60" fmla="*/ 65 w 67"/>
                <a:gd name="T61" fmla="*/ 43 h 67"/>
                <a:gd name="T62" fmla="*/ 67 w 67"/>
                <a:gd name="T63" fmla="*/ 3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" h="67">
                  <a:moveTo>
                    <a:pt x="67" y="33"/>
                  </a:moveTo>
                  <a:lnTo>
                    <a:pt x="67" y="30"/>
                  </a:lnTo>
                  <a:lnTo>
                    <a:pt x="66" y="26"/>
                  </a:lnTo>
                  <a:lnTo>
                    <a:pt x="65" y="23"/>
                  </a:lnTo>
                  <a:lnTo>
                    <a:pt x="64" y="20"/>
                  </a:lnTo>
                  <a:lnTo>
                    <a:pt x="63" y="17"/>
                  </a:lnTo>
                  <a:lnTo>
                    <a:pt x="61" y="14"/>
                  </a:lnTo>
                  <a:lnTo>
                    <a:pt x="59" y="12"/>
                  </a:lnTo>
                  <a:lnTo>
                    <a:pt x="56" y="9"/>
                  </a:lnTo>
                  <a:lnTo>
                    <a:pt x="54" y="7"/>
                  </a:lnTo>
                  <a:lnTo>
                    <a:pt x="51" y="6"/>
                  </a:lnTo>
                  <a:lnTo>
                    <a:pt x="49" y="3"/>
                  </a:lnTo>
                  <a:lnTo>
                    <a:pt x="46" y="2"/>
                  </a:lnTo>
                  <a:lnTo>
                    <a:pt x="43" y="2"/>
                  </a:lnTo>
                  <a:lnTo>
                    <a:pt x="40" y="1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0"/>
                  </a:lnTo>
                  <a:lnTo>
                    <a:pt x="26" y="1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17" y="3"/>
                  </a:lnTo>
                  <a:lnTo>
                    <a:pt x="15" y="6"/>
                  </a:lnTo>
                  <a:lnTo>
                    <a:pt x="12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5" y="14"/>
                  </a:lnTo>
                  <a:lnTo>
                    <a:pt x="3" y="17"/>
                  </a:lnTo>
                  <a:lnTo>
                    <a:pt x="2" y="20"/>
                  </a:lnTo>
                  <a:lnTo>
                    <a:pt x="1" y="23"/>
                  </a:lnTo>
                  <a:lnTo>
                    <a:pt x="1" y="26"/>
                  </a:lnTo>
                  <a:lnTo>
                    <a:pt x="0" y="30"/>
                  </a:lnTo>
                  <a:lnTo>
                    <a:pt x="0" y="33"/>
                  </a:lnTo>
                  <a:lnTo>
                    <a:pt x="0" y="37"/>
                  </a:lnTo>
                  <a:lnTo>
                    <a:pt x="1" y="40"/>
                  </a:lnTo>
                  <a:lnTo>
                    <a:pt x="1" y="43"/>
                  </a:lnTo>
                  <a:lnTo>
                    <a:pt x="2" y="46"/>
                  </a:lnTo>
                  <a:lnTo>
                    <a:pt x="3" y="49"/>
                  </a:lnTo>
                  <a:lnTo>
                    <a:pt x="5" y="52"/>
                  </a:lnTo>
                  <a:lnTo>
                    <a:pt x="8" y="54"/>
                  </a:lnTo>
                  <a:lnTo>
                    <a:pt x="10" y="56"/>
                  </a:lnTo>
                  <a:lnTo>
                    <a:pt x="12" y="59"/>
                  </a:lnTo>
                  <a:lnTo>
                    <a:pt x="15" y="61"/>
                  </a:lnTo>
                  <a:lnTo>
                    <a:pt x="17" y="62"/>
                  </a:lnTo>
                  <a:lnTo>
                    <a:pt x="21" y="63"/>
                  </a:lnTo>
                  <a:lnTo>
                    <a:pt x="23" y="65"/>
                  </a:lnTo>
                  <a:lnTo>
                    <a:pt x="26" y="66"/>
                  </a:lnTo>
                  <a:lnTo>
                    <a:pt x="29" y="67"/>
                  </a:lnTo>
                  <a:lnTo>
                    <a:pt x="33" y="67"/>
                  </a:lnTo>
                  <a:lnTo>
                    <a:pt x="36" y="67"/>
                  </a:lnTo>
                  <a:lnTo>
                    <a:pt x="40" y="66"/>
                  </a:lnTo>
                  <a:lnTo>
                    <a:pt x="43" y="65"/>
                  </a:lnTo>
                  <a:lnTo>
                    <a:pt x="46" y="63"/>
                  </a:lnTo>
                  <a:lnTo>
                    <a:pt x="49" y="62"/>
                  </a:lnTo>
                  <a:lnTo>
                    <a:pt x="51" y="61"/>
                  </a:lnTo>
                  <a:lnTo>
                    <a:pt x="54" y="59"/>
                  </a:lnTo>
                  <a:lnTo>
                    <a:pt x="56" y="56"/>
                  </a:lnTo>
                  <a:lnTo>
                    <a:pt x="59" y="54"/>
                  </a:lnTo>
                  <a:lnTo>
                    <a:pt x="61" y="52"/>
                  </a:lnTo>
                  <a:lnTo>
                    <a:pt x="63" y="49"/>
                  </a:lnTo>
                  <a:lnTo>
                    <a:pt x="64" y="46"/>
                  </a:lnTo>
                  <a:lnTo>
                    <a:pt x="65" y="43"/>
                  </a:lnTo>
                  <a:lnTo>
                    <a:pt x="66" y="40"/>
                  </a:lnTo>
                  <a:lnTo>
                    <a:pt x="67" y="37"/>
                  </a:lnTo>
                  <a:lnTo>
                    <a:pt x="67" y="33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2" name="Freeform 73"/>
            <p:cNvSpPr/>
            <p:nvPr/>
          </p:nvSpPr>
          <p:spPr bwMode="auto">
            <a:xfrm>
              <a:off x="4356192" y="1822088"/>
              <a:ext cx="106363" cy="104775"/>
            </a:xfrm>
            <a:custGeom>
              <a:avLst/>
              <a:gdLst>
                <a:gd name="T0" fmla="*/ 67 w 67"/>
                <a:gd name="T1" fmla="*/ 30 h 66"/>
                <a:gd name="T2" fmla="*/ 65 w 67"/>
                <a:gd name="T3" fmla="*/ 23 h 66"/>
                <a:gd name="T4" fmla="*/ 63 w 67"/>
                <a:gd name="T5" fmla="*/ 17 h 66"/>
                <a:gd name="T6" fmla="*/ 59 w 67"/>
                <a:gd name="T7" fmla="*/ 12 h 66"/>
                <a:gd name="T8" fmla="*/ 54 w 67"/>
                <a:gd name="T9" fmla="*/ 7 h 66"/>
                <a:gd name="T10" fmla="*/ 49 w 67"/>
                <a:gd name="T11" fmla="*/ 4 h 66"/>
                <a:gd name="T12" fmla="*/ 43 w 67"/>
                <a:gd name="T13" fmla="*/ 1 h 66"/>
                <a:gd name="T14" fmla="*/ 36 w 67"/>
                <a:gd name="T15" fmla="*/ 0 h 66"/>
                <a:gd name="T16" fmla="*/ 29 w 67"/>
                <a:gd name="T17" fmla="*/ 0 h 66"/>
                <a:gd name="T18" fmla="*/ 23 w 67"/>
                <a:gd name="T19" fmla="*/ 1 h 66"/>
                <a:gd name="T20" fmla="*/ 17 w 67"/>
                <a:gd name="T21" fmla="*/ 4 h 66"/>
                <a:gd name="T22" fmla="*/ 12 w 67"/>
                <a:gd name="T23" fmla="*/ 7 h 66"/>
                <a:gd name="T24" fmla="*/ 8 w 67"/>
                <a:gd name="T25" fmla="*/ 12 h 66"/>
                <a:gd name="T26" fmla="*/ 3 w 67"/>
                <a:gd name="T27" fmla="*/ 17 h 66"/>
                <a:gd name="T28" fmla="*/ 1 w 67"/>
                <a:gd name="T29" fmla="*/ 23 h 66"/>
                <a:gd name="T30" fmla="*/ 0 w 67"/>
                <a:gd name="T31" fmla="*/ 30 h 66"/>
                <a:gd name="T32" fmla="*/ 0 w 67"/>
                <a:gd name="T33" fmla="*/ 36 h 66"/>
                <a:gd name="T34" fmla="*/ 1 w 67"/>
                <a:gd name="T35" fmla="*/ 43 h 66"/>
                <a:gd name="T36" fmla="*/ 3 w 67"/>
                <a:gd name="T37" fmla="*/ 49 h 66"/>
                <a:gd name="T38" fmla="*/ 8 w 67"/>
                <a:gd name="T39" fmla="*/ 54 h 66"/>
                <a:gd name="T40" fmla="*/ 12 w 67"/>
                <a:gd name="T41" fmla="*/ 59 h 66"/>
                <a:gd name="T42" fmla="*/ 17 w 67"/>
                <a:gd name="T43" fmla="*/ 62 h 66"/>
                <a:gd name="T44" fmla="*/ 23 w 67"/>
                <a:gd name="T45" fmla="*/ 65 h 66"/>
                <a:gd name="T46" fmla="*/ 29 w 67"/>
                <a:gd name="T47" fmla="*/ 66 h 66"/>
                <a:gd name="T48" fmla="*/ 36 w 67"/>
                <a:gd name="T49" fmla="*/ 66 h 66"/>
                <a:gd name="T50" fmla="*/ 43 w 67"/>
                <a:gd name="T51" fmla="*/ 65 h 66"/>
                <a:gd name="T52" fmla="*/ 49 w 67"/>
                <a:gd name="T53" fmla="*/ 62 h 66"/>
                <a:gd name="T54" fmla="*/ 54 w 67"/>
                <a:gd name="T55" fmla="*/ 59 h 66"/>
                <a:gd name="T56" fmla="*/ 59 w 67"/>
                <a:gd name="T57" fmla="*/ 54 h 66"/>
                <a:gd name="T58" fmla="*/ 63 w 67"/>
                <a:gd name="T59" fmla="*/ 49 h 66"/>
                <a:gd name="T60" fmla="*/ 65 w 67"/>
                <a:gd name="T61" fmla="*/ 43 h 66"/>
                <a:gd name="T62" fmla="*/ 67 w 67"/>
                <a:gd name="T63" fmla="*/ 3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7" y="30"/>
                  </a:lnTo>
                  <a:lnTo>
                    <a:pt x="66" y="26"/>
                  </a:lnTo>
                  <a:lnTo>
                    <a:pt x="65" y="23"/>
                  </a:lnTo>
                  <a:lnTo>
                    <a:pt x="64" y="20"/>
                  </a:lnTo>
                  <a:lnTo>
                    <a:pt x="63" y="17"/>
                  </a:lnTo>
                  <a:lnTo>
                    <a:pt x="61" y="14"/>
                  </a:lnTo>
                  <a:lnTo>
                    <a:pt x="59" y="12"/>
                  </a:lnTo>
                  <a:lnTo>
                    <a:pt x="56" y="9"/>
                  </a:lnTo>
                  <a:lnTo>
                    <a:pt x="54" y="7"/>
                  </a:lnTo>
                  <a:lnTo>
                    <a:pt x="51" y="5"/>
                  </a:lnTo>
                  <a:lnTo>
                    <a:pt x="49" y="4"/>
                  </a:lnTo>
                  <a:lnTo>
                    <a:pt x="46" y="2"/>
                  </a:lnTo>
                  <a:lnTo>
                    <a:pt x="43" y="1"/>
                  </a:lnTo>
                  <a:lnTo>
                    <a:pt x="40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0"/>
                  </a:lnTo>
                  <a:lnTo>
                    <a:pt x="26" y="0"/>
                  </a:lnTo>
                  <a:lnTo>
                    <a:pt x="23" y="1"/>
                  </a:lnTo>
                  <a:lnTo>
                    <a:pt x="21" y="2"/>
                  </a:lnTo>
                  <a:lnTo>
                    <a:pt x="17" y="4"/>
                  </a:lnTo>
                  <a:lnTo>
                    <a:pt x="15" y="5"/>
                  </a:lnTo>
                  <a:lnTo>
                    <a:pt x="12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5" y="14"/>
                  </a:lnTo>
                  <a:lnTo>
                    <a:pt x="3" y="17"/>
                  </a:lnTo>
                  <a:lnTo>
                    <a:pt x="2" y="20"/>
                  </a:lnTo>
                  <a:lnTo>
                    <a:pt x="1" y="23"/>
                  </a:lnTo>
                  <a:lnTo>
                    <a:pt x="1" y="26"/>
                  </a:lnTo>
                  <a:lnTo>
                    <a:pt x="0" y="30"/>
                  </a:lnTo>
                  <a:lnTo>
                    <a:pt x="0" y="33"/>
                  </a:lnTo>
                  <a:lnTo>
                    <a:pt x="0" y="36"/>
                  </a:lnTo>
                  <a:lnTo>
                    <a:pt x="1" y="40"/>
                  </a:lnTo>
                  <a:lnTo>
                    <a:pt x="1" y="43"/>
                  </a:lnTo>
                  <a:lnTo>
                    <a:pt x="2" y="46"/>
                  </a:lnTo>
                  <a:lnTo>
                    <a:pt x="3" y="49"/>
                  </a:lnTo>
                  <a:lnTo>
                    <a:pt x="5" y="52"/>
                  </a:lnTo>
                  <a:lnTo>
                    <a:pt x="8" y="54"/>
                  </a:lnTo>
                  <a:lnTo>
                    <a:pt x="10" y="57"/>
                  </a:lnTo>
                  <a:lnTo>
                    <a:pt x="12" y="59"/>
                  </a:lnTo>
                  <a:lnTo>
                    <a:pt x="15" y="61"/>
                  </a:lnTo>
                  <a:lnTo>
                    <a:pt x="17" y="62"/>
                  </a:lnTo>
                  <a:lnTo>
                    <a:pt x="21" y="64"/>
                  </a:lnTo>
                  <a:lnTo>
                    <a:pt x="23" y="65"/>
                  </a:lnTo>
                  <a:lnTo>
                    <a:pt x="26" y="66"/>
                  </a:lnTo>
                  <a:lnTo>
                    <a:pt x="29" y="66"/>
                  </a:lnTo>
                  <a:lnTo>
                    <a:pt x="33" y="66"/>
                  </a:lnTo>
                  <a:lnTo>
                    <a:pt x="36" y="66"/>
                  </a:lnTo>
                  <a:lnTo>
                    <a:pt x="40" y="66"/>
                  </a:lnTo>
                  <a:lnTo>
                    <a:pt x="43" y="65"/>
                  </a:lnTo>
                  <a:lnTo>
                    <a:pt x="46" y="64"/>
                  </a:lnTo>
                  <a:lnTo>
                    <a:pt x="49" y="62"/>
                  </a:lnTo>
                  <a:lnTo>
                    <a:pt x="51" y="61"/>
                  </a:lnTo>
                  <a:lnTo>
                    <a:pt x="54" y="59"/>
                  </a:lnTo>
                  <a:lnTo>
                    <a:pt x="56" y="57"/>
                  </a:lnTo>
                  <a:lnTo>
                    <a:pt x="59" y="54"/>
                  </a:lnTo>
                  <a:lnTo>
                    <a:pt x="61" y="52"/>
                  </a:lnTo>
                  <a:lnTo>
                    <a:pt x="63" y="49"/>
                  </a:lnTo>
                  <a:lnTo>
                    <a:pt x="64" y="46"/>
                  </a:lnTo>
                  <a:lnTo>
                    <a:pt x="65" y="43"/>
                  </a:lnTo>
                  <a:lnTo>
                    <a:pt x="66" y="40"/>
                  </a:lnTo>
                  <a:lnTo>
                    <a:pt x="67" y="36"/>
                  </a:lnTo>
                  <a:lnTo>
                    <a:pt x="67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3" name="Freeform 74"/>
            <p:cNvSpPr/>
            <p:nvPr/>
          </p:nvSpPr>
          <p:spPr bwMode="auto">
            <a:xfrm>
              <a:off x="4356192" y="1822088"/>
              <a:ext cx="106363" cy="104775"/>
            </a:xfrm>
            <a:custGeom>
              <a:avLst/>
              <a:gdLst>
                <a:gd name="T0" fmla="*/ 67 w 67"/>
                <a:gd name="T1" fmla="*/ 30 h 66"/>
                <a:gd name="T2" fmla="*/ 65 w 67"/>
                <a:gd name="T3" fmla="*/ 23 h 66"/>
                <a:gd name="T4" fmla="*/ 63 w 67"/>
                <a:gd name="T5" fmla="*/ 17 h 66"/>
                <a:gd name="T6" fmla="*/ 59 w 67"/>
                <a:gd name="T7" fmla="*/ 12 h 66"/>
                <a:gd name="T8" fmla="*/ 54 w 67"/>
                <a:gd name="T9" fmla="*/ 7 h 66"/>
                <a:gd name="T10" fmla="*/ 49 w 67"/>
                <a:gd name="T11" fmla="*/ 4 h 66"/>
                <a:gd name="T12" fmla="*/ 43 w 67"/>
                <a:gd name="T13" fmla="*/ 1 h 66"/>
                <a:gd name="T14" fmla="*/ 36 w 67"/>
                <a:gd name="T15" fmla="*/ 0 h 66"/>
                <a:gd name="T16" fmla="*/ 29 w 67"/>
                <a:gd name="T17" fmla="*/ 0 h 66"/>
                <a:gd name="T18" fmla="*/ 23 w 67"/>
                <a:gd name="T19" fmla="*/ 1 h 66"/>
                <a:gd name="T20" fmla="*/ 17 w 67"/>
                <a:gd name="T21" fmla="*/ 4 h 66"/>
                <a:gd name="T22" fmla="*/ 12 w 67"/>
                <a:gd name="T23" fmla="*/ 7 h 66"/>
                <a:gd name="T24" fmla="*/ 8 w 67"/>
                <a:gd name="T25" fmla="*/ 12 h 66"/>
                <a:gd name="T26" fmla="*/ 3 w 67"/>
                <a:gd name="T27" fmla="*/ 17 h 66"/>
                <a:gd name="T28" fmla="*/ 1 w 67"/>
                <a:gd name="T29" fmla="*/ 23 h 66"/>
                <a:gd name="T30" fmla="*/ 0 w 67"/>
                <a:gd name="T31" fmla="*/ 30 h 66"/>
                <a:gd name="T32" fmla="*/ 0 w 67"/>
                <a:gd name="T33" fmla="*/ 36 h 66"/>
                <a:gd name="T34" fmla="*/ 1 w 67"/>
                <a:gd name="T35" fmla="*/ 43 h 66"/>
                <a:gd name="T36" fmla="*/ 3 w 67"/>
                <a:gd name="T37" fmla="*/ 49 h 66"/>
                <a:gd name="T38" fmla="*/ 8 w 67"/>
                <a:gd name="T39" fmla="*/ 54 h 66"/>
                <a:gd name="T40" fmla="*/ 12 w 67"/>
                <a:gd name="T41" fmla="*/ 59 h 66"/>
                <a:gd name="T42" fmla="*/ 17 w 67"/>
                <a:gd name="T43" fmla="*/ 62 h 66"/>
                <a:gd name="T44" fmla="*/ 23 w 67"/>
                <a:gd name="T45" fmla="*/ 65 h 66"/>
                <a:gd name="T46" fmla="*/ 29 w 67"/>
                <a:gd name="T47" fmla="*/ 66 h 66"/>
                <a:gd name="T48" fmla="*/ 36 w 67"/>
                <a:gd name="T49" fmla="*/ 66 h 66"/>
                <a:gd name="T50" fmla="*/ 43 w 67"/>
                <a:gd name="T51" fmla="*/ 65 h 66"/>
                <a:gd name="T52" fmla="*/ 49 w 67"/>
                <a:gd name="T53" fmla="*/ 62 h 66"/>
                <a:gd name="T54" fmla="*/ 54 w 67"/>
                <a:gd name="T55" fmla="*/ 59 h 66"/>
                <a:gd name="T56" fmla="*/ 59 w 67"/>
                <a:gd name="T57" fmla="*/ 54 h 66"/>
                <a:gd name="T58" fmla="*/ 63 w 67"/>
                <a:gd name="T59" fmla="*/ 49 h 66"/>
                <a:gd name="T60" fmla="*/ 65 w 67"/>
                <a:gd name="T61" fmla="*/ 43 h 66"/>
                <a:gd name="T62" fmla="*/ 67 w 67"/>
                <a:gd name="T63" fmla="*/ 3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" h="66">
                  <a:moveTo>
                    <a:pt x="67" y="33"/>
                  </a:moveTo>
                  <a:lnTo>
                    <a:pt x="67" y="30"/>
                  </a:lnTo>
                  <a:lnTo>
                    <a:pt x="66" y="26"/>
                  </a:lnTo>
                  <a:lnTo>
                    <a:pt x="65" y="23"/>
                  </a:lnTo>
                  <a:lnTo>
                    <a:pt x="64" y="20"/>
                  </a:lnTo>
                  <a:lnTo>
                    <a:pt x="63" y="17"/>
                  </a:lnTo>
                  <a:lnTo>
                    <a:pt x="61" y="14"/>
                  </a:lnTo>
                  <a:lnTo>
                    <a:pt x="59" y="12"/>
                  </a:lnTo>
                  <a:lnTo>
                    <a:pt x="56" y="9"/>
                  </a:lnTo>
                  <a:lnTo>
                    <a:pt x="54" y="7"/>
                  </a:lnTo>
                  <a:lnTo>
                    <a:pt x="51" y="5"/>
                  </a:lnTo>
                  <a:lnTo>
                    <a:pt x="49" y="4"/>
                  </a:lnTo>
                  <a:lnTo>
                    <a:pt x="46" y="2"/>
                  </a:lnTo>
                  <a:lnTo>
                    <a:pt x="43" y="1"/>
                  </a:lnTo>
                  <a:lnTo>
                    <a:pt x="40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0"/>
                  </a:lnTo>
                  <a:lnTo>
                    <a:pt x="26" y="0"/>
                  </a:lnTo>
                  <a:lnTo>
                    <a:pt x="23" y="1"/>
                  </a:lnTo>
                  <a:lnTo>
                    <a:pt x="21" y="2"/>
                  </a:lnTo>
                  <a:lnTo>
                    <a:pt x="17" y="4"/>
                  </a:lnTo>
                  <a:lnTo>
                    <a:pt x="15" y="5"/>
                  </a:lnTo>
                  <a:lnTo>
                    <a:pt x="12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5" y="14"/>
                  </a:lnTo>
                  <a:lnTo>
                    <a:pt x="3" y="17"/>
                  </a:lnTo>
                  <a:lnTo>
                    <a:pt x="2" y="20"/>
                  </a:lnTo>
                  <a:lnTo>
                    <a:pt x="1" y="23"/>
                  </a:lnTo>
                  <a:lnTo>
                    <a:pt x="1" y="26"/>
                  </a:lnTo>
                  <a:lnTo>
                    <a:pt x="0" y="30"/>
                  </a:lnTo>
                  <a:lnTo>
                    <a:pt x="0" y="33"/>
                  </a:lnTo>
                  <a:lnTo>
                    <a:pt x="0" y="36"/>
                  </a:lnTo>
                  <a:lnTo>
                    <a:pt x="1" y="40"/>
                  </a:lnTo>
                  <a:lnTo>
                    <a:pt x="1" y="43"/>
                  </a:lnTo>
                  <a:lnTo>
                    <a:pt x="2" y="46"/>
                  </a:lnTo>
                  <a:lnTo>
                    <a:pt x="3" y="49"/>
                  </a:lnTo>
                  <a:lnTo>
                    <a:pt x="5" y="52"/>
                  </a:lnTo>
                  <a:lnTo>
                    <a:pt x="8" y="54"/>
                  </a:lnTo>
                  <a:lnTo>
                    <a:pt x="10" y="57"/>
                  </a:lnTo>
                  <a:lnTo>
                    <a:pt x="12" y="59"/>
                  </a:lnTo>
                  <a:lnTo>
                    <a:pt x="15" y="61"/>
                  </a:lnTo>
                  <a:lnTo>
                    <a:pt x="17" y="62"/>
                  </a:lnTo>
                  <a:lnTo>
                    <a:pt x="21" y="64"/>
                  </a:lnTo>
                  <a:lnTo>
                    <a:pt x="23" y="65"/>
                  </a:lnTo>
                  <a:lnTo>
                    <a:pt x="26" y="66"/>
                  </a:lnTo>
                  <a:lnTo>
                    <a:pt x="29" y="66"/>
                  </a:lnTo>
                  <a:lnTo>
                    <a:pt x="33" y="66"/>
                  </a:lnTo>
                  <a:lnTo>
                    <a:pt x="36" y="66"/>
                  </a:lnTo>
                  <a:lnTo>
                    <a:pt x="40" y="66"/>
                  </a:lnTo>
                  <a:lnTo>
                    <a:pt x="43" y="65"/>
                  </a:lnTo>
                  <a:lnTo>
                    <a:pt x="46" y="64"/>
                  </a:lnTo>
                  <a:lnTo>
                    <a:pt x="49" y="62"/>
                  </a:lnTo>
                  <a:lnTo>
                    <a:pt x="51" y="61"/>
                  </a:lnTo>
                  <a:lnTo>
                    <a:pt x="54" y="59"/>
                  </a:lnTo>
                  <a:lnTo>
                    <a:pt x="56" y="57"/>
                  </a:lnTo>
                  <a:lnTo>
                    <a:pt x="59" y="54"/>
                  </a:lnTo>
                  <a:lnTo>
                    <a:pt x="61" y="52"/>
                  </a:lnTo>
                  <a:lnTo>
                    <a:pt x="63" y="49"/>
                  </a:lnTo>
                  <a:lnTo>
                    <a:pt x="64" y="46"/>
                  </a:lnTo>
                  <a:lnTo>
                    <a:pt x="65" y="43"/>
                  </a:lnTo>
                  <a:lnTo>
                    <a:pt x="66" y="40"/>
                  </a:lnTo>
                  <a:lnTo>
                    <a:pt x="67" y="36"/>
                  </a:lnTo>
                  <a:lnTo>
                    <a:pt x="67" y="33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4" name="Freeform 75"/>
            <p:cNvSpPr/>
            <p:nvPr/>
          </p:nvSpPr>
          <p:spPr bwMode="auto">
            <a:xfrm>
              <a:off x="3029042" y="1799863"/>
              <a:ext cx="104775" cy="106363"/>
            </a:xfrm>
            <a:custGeom>
              <a:avLst/>
              <a:gdLst>
                <a:gd name="T0" fmla="*/ 66 w 66"/>
                <a:gd name="T1" fmla="*/ 30 h 67"/>
                <a:gd name="T2" fmla="*/ 65 w 66"/>
                <a:gd name="T3" fmla="*/ 23 h 67"/>
                <a:gd name="T4" fmla="*/ 62 w 66"/>
                <a:gd name="T5" fmla="*/ 18 h 67"/>
                <a:gd name="T6" fmla="*/ 59 w 66"/>
                <a:gd name="T7" fmla="*/ 12 h 67"/>
                <a:gd name="T8" fmla="*/ 54 w 66"/>
                <a:gd name="T9" fmla="*/ 8 h 67"/>
                <a:gd name="T10" fmla="*/ 49 w 66"/>
                <a:gd name="T11" fmla="*/ 4 h 67"/>
                <a:gd name="T12" fmla="*/ 43 w 66"/>
                <a:gd name="T13" fmla="*/ 2 h 67"/>
                <a:gd name="T14" fmla="*/ 36 w 66"/>
                <a:gd name="T15" fmla="*/ 0 h 67"/>
                <a:gd name="T16" fmla="*/ 29 w 66"/>
                <a:gd name="T17" fmla="*/ 0 h 67"/>
                <a:gd name="T18" fmla="*/ 23 w 66"/>
                <a:gd name="T19" fmla="*/ 2 h 67"/>
                <a:gd name="T20" fmla="*/ 17 w 66"/>
                <a:gd name="T21" fmla="*/ 4 h 67"/>
                <a:gd name="T22" fmla="*/ 12 w 66"/>
                <a:gd name="T23" fmla="*/ 8 h 67"/>
                <a:gd name="T24" fmla="*/ 7 w 66"/>
                <a:gd name="T25" fmla="*/ 12 h 67"/>
                <a:gd name="T26" fmla="*/ 3 w 66"/>
                <a:gd name="T27" fmla="*/ 18 h 67"/>
                <a:gd name="T28" fmla="*/ 1 w 66"/>
                <a:gd name="T29" fmla="*/ 23 h 67"/>
                <a:gd name="T30" fmla="*/ 0 w 66"/>
                <a:gd name="T31" fmla="*/ 30 h 67"/>
                <a:gd name="T32" fmla="*/ 0 w 66"/>
                <a:gd name="T33" fmla="*/ 37 h 67"/>
                <a:gd name="T34" fmla="*/ 1 w 66"/>
                <a:gd name="T35" fmla="*/ 44 h 67"/>
                <a:gd name="T36" fmla="*/ 3 w 66"/>
                <a:gd name="T37" fmla="*/ 49 h 67"/>
                <a:gd name="T38" fmla="*/ 7 w 66"/>
                <a:gd name="T39" fmla="*/ 55 h 67"/>
                <a:gd name="T40" fmla="*/ 12 w 66"/>
                <a:gd name="T41" fmla="*/ 60 h 67"/>
                <a:gd name="T42" fmla="*/ 17 w 66"/>
                <a:gd name="T43" fmla="*/ 63 h 67"/>
                <a:gd name="T44" fmla="*/ 23 w 66"/>
                <a:gd name="T45" fmla="*/ 66 h 67"/>
                <a:gd name="T46" fmla="*/ 29 w 66"/>
                <a:gd name="T47" fmla="*/ 67 h 67"/>
                <a:gd name="T48" fmla="*/ 36 w 66"/>
                <a:gd name="T49" fmla="*/ 67 h 67"/>
                <a:gd name="T50" fmla="*/ 43 w 66"/>
                <a:gd name="T51" fmla="*/ 66 h 67"/>
                <a:gd name="T52" fmla="*/ 49 w 66"/>
                <a:gd name="T53" fmla="*/ 63 h 67"/>
                <a:gd name="T54" fmla="*/ 54 w 66"/>
                <a:gd name="T55" fmla="*/ 60 h 67"/>
                <a:gd name="T56" fmla="*/ 59 w 66"/>
                <a:gd name="T57" fmla="*/ 55 h 67"/>
                <a:gd name="T58" fmla="*/ 62 w 66"/>
                <a:gd name="T59" fmla="*/ 49 h 67"/>
                <a:gd name="T60" fmla="*/ 65 w 66"/>
                <a:gd name="T61" fmla="*/ 44 h 67"/>
                <a:gd name="T62" fmla="*/ 66 w 66"/>
                <a:gd name="T63" fmla="*/ 3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6" h="67">
                  <a:moveTo>
                    <a:pt x="66" y="33"/>
                  </a:moveTo>
                  <a:lnTo>
                    <a:pt x="66" y="30"/>
                  </a:lnTo>
                  <a:lnTo>
                    <a:pt x="66" y="27"/>
                  </a:lnTo>
                  <a:lnTo>
                    <a:pt x="65" y="23"/>
                  </a:lnTo>
                  <a:lnTo>
                    <a:pt x="63" y="21"/>
                  </a:lnTo>
                  <a:lnTo>
                    <a:pt x="62" y="18"/>
                  </a:lnTo>
                  <a:lnTo>
                    <a:pt x="61" y="15"/>
                  </a:lnTo>
                  <a:lnTo>
                    <a:pt x="59" y="12"/>
                  </a:lnTo>
                  <a:lnTo>
                    <a:pt x="56" y="10"/>
                  </a:lnTo>
                  <a:lnTo>
                    <a:pt x="54" y="8"/>
                  </a:lnTo>
                  <a:lnTo>
                    <a:pt x="51" y="6"/>
                  </a:lnTo>
                  <a:lnTo>
                    <a:pt x="49" y="4"/>
                  </a:lnTo>
                  <a:lnTo>
                    <a:pt x="46" y="3"/>
                  </a:lnTo>
                  <a:lnTo>
                    <a:pt x="43" y="2"/>
                  </a:lnTo>
                  <a:lnTo>
                    <a:pt x="39" y="1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0"/>
                  </a:lnTo>
                  <a:lnTo>
                    <a:pt x="26" y="1"/>
                  </a:lnTo>
                  <a:lnTo>
                    <a:pt x="23" y="2"/>
                  </a:lnTo>
                  <a:lnTo>
                    <a:pt x="20" y="3"/>
                  </a:lnTo>
                  <a:lnTo>
                    <a:pt x="17" y="4"/>
                  </a:lnTo>
                  <a:lnTo>
                    <a:pt x="15" y="6"/>
                  </a:lnTo>
                  <a:lnTo>
                    <a:pt x="12" y="8"/>
                  </a:lnTo>
                  <a:lnTo>
                    <a:pt x="10" y="10"/>
                  </a:lnTo>
                  <a:lnTo>
                    <a:pt x="7" y="12"/>
                  </a:lnTo>
                  <a:lnTo>
                    <a:pt x="5" y="15"/>
                  </a:lnTo>
                  <a:lnTo>
                    <a:pt x="3" y="18"/>
                  </a:lnTo>
                  <a:lnTo>
                    <a:pt x="2" y="21"/>
                  </a:lnTo>
                  <a:lnTo>
                    <a:pt x="1" y="23"/>
                  </a:lnTo>
                  <a:lnTo>
                    <a:pt x="1" y="27"/>
                  </a:lnTo>
                  <a:lnTo>
                    <a:pt x="0" y="30"/>
                  </a:lnTo>
                  <a:lnTo>
                    <a:pt x="0" y="33"/>
                  </a:lnTo>
                  <a:lnTo>
                    <a:pt x="0" y="37"/>
                  </a:lnTo>
                  <a:lnTo>
                    <a:pt x="1" y="40"/>
                  </a:lnTo>
                  <a:lnTo>
                    <a:pt x="1" y="44"/>
                  </a:lnTo>
                  <a:lnTo>
                    <a:pt x="2" y="47"/>
                  </a:lnTo>
                  <a:lnTo>
                    <a:pt x="3" y="49"/>
                  </a:lnTo>
                  <a:lnTo>
                    <a:pt x="5" y="53"/>
                  </a:lnTo>
                  <a:lnTo>
                    <a:pt x="7" y="55"/>
                  </a:lnTo>
                  <a:lnTo>
                    <a:pt x="10" y="57"/>
                  </a:lnTo>
                  <a:lnTo>
                    <a:pt x="12" y="60"/>
                  </a:lnTo>
                  <a:lnTo>
                    <a:pt x="15" y="61"/>
                  </a:lnTo>
                  <a:lnTo>
                    <a:pt x="17" y="63"/>
                  </a:lnTo>
                  <a:lnTo>
                    <a:pt x="20" y="65"/>
                  </a:lnTo>
                  <a:lnTo>
                    <a:pt x="23" y="66"/>
                  </a:lnTo>
                  <a:lnTo>
                    <a:pt x="26" y="67"/>
                  </a:lnTo>
                  <a:lnTo>
                    <a:pt x="29" y="67"/>
                  </a:lnTo>
                  <a:lnTo>
                    <a:pt x="33" y="67"/>
                  </a:lnTo>
                  <a:lnTo>
                    <a:pt x="36" y="67"/>
                  </a:lnTo>
                  <a:lnTo>
                    <a:pt x="39" y="67"/>
                  </a:lnTo>
                  <a:lnTo>
                    <a:pt x="43" y="66"/>
                  </a:lnTo>
                  <a:lnTo>
                    <a:pt x="46" y="65"/>
                  </a:lnTo>
                  <a:lnTo>
                    <a:pt x="49" y="63"/>
                  </a:lnTo>
                  <a:lnTo>
                    <a:pt x="51" y="61"/>
                  </a:lnTo>
                  <a:lnTo>
                    <a:pt x="54" y="60"/>
                  </a:lnTo>
                  <a:lnTo>
                    <a:pt x="56" y="57"/>
                  </a:lnTo>
                  <a:lnTo>
                    <a:pt x="59" y="55"/>
                  </a:lnTo>
                  <a:lnTo>
                    <a:pt x="61" y="53"/>
                  </a:lnTo>
                  <a:lnTo>
                    <a:pt x="62" y="49"/>
                  </a:lnTo>
                  <a:lnTo>
                    <a:pt x="63" y="47"/>
                  </a:lnTo>
                  <a:lnTo>
                    <a:pt x="65" y="44"/>
                  </a:lnTo>
                  <a:lnTo>
                    <a:pt x="66" y="40"/>
                  </a:lnTo>
                  <a:lnTo>
                    <a:pt x="66" y="37"/>
                  </a:lnTo>
                  <a:lnTo>
                    <a:pt x="66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5" name="Rectangle 83"/>
            <p:cNvSpPr>
              <a:spLocks noChangeArrowheads="1"/>
            </p:cNvSpPr>
            <p:nvPr/>
          </p:nvSpPr>
          <p:spPr bwMode="auto">
            <a:xfrm>
              <a:off x="4486367" y="1428388"/>
              <a:ext cx="236538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+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6" name="Rectangle 84"/>
            <p:cNvSpPr>
              <a:spLocks noChangeArrowheads="1"/>
            </p:cNvSpPr>
            <p:nvPr/>
          </p:nvSpPr>
          <p:spPr bwMode="auto">
            <a:xfrm>
              <a:off x="4626067" y="1428388"/>
              <a:ext cx="449263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class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" name="Rectangle 85"/>
            <p:cNvSpPr>
              <a:spLocks noChangeArrowheads="1"/>
            </p:cNvSpPr>
            <p:nvPr/>
          </p:nvSpPr>
          <p:spPr bwMode="auto">
            <a:xfrm>
              <a:off x="1738404" y="3209563"/>
              <a:ext cx="146050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-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" name="Rectangle 86"/>
            <p:cNvSpPr>
              <a:spLocks noChangeArrowheads="1"/>
            </p:cNvSpPr>
            <p:nvPr/>
          </p:nvSpPr>
          <p:spPr bwMode="auto">
            <a:xfrm>
              <a:off x="1819367" y="3209563"/>
              <a:ext cx="123825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9" name="Rectangle 87"/>
            <p:cNvSpPr>
              <a:spLocks noChangeArrowheads="1"/>
            </p:cNvSpPr>
            <p:nvPr/>
          </p:nvSpPr>
          <p:spPr bwMode="auto">
            <a:xfrm>
              <a:off x="1865404" y="3209563"/>
              <a:ext cx="449263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class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" name="Rectangle 88"/>
            <p:cNvSpPr>
              <a:spLocks noChangeArrowheads="1"/>
            </p:cNvSpPr>
            <p:nvPr/>
          </p:nvSpPr>
          <p:spPr bwMode="auto">
            <a:xfrm>
              <a:off x="4400642" y="1044213"/>
              <a:ext cx="201613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en-US" sz="14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w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" name="Line 104"/>
            <p:cNvSpPr>
              <a:spLocks noChangeShapeType="1"/>
            </p:cNvSpPr>
            <p:nvPr/>
          </p:nvSpPr>
          <p:spPr bwMode="auto">
            <a:xfrm flipV="1">
              <a:off x="3059204" y="1317262"/>
              <a:ext cx="1258888" cy="1079500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2" name="Freeform 105"/>
            <p:cNvSpPr/>
            <p:nvPr/>
          </p:nvSpPr>
          <p:spPr bwMode="auto">
            <a:xfrm>
              <a:off x="4268879" y="1271225"/>
              <a:ext cx="106363" cy="100013"/>
            </a:xfrm>
            <a:custGeom>
              <a:avLst/>
              <a:gdLst>
                <a:gd name="T0" fmla="*/ 150 w 150"/>
                <a:gd name="T1" fmla="*/ 0 h 142"/>
                <a:gd name="T2" fmla="*/ 89 w 150"/>
                <a:gd name="T3" fmla="*/ 142 h 142"/>
                <a:gd name="T4" fmla="*/ 0 w 150"/>
                <a:gd name="T5" fmla="*/ 36 h 142"/>
                <a:gd name="T6" fmla="*/ 150 w 150"/>
                <a:gd name="T7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142">
                  <a:moveTo>
                    <a:pt x="150" y="0"/>
                  </a:moveTo>
                  <a:lnTo>
                    <a:pt x="89" y="142"/>
                  </a:lnTo>
                  <a:cubicBezTo>
                    <a:pt x="77" y="95"/>
                    <a:pt x="44" y="55"/>
                    <a:pt x="0" y="36"/>
                  </a:cubicBezTo>
                  <a:lnTo>
                    <a:pt x="15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grpSp>
          <p:nvGrpSpPr>
            <p:cNvPr id="83" name="Group 113"/>
            <p:cNvGrpSpPr/>
            <p:nvPr/>
          </p:nvGrpSpPr>
          <p:grpSpPr bwMode="auto">
            <a:xfrm>
              <a:off x="3194142" y="3007950"/>
              <a:ext cx="0" cy="382588"/>
              <a:chOff x="3762" y="2383"/>
              <a:chExt cx="0" cy="241"/>
            </a:xfrm>
          </p:grpSpPr>
          <p:sp>
            <p:nvSpPr>
              <p:cNvPr id="88" name="Rectangle 111"/>
              <p:cNvSpPr>
                <a:spLocks noChangeArrowheads="1"/>
              </p:cNvSpPr>
              <p:nvPr/>
            </p:nvSpPr>
            <p:spPr bwMode="auto">
              <a:xfrm>
                <a:off x="3762" y="2450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9" name="Rectangle 112"/>
              <p:cNvSpPr>
                <a:spLocks noChangeArrowheads="1"/>
              </p:cNvSpPr>
              <p:nvPr/>
            </p:nvSpPr>
            <p:spPr bwMode="auto">
              <a:xfrm>
                <a:off x="3762" y="2383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4" name="Rectangle 58"/>
            <p:cNvSpPr>
              <a:spLocks noChangeArrowheads="1"/>
            </p:cNvSpPr>
            <p:nvPr/>
          </p:nvSpPr>
          <p:spPr bwMode="auto">
            <a:xfrm>
              <a:off x="2717890" y="3506425"/>
              <a:ext cx="84138" cy="85725"/>
            </a:xfrm>
            <a:prstGeom prst="rect">
              <a:avLst/>
            </a:prstGeom>
            <a:solidFill>
              <a:schemeClr val="bg1"/>
            </a:solidFill>
            <a:ln w="11113" cap="rnd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文本框 84"/>
                <p:cNvSpPr txBox="1"/>
                <p:nvPr/>
              </p:nvSpPr>
              <p:spPr>
                <a:xfrm>
                  <a:off x="3551584" y="3802155"/>
                  <a:ext cx="247612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85" name="文本框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1584" y="3802155"/>
                  <a:ext cx="2476127" cy="430887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文本框 85"/>
                <p:cNvSpPr txBox="1"/>
                <p:nvPr/>
              </p:nvSpPr>
              <p:spPr>
                <a:xfrm>
                  <a:off x="4264186" y="3139393"/>
                  <a:ext cx="17711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6" name="文本框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4186" y="3139393"/>
                  <a:ext cx="1771191" cy="276999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矩形 86"/>
                <p:cNvSpPr/>
                <p:nvPr/>
              </p:nvSpPr>
              <p:spPr>
                <a:xfrm>
                  <a:off x="1383247" y="4056801"/>
                  <a:ext cx="21343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7" name="矩形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3247" y="4056801"/>
                  <a:ext cx="2134302" cy="369332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5476485" y="2851926"/>
                <a:ext cx="3392878" cy="17054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根据给定的训练集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={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,⋯,(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)}</m:t>
                    </m:r>
                  </m:oMath>
                </a14:m>
                <a:r>
                  <a:rPr lang="zh-CN" sz="18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en-US" sz="1800" i="1" dirty="0" smtClean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 </a:t>
                </a:r>
                <a:r>
                  <a:rPr lang="zh-CN" sz="1800" dirty="0" smtClean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</a:t>
                </a:r>
                <a:r>
                  <a:rPr lang="zh-CN" sz="18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样本点个数，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sz="18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</a:t>
                </a:r>
                <a:r>
                  <a:rPr lang="en-US" sz="1800" i="1" dirty="0" smtClean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 </a:t>
                </a:r>
                <a:r>
                  <a:rPr lang="zh-CN" sz="1800" dirty="0" smtClean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维</a:t>
                </a:r>
                <a:r>
                  <a:rPr lang="zh-CN" sz="18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空间的向量，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={−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6485" y="2851926"/>
                <a:ext cx="3392878" cy="1705403"/>
              </a:xfrm>
              <a:prstGeom prst="rect">
                <a:avLst/>
              </a:prstGeom>
              <a:blipFill rotWithShape="1">
                <a:blip r:embed="rId4"/>
                <a:stretch>
                  <a:fillRect l="-7" t="-8" r="9" b="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5373297" y="4736930"/>
                <a:ext cx="371916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sgn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sgn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297" y="4736930"/>
                <a:ext cx="3719160" cy="404983"/>
              </a:xfrm>
              <a:prstGeom prst="rect">
                <a:avLst/>
              </a:prstGeom>
              <a:blipFill rotWithShape="1">
                <a:blip r:embed="rId5"/>
                <a:stretch>
                  <a:fillRect l="-15" t="-115" r="14" b="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3795713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教学目标</a:t>
            </a:r>
            <a:endParaRPr lang="zh-CN" altLang="en-US" sz="4000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认识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常用的数据分类与聚类的原理，并比较不同的分类与聚类方法之间的区别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贝叶斯公式在机器学习中的应用思路，明确分类器相关的基本概念，理解朴素贝叶斯分类器、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AdaBoost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分类器、支持向量机、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近邻、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K-Means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等算法，了解数据空间的转换与核方法、感知机、逻辑回归、深度学习、极大似然估计和期望最大化方法，了解分类器设计一般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规则。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非线性</a:t>
            </a:r>
            <a:r>
              <a:rPr lang="en-US" altLang="zh-CN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SVM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</p:spPr>
            <p:txBody>
              <a:bodyPr/>
              <a:lstStyle/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 smtClean="0">
                  <a:latin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引入核函数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，形成决策面</a:t>
                </a:r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  <a:buNone/>
                </a:pPr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en-US" altLang="zh-CN" sz="2400" b="0" dirty="0" err="1" smtClean="0">
                    <a:ea typeface="微软雅黑" panose="020B0503020204020204" pitchFamily="34" charset="-122"/>
                  </a:rPr>
                  <a:t>Largrange</a:t>
                </a:r>
                <a:r>
                  <a:rPr lang="zh-CN" altLang="en-US" sz="2400" b="0" dirty="0" smtClean="0">
                    <a:ea typeface="微软雅黑" panose="020B0503020204020204" pitchFamily="34" charset="-122"/>
                  </a:rPr>
                  <a:t>乘子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𝛼</m:t>
                    </m:r>
                  </m:oMath>
                </a14:m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和偏置</a:t>
                </a:r>
                <a:r>
                  <a:rPr lang="en-US" altLang="zh-CN" sz="2400" i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，通过二次规划求解。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0483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075099"/>
            <a:ext cx="4702934" cy="1524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914400" y="3570465"/>
                <a:ext cx="7620000" cy="7838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sgn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0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sgn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0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0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0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sgn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begChr m:val=""/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sz="2000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000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sz="20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70465"/>
                <a:ext cx="7620000" cy="783869"/>
              </a:xfrm>
              <a:prstGeom prst="rect">
                <a:avLst/>
              </a:prstGeom>
              <a:blipFill rotWithShape="1">
                <a:blip r:embed="rId3"/>
                <a:stretch>
                  <a:fillRect t="-63" b="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685800" y="4953000"/>
                <a:ext cx="8772808" cy="1353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zh-CN" sz="18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多项式核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⋅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         </m:t>
                      </m:r>
                      <m:r>
                        <a:rPr lang="zh-CN" sz="180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径向基核</m:t>
                      </m:r>
                      <m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US" sz="1800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e</m:t>
                          </m:r>
                        </m:e>
                        <m:sup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800" i="1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1800" i="1"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1800" i="1">
                                                  <a:solidFill>
                                                    <a:srgbClr val="FF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800" i="1">
                                                  <a:solidFill>
                                                    <a:srgbClr val="FF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sz="1800" i="1">
                                                  <a:solidFill>
                                                    <a:srgbClr val="FF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1800" i="1">
                                                  <a:solidFill>
                                                    <a:srgbClr val="FF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800" i="1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sz="1800" i="1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sz="18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样条核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               </m:t>
                      </m:r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Sigmoid</m:t>
                      </m:r>
                      <m:r>
                        <a:rPr lang="zh-CN" sz="18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核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: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⋅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953000"/>
                <a:ext cx="8772808" cy="1353769"/>
              </a:xfrm>
              <a:prstGeom prst="rect">
                <a:avLst/>
              </a:prstGeom>
              <a:blipFill rotWithShape="1">
                <a:blip r:embed="rId4"/>
                <a:stretch>
                  <a:fillRect r="3" b="-31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拓展：逻辑回归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</p:spPr>
            <p:txBody>
              <a:bodyPr/>
              <a:lstStyle/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den>
                    </m:f>
                  </m:oMath>
                </a14:m>
                <a:endParaRPr lang="en-US" sz="2800" dirty="0" smtClean="0"/>
              </a:p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ℎ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可以把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的输出映射到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800" dirty="0"/>
                  <a:t>区间</a:t>
                </a:r>
                <a:r>
                  <a:rPr lang="zh-CN" altLang="en-US" sz="2800" dirty="0" smtClean="0"/>
                  <a:t>，当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ℎ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zh-CN" altLang="en-US" sz="2800" dirty="0"/>
                  <a:t>时，判定</a:t>
                </a:r>
                <a:r>
                  <a:rPr lang="en-US" sz="2800" i="1" dirty="0"/>
                  <a:t>y</a:t>
                </a:r>
                <a:r>
                  <a:rPr lang="zh-CN" altLang="en-US" sz="2800" dirty="0"/>
                  <a:t>为正类，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ℎ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zh-CN" altLang="en-US" sz="2800" dirty="0"/>
                  <a:t>时，判定</a:t>
                </a:r>
                <a:r>
                  <a:rPr lang="en-US" sz="2800" i="1" dirty="0"/>
                  <a:t>y</a:t>
                </a:r>
                <a:r>
                  <a:rPr lang="zh-CN" altLang="en-US" sz="2800" dirty="0"/>
                  <a:t>为负类</a:t>
                </a:r>
                <a:r>
                  <a:rPr lang="zh-CN" altLang="en-US" sz="2800" dirty="0" smtClean="0"/>
                  <a:t>。</a:t>
                </a: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0483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  <a:blipFill rotWithShape="1">
                <a:blip r:embed="rId1"/>
                <a:stretch>
                  <a:fillRect t="-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拓展：感知机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支持向量机可以视为一个两层感知机，中间层完成非线性混合，输出层输出样本的类别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743200" y="2590800"/>
            <a:ext cx="3264955" cy="3300560"/>
            <a:chOff x="7263692" y="839277"/>
            <a:chExt cx="3264955" cy="330056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angle 123"/>
                <p:cNvSpPr>
                  <a:spLocks noChangeArrowheads="1"/>
                </p:cNvSpPr>
                <p:nvPr/>
              </p:nvSpPr>
              <p:spPr bwMode="auto">
                <a:xfrm>
                  <a:off x="7975947" y="3782649"/>
                  <a:ext cx="417513" cy="35718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" name="Rectangle 1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975947" y="3782649"/>
                  <a:ext cx="417513" cy="357188"/>
                </a:xfrm>
                <a:prstGeom prst="rect">
                  <a:avLst/>
                </a:prstGeom>
                <a:blipFill rotWithShape="1">
                  <a:blip r:embed="rId1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ectangle 135"/>
            <p:cNvSpPr>
              <a:spLocks noChangeArrowheads="1"/>
            </p:cNvSpPr>
            <p:nvPr/>
          </p:nvSpPr>
          <p:spPr bwMode="auto">
            <a:xfrm>
              <a:off x="9640657" y="3929359"/>
              <a:ext cx="230832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……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Rectangle 137"/>
            <p:cNvSpPr>
              <a:spLocks noChangeArrowheads="1"/>
            </p:cNvSpPr>
            <p:nvPr/>
          </p:nvSpPr>
          <p:spPr bwMode="auto">
            <a:xfrm>
              <a:off x="7894984" y="2876188"/>
              <a:ext cx="555625" cy="239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Rectangle 138"/>
            <p:cNvSpPr>
              <a:spLocks noChangeArrowheads="1"/>
            </p:cNvSpPr>
            <p:nvPr/>
          </p:nvSpPr>
          <p:spPr bwMode="auto">
            <a:xfrm>
              <a:off x="7894984" y="2876188"/>
              <a:ext cx="555625" cy="239713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Rectangle 139"/>
            <p:cNvSpPr>
              <a:spLocks noChangeArrowheads="1"/>
            </p:cNvSpPr>
            <p:nvPr/>
          </p:nvSpPr>
          <p:spPr bwMode="auto">
            <a:xfrm>
              <a:off x="8864947" y="2876188"/>
              <a:ext cx="555625" cy="239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Rectangle 140"/>
            <p:cNvSpPr>
              <a:spLocks noChangeArrowheads="1"/>
            </p:cNvSpPr>
            <p:nvPr/>
          </p:nvSpPr>
          <p:spPr bwMode="auto">
            <a:xfrm>
              <a:off x="8864947" y="2876188"/>
              <a:ext cx="555625" cy="239713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Rectangle 141"/>
            <p:cNvSpPr>
              <a:spLocks noChangeArrowheads="1"/>
            </p:cNvSpPr>
            <p:nvPr/>
          </p:nvSpPr>
          <p:spPr bwMode="auto">
            <a:xfrm>
              <a:off x="9974609" y="2876188"/>
              <a:ext cx="554038" cy="239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Rectangle 142"/>
            <p:cNvSpPr>
              <a:spLocks noChangeArrowheads="1"/>
            </p:cNvSpPr>
            <p:nvPr/>
          </p:nvSpPr>
          <p:spPr bwMode="auto">
            <a:xfrm>
              <a:off x="9974609" y="2876188"/>
              <a:ext cx="554038" cy="239713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Rectangle 143"/>
            <p:cNvSpPr>
              <a:spLocks noChangeArrowheads="1"/>
            </p:cNvSpPr>
            <p:nvPr/>
          </p:nvSpPr>
          <p:spPr bwMode="auto">
            <a:xfrm>
              <a:off x="8010872" y="3596913"/>
              <a:ext cx="277813" cy="2381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Rectangle 144"/>
            <p:cNvSpPr>
              <a:spLocks noChangeArrowheads="1"/>
            </p:cNvSpPr>
            <p:nvPr/>
          </p:nvSpPr>
          <p:spPr bwMode="auto">
            <a:xfrm>
              <a:off x="8010872" y="3596913"/>
              <a:ext cx="277813" cy="238125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Rectangle 145"/>
            <p:cNvSpPr>
              <a:spLocks noChangeArrowheads="1"/>
            </p:cNvSpPr>
            <p:nvPr/>
          </p:nvSpPr>
          <p:spPr bwMode="auto">
            <a:xfrm>
              <a:off x="8969722" y="3596913"/>
              <a:ext cx="277813" cy="2381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Rectangle 146"/>
            <p:cNvSpPr>
              <a:spLocks noChangeArrowheads="1"/>
            </p:cNvSpPr>
            <p:nvPr/>
          </p:nvSpPr>
          <p:spPr bwMode="auto">
            <a:xfrm>
              <a:off x="8969722" y="3596913"/>
              <a:ext cx="277813" cy="238125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Rectangle 147"/>
            <p:cNvSpPr>
              <a:spLocks noChangeArrowheads="1"/>
            </p:cNvSpPr>
            <p:nvPr/>
          </p:nvSpPr>
          <p:spPr bwMode="auto">
            <a:xfrm>
              <a:off x="10090497" y="3596913"/>
              <a:ext cx="276225" cy="2381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Rectangle 148"/>
            <p:cNvSpPr>
              <a:spLocks noChangeArrowheads="1"/>
            </p:cNvSpPr>
            <p:nvPr/>
          </p:nvSpPr>
          <p:spPr bwMode="auto">
            <a:xfrm>
              <a:off x="10090497" y="3596913"/>
              <a:ext cx="276225" cy="238125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49"/>
            <p:cNvSpPr>
              <a:spLocks noEditPoints="1"/>
            </p:cNvSpPr>
            <p:nvPr/>
          </p:nvSpPr>
          <p:spPr bwMode="auto">
            <a:xfrm>
              <a:off x="7975947" y="3111138"/>
              <a:ext cx="101600" cy="492125"/>
            </a:xfrm>
            <a:custGeom>
              <a:avLst/>
              <a:gdLst>
                <a:gd name="T0" fmla="*/ 120 w 143"/>
                <a:gd name="T1" fmla="*/ 691 h 701"/>
                <a:gd name="T2" fmla="*/ 52 w 143"/>
                <a:gd name="T3" fmla="*/ 110 h 701"/>
                <a:gd name="T4" fmla="*/ 62 w 143"/>
                <a:gd name="T5" fmla="*/ 98 h 701"/>
                <a:gd name="T6" fmla="*/ 74 w 143"/>
                <a:gd name="T7" fmla="*/ 107 h 701"/>
                <a:gd name="T8" fmla="*/ 142 w 143"/>
                <a:gd name="T9" fmla="*/ 688 h 701"/>
                <a:gd name="T10" fmla="*/ 132 w 143"/>
                <a:gd name="T11" fmla="*/ 700 h 701"/>
                <a:gd name="T12" fmla="*/ 120 w 143"/>
                <a:gd name="T13" fmla="*/ 691 h 701"/>
                <a:gd name="T14" fmla="*/ 0 w 143"/>
                <a:gd name="T15" fmla="*/ 138 h 701"/>
                <a:gd name="T16" fmla="*/ 50 w 143"/>
                <a:gd name="T17" fmla="*/ 0 h 701"/>
                <a:gd name="T18" fmla="*/ 131 w 143"/>
                <a:gd name="T19" fmla="*/ 123 h 701"/>
                <a:gd name="T20" fmla="*/ 0 w 143"/>
                <a:gd name="T21" fmla="*/ 138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3" h="701">
                  <a:moveTo>
                    <a:pt x="120" y="691"/>
                  </a:moveTo>
                  <a:lnTo>
                    <a:pt x="52" y="110"/>
                  </a:lnTo>
                  <a:cubicBezTo>
                    <a:pt x="51" y="104"/>
                    <a:pt x="56" y="99"/>
                    <a:pt x="62" y="98"/>
                  </a:cubicBezTo>
                  <a:cubicBezTo>
                    <a:pt x="68" y="97"/>
                    <a:pt x="73" y="101"/>
                    <a:pt x="74" y="107"/>
                  </a:cubicBezTo>
                  <a:lnTo>
                    <a:pt x="142" y="688"/>
                  </a:lnTo>
                  <a:cubicBezTo>
                    <a:pt x="143" y="694"/>
                    <a:pt x="138" y="700"/>
                    <a:pt x="132" y="700"/>
                  </a:cubicBezTo>
                  <a:cubicBezTo>
                    <a:pt x="126" y="701"/>
                    <a:pt x="121" y="697"/>
                    <a:pt x="120" y="691"/>
                  </a:cubicBezTo>
                  <a:close/>
                  <a:moveTo>
                    <a:pt x="0" y="138"/>
                  </a:moveTo>
                  <a:lnTo>
                    <a:pt x="50" y="0"/>
                  </a:lnTo>
                  <a:lnTo>
                    <a:pt x="131" y="123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50"/>
            <p:cNvSpPr>
              <a:spLocks noEditPoints="1"/>
            </p:cNvSpPr>
            <p:nvPr/>
          </p:nvSpPr>
          <p:spPr bwMode="auto">
            <a:xfrm>
              <a:off x="7975947" y="3111138"/>
              <a:ext cx="101600" cy="492125"/>
            </a:xfrm>
            <a:custGeom>
              <a:avLst/>
              <a:gdLst>
                <a:gd name="T0" fmla="*/ 120 w 143"/>
                <a:gd name="T1" fmla="*/ 691 h 701"/>
                <a:gd name="T2" fmla="*/ 52 w 143"/>
                <a:gd name="T3" fmla="*/ 110 h 701"/>
                <a:gd name="T4" fmla="*/ 62 w 143"/>
                <a:gd name="T5" fmla="*/ 98 h 701"/>
                <a:gd name="T6" fmla="*/ 74 w 143"/>
                <a:gd name="T7" fmla="*/ 107 h 701"/>
                <a:gd name="T8" fmla="*/ 142 w 143"/>
                <a:gd name="T9" fmla="*/ 688 h 701"/>
                <a:gd name="T10" fmla="*/ 132 w 143"/>
                <a:gd name="T11" fmla="*/ 700 h 701"/>
                <a:gd name="T12" fmla="*/ 120 w 143"/>
                <a:gd name="T13" fmla="*/ 691 h 701"/>
                <a:gd name="T14" fmla="*/ 0 w 143"/>
                <a:gd name="T15" fmla="*/ 138 h 701"/>
                <a:gd name="T16" fmla="*/ 50 w 143"/>
                <a:gd name="T17" fmla="*/ 0 h 701"/>
                <a:gd name="T18" fmla="*/ 131 w 143"/>
                <a:gd name="T19" fmla="*/ 123 h 701"/>
                <a:gd name="T20" fmla="*/ 0 w 143"/>
                <a:gd name="T21" fmla="*/ 138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3" h="701">
                  <a:moveTo>
                    <a:pt x="120" y="691"/>
                  </a:moveTo>
                  <a:lnTo>
                    <a:pt x="52" y="110"/>
                  </a:lnTo>
                  <a:cubicBezTo>
                    <a:pt x="51" y="104"/>
                    <a:pt x="56" y="99"/>
                    <a:pt x="62" y="98"/>
                  </a:cubicBezTo>
                  <a:cubicBezTo>
                    <a:pt x="68" y="97"/>
                    <a:pt x="73" y="101"/>
                    <a:pt x="74" y="107"/>
                  </a:cubicBezTo>
                  <a:lnTo>
                    <a:pt x="142" y="688"/>
                  </a:lnTo>
                  <a:cubicBezTo>
                    <a:pt x="143" y="694"/>
                    <a:pt x="138" y="700"/>
                    <a:pt x="132" y="700"/>
                  </a:cubicBezTo>
                  <a:cubicBezTo>
                    <a:pt x="126" y="701"/>
                    <a:pt x="121" y="697"/>
                    <a:pt x="120" y="691"/>
                  </a:cubicBezTo>
                  <a:close/>
                  <a:moveTo>
                    <a:pt x="0" y="138"/>
                  </a:moveTo>
                  <a:lnTo>
                    <a:pt x="50" y="0"/>
                  </a:lnTo>
                  <a:lnTo>
                    <a:pt x="131" y="123"/>
                  </a:lnTo>
                  <a:lnTo>
                    <a:pt x="0" y="138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51"/>
            <p:cNvSpPr>
              <a:spLocks noEditPoints="1"/>
            </p:cNvSpPr>
            <p:nvPr/>
          </p:nvSpPr>
          <p:spPr bwMode="auto">
            <a:xfrm>
              <a:off x="8141047" y="3111138"/>
              <a:ext cx="850900" cy="492125"/>
            </a:xfrm>
            <a:custGeom>
              <a:avLst/>
              <a:gdLst>
                <a:gd name="T0" fmla="*/ 7 w 1210"/>
                <a:gd name="T1" fmla="*/ 680 h 702"/>
                <a:gd name="T2" fmla="*/ 1110 w 1210"/>
                <a:gd name="T3" fmla="*/ 45 h 702"/>
                <a:gd name="T4" fmla="*/ 1125 w 1210"/>
                <a:gd name="T5" fmla="*/ 49 h 702"/>
                <a:gd name="T6" fmla="*/ 1121 w 1210"/>
                <a:gd name="T7" fmla="*/ 64 h 702"/>
                <a:gd name="T8" fmla="*/ 18 w 1210"/>
                <a:gd name="T9" fmla="*/ 699 h 702"/>
                <a:gd name="T10" fmla="*/ 3 w 1210"/>
                <a:gd name="T11" fmla="*/ 695 h 702"/>
                <a:gd name="T12" fmla="*/ 7 w 1210"/>
                <a:gd name="T13" fmla="*/ 680 h 702"/>
                <a:gd name="T14" fmla="*/ 1064 w 1210"/>
                <a:gd name="T15" fmla="*/ 9 h 702"/>
                <a:gd name="T16" fmla="*/ 1210 w 1210"/>
                <a:gd name="T17" fmla="*/ 0 h 702"/>
                <a:gd name="T18" fmla="*/ 1129 w 1210"/>
                <a:gd name="T19" fmla="*/ 122 h 702"/>
                <a:gd name="T20" fmla="*/ 1064 w 1210"/>
                <a:gd name="T21" fmla="*/ 9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10" h="702">
                  <a:moveTo>
                    <a:pt x="7" y="680"/>
                  </a:moveTo>
                  <a:lnTo>
                    <a:pt x="1110" y="45"/>
                  </a:lnTo>
                  <a:cubicBezTo>
                    <a:pt x="1115" y="42"/>
                    <a:pt x="1122" y="44"/>
                    <a:pt x="1125" y="49"/>
                  </a:cubicBezTo>
                  <a:cubicBezTo>
                    <a:pt x="1128" y="54"/>
                    <a:pt x="1126" y="61"/>
                    <a:pt x="1121" y="64"/>
                  </a:cubicBezTo>
                  <a:lnTo>
                    <a:pt x="18" y="699"/>
                  </a:lnTo>
                  <a:cubicBezTo>
                    <a:pt x="12" y="702"/>
                    <a:pt x="6" y="700"/>
                    <a:pt x="3" y="695"/>
                  </a:cubicBezTo>
                  <a:cubicBezTo>
                    <a:pt x="0" y="690"/>
                    <a:pt x="1" y="683"/>
                    <a:pt x="7" y="680"/>
                  </a:cubicBezTo>
                  <a:close/>
                  <a:moveTo>
                    <a:pt x="1064" y="9"/>
                  </a:moveTo>
                  <a:lnTo>
                    <a:pt x="1210" y="0"/>
                  </a:lnTo>
                  <a:lnTo>
                    <a:pt x="1129" y="122"/>
                  </a:lnTo>
                  <a:lnTo>
                    <a:pt x="1064" y="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52"/>
            <p:cNvSpPr>
              <a:spLocks noEditPoints="1"/>
            </p:cNvSpPr>
            <p:nvPr/>
          </p:nvSpPr>
          <p:spPr bwMode="auto">
            <a:xfrm>
              <a:off x="8141047" y="3111138"/>
              <a:ext cx="850900" cy="492125"/>
            </a:xfrm>
            <a:custGeom>
              <a:avLst/>
              <a:gdLst>
                <a:gd name="T0" fmla="*/ 7 w 1210"/>
                <a:gd name="T1" fmla="*/ 680 h 702"/>
                <a:gd name="T2" fmla="*/ 1110 w 1210"/>
                <a:gd name="T3" fmla="*/ 45 h 702"/>
                <a:gd name="T4" fmla="*/ 1125 w 1210"/>
                <a:gd name="T5" fmla="*/ 49 h 702"/>
                <a:gd name="T6" fmla="*/ 1121 w 1210"/>
                <a:gd name="T7" fmla="*/ 64 h 702"/>
                <a:gd name="T8" fmla="*/ 18 w 1210"/>
                <a:gd name="T9" fmla="*/ 699 h 702"/>
                <a:gd name="T10" fmla="*/ 3 w 1210"/>
                <a:gd name="T11" fmla="*/ 695 h 702"/>
                <a:gd name="T12" fmla="*/ 7 w 1210"/>
                <a:gd name="T13" fmla="*/ 680 h 702"/>
                <a:gd name="T14" fmla="*/ 1064 w 1210"/>
                <a:gd name="T15" fmla="*/ 9 h 702"/>
                <a:gd name="T16" fmla="*/ 1210 w 1210"/>
                <a:gd name="T17" fmla="*/ 0 h 702"/>
                <a:gd name="T18" fmla="*/ 1129 w 1210"/>
                <a:gd name="T19" fmla="*/ 122 h 702"/>
                <a:gd name="T20" fmla="*/ 1064 w 1210"/>
                <a:gd name="T21" fmla="*/ 9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10" h="702">
                  <a:moveTo>
                    <a:pt x="7" y="680"/>
                  </a:moveTo>
                  <a:lnTo>
                    <a:pt x="1110" y="45"/>
                  </a:lnTo>
                  <a:cubicBezTo>
                    <a:pt x="1115" y="42"/>
                    <a:pt x="1122" y="44"/>
                    <a:pt x="1125" y="49"/>
                  </a:cubicBezTo>
                  <a:cubicBezTo>
                    <a:pt x="1128" y="54"/>
                    <a:pt x="1126" y="61"/>
                    <a:pt x="1121" y="64"/>
                  </a:cubicBezTo>
                  <a:lnTo>
                    <a:pt x="18" y="699"/>
                  </a:lnTo>
                  <a:cubicBezTo>
                    <a:pt x="12" y="702"/>
                    <a:pt x="6" y="700"/>
                    <a:pt x="3" y="695"/>
                  </a:cubicBezTo>
                  <a:cubicBezTo>
                    <a:pt x="0" y="690"/>
                    <a:pt x="1" y="683"/>
                    <a:pt x="7" y="680"/>
                  </a:cubicBezTo>
                  <a:close/>
                  <a:moveTo>
                    <a:pt x="1064" y="9"/>
                  </a:moveTo>
                  <a:lnTo>
                    <a:pt x="1210" y="0"/>
                  </a:lnTo>
                  <a:lnTo>
                    <a:pt x="1129" y="122"/>
                  </a:lnTo>
                  <a:lnTo>
                    <a:pt x="1064" y="9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53"/>
            <p:cNvSpPr>
              <a:spLocks noEditPoints="1"/>
            </p:cNvSpPr>
            <p:nvPr/>
          </p:nvSpPr>
          <p:spPr bwMode="auto">
            <a:xfrm>
              <a:off x="8256934" y="3077800"/>
              <a:ext cx="1809750" cy="514350"/>
            </a:xfrm>
            <a:custGeom>
              <a:avLst/>
              <a:gdLst>
                <a:gd name="T0" fmla="*/ 9 w 2572"/>
                <a:gd name="T1" fmla="*/ 708 h 731"/>
                <a:gd name="T2" fmla="*/ 2464 w 2572"/>
                <a:gd name="T3" fmla="*/ 47 h 731"/>
                <a:gd name="T4" fmla="*/ 2477 w 2572"/>
                <a:gd name="T5" fmla="*/ 55 h 731"/>
                <a:gd name="T6" fmla="*/ 2469 w 2572"/>
                <a:gd name="T7" fmla="*/ 69 h 731"/>
                <a:gd name="T8" fmla="*/ 15 w 2572"/>
                <a:gd name="T9" fmla="*/ 730 h 731"/>
                <a:gd name="T10" fmla="*/ 2 w 2572"/>
                <a:gd name="T11" fmla="*/ 722 h 731"/>
                <a:gd name="T12" fmla="*/ 9 w 2572"/>
                <a:gd name="T13" fmla="*/ 708 h 731"/>
                <a:gd name="T14" fmla="*/ 2428 w 2572"/>
                <a:gd name="T15" fmla="*/ 0 h 731"/>
                <a:gd name="T16" fmla="*/ 2572 w 2572"/>
                <a:gd name="T17" fmla="*/ 30 h 731"/>
                <a:gd name="T18" fmla="*/ 2463 w 2572"/>
                <a:gd name="T19" fmla="*/ 127 h 731"/>
                <a:gd name="T20" fmla="*/ 2428 w 2572"/>
                <a:gd name="T21" fmla="*/ 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72" h="731">
                  <a:moveTo>
                    <a:pt x="9" y="708"/>
                  </a:moveTo>
                  <a:lnTo>
                    <a:pt x="2464" y="47"/>
                  </a:lnTo>
                  <a:cubicBezTo>
                    <a:pt x="2470" y="46"/>
                    <a:pt x="2475" y="49"/>
                    <a:pt x="2477" y="55"/>
                  </a:cubicBezTo>
                  <a:cubicBezTo>
                    <a:pt x="2479" y="61"/>
                    <a:pt x="2475" y="67"/>
                    <a:pt x="2469" y="69"/>
                  </a:cubicBezTo>
                  <a:lnTo>
                    <a:pt x="15" y="730"/>
                  </a:lnTo>
                  <a:cubicBezTo>
                    <a:pt x="9" y="731"/>
                    <a:pt x="3" y="728"/>
                    <a:pt x="2" y="722"/>
                  </a:cubicBezTo>
                  <a:cubicBezTo>
                    <a:pt x="0" y="716"/>
                    <a:pt x="4" y="710"/>
                    <a:pt x="9" y="708"/>
                  </a:cubicBezTo>
                  <a:close/>
                  <a:moveTo>
                    <a:pt x="2428" y="0"/>
                  </a:moveTo>
                  <a:lnTo>
                    <a:pt x="2572" y="30"/>
                  </a:lnTo>
                  <a:lnTo>
                    <a:pt x="2463" y="127"/>
                  </a:lnTo>
                  <a:lnTo>
                    <a:pt x="242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154"/>
            <p:cNvSpPr>
              <a:spLocks noEditPoints="1"/>
            </p:cNvSpPr>
            <p:nvPr/>
          </p:nvSpPr>
          <p:spPr bwMode="auto">
            <a:xfrm>
              <a:off x="8256934" y="3077800"/>
              <a:ext cx="1809750" cy="514350"/>
            </a:xfrm>
            <a:custGeom>
              <a:avLst/>
              <a:gdLst>
                <a:gd name="T0" fmla="*/ 9 w 2572"/>
                <a:gd name="T1" fmla="*/ 708 h 731"/>
                <a:gd name="T2" fmla="*/ 2464 w 2572"/>
                <a:gd name="T3" fmla="*/ 47 h 731"/>
                <a:gd name="T4" fmla="*/ 2477 w 2572"/>
                <a:gd name="T5" fmla="*/ 55 h 731"/>
                <a:gd name="T6" fmla="*/ 2469 w 2572"/>
                <a:gd name="T7" fmla="*/ 69 h 731"/>
                <a:gd name="T8" fmla="*/ 15 w 2572"/>
                <a:gd name="T9" fmla="*/ 730 h 731"/>
                <a:gd name="T10" fmla="*/ 2 w 2572"/>
                <a:gd name="T11" fmla="*/ 722 h 731"/>
                <a:gd name="T12" fmla="*/ 9 w 2572"/>
                <a:gd name="T13" fmla="*/ 708 h 731"/>
                <a:gd name="T14" fmla="*/ 2428 w 2572"/>
                <a:gd name="T15" fmla="*/ 0 h 731"/>
                <a:gd name="T16" fmla="*/ 2572 w 2572"/>
                <a:gd name="T17" fmla="*/ 30 h 731"/>
                <a:gd name="T18" fmla="*/ 2463 w 2572"/>
                <a:gd name="T19" fmla="*/ 127 h 731"/>
                <a:gd name="T20" fmla="*/ 2428 w 2572"/>
                <a:gd name="T21" fmla="*/ 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72" h="731">
                  <a:moveTo>
                    <a:pt x="9" y="708"/>
                  </a:moveTo>
                  <a:lnTo>
                    <a:pt x="2464" y="47"/>
                  </a:lnTo>
                  <a:cubicBezTo>
                    <a:pt x="2470" y="46"/>
                    <a:pt x="2475" y="49"/>
                    <a:pt x="2477" y="55"/>
                  </a:cubicBezTo>
                  <a:cubicBezTo>
                    <a:pt x="2479" y="61"/>
                    <a:pt x="2475" y="67"/>
                    <a:pt x="2469" y="69"/>
                  </a:cubicBezTo>
                  <a:lnTo>
                    <a:pt x="15" y="730"/>
                  </a:lnTo>
                  <a:cubicBezTo>
                    <a:pt x="9" y="731"/>
                    <a:pt x="3" y="728"/>
                    <a:pt x="2" y="722"/>
                  </a:cubicBezTo>
                  <a:cubicBezTo>
                    <a:pt x="0" y="716"/>
                    <a:pt x="4" y="710"/>
                    <a:pt x="9" y="708"/>
                  </a:cubicBezTo>
                  <a:close/>
                  <a:moveTo>
                    <a:pt x="2428" y="0"/>
                  </a:moveTo>
                  <a:lnTo>
                    <a:pt x="2572" y="30"/>
                  </a:lnTo>
                  <a:lnTo>
                    <a:pt x="2463" y="127"/>
                  </a:lnTo>
                  <a:lnTo>
                    <a:pt x="2428" y="0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155"/>
            <p:cNvSpPr>
              <a:spLocks noEditPoints="1"/>
            </p:cNvSpPr>
            <p:nvPr/>
          </p:nvSpPr>
          <p:spPr bwMode="auto">
            <a:xfrm>
              <a:off x="8161684" y="3111138"/>
              <a:ext cx="874713" cy="492125"/>
            </a:xfrm>
            <a:custGeom>
              <a:avLst/>
              <a:gdLst>
                <a:gd name="T0" fmla="*/ 1225 w 1243"/>
                <a:gd name="T1" fmla="*/ 699 h 702"/>
                <a:gd name="T2" fmla="*/ 90 w 1243"/>
                <a:gd name="T3" fmla="*/ 63 h 702"/>
                <a:gd name="T4" fmla="*/ 86 w 1243"/>
                <a:gd name="T5" fmla="*/ 48 h 702"/>
                <a:gd name="T6" fmla="*/ 100 w 1243"/>
                <a:gd name="T7" fmla="*/ 44 h 702"/>
                <a:gd name="T8" fmla="*/ 1236 w 1243"/>
                <a:gd name="T9" fmla="*/ 680 h 702"/>
                <a:gd name="T10" fmla="*/ 1240 w 1243"/>
                <a:gd name="T11" fmla="*/ 695 h 702"/>
                <a:gd name="T12" fmla="*/ 1225 w 1243"/>
                <a:gd name="T13" fmla="*/ 699 h 702"/>
                <a:gd name="T14" fmla="*/ 82 w 1243"/>
                <a:gd name="T15" fmla="*/ 121 h 702"/>
                <a:gd name="T16" fmla="*/ 0 w 1243"/>
                <a:gd name="T17" fmla="*/ 0 h 702"/>
                <a:gd name="T18" fmla="*/ 146 w 1243"/>
                <a:gd name="T19" fmla="*/ 7 h 702"/>
                <a:gd name="T20" fmla="*/ 82 w 1243"/>
                <a:gd name="T21" fmla="*/ 121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43" h="702">
                  <a:moveTo>
                    <a:pt x="1225" y="699"/>
                  </a:moveTo>
                  <a:lnTo>
                    <a:pt x="90" y="63"/>
                  </a:lnTo>
                  <a:cubicBezTo>
                    <a:pt x="84" y="60"/>
                    <a:pt x="83" y="53"/>
                    <a:pt x="86" y="48"/>
                  </a:cubicBezTo>
                  <a:cubicBezTo>
                    <a:pt x="88" y="43"/>
                    <a:pt x="95" y="41"/>
                    <a:pt x="100" y="44"/>
                  </a:cubicBezTo>
                  <a:lnTo>
                    <a:pt x="1236" y="680"/>
                  </a:lnTo>
                  <a:cubicBezTo>
                    <a:pt x="1241" y="683"/>
                    <a:pt x="1243" y="690"/>
                    <a:pt x="1240" y="695"/>
                  </a:cubicBezTo>
                  <a:cubicBezTo>
                    <a:pt x="1237" y="700"/>
                    <a:pt x="1231" y="702"/>
                    <a:pt x="1225" y="699"/>
                  </a:cubicBezTo>
                  <a:close/>
                  <a:moveTo>
                    <a:pt x="82" y="121"/>
                  </a:moveTo>
                  <a:lnTo>
                    <a:pt x="0" y="0"/>
                  </a:lnTo>
                  <a:lnTo>
                    <a:pt x="146" y="7"/>
                  </a:lnTo>
                  <a:lnTo>
                    <a:pt x="82" y="12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156"/>
            <p:cNvSpPr>
              <a:spLocks noEditPoints="1"/>
            </p:cNvSpPr>
            <p:nvPr/>
          </p:nvSpPr>
          <p:spPr bwMode="auto">
            <a:xfrm>
              <a:off x="8161684" y="3111138"/>
              <a:ext cx="874713" cy="492125"/>
            </a:xfrm>
            <a:custGeom>
              <a:avLst/>
              <a:gdLst>
                <a:gd name="T0" fmla="*/ 1225 w 1243"/>
                <a:gd name="T1" fmla="*/ 699 h 702"/>
                <a:gd name="T2" fmla="*/ 90 w 1243"/>
                <a:gd name="T3" fmla="*/ 63 h 702"/>
                <a:gd name="T4" fmla="*/ 86 w 1243"/>
                <a:gd name="T5" fmla="*/ 48 h 702"/>
                <a:gd name="T6" fmla="*/ 100 w 1243"/>
                <a:gd name="T7" fmla="*/ 44 h 702"/>
                <a:gd name="T8" fmla="*/ 1236 w 1243"/>
                <a:gd name="T9" fmla="*/ 680 h 702"/>
                <a:gd name="T10" fmla="*/ 1240 w 1243"/>
                <a:gd name="T11" fmla="*/ 695 h 702"/>
                <a:gd name="T12" fmla="*/ 1225 w 1243"/>
                <a:gd name="T13" fmla="*/ 699 h 702"/>
                <a:gd name="T14" fmla="*/ 82 w 1243"/>
                <a:gd name="T15" fmla="*/ 121 h 702"/>
                <a:gd name="T16" fmla="*/ 0 w 1243"/>
                <a:gd name="T17" fmla="*/ 0 h 702"/>
                <a:gd name="T18" fmla="*/ 146 w 1243"/>
                <a:gd name="T19" fmla="*/ 7 h 702"/>
                <a:gd name="T20" fmla="*/ 82 w 1243"/>
                <a:gd name="T21" fmla="*/ 121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43" h="702">
                  <a:moveTo>
                    <a:pt x="1225" y="699"/>
                  </a:moveTo>
                  <a:lnTo>
                    <a:pt x="90" y="63"/>
                  </a:lnTo>
                  <a:cubicBezTo>
                    <a:pt x="84" y="60"/>
                    <a:pt x="83" y="53"/>
                    <a:pt x="86" y="48"/>
                  </a:cubicBezTo>
                  <a:cubicBezTo>
                    <a:pt x="88" y="43"/>
                    <a:pt x="95" y="41"/>
                    <a:pt x="100" y="44"/>
                  </a:cubicBezTo>
                  <a:lnTo>
                    <a:pt x="1236" y="680"/>
                  </a:lnTo>
                  <a:cubicBezTo>
                    <a:pt x="1241" y="683"/>
                    <a:pt x="1243" y="690"/>
                    <a:pt x="1240" y="695"/>
                  </a:cubicBezTo>
                  <a:cubicBezTo>
                    <a:pt x="1237" y="700"/>
                    <a:pt x="1231" y="702"/>
                    <a:pt x="1225" y="699"/>
                  </a:cubicBezTo>
                  <a:close/>
                  <a:moveTo>
                    <a:pt x="82" y="121"/>
                  </a:moveTo>
                  <a:lnTo>
                    <a:pt x="0" y="0"/>
                  </a:lnTo>
                  <a:lnTo>
                    <a:pt x="146" y="7"/>
                  </a:lnTo>
                  <a:lnTo>
                    <a:pt x="82" y="12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157"/>
            <p:cNvSpPr>
              <a:spLocks noEditPoints="1"/>
            </p:cNvSpPr>
            <p:nvPr/>
          </p:nvSpPr>
          <p:spPr bwMode="auto">
            <a:xfrm>
              <a:off x="9061797" y="3100025"/>
              <a:ext cx="92075" cy="501650"/>
            </a:xfrm>
            <a:custGeom>
              <a:avLst/>
              <a:gdLst>
                <a:gd name="T0" fmla="*/ 55 w 131"/>
                <a:gd name="T1" fmla="*/ 705 h 716"/>
                <a:gd name="T2" fmla="*/ 55 w 131"/>
                <a:gd name="T3" fmla="*/ 109 h 716"/>
                <a:gd name="T4" fmla="*/ 66 w 131"/>
                <a:gd name="T5" fmla="*/ 98 h 716"/>
                <a:gd name="T6" fmla="*/ 77 w 131"/>
                <a:gd name="T7" fmla="*/ 109 h 716"/>
                <a:gd name="T8" fmla="*/ 77 w 131"/>
                <a:gd name="T9" fmla="*/ 705 h 716"/>
                <a:gd name="T10" fmla="*/ 66 w 131"/>
                <a:gd name="T11" fmla="*/ 716 h 716"/>
                <a:gd name="T12" fmla="*/ 55 w 131"/>
                <a:gd name="T13" fmla="*/ 705 h 716"/>
                <a:gd name="T14" fmla="*/ 0 w 131"/>
                <a:gd name="T15" fmla="*/ 131 h 716"/>
                <a:gd name="T16" fmla="*/ 66 w 131"/>
                <a:gd name="T17" fmla="*/ 0 h 716"/>
                <a:gd name="T18" fmla="*/ 131 w 131"/>
                <a:gd name="T19" fmla="*/ 131 h 716"/>
                <a:gd name="T20" fmla="*/ 0 w 131"/>
                <a:gd name="T21" fmla="*/ 131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716">
                  <a:moveTo>
                    <a:pt x="55" y="705"/>
                  </a:moveTo>
                  <a:lnTo>
                    <a:pt x="55" y="109"/>
                  </a:lnTo>
                  <a:cubicBezTo>
                    <a:pt x="55" y="103"/>
                    <a:pt x="60" y="98"/>
                    <a:pt x="66" y="98"/>
                  </a:cubicBezTo>
                  <a:cubicBezTo>
                    <a:pt x="72" y="98"/>
                    <a:pt x="77" y="103"/>
                    <a:pt x="77" y="109"/>
                  </a:cubicBezTo>
                  <a:lnTo>
                    <a:pt x="77" y="705"/>
                  </a:lnTo>
                  <a:cubicBezTo>
                    <a:pt x="77" y="711"/>
                    <a:pt x="72" y="716"/>
                    <a:pt x="66" y="716"/>
                  </a:cubicBezTo>
                  <a:cubicBezTo>
                    <a:pt x="60" y="716"/>
                    <a:pt x="55" y="711"/>
                    <a:pt x="55" y="705"/>
                  </a:cubicBezTo>
                  <a:close/>
                  <a:moveTo>
                    <a:pt x="0" y="131"/>
                  </a:moveTo>
                  <a:lnTo>
                    <a:pt x="66" y="0"/>
                  </a:lnTo>
                  <a:lnTo>
                    <a:pt x="131" y="131"/>
                  </a:lnTo>
                  <a:lnTo>
                    <a:pt x="0" y="13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158"/>
            <p:cNvSpPr>
              <a:spLocks noEditPoints="1"/>
            </p:cNvSpPr>
            <p:nvPr/>
          </p:nvSpPr>
          <p:spPr bwMode="auto">
            <a:xfrm>
              <a:off x="9061797" y="3100025"/>
              <a:ext cx="92075" cy="501650"/>
            </a:xfrm>
            <a:custGeom>
              <a:avLst/>
              <a:gdLst>
                <a:gd name="T0" fmla="*/ 55 w 131"/>
                <a:gd name="T1" fmla="*/ 705 h 716"/>
                <a:gd name="T2" fmla="*/ 55 w 131"/>
                <a:gd name="T3" fmla="*/ 109 h 716"/>
                <a:gd name="T4" fmla="*/ 66 w 131"/>
                <a:gd name="T5" fmla="*/ 98 h 716"/>
                <a:gd name="T6" fmla="*/ 77 w 131"/>
                <a:gd name="T7" fmla="*/ 109 h 716"/>
                <a:gd name="T8" fmla="*/ 77 w 131"/>
                <a:gd name="T9" fmla="*/ 705 h 716"/>
                <a:gd name="T10" fmla="*/ 66 w 131"/>
                <a:gd name="T11" fmla="*/ 716 h 716"/>
                <a:gd name="T12" fmla="*/ 55 w 131"/>
                <a:gd name="T13" fmla="*/ 705 h 716"/>
                <a:gd name="T14" fmla="*/ 0 w 131"/>
                <a:gd name="T15" fmla="*/ 131 h 716"/>
                <a:gd name="T16" fmla="*/ 66 w 131"/>
                <a:gd name="T17" fmla="*/ 0 h 716"/>
                <a:gd name="T18" fmla="*/ 131 w 131"/>
                <a:gd name="T19" fmla="*/ 131 h 716"/>
                <a:gd name="T20" fmla="*/ 0 w 131"/>
                <a:gd name="T21" fmla="*/ 131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716">
                  <a:moveTo>
                    <a:pt x="55" y="705"/>
                  </a:moveTo>
                  <a:lnTo>
                    <a:pt x="55" y="109"/>
                  </a:lnTo>
                  <a:cubicBezTo>
                    <a:pt x="55" y="103"/>
                    <a:pt x="60" y="98"/>
                    <a:pt x="66" y="98"/>
                  </a:cubicBezTo>
                  <a:cubicBezTo>
                    <a:pt x="72" y="98"/>
                    <a:pt x="77" y="103"/>
                    <a:pt x="77" y="109"/>
                  </a:cubicBezTo>
                  <a:lnTo>
                    <a:pt x="77" y="705"/>
                  </a:lnTo>
                  <a:cubicBezTo>
                    <a:pt x="77" y="711"/>
                    <a:pt x="72" y="716"/>
                    <a:pt x="66" y="716"/>
                  </a:cubicBezTo>
                  <a:cubicBezTo>
                    <a:pt x="60" y="716"/>
                    <a:pt x="55" y="711"/>
                    <a:pt x="55" y="705"/>
                  </a:cubicBezTo>
                  <a:close/>
                  <a:moveTo>
                    <a:pt x="0" y="131"/>
                  </a:moveTo>
                  <a:lnTo>
                    <a:pt x="66" y="0"/>
                  </a:lnTo>
                  <a:lnTo>
                    <a:pt x="131" y="131"/>
                  </a:lnTo>
                  <a:lnTo>
                    <a:pt x="0" y="13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" name="Freeform 159"/>
            <p:cNvSpPr>
              <a:spLocks noEditPoints="1"/>
            </p:cNvSpPr>
            <p:nvPr/>
          </p:nvSpPr>
          <p:spPr bwMode="auto">
            <a:xfrm>
              <a:off x="9168159" y="3106375"/>
              <a:ext cx="1060450" cy="485775"/>
            </a:xfrm>
            <a:custGeom>
              <a:avLst/>
              <a:gdLst>
                <a:gd name="T0" fmla="*/ 8 w 1506"/>
                <a:gd name="T1" fmla="*/ 669 h 691"/>
                <a:gd name="T2" fmla="*/ 1402 w 1506"/>
                <a:gd name="T3" fmla="*/ 41 h 691"/>
                <a:gd name="T4" fmla="*/ 1416 w 1506"/>
                <a:gd name="T5" fmla="*/ 46 h 691"/>
                <a:gd name="T6" fmla="*/ 1411 w 1506"/>
                <a:gd name="T7" fmla="*/ 61 h 691"/>
                <a:gd name="T8" fmla="*/ 17 w 1506"/>
                <a:gd name="T9" fmla="*/ 689 h 691"/>
                <a:gd name="T10" fmla="*/ 2 w 1506"/>
                <a:gd name="T11" fmla="*/ 684 h 691"/>
                <a:gd name="T12" fmla="*/ 8 w 1506"/>
                <a:gd name="T13" fmla="*/ 669 h 691"/>
                <a:gd name="T14" fmla="*/ 1359 w 1506"/>
                <a:gd name="T15" fmla="*/ 0 h 691"/>
                <a:gd name="T16" fmla="*/ 1506 w 1506"/>
                <a:gd name="T17" fmla="*/ 6 h 691"/>
                <a:gd name="T18" fmla="*/ 1413 w 1506"/>
                <a:gd name="T19" fmla="*/ 120 h 691"/>
                <a:gd name="T20" fmla="*/ 1359 w 1506"/>
                <a:gd name="T21" fmla="*/ 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06" h="691">
                  <a:moveTo>
                    <a:pt x="8" y="669"/>
                  </a:moveTo>
                  <a:lnTo>
                    <a:pt x="1402" y="41"/>
                  </a:lnTo>
                  <a:cubicBezTo>
                    <a:pt x="1407" y="38"/>
                    <a:pt x="1414" y="41"/>
                    <a:pt x="1416" y="46"/>
                  </a:cubicBezTo>
                  <a:cubicBezTo>
                    <a:pt x="1419" y="52"/>
                    <a:pt x="1416" y="58"/>
                    <a:pt x="1411" y="61"/>
                  </a:cubicBezTo>
                  <a:lnTo>
                    <a:pt x="17" y="689"/>
                  </a:lnTo>
                  <a:cubicBezTo>
                    <a:pt x="11" y="691"/>
                    <a:pt x="5" y="689"/>
                    <a:pt x="2" y="684"/>
                  </a:cubicBezTo>
                  <a:cubicBezTo>
                    <a:pt x="0" y="678"/>
                    <a:pt x="2" y="672"/>
                    <a:pt x="8" y="669"/>
                  </a:cubicBezTo>
                  <a:close/>
                  <a:moveTo>
                    <a:pt x="1359" y="0"/>
                  </a:moveTo>
                  <a:lnTo>
                    <a:pt x="1506" y="6"/>
                  </a:lnTo>
                  <a:lnTo>
                    <a:pt x="1413" y="120"/>
                  </a:lnTo>
                  <a:lnTo>
                    <a:pt x="135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0" name="Freeform 160"/>
            <p:cNvSpPr>
              <a:spLocks noEditPoints="1"/>
            </p:cNvSpPr>
            <p:nvPr/>
          </p:nvSpPr>
          <p:spPr bwMode="auto">
            <a:xfrm>
              <a:off x="9168159" y="3106375"/>
              <a:ext cx="1060450" cy="485775"/>
            </a:xfrm>
            <a:custGeom>
              <a:avLst/>
              <a:gdLst>
                <a:gd name="T0" fmla="*/ 8 w 1506"/>
                <a:gd name="T1" fmla="*/ 669 h 691"/>
                <a:gd name="T2" fmla="*/ 1402 w 1506"/>
                <a:gd name="T3" fmla="*/ 41 h 691"/>
                <a:gd name="T4" fmla="*/ 1416 w 1506"/>
                <a:gd name="T5" fmla="*/ 46 h 691"/>
                <a:gd name="T6" fmla="*/ 1411 w 1506"/>
                <a:gd name="T7" fmla="*/ 61 h 691"/>
                <a:gd name="T8" fmla="*/ 17 w 1506"/>
                <a:gd name="T9" fmla="*/ 689 h 691"/>
                <a:gd name="T10" fmla="*/ 2 w 1506"/>
                <a:gd name="T11" fmla="*/ 684 h 691"/>
                <a:gd name="T12" fmla="*/ 8 w 1506"/>
                <a:gd name="T13" fmla="*/ 669 h 691"/>
                <a:gd name="T14" fmla="*/ 1359 w 1506"/>
                <a:gd name="T15" fmla="*/ 0 h 691"/>
                <a:gd name="T16" fmla="*/ 1506 w 1506"/>
                <a:gd name="T17" fmla="*/ 6 h 691"/>
                <a:gd name="T18" fmla="*/ 1413 w 1506"/>
                <a:gd name="T19" fmla="*/ 120 h 691"/>
                <a:gd name="T20" fmla="*/ 1359 w 1506"/>
                <a:gd name="T21" fmla="*/ 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06" h="691">
                  <a:moveTo>
                    <a:pt x="8" y="669"/>
                  </a:moveTo>
                  <a:lnTo>
                    <a:pt x="1402" y="41"/>
                  </a:lnTo>
                  <a:cubicBezTo>
                    <a:pt x="1407" y="38"/>
                    <a:pt x="1414" y="41"/>
                    <a:pt x="1416" y="46"/>
                  </a:cubicBezTo>
                  <a:cubicBezTo>
                    <a:pt x="1419" y="52"/>
                    <a:pt x="1416" y="58"/>
                    <a:pt x="1411" y="61"/>
                  </a:cubicBezTo>
                  <a:lnTo>
                    <a:pt x="17" y="689"/>
                  </a:lnTo>
                  <a:cubicBezTo>
                    <a:pt x="11" y="691"/>
                    <a:pt x="5" y="689"/>
                    <a:pt x="2" y="684"/>
                  </a:cubicBezTo>
                  <a:cubicBezTo>
                    <a:pt x="0" y="678"/>
                    <a:pt x="2" y="672"/>
                    <a:pt x="8" y="669"/>
                  </a:cubicBezTo>
                  <a:close/>
                  <a:moveTo>
                    <a:pt x="1359" y="0"/>
                  </a:moveTo>
                  <a:lnTo>
                    <a:pt x="1506" y="6"/>
                  </a:lnTo>
                  <a:lnTo>
                    <a:pt x="1413" y="120"/>
                  </a:lnTo>
                  <a:lnTo>
                    <a:pt x="1359" y="0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1" name="Freeform 161"/>
            <p:cNvSpPr>
              <a:spLocks noEditPoints="1"/>
            </p:cNvSpPr>
            <p:nvPr/>
          </p:nvSpPr>
          <p:spPr bwMode="auto">
            <a:xfrm>
              <a:off x="8356947" y="3100025"/>
              <a:ext cx="1798638" cy="503238"/>
            </a:xfrm>
            <a:custGeom>
              <a:avLst/>
              <a:gdLst>
                <a:gd name="T0" fmla="*/ 2541 w 2556"/>
                <a:gd name="T1" fmla="*/ 714 h 715"/>
                <a:gd name="T2" fmla="*/ 103 w 2556"/>
                <a:gd name="T3" fmla="*/ 69 h 715"/>
                <a:gd name="T4" fmla="*/ 95 w 2556"/>
                <a:gd name="T5" fmla="*/ 56 h 715"/>
                <a:gd name="T6" fmla="*/ 108 w 2556"/>
                <a:gd name="T7" fmla="*/ 48 h 715"/>
                <a:gd name="T8" fmla="*/ 2547 w 2556"/>
                <a:gd name="T9" fmla="*/ 693 h 715"/>
                <a:gd name="T10" fmla="*/ 2555 w 2556"/>
                <a:gd name="T11" fmla="*/ 706 h 715"/>
                <a:gd name="T12" fmla="*/ 2541 w 2556"/>
                <a:gd name="T13" fmla="*/ 714 h 715"/>
                <a:gd name="T14" fmla="*/ 110 w 2556"/>
                <a:gd name="T15" fmla="*/ 128 h 715"/>
                <a:gd name="T16" fmla="*/ 0 w 2556"/>
                <a:gd name="T17" fmla="*/ 30 h 715"/>
                <a:gd name="T18" fmla="*/ 143 w 2556"/>
                <a:gd name="T19" fmla="*/ 0 h 715"/>
                <a:gd name="T20" fmla="*/ 110 w 2556"/>
                <a:gd name="T21" fmla="*/ 128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56" h="715">
                  <a:moveTo>
                    <a:pt x="2541" y="714"/>
                  </a:moveTo>
                  <a:lnTo>
                    <a:pt x="103" y="69"/>
                  </a:lnTo>
                  <a:cubicBezTo>
                    <a:pt x="97" y="67"/>
                    <a:pt x="93" y="61"/>
                    <a:pt x="95" y="56"/>
                  </a:cubicBezTo>
                  <a:cubicBezTo>
                    <a:pt x="96" y="50"/>
                    <a:pt x="102" y="46"/>
                    <a:pt x="108" y="48"/>
                  </a:cubicBezTo>
                  <a:lnTo>
                    <a:pt x="2547" y="693"/>
                  </a:lnTo>
                  <a:cubicBezTo>
                    <a:pt x="2553" y="694"/>
                    <a:pt x="2556" y="700"/>
                    <a:pt x="2555" y="706"/>
                  </a:cubicBezTo>
                  <a:cubicBezTo>
                    <a:pt x="2553" y="712"/>
                    <a:pt x="2547" y="715"/>
                    <a:pt x="2541" y="714"/>
                  </a:cubicBezTo>
                  <a:close/>
                  <a:moveTo>
                    <a:pt x="110" y="128"/>
                  </a:moveTo>
                  <a:lnTo>
                    <a:pt x="0" y="30"/>
                  </a:lnTo>
                  <a:lnTo>
                    <a:pt x="143" y="0"/>
                  </a:lnTo>
                  <a:lnTo>
                    <a:pt x="110" y="12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2" name="Freeform 162"/>
            <p:cNvSpPr>
              <a:spLocks noEditPoints="1"/>
            </p:cNvSpPr>
            <p:nvPr/>
          </p:nvSpPr>
          <p:spPr bwMode="auto">
            <a:xfrm>
              <a:off x="8356947" y="3100025"/>
              <a:ext cx="1798638" cy="503238"/>
            </a:xfrm>
            <a:custGeom>
              <a:avLst/>
              <a:gdLst>
                <a:gd name="T0" fmla="*/ 2541 w 2556"/>
                <a:gd name="T1" fmla="*/ 714 h 715"/>
                <a:gd name="T2" fmla="*/ 103 w 2556"/>
                <a:gd name="T3" fmla="*/ 69 h 715"/>
                <a:gd name="T4" fmla="*/ 95 w 2556"/>
                <a:gd name="T5" fmla="*/ 56 h 715"/>
                <a:gd name="T6" fmla="*/ 108 w 2556"/>
                <a:gd name="T7" fmla="*/ 48 h 715"/>
                <a:gd name="T8" fmla="*/ 2547 w 2556"/>
                <a:gd name="T9" fmla="*/ 693 h 715"/>
                <a:gd name="T10" fmla="*/ 2555 w 2556"/>
                <a:gd name="T11" fmla="*/ 706 h 715"/>
                <a:gd name="T12" fmla="*/ 2541 w 2556"/>
                <a:gd name="T13" fmla="*/ 714 h 715"/>
                <a:gd name="T14" fmla="*/ 110 w 2556"/>
                <a:gd name="T15" fmla="*/ 128 h 715"/>
                <a:gd name="T16" fmla="*/ 0 w 2556"/>
                <a:gd name="T17" fmla="*/ 30 h 715"/>
                <a:gd name="T18" fmla="*/ 143 w 2556"/>
                <a:gd name="T19" fmla="*/ 0 h 715"/>
                <a:gd name="T20" fmla="*/ 110 w 2556"/>
                <a:gd name="T21" fmla="*/ 128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56" h="715">
                  <a:moveTo>
                    <a:pt x="2541" y="714"/>
                  </a:moveTo>
                  <a:lnTo>
                    <a:pt x="103" y="69"/>
                  </a:lnTo>
                  <a:cubicBezTo>
                    <a:pt x="97" y="67"/>
                    <a:pt x="93" y="61"/>
                    <a:pt x="95" y="56"/>
                  </a:cubicBezTo>
                  <a:cubicBezTo>
                    <a:pt x="96" y="50"/>
                    <a:pt x="102" y="46"/>
                    <a:pt x="108" y="48"/>
                  </a:cubicBezTo>
                  <a:lnTo>
                    <a:pt x="2547" y="693"/>
                  </a:lnTo>
                  <a:cubicBezTo>
                    <a:pt x="2553" y="694"/>
                    <a:pt x="2556" y="700"/>
                    <a:pt x="2555" y="706"/>
                  </a:cubicBezTo>
                  <a:cubicBezTo>
                    <a:pt x="2553" y="712"/>
                    <a:pt x="2547" y="715"/>
                    <a:pt x="2541" y="714"/>
                  </a:cubicBezTo>
                  <a:close/>
                  <a:moveTo>
                    <a:pt x="110" y="128"/>
                  </a:moveTo>
                  <a:lnTo>
                    <a:pt x="0" y="30"/>
                  </a:lnTo>
                  <a:lnTo>
                    <a:pt x="143" y="0"/>
                  </a:lnTo>
                  <a:lnTo>
                    <a:pt x="110" y="128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3" name="Freeform 163"/>
            <p:cNvSpPr>
              <a:spLocks noEditPoints="1"/>
            </p:cNvSpPr>
            <p:nvPr/>
          </p:nvSpPr>
          <p:spPr bwMode="auto">
            <a:xfrm>
              <a:off x="9258647" y="3120663"/>
              <a:ext cx="977900" cy="471488"/>
            </a:xfrm>
            <a:custGeom>
              <a:avLst/>
              <a:gdLst>
                <a:gd name="T0" fmla="*/ 1374 w 1391"/>
                <a:gd name="T1" fmla="*/ 669 h 671"/>
                <a:gd name="T2" fmla="*/ 94 w 1391"/>
                <a:gd name="T3" fmla="*/ 59 h 671"/>
                <a:gd name="T4" fmla="*/ 89 w 1391"/>
                <a:gd name="T5" fmla="*/ 45 h 671"/>
                <a:gd name="T6" fmla="*/ 104 w 1391"/>
                <a:gd name="T7" fmla="*/ 40 h 671"/>
                <a:gd name="T8" fmla="*/ 1384 w 1391"/>
                <a:gd name="T9" fmla="*/ 649 h 671"/>
                <a:gd name="T10" fmla="*/ 1389 w 1391"/>
                <a:gd name="T11" fmla="*/ 664 h 671"/>
                <a:gd name="T12" fmla="*/ 1374 w 1391"/>
                <a:gd name="T13" fmla="*/ 669 h 671"/>
                <a:gd name="T14" fmla="*/ 90 w 1391"/>
                <a:gd name="T15" fmla="*/ 118 h 671"/>
                <a:gd name="T16" fmla="*/ 0 w 1391"/>
                <a:gd name="T17" fmla="*/ 2 h 671"/>
                <a:gd name="T18" fmla="*/ 147 w 1391"/>
                <a:gd name="T19" fmla="*/ 0 h 671"/>
                <a:gd name="T20" fmla="*/ 90 w 1391"/>
                <a:gd name="T21" fmla="*/ 118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91" h="671">
                  <a:moveTo>
                    <a:pt x="1374" y="669"/>
                  </a:moveTo>
                  <a:lnTo>
                    <a:pt x="94" y="59"/>
                  </a:lnTo>
                  <a:cubicBezTo>
                    <a:pt x="89" y="57"/>
                    <a:pt x="86" y="50"/>
                    <a:pt x="89" y="45"/>
                  </a:cubicBezTo>
                  <a:cubicBezTo>
                    <a:pt x="92" y="39"/>
                    <a:pt x="98" y="37"/>
                    <a:pt x="104" y="40"/>
                  </a:cubicBezTo>
                  <a:lnTo>
                    <a:pt x="1384" y="649"/>
                  </a:lnTo>
                  <a:cubicBezTo>
                    <a:pt x="1389" y="652"/>
                    <a:pt x="1391" y="658"/>
                    <a:pt x="1389" y="664"/>
                  </a:cubicBezTo>
                  <a:cubicBezTo>
                    <a:pt x="1386" y="669"/>
                    <a:pt x="1380" y="671"/>
                    <a:pt x="1374" y="669"/>
                  </a:cubicBezTo>
                  <a:close/>
                  <a:moveTo>
                    <a:pt x="90" y="118"/>
                  </a:moveTo>
                  <a:lnTo>
                    <a:pt x="0" y="2"/>
                  </a:lnTo>
                  <a:lnTo>
                    <a:pt x="147" y="0"/>
                  </a:lnTo>
                  <a:lnTo>
                    <a:pt x="90" y="11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4" name="Freeform 164"/>
            <p:cNvSpPr>
              <a:spLocks noEditPoints="1"/>
            </p:cNvSpPr>
            <p:nvPr/>
          </p:nvSpPr>
          <p:spPr bwMode="auto">
            <a:xfrm>
              <a:off x="9258647" y="3120663"/>
              <a:ext cx="977900" cy="471488"/>
            </a:xfrm>
            <a:custGeom>
              <a:avLst/>
              <a:gdLst>
                <a:gd name="T0" fmla="*/ 1374 w 1391"/>
                <a:gd name="T1" fmla="*/ 669 h 671"/>
                <a:gd name="T2" fmla="*/ 94 w 1391"/>
                <a:gd name="T3" fmla="*/ 59 h 671"/>
                <a:gd name="T4" fmla="*/ 89 w 1391"/>
                <a:gd name="T5" fmla="*/ 45 h 671"/>
                <a:gd name="T6" fmla="*/ 104 w 1391"/>
                <a:gd name="T7" fmla="*/ 40 h 671"/>
                <a:gd name="T8" fmla="*/ 1384 w 1391"/>
                <a:gd name="T9" fmla="*/ 649 h 671"/>
                <a:gd name="T10" fmla="*/ 1389 w 1391"/>
                <a:gd name="T11" fmla="*/ 664 h 671"/>
                <a:gd name="T12" fmla="*/ 1374 w 1391"/>
                <a:gd name="T13" fmla="*/ 669 h 671"/>
                <a:gd name="T14" fmla="*/ 90 w 1391"/>
                <a:gd name="T15" fmla="*/ 118 h 671"/>
                <a:gd name="T16" fmla="*/ 0 w 1391"/>
                <a:gd name="T17" fmla="*/ 2 h 671"/>
                <a:gd name="T18" fmla="*/ 147 w 1391"/>
                <a:gd name="T19" fmla="*/ 0 h 671"/>
                <a:gd name="T20" fmla="*/ 90 w 1391"/>
                <a:gd name="T21" fmla="*/ 118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91" h="671">
                  <a:moveTo>
                    <a:pt x="1374" y="669"/>
                  </a:moveTo>
                  <a:lnTo>
                    <a:pt x="94" y="59"/>
                  </a:lnTo>
                  <a:cubicBezTo>
                    <a:pt x="89" y="57"/>
                    <a:pt x="86" y="50"/>
                    <a:pt x="89" y="45"/>
                  </a:cubicBezTo>
                  <a:cubicBezTo>
                    <a:pt x="92" y="39"/>
                    <a:pt x="98" y="37"/>
                    <a:pt x="104" y="40"/>
                  </a:cubicBezTo>
                  <a:lnTo>
                    <a:pt x="1384" y="649"/>
                  </a:lnTo>
                  <a:cubicBezTo>
                    <a:pt x="1389" y="652"/>
                    <a:pt x="1391" y="658"/>
                    <a:pt x="1389" y="664"/>
                  </a:cubicBezTo>
                  <a:cubicBezTo>
                    <a:pt x="1386" y="669"/>
                    <a:pt x="1380" y="671"/>
                    <a:pt x="1374" y="669"/>
                  </a:cubicBezTo>
                  <a:close/>
                  <a:moveTo>
                    <a:pt x="90" y="118"/>
                  </a:moveTo>
                  <a:lnTo>
                    <a:pt x="0" y="2"/>
                  </a:lnTo>
                  <a:lnTo>
                    <a:pt x="147" y="0"/>
                  </a:lnTo>
                  <a:lnTo>
                    <a:pt x="90" y="118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5" name="Freeform 165"/>
            <p:cNvSpPr>
              <a:spLocks noEditPoints="1"/>
            </p:cNvSpPr>
            <p:nvPr/>
          </p:nvSpPr>
          <p:spPr bwMode="auto">
            <a:xfrm>
              <a:off x="10288934" y="3111138"/>
              <a:ext cx="130175" cy="503238"/>
            </a:xfrm>
            <a:custGeom>
              <a:avLst/>
              <a:gdLst>
                <a:gd name="T0" fmla="*/ 1 w 184"/>
                <a:gd name="T1" fmla="*/ 704 h 718"/>
                <a:gd name="T2" fmla="*/ 113 w 184"/>
                <a:gd name="T3" fmla="*/ 105 h 718"/>
                <a:gd name="T4" fmla="*/ 126 w 184"/>
                <a:gd name="T5" fmla="*/ 97 h 718"/>
                <a:gd name="T6" fmla="*/ 134 w 184"/>
                <a:gd name="T7" fmla="*/ 110 h 718"/>
                <a:gd name="T8" fmla="*/ 22 w 184"/>
                <a:gd name="T9" fmla="*/ 708 h 718"/>
                <a:gd name="T10" fmla="*/ 10 w 184"/>
                <a:gd name="T11" fmla="*/ 717 h 718"/>
                <a:gd name="T12" fmla="*/ 1 w 184"/>
                <a:gd name="T13" fmla="*/ 704 h 718"/>
                <a:gd name="T14" fmla="*/ 55 w 184"/>
                <a:gd name="T15" fmla="*/ 117 h 718"/>
                <a:gd name="T16" fmla="*/ 144 w 184"/>
                <a:gd name="T17" fmla="*/ 0 h 718"/>
                <a:gd name="T18" fmla="*/ 184 w 184"/>
                <a:gd name="T19" fmla="*/ 141 h 718"/>
                <a:gd name="T20" fmla="*/ 55 w 184"/>
                <a:gd name="T21" fmla="*/ 117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4" h="718">
                  <a:moveTo>
                    <a:pt x="1" y="704"/>
                  </a:moveTo>
                  <a:lnTo>
                    <a:pt x="113" y="105"/>
                  </a:lnTo>
                  <a:cubicBezTo>
                    <a:pt x="114" y="100"/>
                    <a:pt x="120" y="96"/>
                    <a:pt x="126" y="97"/>
                  </a:cubicBezTo>
                  <a:cubicBezTo>
                    <a:pt x="132" y="98"/>
                    <a:pt x="136" y="104"/>
                    <a:pt x="134" y="110"/>
                  </a:cubicBezTo>
                  <a:lnTo>
                    <a:pt x="22" y="708"/>
                  </a:lnTo>
                  <a:cubicBezTo>
                    <a:pt x="21" y="714"/>
                    <a:pt x="15" y="718"/>
                    <a:pt x="10" y="717"/>
                  </a:cubicBezTo>
                  <a:cubicBezTo>
                    <a:pt x="4" y="715"/>
                    <a:pt x="0" y="710"/>
                    <a:pt x="1" y="704"/>
                  </a:cubicBezTo>
                  <a:close/>
                  <a:moveTo>
                    <a:pt x="55" y="117"/>
                  </a:moveTo>
                  <a:lnTo>
                    <a:pt x="144" y="0"/>
                  </a:lnTo>
                  <a:lnTo>
                    <a:pt x="184" y="141"/>
                  </a:lnTo>
                  <a:lnTo>
                    <a:pt x="55" y="11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6" name="Freeform 166"/>
            <p:cNvSpPr>
              <a:spLocks noEditPoints="1"/>
            </p:cNvSpPr>
            <p:nvPr/>
          </p:nvSpPr>
          <p:spPr bwMode="auto">
            <a:xfrm>
              <a:off x="10288934" y="3111138"/>
              <a:ext cx="130175" cy="503238"/>
            </a:xfrm>
            <a:custGeom>
              <a:avLst/>
              <a:gdLst>
                <a:gd name="T0" fmla="*/ 1 w 184"/>
                <a:gd name="T1" fmla="*/ 704 h 718"/>
                <a:gd name="T2" fmla="*/ 113 w 184"/>
                <a:gd name="T3" fmla="*/ 105 h 718"/>
                <a:gd name="T4" fmla="*/ 126 w 184"/>
                <a:gd name="T5" fmla="*/ 97 h 718"/>
                <a:gd name="T6" fmla="*/ 134 w 184"/>
                <a:gd name="T7" fmla="*/ 110 h 718"/>
                <a:gd name="T8" fmla="*/ 22 w 184"/>
                <a:gd name="T9" fmla="*/ 708 h 718"/>
                <a:gd name="T10" fmla="*/ 10 w 184"/>
                <a:gd name="T11" fmla="*/ 717 h 718"/>
                <a:gd name="T12" fmla="*/ 1 w 184"/>
                <a:gd name="T13" fmla="*/ 704 h 718"/>
                <a:gd name="T14" fmla="*/ 55 w 184"/>
                <a:gd name="T15" fmla="*/ 117 h 718"/>
                <a:gd name="T16" fmla="*/ 144 w 184"/>
                <a:gd name="T17" fmla="*/ 0 h 718"/>
                <a:gd name="T18" fmla="*/ 184 w 184"/>
                <a:gd name="T19" fmla="*/ 141 h 718"/>
                <a:gd name="T20" fmla="*/ 55 w 184"/>
                <a:gd name="T21" fmla="*/ 117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4" h="718">
                  <a:moveTo>
                    <a:pt x="1" y="704"/>
                  </a:moveTo>
                  <a:lnTo>
                    <a:pt x="113" y="105"/>
                  </a:lnTo>
                  <a:cubicBezTo>
                    <a:pt x="114" y="100"/>
                    <a:pt x="120" y="96"/>
                    <a:pt x="126" y="97"/>
                  </a:cubicBezTo>
                  <a:cubicBezTo>
                    <a:pt x="132" y="98"/>
                    <a:pt x="136" y="104"/>
                    <a:pt x="134" y="110"/>
                  </a:cubicBezTo>
                  <a:lnTo>
                    <a:pt x="22" y="708"/>
                  </a:lnTo>
                  <a:cubicBezTo>
                    <a:pt x="21" y="714"/>
                    <a:pt x="15" y="718"/>
                    <a:pt x="10" y="717"/>
                  </a:cubicBezTo>
                  <a:cubicBezTo>
                    <a:pt x="4" y="715"/>
                    <a:pt x="0" y="710"/>
                    <a:pt x="1" y="704"/>
                  </a:cubicBezTo>
                  <a:close/>
                  <a:moveTo>
                    <a:pt x="55" y="117"/>
                  </a:moveTo>
                  <a:lnTo>
                    <a:pt x="144" y="0"/>
                  </a:lnTo>
                  <a:lnTo>
                    <a:pt x="184" y="141"/>
                  </a:lnTo>
                  <a:lnTo>
                    <a:pt x="55" y="117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7" name="Oval 167"/>
            <p:cNvSpPr>
              <a:spLocks noChangeArrowheads="1"/>
            </p:cNvSpPr>
            <p:nvPr/>
          </p:nvSpPr>
          <p:spPr bwMode="auto">
            <a:xfrm>
              <a:off x="9004647" y="1599838"/>
              <a:ext cx="357188" cy="346075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8" name="Oval 168"/>
            <p:cNvSpPr>
              <a:spLocks noChangeArrowheads="1"/>
            </p:cNvSpPr>
            <p:nvPr/>
          </p:nvSpPr>
          <p:spPr bwMode="auto">
            <a:xfrm>
              <a:off x="9004647" y="1599838"/>
              <a:ext cx="357188" cy="346075"/>
            </a:xfrm>
            <a:prstGeom prst="ellipse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9" name="Freeform 169"/>
            <p:cNvSpPr>
              <a:spLocks noEditPoints="1"/>
            </p:cNvSpPr>
            <p:nvPr/>
          </p:nvSpPr>
          <p:spPr bwMode="auto">
            <a:xfrm>
              <a:off x="8129934" y="1864950"/>
              <a:ext cx="885825" cy="1012825"/>
            </a:xfrm>
            <a:custGeom>
              <a:avLst/>
              <a:gdLst>
                <a:gd name="T0" fmla="*/ 3 w 1259"/>
                <a:gd name="T1" fmla="*/ 1421 h 1441"/>
                <a:gd name="T2" fmla="*/ 1179 w 1259"/>
                <a:gd name="T3" fmla="*/ 76 h 1441"/>
                <a:gd name="T4" fmla="*/ 1194 w 1259"/>
                <a:gd name="T5" fmla="*/ 74 h 1441"/>
                <a:gd name="T6" fmla="*/ 1196 w 1259"/>
                <a:gd name="T7" fmla="*/ 90 h 1441"/>
                <a:gd name="T8" fmla="*/ 20 w 1259"/>
                <a:gd name="T9" fmla="*/ 1435 h 1441"/>
                <a:gd name="T10" fmla="*/ 4 w 1259"/>
                <a:gd name="T11" fmla="*/ 1437 h 1441"/>
                <a:gd name="T12" fmla="*/ 3 w 1259"/>
                <a:gd name="T13" fmla="*/ 1421 h 1441"/>
                <a:gd name="T14" fmla="*/ 1124 w 1259"/>
                <a:gd name="T15" fmla="*/ 56 h 1441"/>
                <a:gd name="T16" fmla="*/ 1259 w 1259"/>
                <a:gd name="T17" fmla="*/ 0 h 1441"/>
                <a:gd name="T18" fmla="*/ 1222 w 1259"/>
                <a:gd name="T19" fmla="*/ 142 h 1441"/>
                <a:gd name="T20" fmla="*/ 1124 w 1259"/>
                <a:gd name="T21" fmla="*/ 56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59" h="1441">
                  <a:moveTo>
                    <a:pt x="3" y="1421"/>
                  </a:moveTo>
                  <a:lnTo>
                    <a:pt x="1179" y="76"/>
                  </a:lnTo>
                  <a:cubicBezTo>
                    <a:pt x="1183" y="71"/>
                    <a:pt x="1190" y="70"/>
                    <a:pt x="1194" y="74"/>
                  </a:cubicBezTo>
                  <a:cubicBezTo>
                    <a:pt x="1199" y="78"/>
                    <a:pt x="1200" y="85"/>
                    <a:pt x="1196" y="90"/>
                  </a:cubicBezTo>
                  <a:lnTo>
                    <a:pt x="20" y="1435"/>
                  </a:lnTo>
                  <a:cubicBezTo>
                    <a:pt x="16" y="1440"/>
                    <a:pt x="9" y="1441"/>
                    <a:pt x="4" y="1437"/>
                  </a:cubicBezTo>
                  <a:cubicBezTo>
                    <a:pt x="0" y="1433"/>
                    <a:pt x="0" y="1426"/>
                    <a:pt x="3" y="1421"/>
                  </a:cubicBezTo>
                  <a:close/>
                  <a:moveTo>
                    <a:pt x="1124" y="56"/>
                  </a:moveTo>
                  <a:lnTo>
                    <a:pt x="1259" y="0"/>
                  </a:lnTo>
                  <a:lnTo>
                    <a:pt x="1222" y="142"/>
                  </a:lnTo>
                  <a:lnTo>
                    <a:pt x="1124" y="5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0" name="Freeform 170"/>
            <p:cNvSpPr>
              <a:spLocks noEditPoints="1"/>
            </p:cNvSpPr>
            <p:nvPr/>
          </p:nvSpPr>
          <p:spPr bwMode="auto">
            <a:xfrm>
              <a:off x="8129934" y="1864950"/>
              <a:ext cx="885825" cy="1012825"/>
            </a:xfrm>
            <a:custGeom>
              <a:avLst/>
              <a:gdLst>
                <a:gd name="T0" fmla="*/ 3 w 1259"/>
                <a:gd name="T1" fmla="*/ 1421 h 1441"/>
                <a:gd name="T2" fmla="*/ 1179 w 1259"/>
                <a:gd name="T3" fmla="*/ 76 h 1441"/>
                <a:gd name="T4" fmla="*/ 1194 w 1259"/>
                <a:gd name="T5" fmla="*/ 74 h 1441"/>
                <a:gd name="T6" fmla="*/ 1196 w 1259"/>
                <a:gd name="T7" fmla="*/ 90 h 1441"/>
                <a:gd name="T8" fmla="*/ 20 w 1259"/>
                <a:gd name="T9" fmla="*/ 1435 h 1441"/>
                <a:gd name="T10" fmla="*/ 4 w 1259"/>
                <a:gd name="T11" fmla="*/ 1437 h 1441"/>
                <a:gd name="T12" fmla="*/ 3 w 1259"/>
                <a:gd name="T13" fmla="*/ 1421 h 1441"/>
                <a:gd name="T14" fmla="*/ 1124 w 1259"/>
                <a:gd name="T15" fmla="*/ 56 h 1441"/>
                <a:gd name="T16" fmla="*/ 1259 w 1259"/>
                <a:gd name="T17" fmla="*/ 0 h 1441"/>
                <a:gd name="T18" fmla="*/ 1222 w 1259"/>
                <a:gd name="T19" fmla="*/ 142 h 1441"/>
                <a:gd name="T20" fmla="*/ 1124 w 1259"/>
                <a:gd name="T21" fmla="*/ 56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59" h="1441">
                  <a:moveTo>
                    <a:pt x="3" y="1421"/>
                  </a:moveTo>
                  <a:lnTo>
                    <a:pt x="1179" y="76"/>
                  </a:lnTo>
                  <a:cubicBezTo>
                    <a:pt x="1183" y="71"/>
                    <a:pt x="1190" y="70"/>
                    <a:pt x="1194" y="74"/>
                  </a:cubicBezTo>
                  <a:cubicBezTo>
                    <a:pt x="1199" y="78"/>
                    <a:pt x="1200" y="85"/>
                    <a:pt x="1196" y="90"/>
                  </a:cubicBezTo>
                  <a:lnTo>
                    <a:pt x="20" y="1435"/>
                  </a:lnTo>
                  <a:cubicBezTo>
                    <a:pt x="16" y="1440"/>
                    <a:pt x="9" y="1441"/>
                    <a:pt x="4" y="1437"/>
                  </a:cubicBezTo>
                  <a:cubicBezTo>
                    <a:pt x="0" y="1433"/>
                    <a:pt x="0" y="1426"/>
                    <a:pt x="3" y="1421"/>
                  </a:cubicBezTo>
                  <a:close/>
                  <a:moveTo>
                    <a:pt x="1124" y="56"/>
                  </a:moveTo>
                  <a:lnTo>
                    <a:pt x="1259" y="0"/>
                  </a:lnTo>
                  <a:lnTo>
                    <a:pt x="1222" y="142"/>
                  </a:lnTo>
                  <a:lnTo>
                    <a:pt x="1124" y="56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1" name="Freeform 171"/>
            <p:cNvSpPr>
              <a:spLocks noEditPoints="1"/>
            </p:cNvSpPr>
            <p:nvPr/>
          </p:nvSpPr>
          <p:spPr bwMode="auto">
            <a:xfrm>
              <a:off x="9106247" y="1934800"/>
              <a:ext cx="92075" cy="930275"/>
            </a:xfrm>
            <a:custGeom>
              <a:avLst/>
              <a:gdLst>
                <a:gd name="T0" fmla="*/ 40 w 131"/>
                <a:gd name="T1" fmla="*/ 1314 h 1325"/>
                <a:gd name="T2" fmla="*/ 55 w 131"/>
                <a:gd name="T3" fmla="*/ 109 h 1325"/>
                <a:gd name="T4" fmla="*/ 66 w 131"/>
                <a:gd name="T5" fmla="*/ 98 h 1325"/>
                <a:gd name="T6" fmla="*/ 77 w 131"/>
                <a:gd name="T7" fmla="*/ 109 h 1325"/>
                <a:gd name="T8" fmla="*/ 62 w 131"/>
                <a:gd name="T9" fmla="*/ 1314 h 1325"/>
                <a:gd name="T10" fmla="*/ 51 w 131"/>
                <a:gd name="T11" fmla="*/ 1325 h 1325"/>
                <a:gd name="T12" fmla="*/ 40 w 131"/>
                <a:gd name="T13" fmla="*/ 1314 h 1325"/>
                <a:gd name="T14" fmla="*/ 0 w 131"/>
                <a:gd name="T15" fmla="*/ 130 h 1325"/>
                <a:gd name="T16" fmla="*/ 67 w 131"/>
                <a:gd name="T17" fmla="*/ 0 h 1325"/>
                <a:gd name="T18" fmla="*/ 131 w 131"/>
                <a:gd name="T19" fmla="*/ 132 h 1325"/>
                <a:gd name="T20" fmla="*/ 0 w 131"/>
                <a:gd name="T21" fmla="*/ 130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325">
                  <a:moveTo>
                    <a:pt x="40" y="1314"/>
                  </a:moveTo>
                  <a:lnTo>
                    <a:pt x="55" y="109"/>
                  </a:lnTo>
                  <a:cubicBezTo>
                    <a:pt x="55" y="103"/>
                    <a:pt x="60" y="98"/>
                    <a:pt x="66" y="98"/>
                  </a:cubicBezTo>
                  <a:cubicBezTo>
                    <a:pt x="72" y="98"/>
                    <a:pt x="77" y="103"/>
                    <a:pt x="77" y="109"/>
                  </a:cubicBezTo>
                  <a:lnTo>
                    <a:pt x="62" y="1314"/>
                  </a:lnTo>
                  <a:cubicBezTo>
                    <a:pt x="62" y="1320"/>
                    <a:pt x="57" y="1325"/>
                    <a:pt x="51" y="1325"/>
                  </a:cubicBezTo>
                  <a:cubicBezTo>
                    <a:pt x="45" y="1325"/>
                    <a:pt x="40" y="1320"/>
                    <a:pt x="40" y="1314"/>
                  </a:cubicBezTo>
                  <a:close/>
                  <a:moveTo>
                    <a:pt x="0" y="130"/>
                  </a:moveTo>
                  <a:lnTo>
                    <a:pt x="67" y="0"/>
                  </a:lnTo>
                  <a:lnTo>
                    <a:pt x="131" y="132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2" name="Freeform 172"/>
            <p:cNvSpPr>
              <a:spLocks noEditPoints="1"/>
            </p:cNvSpPr>
            <p:nvPr/>
          </p:nvSpPr>
          <p:spPr bwMode="auto">
            <a:xfrm>
              <a:off x="9106247" y="1934800"/>
              <a:ext cx="92075" cy="930275"/>
            </a:xfrm>
            <a:custGeom>
              <a:avLst/>
              <a:gdLst>
                <a:gd name="T0" fmla="*/ 40 w 131"/>
                <a:gd name="T1" fmla="*/ 1314 h 1325"/>
                <a:gd name="T2" fmla="*/ 55 w 131"/>
                <a:gd name="T3" fmla="*/ 109 h 1325"/>
                <a:gd name="T4" fmla="*/ 66 w 131"/>
                <a:gd name="T5" fmla="*/ 98 h 1325"/>
                <a:gd name="T6" fmla="*/ 77 w 131"/>
                <a:gd name="T7" fmla="*/ 109 h 1325"/>
                <a:gd name="T8" fmla="*/ 62 w 131"/>
                <a:gd name="T9" fmla="*/ 1314 h 1325"/>
                <a:gd name="T10" fmla="*/ 51 w 131"/>
                <a:gd name="T11" fmla="*/ 1325 h 1325"/>
                <a:gd name="T12" fmla="*/ 40 w 131"/>
                <a:gd name="T13" fmla="*/ 1314 h 1325"/>
                <a:gd name="T14" fmla="*/ 0 w 131"/>
                <a:gd name="T15" fmla="*/ 130 h 1325"/>
                <a:gd name="T16" fmla="*/ 67 w 131"/>
                <a:gd name="T17" fmla="*/ 0 h 1325"/>
                <a:gd name="T18" fmla="*/ 131 w 131"/>
                <a:gd name="T19" fmla="*/ 132 h 1325"/>
                <a:gd name="T20" fmla="*/ 0 w 131"/>
                <a:gd name="T21" fmla="*/ 130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325">
                  <a:moveTo>
                    <a:pt x="40" y="1314"/>
                  </a:moveTo>
                  <a:lnTo>
                    <a:pt x="55" y="109"/>
                  </a:lnTo>
                  <a:cubicBezTo>
                    <a:pt x="55" y="103"/>
                    <a:pt x="60" y="98"/>
                    <a:pt x="66" y="98"/>
                  </a:cubicBezTo>
                  <a:cubicBezTo>
                    <a:pt x="72" y="98"/>
                    <a:pt x="77" y="103"/>
                    <a:pt x="77" y="109"/>
                  </a:cubicBezTo>
                  <a:lnTo>
                    <a:pt x="62" y="1314"/>
                  </a:lnTo>
                  <a:cubicBezTo>
                    <a:pt x="62" y="1320"/>
                    <a:pt x="57" y="1325"/>
                    <a:pt x="51" y="1325"/>
                  </a:cubicBezTo>
                  <a:cubicBezTo>
                    <a:pt x="45" y="1325"/>
                    <a:pt x="40" y="1320"/>
                    <a:pt x="40" y="1314"/>
                  </a:cubicBezTo>
                  <a:close/>
                  <a:moveTo>
                    <a:pt x="0" y="130"/>
                  </a:moveTo>
                  <a:lnTo>
                    <a:pt x="67" y="0"/>
                  </a:lnTo>
                  <a:lnTo>
                    <a:pt x="131" y="132"/>
                  </a:lnTo>
                  <a:lnTo>
                    <a:pt x="0" y="130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3" name="Freeform 173"/>
            <p:cNvSpPr>
              <a:spLocks noEditPoints="1"/>
            </p:cNvSpPr>
            <p:nvPr/>
          </p:nvSpPr>
          <p:spPr bwMode="auto">
            <a:xfrm>
              <a:off x="9339609" y="1853838"/>
              <a:ext cx="931863" cy="1023938"/>
            </a:xfrm>
            <a:custGeom>
              <a:avLst/>
              <a:gdLst>
                <a:gd name="T0" fmla="*/ 1304 w 1324"/>
                <a:gd name="T1" fmla="*/ 1452 h 1457"/>
                <a:gd name="T2" fmla="*/ 66 w 1324"/>
                <a:gd name="T3" fmla="*/ 88 h 1457"/>
                <a:gd name="T4" fmla="*/ 66 w 1324"/>
                <a:gd name="T5" fmla="*/ 73 h 1457"/>
                <a:gd name="T6" fmla="*/ 82 w 1324"/>
                <a:gd name="T7" fmla="*/ 73 h 1457"/>
                <a:gd name="T8" fmla="*/ 1320 w 1324"/>
                <a:gd name="T9" fmla="*/ 1437 h 1457"/>
                <a:gd name="T10" fmla="*/ 1320 w 1324"/>
                <a:gd name="T11" fmla="*/ 1452 h 1457"/>
                <a:gd name="T12" fmla="*/ 1304 w 1324"/>
                <a:gd name="T13" fmla="*/ 1452 h 1457"/>
                <a:gd name="T14" fmla="*/ 40 w 1324"/>
                <a:gd name="T15" fmla="*/ 141 h 1457"/>
                <a:gd name="T16" fmla="*/ 0 w 1324"/>
                <a:gd name="T17" fmla="*/ 0 h 1457"/>
                <a:gd name="T18" fmla="*/ 137 w 1324"/>
                <a:gd name="T19" fmla="*/ 53 h 1457"/>
                <a:gd name="T20" fmla="*/ 40 w 1324"/>
                <a:gd name="T21" fmla="*/ 141 h 1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4" h="1457">
                  <a:moveTo>
                    <a:pt x="1304" y="1452"/>
                  </a:moveTo>
                  <a:lnTo>
                    <a:pt x="66" y="88"/>
                  </a:lnTo>
                  <a:cubicBezTo>
                    <a:pt x="62" y="84"/>
                    <a:pt x="62" y="77"/>
                    <a:pt x="66" y="73"/>
                  </a:cubicBezTo>
                  <a:cubicBezTo>
                    <a:pt x="71" y="69"/>
                    <a:pt x="78" y="69"/>
                    <a:pt x="82" y="73"/>
                  </a:cubicBezTo>
                  <a:lnTo>
                    <a:pt x="1320" y="1437"/>
                  </a:lnTo>
                  <a:cubicBezTo>
                    <a:pt x="1324" y="1441"/>
                    <a:pt x="1324" y="1448"/>
                    <a:pt x="1320" y="1452"/>
                  </a:cubicBezTo>
                  <a:cubicBezTo>
                    <a:pt x="1315" y="1457"/>
                    <a:pt x="1308" y="1456"/>
                    <a:pt x="1304" y="1452"/>
                  </a:cubicBezTo>
                  <a:close/>
                  <a:moveTo>
                    <a:pt x="40" y="141"/>
                  </a:moveTo>
                  <a:lnTo>
                    <a:pt x="0" y="0"/>
                  </a:lnTo>
                  <a:lnTo>
                    <a:pt x="137" y="53"/>
                  </a:lnTo>
                  <a:lnTo>
                    <a:pt x="40" y="14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4" name="Freeform 174"/>
            <p:cNvSpPr>
              <a:spLocks noEditPoints="1"/>
            </p:cNvSpPr>
            <p:nvPr/>
          </p:nvSpPr>
          <p:spPr bwMode="auto">
            <a:xfrm>
              <a:off x="9339609" y="1853838"/>
              <a:ext cx="931863" cy="1023938"/>
            </a:xfrm>
            <a:custGeom>
              <a:avLst/>
              <a:gdLst>
                <a:gd name="T0" fmla="*/ 1304 w 1324"/>
                <a:gd name="T1" fmla="*/ 1452 h 1457"/>
                <a:gd name="T2" fmla="*/ 66 w 1324"/>
                <a:gd name="T3" fmla="*/ 88 h 1457"/>
                <a:gd name="T4" fmla="*/ 66 w 1324"/>
                <a:gd name="T5" fmla="*/ 73 h 1457"/>
                <a:gd name="T6" fmla="*/ 82 w 1324"/>
                <a:gd name="T7" fmla="*/ 73 h 1457"/>
                <a:gd name="T8" fmla="*/ 1320 w 1324"/>
                <a:gd name="T9" fmla="*/ 1437 h 1457"/>
                <a:gd name="T10" fmla="*/ 1320 w 1324"/>
                <a:gd name="T11" fmla="*/ 1452 h 1457"/>
                <a:gd name="T12" fmla="*/ 1304 w 1324"/>
                <a:gd name="T13" fmla="*/ 1452 h 1457"/>
                <a:gd name="T14" fmla="*/ 40 w 1324"/>
                <a:gd name="T15" fmla="*/ 141 h 1457"/>
                <a:gd name="T16" fmla="*/ 0 w 1324"/>
                <a:gd name="T17" fmla="*/ 0 h 1457"/>
                <a:gd name="T18" fmla="*/ 137 w 1324"/>
                <a:gd name="T19" fmla="*/ 53 h 1457"/>
                <a:gd name="T20" fmla="*/ 40 w 1324"/>
                <a:gd name="T21" fmla="*/ 141 h 1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4" h="1457">
                  <a:moveTo>
                    <a:pt x="1304" y="1452"/>
                  </a:moveTo>
                  <a:lnTo>
                    <a:pt x="66" y="88"/>
                  </a:lnTo>
                  <a:cubicBezTo>
                    <a:pt x="62" y="84"/>
                    <a:pt x="62" y="77"/>
                    <a:pt x="66" y="73"/>
                  </a:cubicBezTo>
                  <a:cubicBezTo>
                    <a:pt x="71" y="69"/>
                    <a:pt x="78" y="69"/>
                    <a:pt x="82" y="73"/>
                  </a:cubicBezTo>
                  <a:lnTo>
                    <a:pt x="1320" y="1437"/>
                  </a:lnTo>
                  <a:cubicBezTo>
                    <a:pt x="1324" y="1441"/>
                    <a:pt x="1324" y="1448"/>
                    <a:pt x="1320" y="1452"/>
                  </a:cubicBezTo>
                  <a:cubicBezTo>
                    <a:pt x="1315" y="1457"/>
                    <a:pt x="1308" y="1456"/>
                    <a:pt x="1304" y="1452"/>
                  </a:cubicBezTo>
                  <a:close/>
                  <a:moveTo>
                    <a:pt x="40" y="141"/>
                  </a:moveTo>
                  <a:lnTo>
                    <a:pt x="0" y="0"/>
                  </a:lnTo>
                  <a:lnTo>
                    <a:pt x="137" y="53"/>
                  </a:lnTo>
                  <a:lnTo>
                    <a:pt x="40" y="141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5" name="Freeform 175"/>
            <p:cNvSpPr>
              <a:spLocks noEditPoints="1"/>
            </p:cNvSpPr>
            <p:nvPr/>
          </p:nvSpPr>
          <p:spPr bwMode="auto">
            <a:xfrm>
              <a:off x="9118947" y="955313"/>
              <a:ext cx="92075" cy="652463"/>
            </a:xfrm>
            <a:custGeom>
              <a:avLst/>
              <a:gdLst>
                <a:gd name="T0" fmla="*/ 55 w 131"/>
                <a:gd name="T1" fmla="*/ 919 h 930"/>
                <a:gd name="T2" fmla="*/ 55 w 131"/>
                <a:gd name="T3" fmla="*/ 110 h 930"/>
                <a:gd name="T4" fmla="*/ 66 w 131"/>
                <a:gd name="T5" fmla="*/ 99 h 930"/>
                <a:gd name="T6" fmla="*/ 77 w 131"/>
                <a:gd name="T7" fmla="*/ 110 h 930"/>
                <a:gd name="T8" fmla="*/ 77 w 131"/>
                <a:gd name="T9" fmla="*/ 919 h 930"/>
                <a:gd name="T10" fmla="*/ 66 w 131"/>
                <a:gd name="T11" fmla="*/ 930 h 930"/>
                <a:gd name="T12" fmla="*/ 55 w 131"/>
                <a:gd name="T13" fmla="*/ 919 h 930"/>
                <a:gd name="T14" fmla="*/ 0 w 131"/>
                <a:gd name="T15" fmla="*/ 132 h 930"/>
                <a:gd name="T16" fmla="*/ 66 w 131"/>
                <a:gd name="T17" fmla="*/ 0 h 930"/>
                <a:gd name="T18" fmla="*/ 131 w 131"/>
                <a:gd name="T19" fmla="*/ 132 h 930"/>
                <a:gd name="T20" fmla="*/ 0 w 131"/>
                <a:gd name="T21" fmla="*/ 132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930">
                  <a:moveTo>
                    <a:pt x="55" y="919"/>
                  </a:moveTo>
                  <a:lnTo>
                    <a:pt x="55" y="110"/>
                  </a:lnTo>
                  <a:cubicBezTo>
                    <a:pt x="55" y="104"/>
                    <a:pt x="60" y="99"/>
                    <a:pt x="66" y="99"/>
                  </a:cubicBezTo>
                  <a:cubicBezTo>
                    <a:pt x="72" y="99"/>
                    <a:pt x="77" y="104"/>
                    <a:pt x="77" y="110"/>
                  </a:cubicBezTo>
                  <a:lnTo>
                    <a:pt x="77" y="919"/>
                  </a:lnTo>
                  <a:cubicBezTo>
                    <a:pt x="77" y="925"/>
                    <a:pt x="72" y="930"/>
                    <a:pt x="66" y="930"/>
                  </a:cubicBezTo>
                  <a:cubicBezTo>
                    <a:pt x="60" y="930"/>
                    <a:pt x="55" y="925"/>
                    <a:pt x="55" y="919"/>
                  </a:cubicBezTo>
                  <a:close/>
                  <a:moveTo>
                    <a:pt x="0" y="132"/>
                  </a:moveTo>
                  <a:lnTo>
                    <a:pt x="66" y="0"/>
                  </a:lnTo>
                  <a:lnTo>
                    <a:pt x="131" y="132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176"/>
            <p:cNvSpPr>
              <a:spLocks noEditPoints="1"/>
            </p:cNvSpPr>
            <p:nvPr/>
          </p:nvSpPr>
          <p:spPr bwMode="auto">
            <a:xfrm>
              <a:off x="9118947" y="955313"/>
              <a:ext cx="92075" cy="652463"/>
            </a:xfrm>
            <a:custGeom>
              <a:avLst/>
              <a:gdLst>
                <a:gd name="T0" fmla="*/ 55 w 131"/>
                <a:gd name="T1" fmla="*/ 919 h 930"/>
                <a:gd name="T2" fmla="*/ 55 w 131"/>
                <a:gd name="T3" fmla="*/ 110 h 930"/>
                <a:gd name="T4" fmla="*/ 66 w 131"/>
                <a:gd name="T5" fmla="*/ 99 h 930"/>
                <a:gd name="T6" fmla="*/ 77 w 131"/>
                <a:gd name="T7" fmla="*/ 110 h 930"/>
                <a:gd name="T8" fmla="*/ 77 w 131"/>
                <a:gd name="T9" fmla="*/ 919 h 930"/>
                <a:gd name="T10" fmla="*/ 66 w 131"/>
                <a:gd name="T11" fmla="*/ 930 h 930"/>
                <a:gd name="T12" fmla="*/ 55 w 131"/>
                <a:gd name="T13" fmla="*/ 919 h 930"/>
                <a:gd name="T14" fmla="*/ 0 w 131"/>
                <a:gd name="T15" fmla="*/ 132 h 930"/>
                <a:gd name="T16" fmla="*/ 66 w 131"/>
                <a:gd name="T17" fmla="*/ 0 h 930"/>
                <a:gd name="T18" fmla="*/ 131 w 131"/>
                <a:gd name="T19" fmla="*/ 132 h 930"/>
                <a:gd name="T20" fmla="*/ 0 w 131"/>
                <a:gd name="T21" fmla="*/ 132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930">
                  <a:moveTo>
                    <a:pt x="55" y="919"/>
                  </a:moveTo>
                  <a:lnTo>
                    <a:pt x="55" y="110"/>
                  </a:lnTo>
                  <a:cubicBezTo>
                    <a:pt x="55" y="104"/>
                    <a:pt x="60" y="99"/>
                    <a:pt x="66" y="99"/>
                  </a:cubicBezTo>
                  <a:cubicBezTo>
                    <a:pt x="72" y="99"/>
                    <a:pt x="77" y="104"/>
                    <a:pt x="77" y="110"/>
                  </a:cubicBezTo>
                  <a:lnTo>
                    <a:pt x="77" y="919"/>
                  </a:lnTo>
                  <a:cubicBezTo>
                    <a:pt x="77" y="925"/>
                    <a:pt x="72" y="930"/>
                    <a:pt x="66" y="930"/>
                  </a:cubicBezTo>
                  <a:cubicBezTo>
                    <a:pt x="60" y="930"/>
                    <a:pt x="55" y="925"/>
                    <a:pt x="55" y="919"/>
                  </a:cubicBezTo>
                  <a:close/>
                  <a:moveTo>
                    <a:pt x="0" y="132"/>
                  </a:moveTo>
                  <a:lnTo>
                    <a:pt x="66" y="0"/>
                  </a:lnTo>
                  <a:lnTo>
                    <a:pt x="131" y="132"/>
                  </a:lnTo>
                  <a:lnTo>
                    <a:pt x="0" y="132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Rectangle 187"/>
            <p:cNvSpPr>
              <a:spLocks noChangeArrowheads="1"/>
            </p:cNvSpPr>
            <p:nvPr/>
          </p:nvSpPr>
          <p:spPr bwMode="auto">
            <a:xfrm>
              <a:off x="9082434" y="2650763"/>
              <a:ext cx="111125" cy="236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Rectangle 191"/>
            <p:cNvSpPr>
              <a:spLocks noChangeArrowheads="1"/>
            </p:cNvSpPr>
            <p:nvPr/>
          </p:nvSpPr>
          <p:spPr bwMode="auto">
            <a:xfrm>
              <a:off x="8904634" y="1814150"/>
              <a:ext cx="112713" cy="236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文本框 48"/>
                <p:cNvSpPr txBox="1"/>
                <p:nvPr/>
              </p:nvSpPr>
              <p:spPr>
                <a:xfrm>
                  <a:off x="9010570" y="3819276"/>
                  <a:ext cx="2814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9" name="文本框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0570" y="3819276"/>
                  <a:ext cx="281424" cy="276999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文本框 49"/>
                <p:cNvSpPr txBox="1"/>
                <p:nvPr/>
              </p:nvSpPr>
              <p:spPr>
                <a:xfrm>
                  <a:off x="10169334" y="3819275"/>
                  <a:ext cx="31418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0" name="文本框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69334" y="3819275"/>
                  <a:ext cx="314189" cy="276999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文本框 50"/>
                <p:cNvSpPr txBox="1"/>
                <p:nvPr/>
              </p:nvSpPr>
              <p:spPr>
                <a:xfrm>
                  <a:off x="7263692" y="2575376"/>
                  <a:ext cx="8543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1" name="文本框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3692" y="2575376"/>
                  <a:ext cx="854336" cy="276999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文本框 51"/>
                <p:cNvSpPr txBox="1"/>
                <p:nvPr/>
              </p:nvSpPr>
              <p:spPr>
                <a:xfrm>
                  <a:off x="8318819" y="2571388"/>
                  <a:ext cx="85965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2" name="文本框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8819" y="2571388"/>
                  <a:ext cx="859659" cy="276999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文本框 52"/>
                <p:cNvSpPr txBox="1"/>
                <p:nvPr/>
              </p:nvSpPr>
              <p:spPr>
                <a:xfrm>
                  <a:off x="8425154" y="1598137"/>
                  <a:ext cx="508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3" name="文本框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5154" y="1598137"/>
                  <a:ext cx="508023" cy="276999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文本框 53"/>
                <p:cNvSpPr txBox="1"/>
                <p:nvPr/>
              </p:nvSpPr>
              <p:spPr>
                <a:xfrm>
                  <a:off x="9151282" y="2155483"/>
                  <a:ext cx="5186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4" name="文本框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1282" y="2155483"/>
                  <a:ext cx="518668" cy="276999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文本框 54"/>
                <p:cNvSpPr txBox="1"/>
                <p:nvPr/>
              </p:nvSpPr>
              <p:spPr>
                <a:xfrm>
                  <a:off x="9396792" y="1589720"/>
                  <a:ext cx="5841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5" name="文本框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96792" y="1589720"/>
                  <a:ext cx="584198" cy="276999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文本框 55"/>
                <p:cNvSpPr txBox="1"/>
                <p:nvPr/>
              </p:nvSpPr>
              <p:spPr>
                <a:xfrm>
                  <a:off x="9291994" y="839277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6" name="文本框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1994" y="839277"/>
                  <a:ext cx="186718" cy="276999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深度学习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52400" y="1066800"/>
            <a:ext cx="4572000" cy="5334000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0"/>
              </a:spcAft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，本质上是一个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多层感知机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1200"/>
              </a:spcBef>
              <a:spcAft>
                <a:spcPts val="0"/>
              </a:spcAft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在中间层的节点处使用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激活函数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120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增加节点数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可以增加维度，即增加线性转换能力；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增加层数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也就增加激活函数的次数，即增加非线性转换次数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219200"/>
            <a:ext cx="3810000" cy="1914729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399" y="4078853"/>
            <a:ext cx="5562601" cy="27987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空间的转换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图片 6"/>
          <p:cNvPicPr/>
          <p:nvPr/>
        </p:nvPicPr>
        <p:blipFill>
          <a:blip r:embed="rId1"/>
          <a:stretch>
            <a:fillRect/>
          </a:stretch>
        </p:blipFill>
        <p:spPr>
          <a:xfrm>
            <a:off x="391387" y="1785874"/>
            <a:ext cx="8395001" cy="41276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en-US" altLang="zh-CN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6.4  </a:t>
            </a:r>
            <a:r>
              <a:rPr lang="en-US" altLang="zh-CN" b="1" i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K </a:t>
            </a:r>
            <a:r>
              <a:rPr lang="zh-CN" alt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邻近算法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邻近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算法查找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的是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最邻近的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个样本点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，是一种用于分类和回归的统计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以某个数据为中心，分析离其最近的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个邻居特征，获得该数据中心可能的特征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你最好的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个朋友中有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个都喜欢湘菜，那么很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可能你也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喜欢湘菜。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算法流程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待测样本与每个训练样本的距离。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并获得待测样本附近的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个样本。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分类决策规则（如多数表决）决定待测样本的类别。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6388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sz="3600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示例：电影观众兴趣发现</a:t>
            </a:r>
            <a:endParaRPr lang="zh-CN" altLang="en-US" sz="3600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143000"/>
            <a:ext cx="8153400" cy="53340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六个观众，互不认识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电影院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上映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000" dirty="0">
                <a:solidFill>
                  <a:srgbClr val="3F21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星球大战：第八部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，现在观众</a:t>
            </a:r>
            <a:r>
              <a:rPr lang="en-US" altLang="zh-CN" sz="2000" dirty="0">
                <a:solidFill>
                  <a:srgbClr val="3F21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dirty="0">
                <a:solidFill>
                  <a:srgbClr val="3F21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3F21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000" dirty="0">
                <a:solidFill>
                  <a:srgbClr val="3F21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3F21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已经表现出浓厚的兴趣购票观看，但是缺乏其他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观众的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观影兴趣，因此电影院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试图通过历史数据了解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以便安排播放档期。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537174" y="1828800"/>
          <a:ext cx="8153398" cy="31241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17170"/>
                <a:gridCol w="2718114"/>
                <a:gridCol w="2718114"/>
              </a:tblGrid>
              <a:tr h="4463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电影名称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电影类型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观众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463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《寒战</a:t>
                      </a: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动作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463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《变形金刚</a:t>
                      </a: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科幻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463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《大鱼海棠》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动画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463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《独立日：卷土重来》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科幻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463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《惊天魔盗团</a:t>
                      </a: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动作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463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《海底总动员</a:t>
                      </a: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动画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计算观众的余弦相似度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，并集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寒战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、变形金刚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、独立日：卷土重来、惊天魔盗团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、海底总动员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2}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，那么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A=(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1,1,1,0,0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=(0,1,0,1,1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的余弦相似度为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0.33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533400" y="1222970"/>
          <a:ext cx="8153400" cy="30442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3728"/>
                <a:gridCol w="6549672"/>
              </a:tblGrid>
              <a:tr h="434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观众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电影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34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《寒战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》、《变形金刚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》、《独立日：卷土重来》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34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《变形金刚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》、《惊天魔盗团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》、《海底总动员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34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《寒战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》、《变形金刚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》、《独立日：卷土重来》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34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《寒战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》、《惊天魔盗团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》、《海底总动员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34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《大鱼海棠》、《独立日：卷土重来》、《海底总动员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34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《大鱼海棠》、《惊天魔盗团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约定两者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的相似度不小于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0.33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时，视为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相关用户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838200" y="1295400"/>
          <a:ext cx="7391396" cy="32152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5180"/>
                <a:gridCol w="1056036"/>
                <a:gridCol w="1056036"/>
                <a:gridCol w="1056036"/>
                <a:gridCol w="1056036"/>
                <a:gridCol w="1056036"/>
                <a:gridCol w="1056036"/>
              </a:tblGrid>
              <a:tr h="4593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593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593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0.66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0.41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593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593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0.66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0.41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593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0.41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593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0.41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0.41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0.41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3795713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内容概述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19200"/>
            <a:ext cx="8771189" cy="5257800"/>
          </a:xfrm>
        </p:spPr>
      </p:pic>
      <p:sp>
        <p:nvSpPr>
          <p:cNvPr id="2" name="圆角矩形 1"/>
          <p:cNvSpPr/>
          <p:nvPr/>
        </p:nvSpPr>
        <p:spPr>
          <a:xfrm>
            <a:off x="4114800" y="3276600"/>
            <a:ext cx="4343400" cy="1447800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星球大战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是感兴趣的，只考察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533400" y="1295400"/>
          <a:ext cx="8153400" cy="4495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4834"/>
                <a:gridCol w="6948566"/>
              </a:tblGrid>
              <a:tr h="5654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观众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相似观众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654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观众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en-US" sz="2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观众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）、观众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）、观众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sz="2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447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观众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0.66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）、观众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0.41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）、观众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）、观众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）、观众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sz="2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654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）、观众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）、观众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447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0.66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）、观众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0.41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）、观众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）、观众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）、观众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447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0.41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）、观众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）、观众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）、观众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）、观众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654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观众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观众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0.41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）、观众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0.41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）、观众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0.41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sz="2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观众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是比较有可能去的，观众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和观众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也有一定的可能性去。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/>
            </p:nvGraphicFramePr>
            <p:xfrm>
              <a:off x="539436" y="1286345"/>
              <a:ext cx="8147364" cy="282845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23023"/>
                    <a:gridCol w="4512734"/>
                    <a:gridCol w="2911607"/>
                  </a:tblGrid>
                  <a:tr h="66509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观众</a:t>
                          </a:r>
                          <a:endParaRPr lang="en-US" sz="2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K=3</a:t>
                          </a: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邻居</a:t>
                          </a:r>
                          <a:endParaRPr lang="en-US" sz="2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兴趣值</a:t>
                          </a:r>
                          <a:endParaRPr lang="en-US" sz="2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72112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A</a:t>
                          </a:r>
                          <a:endParaRPr lang="en-US" sz="2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观众</a:t>
                          </a: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B</a:t>
                          </a: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（</a:t>
                          </a: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0.33</a:t>
                          </a: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）、观众</a:t>
                          </a: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D</a:t>
                          </a: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（</a:t>
                          </a: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0.33</a:t>
                          </a: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）、观众</a:t>
                          </a: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E</a:t>
                          </a: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（</a:t>
                          </a: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0.33</a:t>
                          </a: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）</a:t>
                          </a:r>
                          <a:endParaRPr lang="en-US" sz="2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e>
                                </m:d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÷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33</m:t>
                                </m:r>
                              </m:oMath>
                            </m:oMathPara>
                          </a14:m>
                          <a:endParaRPr lang="en-US" sz="2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72112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C</a:t>
                          </a:r>
                          <a:endParaRPr lang="en-US" sz="2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观众</a:t>
                          </a: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B</a:t>
                          </a: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（</a:t>
                          </a: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0.33</a:t>
                          </a: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）、观众</a:t>
                          </a: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D</a:t>
                          </a: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（</a:t>
                          </a: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0.33</a:t>
                          </a: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）、观众</a:t>
                          </a: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E</a:t>
                          </a: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（</a:t>
                          </a: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0.33</a:t>
                          </a: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）</a:t>
                          </a:r>
                          <a:endParaRPr lang="en-US" sz="2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e>
                                </m:d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÷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33</m:t>
                                </m:r>
                              </m:oMath>
                            </m:oMathPara>
                          </a14:m>
                          <a:endParaRPr lang="en-US" sz="2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72112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rgbClr val="FF0000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F</a:t>
                          </a:r>
                          <a:endParaRPr lang="en-US" sz="2400" dirty="0">
                            <a:solidFill>
                              <a:srgbClr val="FF0000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6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观众</a:t>
                          </a:r>
                          <a:r>
                            <a:rPr lang="en-US" sz="16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B</a:t>
                          </a:r>
                          <a:r>
                            <a:rPr lang="zh-CN" sz="16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（</a:t>
                          </a:r>
                          <a:r>
                            <a:rPr lang="en-US" sz="16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0.41</a:t>
                          </a:r>
                          <a:r>
                            <a:rPr lang="zh-CN" sz="16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）、观众</a:t>
                          </a:r>
                          <a:r>
                            <a:rPr lang="en-US" sz="16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D</a:t>
                          </a:r>
                          <a:r>
                            <a:rPr lang="zh-CN" sz="16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（</a:t>
                          </a:r>
                          <a:r>
                            <a:rPr lang="en-US" sz="16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0.41</a:t>
                          </a:r>
                          <a:r>
                            <a:rPr lang="zh-CN" sz="16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）、观众</a:t>
                          </a:r>
                          <a:r>
                            <a:rPr lang="en-US" sz="16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E</a:t>
                          </a:r>
                          <a:r>
                            <a:rPr lang="zh-CN" sz="16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（</a:t>
                          </a:r>
                          <a:r>
                            <a:rPr lang="en-US" sz="16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0.41</a:t>
                          </a:r>
                          <a:r>
                            <a:rPr lang="zh-CN" sz="16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）</a:t>
                          </a:r>
                          <a:endParaRPr lang="en-US" sz="2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e>
                                </m:d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÷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6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6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FF0000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/>
            </p:nvGraphicFramePr>
            <p:xfrm>
              <a:off x="539436" y="1286345"/>
              <a:ext cx="8147364" cy="282845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23023"/>
                    <a:gridCol w="4512734"/>
                    <a:gridCol w="2911607"/>
                  </a:tblGrid>
                  <a:tr h="66509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观众</a:t>
                          </a:r>
                          <a:endParaRPr lang="en-US" sz="2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K=3</a:t>
                          </a: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邻居</a:t>
                          </a:r>
                          <a:endParaRPr lang="en-US" sz="2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兴趣值</a:t>
                          </a:r>
                          <a:endParaRPr lang="en-US" sz="2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7213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A</a:t>
                          </a:r>
                          <a:endParaRPr lang="en-US" sz="2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观众</a:t>
                          </a: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B</a:t>
                          </a: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（</a:t>
                          </a: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0.33</a:t>
                          </a: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）、观众</a:t>
                          </a: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D</a:t>
                          </a: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（</a:t>
                          </a: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0.33</a:t>
                          </a: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）、观众</a:t>
                          </a: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E</a:t>
                          </a: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（</a:t>
                          </a: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0.33</a:t>
                          </a: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）</a:t>
                          </a:r>
                          <a:endParaRPr lang="en-US" sz="2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1"/>
                        </a:blipFill>
                      </a:tcPr>
                    </a:tc>
                  </a:tr>
                  <a:tr h="7213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C</a:t>
                          </a:r>
                          <a:endParaRPr lang="en-US" sz="2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观众</a:t>
                          </a: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B</a:t>
                          </a: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（</a:t>
                          </a: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0.33</a:t>
                          </a: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）、观众</a:t>
                          </a: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D</a:t>
                          </a: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（</a:t>
                          </a: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0.33</a:t>
                          </a: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）、观众</a:t>
                          </a: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E</a:t>
                          </a: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（</a:t>
                          </a:r>
                          <a:r>
                            <a:rPr lang="en-US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0.33</a:t>
                          </a:r>
                          <a:r>
                            <a:rPr lang="zh-CN" sz="16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）</a:t>
                          </a:r>
                          <a:endParaRPr lang="en-US" sz="2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1"/>
                        </a:blipFill>
                      </a:tcPr>
                    </a:tc>
                  </a:tr>
                  <a:tr h="72072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rgbClr val="FF0000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F</a:t>
                          </a:r>
                          <a:endParaRPr lang="en-US" sz="2400" dirty="0">
                            <a:solidFill>
                              <a:srgbClr val="FF0000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6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观众</a:t>
                          </a:r>
                          <a:r>
                            <a:rPr lang="en-US" sz="16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B</a:t>
                          </a:r>
                          <a:r>
                            <a:rPr lang="zh-CN" sz="16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（</a:t>
                          </a:r>
                          <a:r>
                            <a:rPr lang="en-US" sz="16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0.41</a:t>
                          </a:r>
                          <a:r>
                            <a:rPr lang="zh-CN" sz="16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）、观众</a:t>
                          </a:r>
                          <a:r>
                            <a:rPr lang="en-US" sz="16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D</a:t>
                          </a:r>
                          <a:r>
                            <a:rPr lang="zh-CN" sz="16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（</a:t>
                          </a:r>
                          <a:r>
                            <a:rPr lang="en-US" sz="16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0.41</a:t>
                          </a:r>
                          <a:r>
                            <a:rPr lang="zh-CN" sz="16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）、观众</a:t>
                          </a:r>
                          <a:r>
                            <a:rPr lang="en-US" sz="16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E</a:t>
                          </a:r>
                          <a:r>
                            <a:rPr lang="zh-CN" sz="16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（</a:t>
                          </a:r>
                          <a:r>
                            <a:rPr lang="en-US" sz="16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0.41</a:t>
                          </a:r>
                          <a:r>
                            <a:rPr lang="zh-CN" sz="16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）</a:t>
                          </a:r>
                          <a:endParaRPr lang="en-US" sz="2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1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en-US" altLang="zh-CN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KNN</a:t>
            </a:r>
            <a:r>
              <a:rPr lang="zh-CN" alt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的缺点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不平衡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样本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量相对较大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altLang="zh-CN" sz="28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设定对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算法的结果有较大的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影响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解决途径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：在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实际应用过程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中将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类别典型的样本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纳入样本库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en-US" altLang="zh-CN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6.5 K-Means</a:t>
            </a:r>
            <a:r>
              <a:rPr lang="zh-CN" alt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聚类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聚类方式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自上而下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自下而上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核心思想：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以类聚，物以群分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038600"/>
            <a:ext cx="5474657" cy="2736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en-US" altLang="zh-CN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K-Means</a:t>
            </a:r>
            <a:r>
              <a:rPr lang="zh-CN" alt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流程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数据点集合中，随机选择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个点作为种子中心点。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其余的数据点，依次判断它与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个中心点的距离，距离最近的表明它属于这个聚类。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重新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计算，以新的类集合的平均值作为类别中心点。整个过程不断迭代计算，直到达到预先设定的迭代次数或中心点不再频繁波动。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示例：新闻聚类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spcBef>
                <a:spcPts val="1800"/>
              </a:spcBef>
              <a:spcAft>
                <a:spcPts val="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“中国女足绝对主力伤别奥运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18+4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名单将做调整”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1800"/>
              </a:spcBef>
              <a:spcAft>
                <a:spcPts val="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“雷军否认小米手机耍猴搞饥饿营销：绝对是误解”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1800"/>
              </a:spcBef>
              <a:spcAft>
                <a:spcPts val="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“中国两名南苏丹维和牺牲战士灵柩运抵乌干达”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1800"/>
              </a:spcBef>
              <a:spcAft>
                <a:spcPts val="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“惧怕寨卡！温网亚军拉奥尼奥宣布退出里约奥运”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1800"/>
              </a:spcBef>
              <a:spcAft>
                <a:spcPts val="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“手机市场陷入滞胀  部分中小品牌‘死’在上半年”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1800"/>
              </a:spcBef>
              <a:spcAft>
                <a:spcPts val="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“抗洪战士刘景泰失联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  其母：战士们辛苦别搜了”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1800"/>
              </a:spcBef>
              <a:spcAft>
                <a:spcPts val="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“阿根廷男足奥运名单：马竞主帅之子  多名大将缺阵”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1800"/>
              </a:spcBef>
              <a:spcAft>
                <a:spcPts val="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“网购手机中现陌生人照片疑为翻新机  商家：进货渠道正规”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1800"/>
              </a:spcBef>
              <a:spcAft>
                <a:spcPts val="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“中国赴南苏丹维和步兵营为牺牲战士举行告别仪式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分词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spcBef>
                <a:spcPts val="1800"/>
              </a:spcBef>
              <a:spcAft>
                <a:spcPts val="0"/>
              </a:spcAft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“中国  女足  绝对  主力  伤别  奥运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18+4 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名单  做  调整”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1800"/>
              </a:spcBef>
              <a:spcAft>
                <a:spcPts val="0"/>
              </a:spcAft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“雷军  否认  小米  手机  耍猴  搞  饥饿  营销  绝对  误解”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1800"/>
              </a:spcBef>
              <a:spcAft>
                <a:spcPts val="0"/>
              </a:spcAft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“中国  两名  南苏丹  维和  牺牲  战士  灵柩  运抵  乌干达”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1800"/>
              </a:spcBef>
              <a:spcAft>
                <a:spcPts val="0"/>
              </a:spcAft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“惧怕  寨卡  温网  亚军  拉奥尼奥  宣布  退出  里约  奥运”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1800"/>
              </a:spcBef>
              <a:spcAft>
                <a:spcPts val="0"/>
              </a:spcAft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“手机  市场  陷入  滞胀  部分  中小品牌  死  上半年”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1800"/>
              </a:spcBef>
              <a:spcAft>
                <a:spcPts val="0"/>
              </a:spcAft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“抗洪  战士  刘景泰  失联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  其母  战士们  辛苦  别  搜”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1800"/>
              </a:spcBef>
              <a:spcAft>
                <a:spcPts val="0"/>
              </a:spcAft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“阿根廷  男足  奥运  名单  马竞  主帅  之  子  多名  大将  缺阵”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1800"/>
              </a:spcBef>
              <a:spcAft>
                <a:spcPts val="0"/>
              </a:spcAft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“网购  手机  中  现  陌生人  照片  疑为  翻新机  商家  进货  渠道  正规”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1800"/>
              </a:spcBef>
              <a:spcAft>
                <a:spcPts val="0"/>
              </a:spcAft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“中国  赴  南苏丹  维和  步兵营  为  牺牲  战士  举行  告别  仪式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第一步，设定</a:t>
            </a:r>
            <a:r>
              <a:rPr lang="en-US" altLang="zh-CN" sz="28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，即确定聚类个数。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距离计算可以使用欧氏距离，但是对于新闻标题的距离，实质是句子的相似度，句子之间的相似度越高，则距离越小，因此句子的相似可使用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余弦相似性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进行计算。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</p:spPr>
            <p:txBody>
              <a:bodyPr/>
              <a:lstStyle/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第二步，对中心点进行调整，并不断迭代计算。</a:t>
                </a:r>
                <a:endPara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 eaLnBrk="1" hangingPunct="1">
                  <a:lnSpc>
                    <a:spcPts val="42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在迭代计算之前，需要假定初始状态下三个聚类的中心点位置，通常是随机句子中的三句，分别为聚类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的中心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 eaLnBrk="1" hangingPunct="1">
                  <a:lnSpc>
                    <a:spcPts val="42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将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其他句子分别与三个初始类簇中心点计算相似度，例如，第</a:t>
                </a:r>
                <a:r>
                  <a:rPr lang="en-US" altLang="zh-CN" sz="2000" i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 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句子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，分别计算其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的中心句子相似度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若值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最小，则说明在本次迭代中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属于聚类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𝐾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 eaLnBrk="1" hangingPunct="1">
                  <a:lnSpc>
                    <a:spcPts val="42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完成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一次迭代之后，需要重新确定聚类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的中心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句子。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0483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第二步（续</a:t>
            </a:r>
            <a:r>
              <a:rPr lang="en-US" altLang="zh-CN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）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</p:spPr>
            <p:txBody>
              <a:bodyPr/>
              <a:lstStyle/>
              <a:p>
                <a:pPr lvl="1"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zh-CN" altLang="en-US" sz="1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确定</a:t>
                </a: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一个聚类的中心句子的方式，是根据类中句子之间的相似度，</a:t>
                </a:r>
                <a:r>
                  <a:rPr lang="zh-CN" altLang="en-US" sz="1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zh-CN" altLang="en-US" sz="1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表示第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𝐾</m:t>
                    </m:r>
                  </m:oMath>
                </a14:m>
                <a:r>
                  <a:rPr lang="zh-CN" altLang="en-US" sz="1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</a:t>
                </a: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类簇中所有句子与类簇的第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</m:oMath>
                </a14:m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个句子的平均相似度</a:t>
                </a:r>
                <a:r>
                  <a:rPr lang="zh-CN" altLang="en-US" sz="1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</m:t>
                    </m:r>
                  </m:oMath>
                </a14:m>
                <a:r>
                  <a:rPr lang="zh-CN" altLang="en-US" sz="1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</a:t>
                </a: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当前迭代过程中</a:t>
                </a:r>
                <a:r>
                  <a:rPr lang="zh-CN" altLang="en-US" sz="1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𝐾</m:t>
                    </m:r>
                  </m:oMath>
                </a14:m>
                <a:r>
                  <a:rPr lang="zh-CN" altLang="en-US" sz="1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</a:t>
                </a: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类簇的句子数，取</a:t>
                </a:r>
                <a:r>
                  <a:rPr lang="zh-CN" altLang="en-US" sz="1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最小平均相似度</a:t>
                </a: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的句子作为新的类簇中心句</a:t>
                </a:r>
                <a:r>
                  <a:rPr lang="zh-CN" altLang="en-US" sz="1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zh-CN" altLang="en-US" sz="2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迭代，直至收敛。</a:t>
                </a:r>
                <a:endParaRPr lang="zh-CN" altLang="en-US" sz="2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0483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第</a:t>
            </a:r>
            <a:r>
              <a:rPr lang="en-US" altLang="zh-CN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5</a:t>
            </a:r>
            <a:r>
              <a:rPr lang="zh-CN" alt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讲 分类与聚类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模式分类问题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在大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数据分析中得到广泛的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1200"/>
              </a:spcBef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它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是数据的最基本处理方式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之一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在很多业务场景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中都需要用到数据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1200"/>
              </a:spcBef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年收人人群的划分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事物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的区分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1200"/>
              </a:spcBef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监督学习：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  <a:endParaRPr lang="en-US" altLang="zh-CN" sz="2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非监督学习：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聚类</a:t>
            </a:r>
            <a:endParaRPr 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聚类结果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533400" y="1295400"/>
          <a:ext cx="8153400" cy="4343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4476"/>
                <a:gridCol w="6118924"/>
              </a:tblGrid>
              <a:tr h="4343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聚  类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新闻标题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3030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第一聚类簇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中国女足绝对主力伤别奥运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18+4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名单将做调整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惧怕寨卡！温网亚军拉奥尼奥宣布退出里约奥运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阿根廷男足奥运名单：马竞主帅之子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多名大将缺阵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3030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第二聚类簇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雷军否认小米手机耍猴搞饥饿营销：绝对是误解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手机市场陷入滞胀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部分中小品牌‘死’在上半年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网购手机中现陌生人照片疑为翻新机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商家：进货渠道正规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3030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第三聚类簇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中国两名南苏丹维和牺牲战士灵柩运抵乌干达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抗洪战士刘景泰失联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天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其母：战士们辛苦别搜了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中国赴南苏丹维和步兵营为牺牲战士举行告别仪式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en-US" altLang="zh-CN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K-Means</a:t>
            </a:r>
            <a:r>
              <a:rPr lang="zh-CN" alt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缺点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异常值、摇摆值比较敏感，导致收敛变慢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800"/>
              </a:spcBef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非常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不适合分布均匀、数据界限不明晰的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聚类。</a:t>
            </a:r>
            <a:endParaRPr 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800"/>
              </a:spcBef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初始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中心点的选择对迭代次数影响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较大。</a:t>
            </a:r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K-Means</a:t>
            </a: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算法，改进了初始点的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选择。</a:t>
            </a:r>
            <a:endParaRPr 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800"/>
              </a:spcBef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提前确定聚类簇的值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en-US" altLang="zh-CN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6.6 </a:t>
            </a:r>
            <a:r>
              <a:rPr lang="zh-CN" alt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最大期望算法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最大期望算法（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Expectation Maximization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），它是在概率模型中寻找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参数最大似然估计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最大后验估计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的算法，其中概率模型依赖于无法观测的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隐藏变量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节以一个抛硬币的实例来说明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算法的原理和步骤。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示例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</p:spPr>
            <p:txBody>
              <a:bodyPr/>
              <a:lstStyle/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现在有两枚硬币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，随机抛掷后正面朝上概率分别为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，其真实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值分别是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0.4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0.5</a:t>
                </a: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上面是实验观测值，目标就是通过观测值推断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0483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143000" y="2438400"/>
          <a:ext cx="6781799" cy="2819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1725"/>
                <a:gridCol w="3000563"/>
                <a:gridCol w="2029511"/>
              </a:tblGrid>
              <a:tr h="469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硬币</a:t>
                      </a:r>
                      <a:endParaRPr lang="en-US" sz="2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统计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69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正正反正反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</a:t>
                      </a: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反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69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反反正正反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</a:t>
                      </a: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反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69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正反反反反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</a:t>
                      </a: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反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69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正反反正正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</a:t>
                      </a: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反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69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反正正反反</a:t>
                      </a:r>
                      <a:endParaRPr lang="en-US" sz="2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</a:t>
                      </a: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</a:t>
                      </a: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反</a:t>
                      </a:r>
                      <a:endParaRPr lang="en-US" sz="2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示例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</p:spPr>
            <p:txBody>
              <a:bodyPr/>
              <a:lstStyle/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每次取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的硬币已知：</a:t>
                </a: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dirty="0"/>
              </a:p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但每次取的硬币未知，怎么估算？</a:t>
                </a: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0483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90600" y="3657600"/>
          <a:ext cx="6781799" cy="2819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1725"/>
                <a:gridCol w="3000563"/>
                <a:gridCol w="2029511"/>
              </a:tblGrid>
              <a:tr h="469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硬币</a:t>
                      </a:r>
                      <a:endParaRPr lang="en-US" sz="2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统计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69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正正反正反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</a:t>
                      </a: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反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69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反反正正反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</a:t>
                      </a: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反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69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正反反反反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</a:t>
                      </a: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反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69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正反反正正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</a:t>
                      </a: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反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699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2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反正正反反</a:t>
                      </a:r>
                      <a:endParaRPr lang="en-US" sz="2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</a:t>
                      </a: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</a:t>
                      </a: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反</a:t>
                      </a:r>
                      <a:endParaRPr lang="en-US" sz="2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圆角矩形 2"/>
          <p:cNvSpPr/>
          <p:nvPr/>
        </p:nvSpPr>
        <p:spPr>
          <a:xfrm>
            <a:off x="1447800" y="4191000"/>
            <a:ext cx="838200" cy="2209800"/>
          </a:xfrm>
          <a:prstGeom prst="roundRect">
            <a:avLst/>
          </a:prstGeom>
          <a:solidFill>
            <a:schemeClr val="accent3">
              <a:lumMod val="60000"/>
              <a:lumOff val="40000"/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en-US" altLang="zh-CN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EM</a:t>
            </a:r>
            <a:r>
              <a:rPr lang="zh-CN" alt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算法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</p:spPr>
            <p:txBody>
              <a:bodyPr/>
              <a:lstStyle/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加入隐含变量</a:t>
                </a:r>
                <a:r>
                  <a:rPr lang="en-US" altLang="zh-CN" sz="280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z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，可以把它认为是一个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维的向量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𝑧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=(</m:t>
                    </m:r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3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4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5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，代表每次投掷时所使用的硬币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比如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就代表第一轮投掷时所使用的是硬币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还是</a:t>
                </a:r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必须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先估计出</a:t>
                </a:r>
                <a:r>
                  <a:rPr lang="en-US" altLang="zh-CN" sz="280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z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，然后才能进一步估计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0483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</p:spPr>
            <p:txBody>
              <a:bodyPr/>
              <a:lstStyle/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，可以计算</a:t>
                </a:r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上表通过极大似然估计处一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个估计序列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𝑧</m:t>
                    </m:r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=(</m:t>
                    </m:r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2</m:t>
                    </m:r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</m:t>
                    </m:r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</m:t>
                    </m:r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2</m:t>
                    </m:r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</m:t>
                    </m:r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，这里估计出的是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最有可能的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𝑧</m:t>
                    </m:r>
                  </m:oMath>
                </a14:m>
                <a:r>
                  <a:rPr lang="zh-CN" altLang="en-US" sz="24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序列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在这个序列下再按照极大似然估计新的</a:t>
                </a:r>
                <a:endParaRPr lang="en-US" sz="2400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33</m:t>
                          </m:r>
                          <m:r>
                            <m:rPr>
                              <m:nor/>
                            </m:rPr>
                            <a:rPr lang="en-US" sz="2400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  <m:t>，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zh-CN" altLang="en-US" sz="24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更靠近真实值</a:t>
                </a:r>
                <a:endParaRPr lang="en-US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0483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  <a:blipFill rotWithShape="1">
                <a:blip r:embed="rId1"/>
                <a:stretch>
                  <a:fillRect b="-14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143000" y="1981200"/>
          <a:ext cx="6629399" cy="22738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9618"/>
                <a:gridCol w="1621467"/>
                <a:gridCol w="1621467"/>
                <a:gridCol w="1916847"/>
              </a:tblGrid>
              <a:tr h="3789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轮数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若是硬币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若是硬币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最有可能的硬币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89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0.00512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0.03087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硬币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89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0.02048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0.01323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硬币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89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0.08192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0.00567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硬币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89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0.00512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0.03087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硬币</a:t>
                      </a: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89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0.02048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0.01323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硬币</a:t>
                      </a: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</p:spPr>
            <p:txBody>
              <a:bodyPr/>
              <a:lstStyle/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如果不用最有可能的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𝑧</m:t>
                    </m:r>
                  </m:oMath>
                </a14:m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序列，而是用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𝑧</m:t>
                    </m:r>
                  </m:oMath>
                </a14:m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的分布，例如：</a:t>
                </a: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00512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00512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03087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14</m:t>
                      </m:r>
                    </m:oMath>
                  </m:oMathPara>
                </a14:m>
                <a:endParaRPr lang="en-US" dirty="0" smtClean="0"/>
              </a:p>
              <a:p>
                <a:pPr marL="0" indent="0"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  <a:buNone/>
                </a:pPr>
                <a:endParaRPr lang="en-US" dirty="0"/>
              </a:p>
              <a:p>
                <a:pPr marL="0" indent="0"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  <a:buNone/>
                </a:pPr>
                <a:endParaRPr lang="en-US" dirty="0" smtClean="0"/>
              </a:p>
              <a:p>
                <a:pPr marL="0" indent="0"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  <a:buNone/>
                </a:pPr>
                <a:endParaRPr lang="en-US" dirty="0"/>
              </a:p>
              <a:p>
                <a:pPr marL="0" indent="0"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  <a:buNone/>
                </a:pPr>
                <a:endParaRPr lang="en-US" dirty="0" smtClean="0"/>
              </a:p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估计出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𝑧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的概率分布，称为</a:t>
                </a:r>
                <a:r>
                  <a:rPr 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步</a:t>
                </a: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0483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  <a:blipFill rotWithShape="1">
                <a:blip r:embed="rId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/>
            </p:nvGraphicFramePr>
            <p:xfrm>
              <a:off x="1371600" y="3276600"/>
              <a:ext cx="6477000" cy="24384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759349"/>
                    <a:gridCol w="2331768"/>
                    <a:gridCol w="2385883"/>
                  </a:tblGrid>
                  <a:tr h="4064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轮数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sz="1800">
                                    <a:effectLst/>
                                    <a:latin typeface="Cambria Math" panose="02040503050406030204" pitchFamily="18" charset="0"/>
                                  </a:rPr>
                                  <m:t>硬币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sz="1800">
                                    <a:effectLst/>
                                    <a:latin typeface="Cambria Math" panose="02040503050406030204" pitchFamily="18" charset="0"/>
                                  </a:rPr>
                                  <m:t>硬币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0.14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0.86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0.61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0.39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0.94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0.06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4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0.14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0.86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5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0.61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0.39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/>
            </p:nvGraphicFramePr>
            <p:xfrm>
              <a:off x="1371600" y="3276600"/>
              <a:ext cx="6477000" cy="24384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759349"/>
                    <a:gridCol w="2331768"/>
                    <a:gridCol w="2385883"/>
                  </a:tblGrid>
                  <a:tr h="4064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轮数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</a:blipFill>
                      </a:tcPr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0.14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0.86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0.61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0.39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0.94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0.06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4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0.14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0.86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5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0.61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0.39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en-US" altLang="zh-CN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E</a:t>
            </a:r>
            <a:r>
              <a:rPr lang="zh-CN" alt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步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</p:spPr>
            <p:txBody>
              <a:bodyPr/>
              <a:lstStyle/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步是根据参数的初始值或上一次迭代的模型参数来计算出的因变量（</a:t>
                </a:r>
                <a14:m>
                  <m:oMath xmlns:m="http://schemas.openxmlformats.org/officeDocument/2006/math">
                    <m:r>
                      <a:rPr lang="el-GR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𝜃</m:t>
                    </m:r>
                  </m:oMath>
                </a14:m>
                <a:r>
                  <a:rPr lang="zh-CN" altLang="el-GR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的后验概率（条件概率），其实就是隐变量的期望值，来作为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隐变量的当前估计值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|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表示第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轮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𝑧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的分布，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表示第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轮的观察量。</a:t>
                </a:r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0483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</p:spPr>
            <p:txBody>
              <a:bodyPr/>
              <a:lstStyle/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时正反面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分布</a:t>
                </a: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估计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zh-CN" altLang="en-US" sz="28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：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98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35</m:t>
                    </m:r>
                  </m:oMath>
                </a14:m>
                <a:endParaRPr lang="en-US" dirty="0"/>
              </a:p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新估计出的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𝑃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_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要更加接近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0.4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，原因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是使用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了所有抛掷的数据，而不是部分的数据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0483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524000" y="1905000"/>
          <a:ext cx="6172200" cy="28193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6555"/>
                <a:gridCol w="2222038"/>
                <a:gridCol w="2273607"/>
              </a:tblGrid>
              <a:tr h="4027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轮数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正面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反面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27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0.42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0.28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27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1.22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1.83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27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0.94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3.76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27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0.42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0.28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27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1.22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1.93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27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总计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4.22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7.98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问题的提出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81000" y="1295400"/>
          <a:ext cx="8534400" cy="4693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3869"/>
                <a:gridCol w="2440194"/>
                <a:gridCol w="1958179"/>
                <a:gridCol w="2312158"/>
              </a:tblGrid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水果类型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鲜红值（色度比）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直径（</a:t>
                      </a: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cm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质量（</a:t>
                      </a: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车厘子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0.81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1.02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8.85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车厘子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0.82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0.98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8.67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车厘子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0.78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0.99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8.75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车厘子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0.79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1.01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8.80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樱桃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0.56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0.85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7.32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樱桃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0.58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0.86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7.33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樱桃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0.59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0.83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7.29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樱桃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0.57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0.84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7.31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？？？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0.8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0.86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圆角矩形 2"/>
          <p:cNvSpPr/>
          <p:nvPr/>
        </p:nvSpPr>
        <p:spPr>
          <a:xfrm>
            <a:off x="762000" y="1676400"/>
            <a:ext cx="1143000" cy="3581400"/>
          </a:xfrm>
          <a:prstGeom prst="roundRect">
            <a:avLst/>
          </a:prstGeom>
          <a:solidFill>
            <a:schemeClr val="accent3">
              <a:lumMod val="20000"/>
              <a:lumOff val="80000"/>
              <a:alpha val="9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en-US" altLang="zh-CN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M</a:t>
            </a:r>
            <a:r>
              <a:rPr lang="zh-CN" alt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步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</p:spPr>
            <p:txBody>
              <a:bodyPr/>
              <a:lstStyle/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根据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步中求出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𝑧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的概率分布，依据最大似然概率法则去估计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，称为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步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步就是最大化似然函数从而获得新的参数值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800" dirty="0"/>
                  <a:t>：</a:t>
                </a:r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𝑎𝑟𝑔</m:t>
                          </m:r>
                        </m:fName>
                        <m:e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supHide m:val="on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p>
                                        <m:sSup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  <m:func>
                                        <m:func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f>
                                            <m:f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US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 </m:t>
                                                      </m:r>
                                                      <m:r>
                                                        <a:rPr lang="en-US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p>
                                                      <m:d>
                                                        <m:dPr>
                                                          <m:ctrlPr>
                                                            <a:rPr lang="en-US" sz="28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en-US" sz="28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e>
                                                      </m:d>
                                                    </m:sup>
                                                  </m:sSup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en-US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𝑧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(</m:t>
                                                      </m:r>
                                                      <m:r>
                                                        <a:rPr lang="en-US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  <m:r>
                                                        <a:rPr lang="en-US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)</m:t>
                                                      </m:r>
                                                    </m:sup>
                                                  </m:sSup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;</m:t>
                                                  </m:r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e>
                                              </m:d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𝑄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(</m:t>
                                                  </m:r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)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den>
                                          </m:f>
                                        </m:e>
                                      </m:func>
                                    </m:e>
                                  </m:nary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然后用估计出的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再去估计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𝑧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，迭代多次后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越来越接近真实值。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0483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en-US" altLang="zh-CN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EM</a:t>
            </a:r>
            <a:r>
              <a:rPr lang="zh-CN" alt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算法优缺点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算法可以应用于聚类或参数估计，计算的结果稳定准确，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数学证明该算法能收敛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算法对初始化数据敏感，计算较为复杂，收敛较慢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，是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局部最优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的算法。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200"/>
              </a:spcBef>
              <a:spcAft>
                <a:spcPts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562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en-US" altLang="zh-CN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6.1 </a:t>
            </a:r>
            <a:r>
              <a:rPr lang="zh-CN" altLang="en-US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朴素贝叶斯分类器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分类过程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识别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朴素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贝叶斯分类器是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一种非常传统的分类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具有深刻的统计数学基础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Naïve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假设样本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的特征之间是彼此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贝叶斯定理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228600" y="1066800"/>
                <a:ext cx="8534400" cy="5638800"/>
              </a:xfrm>
            </p:spPr>
            <p:txBody>
              <a:bodyPr/>
              <a:lstStyle/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𝑃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|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𝐵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𝐴</m:t>
                            </m:r>
                          </m:e>
                        </m:d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𝐵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|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𝐴</m:t>
                            </m:r>
                          </m:e>
                        </m:d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𝐵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给定特征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类别集合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zh-CN" alt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</a:t>
                </a:r>
                <a:endParaRPr lang="en-US" altLang="zh-CN" sz="24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spcBef>
                    <a:spcPts val="1800"/>
                  </a:spcBef>
                  <a:spcAft>
                    <a:spcPts val="0"/>
                  </a:spcAft>
                </a:pPr>
                <a:endPara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3F21F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𝐶</m:t>
                          </m:r>
                          <m:r>
                            <a:rPr lang="en-US" altLang="zh-CN" sz="2800" b="0" i="1" smtClean="0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|</m:t>
                          </m:r>
                          <m:r>
                            <a:rPr lang="en-US" altLang="zh-CN" sz="2800" b="0" i="1" smtClean="0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𝑊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rgbClr val="3F21F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𝐶</m:t>
                              </m:r>
                            </m:e>
                          </m:d>
                          <m:r>
                            <a:rPr lang="en-US" altLang="zh-CN" sz="2800" b="0" i="1" smtClean="0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𝑊</m:t>
                              </m:r>
                              <m:r>
                                <a:rPr lang="en-US" altLang="zh-CN" sz="2800" b="0" i="1" smtClean="0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|</m:t>
                              </m:r>
                              <m:r>
                                <a:rPr lang="en-US" altLang="zh-CN" sz="2800" b="0" i="1" smtClean="0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𝐶</m:t>
                              </m:r>
                            </m:e>
                          </m:d>
                        </m:num>
                        <m:den>
                          <m:r>
                            <a:rPr lang="en-US" altLang="zh-CN" sz="2800" b="0" i="1" smtClean="0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𝑃</m:t>
                          </m:r>
                          <m:r>
                            <a:rPr lang="en-US" altLang="zh-CN" sz="2800" b="0" i="1" smtClean="0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a:rPr lang="en-US" altLang="zh-CN" sz="2800" b="0" i="1" smtClean="0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𝑊</m:t>
                          </m:r>
                          <m:r>
                            <a:rPr lang="en-US" altLang="zh-CN" sz="2800" b="0" i="1" smtClean="0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zh-CN" altLang="en-US" sz="28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证据因子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nary>
                              <m:naryPr>
                                <m:chr m:val="∏"/>
                                <m:limLoc m:val="subSup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d>
                      </m:e>
                    </m:nary>
                  </m:oMath>
                </a14:m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zh-CN" altLang="en-US" sz="28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常数</a:t>
                </a:r>
                <a:endParaRPr lang="en-US" altLang="zh-CN" sz="28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𝑃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𝐶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表示选取某个类别的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概率密度，分布未知时，假设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𝑃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𝐶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服从一个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分布</a:t>
                </a: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例如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贝努利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𝑃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𝑐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)=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400" i="1" dirty="0" err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 dirty="0" err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i="1" dirty="0" err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|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𝐷</m:t>
                            </m:r>
                          </m:e>
                        </m:d>
                      </m:den>
                    </m:f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|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|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表示样本总数，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表示属于</a:t>
                </a:r>
                <a:r>
                  <a:rPr lang="en-US" altLang="zh-CN" sz="2400" i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 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类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的样本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0483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066800"/>
                <a:ext cx="8534400" cy="5638800"/>
              </a:xfrm>
              <a:blipFill rotWithShape="1">
                <a:blip r:embed="rId1"/>
                <a:stretch>
                  <a:fillRect t="-2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回到分类问题</a:t>
            </a:r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</p:spPr>
            <p:txBody>
              <a:bodyPr/>
              <a:lstStyle/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已知：</a:t>
                </a: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车厘子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樱桃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特征参数（这属于训练后获得的）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0483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047935" y="3657600"/>
          <a:ext cx="7620004" cy="2057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8572"/>
                <a:gridCol w="1088572"/>
                <a:gridCol w="1088572"/>
                <a:gridCol w="1088572"/>
                <a:gridCol w="1088572"/>
                <a:gridCol w="1088572"/>
                <a:gridCol w="1088572"/>
              </a:tblGrid>
              <a:tr h="514350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类别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鲜红值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直径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质量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cPr/>
                </a:tc>
              </a:tr>
              <a:tr h="51435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均值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标准差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均值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标准差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均值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标准差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143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车厘子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0.018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0.0183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8.7675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0.077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143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樱桃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0.575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0.013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0.845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0.0129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7.3125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0.017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endParaRPr lang="zh-CN" altLang="en-US" b="1" dirty="0" smtClean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81000" y="1295400"/>
          <a:ext cx="8534400" cy="4693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3869"/>
                <a:gridCol w="2440194"/>
                <a:gridCol w="1958179"/>
                <a:gridCol w="2312158"/>
              </a:tblGrid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水果类型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鲜红值（色度比）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直径（</a:t>
                      </a: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cm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质量（</a:t>
                      </a: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车厘子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0.81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1.02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8.85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车厘子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0.82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0.98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8.67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车厘子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0.78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0.99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8.75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车厘子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0.79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1.01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8.80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樱桃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0.56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0.85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7.32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樱桃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0.58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0.86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7.33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樱桃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0.59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0.83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7.29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樱桃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0.57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0.84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7.31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？？？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0.8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0.86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9a94cfe7-7097-424e-a40f-072aae40e4f2}"/>
</p:tagLst>
</file>

<file path=ppt/tags/tag2.xml><?xml version="1.0" encoding="utf-8"?>
<p:tagLst xmlns:p="http://schemas.openxmlformats.org/presentationml/2006/main">
  <p:tag name="KSO_WM_UNIT_TABLE_BEAUTIFY" val="smartTable{284ae185-b651-40d1-93c3-0dd014d0a495}"/>
</p:tagLst>
</file>

<file path=ppt/tags/tag3.xml><?xml version="1.0" encoding="utf-8"?>
<p:tagLst xmlns:p="http://schemas.openxmlformats.org/presentationml/2006/main">
  <p:tag name="KSO_WPP_MARK_KEY" val="c21bf7f8-62e1-4b9f-b7b4-8a0ef74d26df"/>
  <p:tag name="COMMONDATA" val="eyJoZGlkIjoiNjBjYTA1NzIzMGNmMTU3MjQ4N2ZmMjY4OWU0MDA4Yzg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9098</Words>
  <Application>WPS 演示</Application>
  <PresentationFormat>全屏显示(4:3)</PresentationFormat>
  <Paragraphs>1384</Paragraphs>
  <Slides>52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2" baseType="lpstr">
      <vt:lpstr>Arial</vt:lpstr>
      <vt:lpstr>宋体</vt:lpstr>
      <vt:lpstr>Wingdings</vt:lpstr>
      <vt:lpstr>Calibri</vt:lpstr>
      <vt:lpstr>Times New Roman</vt:lpstr>
      <vt:lpstr>微软雅黑</vt:lpstr>
      <vt:lpstr>Cambria Math</vt:lpstr>
      <vt:lpstr>Arial Unicode MS</vt:lpstr>
      <vt:lpstr>等线</vt:lpstr>
      <vt:lpstr>Office 主题</vt:lpstr>
      <vt:lpstr>PowerPoint 演示文稿</vt:lpstr>
      <vt:lpstr>教学目标</vt:lpstr>
      <vt:lpstr>内容概述</vt:lpstr>
      <vt:lpstr>第5讲 分类与聚类</vt:lpstr>
      <vt:lpstr>问题的提出</vt:lpstr>
      <vt:lpstr>6.1 朴素贝叶斯分类器</vt:lpstr>
      <vt:lpstr>贝叶斯定理</vt:lpstr>
      <vt:lpstr>回到分类问题</vt:lpstr>
      <vt:lpstr>PowerPoint 演示文稿</vt:lpstr>
      <vt:lpstr>分类</vt:lpstr>
      <vt:lpstr>6.2 AdaBoost分类器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AdaBoost</vt:lpstr>
      <vt:lpstr>AdaBoost优点</vt:lpstr>
      <vt:lpstr>6.3 支持向量机</vt:lpstr>
      <vt:lpstr>非线性SVM</vt:lpstr>
      <vt:lpstr>拓展：逻辑回归</vt:lpstr>
      <vt:lpstr>拓展：感知机</vt:lpstr>
      <vt:lpstr>深度学习</vt:lpstr>
      <vt:lpstr>空间的转换</vt:lpstr>
      <vt:lpstr>6.4  K 邻近算法</vt:lpstr>
      <vt:lpstr>算法流程</vt:lpstr>
      <vt:lpstr>示例：电影观众兴趣发现</vt:lpstr>
      <vt:lpstr>PowerPoint 演示文稿</vt:lpstr>
      <vt:lpstr>PowerPoint 演示文稿</vt:lpstr>
      <vt:lpstr>PowerPoint 演示文稿</vt:lpstr>
      <vt:lpstr>PowerPoint 演示文稿</vt:lpstr>
      <vt:lpstr>KNN的缺点</vt:lpstr>
      <vt:lpstr>6.5 K-Means聚类</vt:lpstr>
      <vt:lpstr>K-Means流程</vt:lpstr>
      <vt:lpstr>示例：新闻聚类</vt:lpstr>
      <vt:lpstr>分词</vt:lpstr>
      <vt:lpstr>PowerPoint 演示文稿</vt:lpstr>
      <vt:lpstr>PowerPoint 演示文稿</vt:lpstr>
      <vt:lpstr>第二步（续1）</vt:lpstr>
      <vt:lpstr>聚类结果</vt:lpstr>
      <vt:lpstr>K-Means缺点</vt:lpstr>
      <vt:lpstr>6.6 最大期望算法</vt:lpstr>
      <vt:lpstr>示例</vt:lpstr>
      <vt:lpstr>示例</vt:lpstr>
      <vt:lpstr>EM算法</vt:lpstr>
      <vt:lpstr>PowerPoint 演示文稿</vt:lpstr>
      <vt:lpstr>PowerPoint 演示文稿</vt:lpstr>
      <vt:lpstr>E步</vt:lpstr>
      <vt:lpstr>PowerPoint 演示文稿</vt:lpstr>
      <vt:lpstr>M步</vt:lpstr>
      <vt:lpstr>EM算法优缺点</vt:lpstr>
      <vt:lpstr>PowerPoint 演示文稿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abc</dc:creator>
  <cp:lastModifiedBy>curry</cp:lastModifiedBy>
  <cp:revision>291</cp:revision>
  <dcterms:created xsi:type="dcterms:W3CDTF">2010-07-16T22:48:00Z</dcterms:created>
  <dcterms:modified xsi:type="dcterms:W3CDTF">2023-09-13T03:27:54Z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B015D22371FA4F4682E87CF8D0B6BEB7</vt:lpwstr>
  </property>
  <property fmtid="{D5CDD505-2E9C-101B-9397-08002B2CF9AE}" pid="3" name="KSOProductBuildVer">
    <vt:lpwstr>2052-11.1.0.12358</vt:lpwstr>
  </property>
</Properties>
</file>