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65" r:id="rId3"/>
    <p:sldId id="263" r:id="rId4"/>
    <p:sldId id="264" r:id="rId5"/>
    <p:sldId id="273" r:id="rId6"/>
    <p:sldId id="262" r:id="rId7"/>
    <p:sldId id="259" r:id="rId8"/>
    <p:sldId id="260" r:id="rId9"/>
    <p:sldId id="268" r:id="rId10"/>
    <p:sldId id="270" r:id="rId11"/>
    <p:sldId id="267" r:id="rId12"/>
    <p:sldId id="269" r:id="rId13"/>
    <p:sldId id="272" r:id="rId14"/>
    <p:sldId id="271"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9" d="100"/>
          <a:sy n="79" d="100"/>
        </p:scale>
        <p:origin x="101" y="21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355218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326385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90300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4757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643103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755225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96806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635031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890709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69889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3187992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4212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407708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35776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09970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343387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508826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24454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AF0B3A2-24B6-456C-AEC9-64D6EF20FEE1}" type="datetimeFigureOut">
              <a:rPr lang="zh-CN" altLang="en-US" smtClean="0"/>
              <a:t>2019/4/15</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44361135"/>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blog.csdn.net/wenbingoon/article/details/898855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AC97E-AEFD-46A2-88F6-6F90E95ACD92}"/>
              </a:ext>
            </a:extLst>
          </p:cNvPr>
          <p:cNvSpPr>
            <a:spLocks noGrp="1"/>
          </p:cNvSpPr>
          <p:nvPr>
            <p:ph type="ctrTitle"/>
          </p:nvPr>
        </p:nvSpPr>
        <p:spPr>
          <a:xfrm>
            <a:off x="103696" y="-70700"/>
            <a:ext cx="11488131" cy="2393647"/>
          </a:xfrm>
        </p:spPr>
        <p:txBody>
          <a:bodyPr/>
          <a:lstStyle/>
          <a:p>
            <a:r>
              <a:rPr lang="zh-CN" altLang="en-US" sz="4800" cap="none" dirty="0">
                <a:latin typeface="楷体" panose="02010609060101010101" pitchFamily="49" charset="-122"/>
                <a:ea typeface="楷体" panose="02010609060101010101" pitchFamily="49" charset="-122"/>
              </a:rPr>
              <a:t>什么是</a:t>
            </a:r>
            <a:r>
              <a:rPr lang="en-US" altLang="zh-CN" sz="4800" cap="none" dirty="0">
                <a:latin typeface="楷体" panose="02010609060101010101" pitchFamily="49" charset="-122"/>
                <a:ea typeface="楷体" panose="02010609060101010101" pitchFamily="49" charset="-122"/>
              </a:rPr>
              <a:t>AOP</a:t>
            </a:r>
            <a:r>
              <a:rPr lang="zh-CN" altLang="en-US" sz="4800" cap="none" dirty="0">
                <a:latin typeface="楷体" panose="02010609060101010101" pitchFamily="49" charset="-122"/>
                <a:ea typeface="楷体" panose="02010609060101010101" pitchFamily="49" charset="-122"/>
              </a:rPr>
              <a:t>？</a:t>
            </a:r>
          </a:p>
        </p:txBody>
      </p:sp>
      <p:sp>
        <p:nvSpPr>
          <p:cNvPr id="3" name="副标题 2">
            <a:extLst>
              <a:ext uri="{FF2B5EF4-FFF2-40B4-BE49-F238E27FC236}">
                <a16:creationId xmlns:a16="http://schemas.microsoft.com/office/drawing/2014/main" id="{71653872-5BE5-4A3B-B997-4E94B087EE70}"/>
              </a:ext>
            </a:extLst>
          </p:cNvPr>
          <p:cNvSpPr>
            <a:spLocks noGrp="1"/>
          </p:cNvSpPr>
          <p:nvPr>
            <p:ph type="subTitle" idx="1"/>
          </p:nvPr>
        </p:nvSpPr>
        <p:spPr>
          <a:xfrm>
            <a:off x="848411" y="2601798"/>
            <a:ext cx="9056017" cy="2802952"/>
          </a:xfrm>
        </p:spPr>
        <p:txBody>
          <a:bodyPr>
            <a:normAutofit/>
          </a:bodyPr>
          <a:lstStyle/>
          <a:p>
            <a:r>
              <a:rPr lang="en-US" altLang="zh-CN" sz="2400" cap="none" dirty="0">
                <a:latin typeface="楷体" panose="02010609060101010101" pitchFamily="49" charset="-122"/>
                <a:ea typeface="楷体" panose="02010609060101010101" pitchFamily="49" charset="-122"/>
              </a:rPr>
              <a:t>Aspect Oriented Programming </a:t>
            </a:r>
            <a:r>
              <a:rPr lang="zh-CN" altLang="en-US" dirty="0"/>
              <a:t>面向切面编程</a:t>
            </a:r>
            <a:endParaRPr lang="en-US" altLang="zh-CN" dirty="0"/>
          </a:p>
          <a:p>
            <a:r>
              <a:rPr lang="zh-CN" altLang="en-US" dirty="0"/>
              <a:t>通过预编译方式和运行期动态代理实现程序功能的统一维护的一种技术。</a:t>
            </a:r>
            <a:r>
              <a:rPr lang="en-US" altLang="zh-CN" dirty="0"/>
              <a:t>AOP</a:t>
            </a:r>
            <a:r>
              <a:rPr lang="zh-CN" altLang="en-US" dirty="0"/>
              <a:t>是</a:t>
            </a:r>
            <a:r>
              <a:rPr lang="en-US" altLang="zh-CN" dirty="0"/>
              <a:t>OOP</a:t>
            </a:r>
            <a:r>
              <a:rPr lang="zh-CN" altLang="en-US" dirty="0"/>
              <a:t>的延续，是软件开发中的一个热点，也是</a:t>
            </a:r>
            <a:r>
              <a:rPr lang="en-US" altLang="zh-CN" cap="none" dirty="0"/>
              <a:t>Spring</a:t>
            </a:r>
            <a:r>
              <a:rPr lang="zh-CN" altLang="en-US" dirty="0"/>
              <a:t>框架中的一个重要内容，是函数式编程的一种衍生范型。利用</a:t>
            </a:r>
            <a:r>
              <a:rPr lang="en-US" altLang="zh-CN" dirty="0"/>
              <a:t>AOP</a:t>
            </a:r>
            <a:r>
              <a:rPr lang="zh-CN" altLang="en-US" dirty="0"/>
              <a:t>可以对业务逻辑的各个部分进行隔离，从而使得业务逻辑各部分之间的耦合度降低，提高程序的可重用性，同时提高了开发的效率。</a:t>
            </a:r>
          </a:p>
        </p:txBody>
      </p:sp>
    </p:spTree>
    <p:extLst>
      <p:ext uri="{BB962C8B-B14F-4D97-AF65-F5344CB8AC3E}">
        <p14:creationId xmlns:p14="http://schemas.microsoft.com/office/powerpoint/2010/main" val="1479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9BACF04-1406-4473-8C12-1BAE798119C1}"/>
              </a:ext>
            </a:extLst>
          </p:cNvPr>
          <p:cNvPicPr>
            <a:picLocks noChangeAspect="1"/>
          </p:cNvPicPr>
          <p:nvPr/>
        </p:nvPicPr>
        <p:blipFill>
          <a:blip r:embed="rId2"/>
          <a:stretch>
            <a:fillRect/>
          </a:stretch>
        </p:blipFill>
        <p:spPr>
          <a:xfrm>
            <a:off x="0" y="282311"/>
            <a:ext cx="12096750" cy="6019800"/>
          </a:xfrm>
          <a:prstGeom prst="rect">
            <a:avLst/>
          </a:prstGeom>
        </p:spPr>
      </p:pic>
    </p:spTree>
    <p:extLst>
      <p:ext uri="{BB962C8B-B14F-4D97-AF65-F5344CB8AC3E}">
        <p14:creationId xmlns:p14="http://schemas.microsoft.com/office/powerpoint/2010/main" val="2545497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7784D-058D-47D6-8C28-335F0425C626}"/>
              </a:ext>
            </a:extLst>
          </p:cNvPr>
          <p:cNvSpPr>
            <a:spLocks noGrp="1"/>
          </p:cNvSpPr>
          <p:nvPr>
            <p:ph type="title"/>
          </p:nvPr>
        </p:nvSpPr>
        <p:spPr>
          <a:xfrm>
            <a:off x="451862" y="320511"/>
            <a:ext cx="10364451" cy="1470582"/>
          </a:xfrm>
        </p:spPr>
        <p:txBody>
          <a:bodyPr/>
          <a:lstStyle/>
          <a:p>
            <a:r>
              <a:rPr lang="en-US" altLang="zh-CN" cap="none" dirty="0"/>
              <a:t>6</a:t>
            </a:r>
            <a:r>
              <a:rPr lang="zh-CN" altLang="en-US" cap="none" dirty="0"/>
              <a:t>种切点</a:t>
            </a:r>
            <a:endParaRPr lang="zh-CN" altLang="en-US" dirty="0"/>
          </a:p>
        </p:txBody>
      </p:sp>
      <p:sp>
        <p:nvSpPr>
          <p:cNvPr id="3" name="内容占位符 2">
            <a:extLst>
              <a:ext uri="{FF2B5EF4-FFF2-40B4-BE49-F238E27FC236}">
                <a16:creationId xmlns:a16="http://schemas.microsoft.com/office/drawing/2014/main" id="{0AA2175F-75ED-4B2E-A5AF-CEB8A44DC3A9}"/>
              </a:ext>
            </a:extLst>
          </p:cNvPr>
          <p:cNvSpPr>
            <a:spLocks noGrp="1"/>
          </p:cNvSpPr>
          <p:nvPr>
            <p:ph sz="quarter" idx="13"/>
          </p:nvPr>
        </p:nvSpPr>
        <p:spPr>
          <a:xfrm>
            <a:off x="914087" y="1791093"/>
            <a:ext cx="10363826" cy="3641889"/>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静态方法切点</a:t>
            </a:r>
            <a:r>
              <a:rPr lang="en-US" altLang="zh-CN" sz="1200" dirty="0">
                <a:latin typeface="微软雅黑" panose="020B0503020204020204" pitchFamily="34" charset="-122"/>
                <a:ea typeface="微软雅黑" panose="020B0503020204020204" pitchFamily="34" charset="-122"/>
              </a:rPr>
              <a:t>s</a:t>
            </a:r>
            <a:r>
              <a:rPr lang="en-US" altLang="zh-CN" sz="1200" cap="none" dirty="0">
                <a:latin typeface="微软雅黑" panose="020B0503020204020204" pitchFamily="34" charset="-122"/>
                <a:ea typeface="微软雅黑" panose="020B0503020204020204" pitchFamily="34" charset="-122"/>
              </a:rPr>
              <a:t>taticMethodMatcherPointCut</a:t>
            </a:r>
            <a:r>
              <a:rPr lang="zh-CN" altLang="en-US" sz="1200" cap="none" dirty="0">
                <a:latin typeface="微软雅黑" panose="020B0503020204020204" pitchFamily="34" charset="-122"/>
                <a:ea typeface="微软雅黑" panose="020B0503020204020204" pitchFamily="34" charset="-122"/>
              </a:rPr>
              <a:t>静态方法切点的抽象基类，</a:t>
            </a:r>
            <a:r>
              <a:rPr lang="en-US" altLang="zh-CN" sz="1200" cap="none" dirty="0">
                <a:latin typeface="微软雅黑" panose="020B0503020204020204" pitchFamily="34" charset="-122"/>
                <a:ea typeface="微软雅黑" panose="020B0503020204020204" pitchFamily="34" charset="-122"/>
              </a:rPr>
              <a:t>2</a:t>
            </a:r>
            <a:r>
              <a:rPr lang="zh-CN" altLang="en-US" sz="1200" cap="none" dirty="0">
                <a:latin typeface="微软雅黑" panose="020B0503020204020204" pitchFamily="34" charset="-122"/>
                <a:ea typeface="微软雅黑" panose="020B0503020204020204" pitchFamily="34" charset="-122"/>
              </a:rPr>
              <a:t>个子类</a:t>
            </a:r>
            <a:r>
              <a:rPr lang="en-US" altLang="zh-CN" sz="1200" cap="none" dirty="0">
                <a:latin typeface="微软雅黑" panose="020B0503020204020204" pitchFamily="34" charset="-122"/>
                <a:ea typeface="微软雅黑" panose="020B0503020204020204" pitchFamily="34" charset="-122"/>
              </a:rPr>
              <a:t>NameMatchMethodPointCut</a:t>
            </a:r>
            <a:r>
              <a:rPr lang="zh-CN" altLang="en-US" sz="1200" cap="none" dirty="0">
                <a:latin typeface="微软雅黑" panose="020B0503020204020204" pitchFamily="34" charset="-122"/>
                <a:ea typeface="微软雅黑" panose="020B0503020204020204" pitchFamily="34" charset="-122"/>
              </a:rPr>
              <a:t>（简单字符串匹配方法名）和</a:t>
            </a:r>
            <a:r>
              <a:rPr lang="en-US" altLang="zh-CN" sz="1200" cap="none" dirty="0">
                <a:latin typeface="微软雅黑" panose="020B0503020204020204" pitchFamily="34" charset="-122"/>
                <a:ea typeface="微软雅黑" panose="020B0503020204020204" pitchFamily="34" charset="-122"/>
              </a:rPr>
              <a:t>AbstractRegexpMethodPointCut</a:t>
            </a:r>
            <a:r>
              <a:rPr lang="zh-CN" altLang="en-US" sz="1200" cap="none" dirty="0">
                <a:latin typeface="微软雅黑" panose="020B0503020204020204" pitchFamily="34" charset="-122"/>
                <a:ea typeface="微软雅黑" panose="020B0503020204020204" pitchFamily="34" charset="-122"/>
              </a:rPr>
              <a:t>（正则表达式匹配方法名）</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动态方法切点</a:t>
            </a:r>
            <a:r>
              <a:rPr lang="en-US" altLang="zh-CN" sz="1200" dirty="0">
                <a:latin typeface="微软雅黑" panose="020B0503020204020204" pitchFamily="34" charset="-122"/>
                <a:ea typeface="微软雅黑" panose="020B0503020204020204" pitchFamily="34" charset="-122"/>
              </a:rPr>
              <a:t>D</a:t>
            </a:r>
            <a:r>
              <a:rPr lang="en-US" altLang="zh-CN" sz="1200" cap="none" dirty="0">
                <a:latin typeface="微软雅黑" panose="020B0503020204020204" pitchFamily="34" charset="-122"/>
                <a:ea typeface="微软雅黑" panose="020B0503020204020204" pitchFamily="34" charset="-122"/>
              </a:rPr>
              <a:t>ynamicMethodMatcherPointCut</a:t>
            </a:r>
            <a:r>
              <a:rPr lang="zh-CN" altLang="en-US" sz="1200" cap="none" dirty="0">
                <a:latin typeface="微软雅黑" panose="020B0503020204020204" pitchFamily="34" charset="-122"/>
                <a:ea typeface="微软雅黑" panose="020B0503020204020204" pitchFamily="34" charset="-122"/>
              </a:rPr>
              <a:t>动态方法切点的抽象基类</a:t>
            </a:r>
            <a:endParaRPr lang="en-US" altLang="zh-CN" sz="1200"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注解切点</a:t>
            </a:r>
            <a:r>
              <a:rPr lang="zh-CN" altLang="en-US" sz="1200" cap="none" dirty="0">
                <a:latin typeface="微软雅黑" panose="020B0503020204020204" pitchFamily="34" charset="-122"/>
                <a:ea typeface="微软雅黑" panose="020B0503020204020204" pitchFamily="34" charset="-122"/>
              </a:rPr>
              <a:t>使用</a:t>
            </a:r>
            <a:r>
              <a:rPr lang="en-US" altLang="zh-CN" sz="1200" cap="none" dirty="0">
                <a:latin typeface="微软雅黑" panose="020B0503020204020204" pitchFamily="34" charset="-122"/>
                <a:ea typeface="微软雅黑" panose="020B0503020204020204" pitchFamily="34" charset="-122"/>
              </a:rPr>
              <a:t>AnnotationMatchingPointCut</a:t>
            </a:r>
            <a:r>
              <a:rPr lang="zh-CN" altLang="en-US" sz="1200" cap="none" dirty="0">
                <a:latin typeface="微软雅黑" panose="020B0503020204020204" pitchFamily="34" charset="-122"/>
                <a:ea typeface="微软雅黑" panose="020B0503020204020204" pitchFamily="34" charset="-122"/>
              </a:rPr>
              <a:t>注解可以再</a:t>
            </a:r>
            <a:r>
              <a:rPr lang="en-US" altLang="zh-CN" sz="1200" cap="none" dirty="0">
                <a:latin typeface="微软雅黑" panose="020B0503020204020204" pitchFamily="34" charset="-122"/>
                <a:ea typeface="微软雅黑" panose="020B0503020204020204" pitchFamily="34" charset="-122"/>
              </a:rPr>
              <a:t>bean</a:t>
            </a:r>
            <a:r>
              <a:rPr lang="zh-CN" altLang="en-US" sz="1200" cap="none" dirty="0">
                <a:latin typeface="微软雅黑" panose="020B0503020204020204" pitchFamily="34" charset="-122"/>
                <a:ea typeface="微软雅黑" panose="020B0503020204020204" pitchFamily="34" charset="-122"/>
              </a:rPr>
              <a:t>种直接定义切点</a:t>
            </a:r>
            <a:endParaRPr lang="en-US" altLang="zh-CN" sz="1200"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表达式切点</a:t>
            </a:r>
            <a:r>
              <a:rPr lang="en-US" altLang="zh-CN" sz="1200" cap="none" dirty="0">
                <a:latin typeface="微软雅黑" panose="020B0503020204020204" pitchFamily="34" charset="-122"/>
                <a:ea typeface="微软雅黑" panose="020B0503020204020204" pitchFamily="34" charset="-122"/>
              </a:rPr>
              <a:t>ExpressionPointCut </a:t>
            </a:r>
            <a:r>
              <a:rPr lang="zh-CN" altLang="en-US" sz="1200" cap="none" dirty="0">
                <a:latin typeface="微软雅黑" panose="020B0503020204020204" pitchFamily="34" charset="-122"/>
                <a:ea typeface="微软雅黑" panose="020B0503020204020204" pitchFamily="34" charset="-122"/>
              </a:rPr>
              <a:t>为支持</a:t>
            </a:r>
            <a:r>
              <a:rPr lang="en-US" altLang="zh-CN" sz="1200" cap="none" dirty="0">
                <a:latin typeface="微软雅黑" panose="020B0503020204020204" pitchFamily="34" charset="-122"/>
                <a:ea typeface="微软雅黑" panose="020B0503020204020204" pitchFamily="34" charset="-122"/>
              </a:rPr>
              <a:t>AspetJ</a:t>
            </a:r>
            <a:r>
              <a:rPr lang="zh-CN" altLang="en-US" sz="1200" cap="none" dirty="0">
                <a:latin typeface="微软雅黑" panose="020B0503020204020204" pitchFamily="34" charset="-122"/>
                <a:ea typeface="微软雅黑" panose="020B0503020204020204" pitchFamily="34" charset="-122"/>
              </a:rPr>
              <a:t>切点表达式语法而定义的接口</a:t>
            </a:r>
            <a:endParaRPr lang="en-US" altLang="zh-CN" sz="1200"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流程切点</a:t>
            </a:r>
            <a:r>
              <a:rPr lang="en-US" altLang="zh-CN" sz="1200" cap="none" dirty="0">
                <a:latin typeface="微软雅黑" panose="020B0503020204020204" pitchFamily="34" charset="-122"/>
                <a:ea typeface="微软雅黑" panose="020B0503020204020204" pitchFamily="34" charset="-122"/>
              </a:rPr>
              <a:t>ControlFlowPointcut</a:t>
            </a:r>
            <a:r>
              <a:rPr lang="zh-CN" altLang="en-US" sz="1200" cap="none" dirty="0">
                <a:latin typeface="微软雅黑" panose="020B0503020204020204" pitchFamily="34" charset="-122"/>
                <a:ea typeface="微软雅黑" panose="020B0503020204020204" pitchFamily="34" charset="-122"/>
              </a:rPr>
              <a:t> 一种特殊的切点，可以根据程序执行堆栈的信息查看目标方法是否由某一个方法直接或间接发起调用，以此判断是否为匹配的连接点</a:t>
            </a:r>
            <a:endParaRPr lang="en-US" altLang="zh-CN" sz="1200"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复合切点</a:t>
            </a:r>
            <a:r>
              <a:rPr lang="en-US" altLang="zh-CN" sz="1200" cap="none" dirty="0">
                <a:latin typeface="微软雅黑" panose="020B0503020204020204" pitchFamily="34" charset="-122"/>
                <a:ea typeface="微软雅黑" panose="020B0503020204020204" pitchFamily="34" charset="-122"/>
              </a:rPr>
              <a:t>ComposablePointcut</a:t>
            </a:r>
            <a:r>
              <a:rPr lang="zh-CN" altLang="en-US" sz="1200" cap="none" dirty="0">
                <a:latin typeface="微软雅黑" panose="020B0503020204020204" pitchFamily="34" charset="-122"/>
                <a:ea typeface="微软雅黑" panose="020B0503020204020204" pitchFamily="34" charset="-122"/>
              </a:rPr>
              <a:t>为创建多个切点而提供的方便操作类，它所有的方法都返回</a:t>
            </a:r>
            <a:r>
              <a:rPr lang="en-US" altLang="zh-CN" sz="1200" cap="none" dirty="0">
                <a:latin typeface="微软雅黑" panose="020B0503020204020204" pitchFamily="34" charset="-122"/>
                <a:ea typeface="微软雅黑" panose="020B0503020204020204" pitchFamily="34" charset="-122"/>
              </a:rPr>
              <a:t>ComposablePointcut</a:t>
            </a:r>
            <a:r>
              <a:rPr lang="zh-CN" altLang="en-US" sz="1200" cap="none" dirty="0">
                <a:latin typeface="微软雅黑" panose="020B0503020204020204" pitchFamily="34" charset="-122"/>
                <a:ea typeface="微软雅黑" panose="020B0503020204020204" pitchFamily="34" charset="-122"/>
              </a:rPr>
              <a:t>类，可以使用链式编程对切点进行操作，如：</a:t>
            </a:r>
            <a:r>
              <a:rPr lang="en-US" altLang="zh-CN" sz="1200" cap="none" dirty="0">
                <a:latin typeface="微软雅黑" panose="020B0503020204020204" pitchFamily="34" charset="-122"/>
                <a:ea typeface="微软雅黑" panose="020B0503020204020204" pitchFamily="34" charset="-122"/>
              </a:rPr>
              <a:t>Pointcut pc = new ComposablePointcut().union(classFilter).intersection(methodMatcher).intersection(pointcut);</a:t>
            </a:r>
          </a:p>
        </p:txBody>
      </p:sp>
    </p:spTree>
    <p:extLst>
      <p:ext uri="{BB962C8B-B14F-4D97-AF65-F5344CB8AC3E}">
        <p14:creationId xmlns:p14="http://schemas.microsoft.com/office/powerpoint/2010/main" val="2637643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529E0-0958-4982-9F19-6C68D7CBFBFE}"/>
              </a:ext>
            </a:extLst>
          </p:cNvPr>
          <p:cNvSpPr>
            <a:spLocks noGrp="1"/>
          </p:cNvSpPr>
          <p:nvPr>
            <p:ph type="title"/>
          </p:nvPr>
        </p:nvSpPr>
        <p:spPr>
          <a:xfrm>
            <a:off x="913775" y="618517"/>
            <a:ext cx="10364451" cy="1596177"/>
          </a:xfrm>
        </p:spPr>
        <p:txBody>
          <a:bodyPr/>
          <a:lstStyle/>
          <a:p>
            <a:r>
              <a:rPr lang="en-US" altLang="zh-CN" dirty="0"/>
              <a:t>3</a:t>
            </a:r>
            <a:r>
              <a:rPr lang="zh-CN" altLang="en-US" dirty="0"/>
              <a:t>种切面</a:t>
            </a:r>
          </a:p>
        </p:txBody>
      </p:sp>
      <p:sp>
        <p:nvSpPr>
          <p:cNvPr id="3" name="内容占位符 2">
            <a:extLst>
              <a:ext uri="{FF2B5EF4-FFF2-40B4-BE49-F238E27FC236}">
                <a16:creationId xmlns:a16="http://schemas.microsoft.com/office/drawing/2014/main" id="{05E74EF6-9F08-4B87-9DC7-1D1C4ED2CB1B}"/>
              </a:ext>
            </a:extLst>
          </p:cNvPr>
          <p:cNvSpPr>
            <a:spLocks noGrp="1"/>
          </p:cNvSpPr>
          <p:nvPr>
            <p:ph sz="quarter" idx="13"/>
          </p:nvPr>
        </p:nvSpPr>
        <p:spPr>
          <a:xfrm>
            <a:off x="689727" y="1735801"/>
            <a:ext cx="10812545" cy="4231366"/>
          </a:xfrm>
        </p:spPr>
        <p:txBody>
          <a:bodyPr>
            <a:normAutofit/>
          </a:bodyPr>
          <a:lstStyle/>
          <a:p>
            <a:r>
              <a:rPr lang="en-US" altLang="zh-CN" cap="none" dirty="0">
                <a:latin typeface="微软雅黑" panose="020B0503020204020204" pitchFamily="34" charset="-122"/>
                <a:ea typeface="微软雅黑" panose="020B0503020204020204" pitchFamily="34" charset="-122"/>
              </a:rPr>
              <a:t>Advisor</a:t>
            </a:r>
            <a:r>
              <a:rPr lang="zh-CN" altLang="en-US" cap="none" dirty="0">
                <a:latin typeface="微软雅黑" panose="020B0503020204020204" pitchFamily="34" charset="-122"/>
                <a:ea typeface="微软雅黑" panose="020B0503020204020204" pitchFamily="34" charset="-122"/>
              </a:rPr>
              <a:t>接口 </a:t>
            </a:r>
            <a:endParaRPr lang="en-US" altLang="zh-CN" cap="none" dirty="0">
              <a:latin typeface="微软雅黑" panose="020B0503020204020204" pitchFamily="34" charset="-122"/>
              <a:ea typeface="微软雅黑" panose="020B0503020204020204" pitchFamily="34" charset="-122"/>
            </a:endParaRPr>
          </a:p>
          <a:p>
            <a:pPr marL="0" indent="0">
              <a:buNone/>
            </a:pPr>
            <a:r>
              <a:rPr lang="en-US" altLang="zh-CN" sz="1200" cap="none" dirty="0">
                <a:latin typeface="微软雅黑" panose="020B0503020204020204" pitchFamily="34" charset="-122"/>
                <a:ea typeface="微软雅黑" panose="020B0503020204020204" pitchFamily="34" charset="-122"/>
              </a:rPr>
              <a:t>     </a:t>
            </a:r>
            <a:r>
              <a:rPr lang="zh-CN" altLang="en-US" sz="1200" cap="none" dirty="0">
                <a:latin typeface="微软雅黑" panose="020B0503020204020204" pitchFamily="34" charset="-122"/>
                <a:ea typeface="微软雅黑" panose="020B0503020204020204" pitchFamily="34" charset="-122"/>
              </a:rPr>
              <a:t>顶层接口，</a:t>
            </a:r>
            <a:r>
              <a:rPr lang="zh-CN" altLang="en-US" sz="1200" dirty="0">
                <a:latin typeface="微软雅黑" panose="020B0503020204020204" pitchFamily="34" charset="-122"/>
                <a:ea typeface="微软雅黑" panose="020B0503020204020204" pitchFamily="34" charset="-122"/>
              </a:rPr>
              <a:t>仅包含一个</a:t>
            </a:r>
            <a:r>
              <a:rPr lang="en-US" altLang="zh-CN" sz="1200" cap="none" dirty="0">
                <a:latin typeface="微软雅黑" panose="020B0503020204020204" pitchFamily="34" charset="-122"/>
                <a:ea typeface="微软雅黑" panose="020B0503020204020204" pitchFamily="34" charset="-122"/>
              </a:rPr>
              <a:t>Advice</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一般不会直接使用。</a:t>
            </a:r>
            <a:endParaRPr lang="en-US" altLang="zh-CN" sz="1200" dirty="0">
              <a:latin typeface="微软雅黑" panose="020B0503020204020204" pitchFamily="34" charset="-122"/>
              <a:ea typeface="微软雅黑" panose="020B0503020204020204" pitchFamily="34" charset="-122"/>
            </a:endParaRPr>
          </a:p>
          <a:p>
            <a:r>
              <a:rPr lang="en-US" altLang="zh-CN" cap="none" dirty="0">
                <a:latin typeface="微软雅黑" panose="020B0503020204020204" pitchFamily="34" charset="-122"/>
                <a:ea typeface="微软雅黑" panose="020B0503020204020204" pitchFamily="34" charset="-122"/>
              </a:rPr>
              <a:t>PointcutAdvisor</a:t>
            </a:r>
            <a:r>
              <a:rPr lang="zh-CN" altLang="en-US" cap="none" dirty="0">
                <a:latin typeface="微软雅黑" panose="020B0503020204020204" pitchFamily="34" charset="-122"/>
                <a:ea typeface="微软雅黑" panose="020B0503020204020204" pitchFamily="34" charset="-122"/>
              </a:rPr>
              <a:t>接口</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包含</a:t>
            </a:r>
            <a:r>
              <a:rPr lang="en-US" altLang="zh-CN" sz="1200" cap="none" dirty="0">
                <a:latin typeface="微软雅黑" panose="020B0503020204020204" pitchFamily="34" charset="-122"/>
                <a:ea typeface="微软雅黑" panose="020B0503020204020204" pitchFamily="34" charset="-122"/>
              </a:rPr>
              <a:t>Advice</a:t>
            </a:r>
            <a:r>
              <a:rPr lang="zh-CN" altLang="en-US" sz="1200" dirty="0">
                <a:latin typeface="微软雅黑" panose="020B0503020204020204" pitchFamily="34" charset="-122"/>
                <a:ea typeface="微软雅黑" panose="020B0503020204020204" pitchFamily="34" charset="-122"/>
              </a:rPr>
              <a:t>和</a:t>
            </a:r>
            <a:r>
              <a:rPr lang="en-US" altLang="zh-CN" sz="1200" cap="none" dirty="0">
                <a:latin typeface="微软雅黑" panose="020B0503020204020204" pitchFamily="34" charset="-122"/>
                <a:ea typeface="微软雅黑" panose="020B0503020204020204" pitchFamily="34" charset="-122"/>
              </a:rPr>
              <a:t>Pointcut</a:t>
            </a:r>
            <a:r>
              <a:rPr lang="zh-CN" altLang="en-US" sz="1200" dirty="0">
                <a:latin typeface="微软雅黑" panose="020B0503020204020204" pitchFamily="34" charset="-122"/>
                <a:ea typeface="微软雅黑" panose="020B0503020204020204" pitchFamily="34" charset="-122"/>
              </a:rPr>
              <a:t>，可以通过类、方法名及方法方位等信息灵活地定义切面的连接点，更实用。实现类有</a:t>
            </a:r>
            <a:r>
              <a:rPr lang="en-US" altLang="zh-CN" sz="1200" cap="none" dirty="0">
                <a:solidFill>
                  <a:srgbClr val="FF0000"/>
                </a:solidFill>
                <a:latin typeface="微软雅黑" panose="020B0503020204020204" pitchFamily="34" charset="-122"/>
                <a:ea typeface="微软雅黑" panose="020B0503020204020204" pitchFamily="34" charset="-122"/>
              </a:rPr>
              <a:t>DefaultPointCutAdvisor</a:t>
            </a:r>
            <a:r>
              <a:rPr lang="zh-CN" altLang="en-US" sz="1200" cap="none" dirty="0">
                <a:solidFill>
                  <a:srgbClr val="FF0000"/>
                </a:solidFill>
                <a:latin typeface="微软雅黑" panose="020B0503020204020204" pitchFamily="34" charset="-122"/>
                <a:ea typeface="微软雅黑" panose="020B0503020204020204" pitchFamily="34" charset="-122"/>
              </a:rPr>
              <a:t>（最常用）</a:t>
            </a:r>
            <a:r>
              <a:rPr lang="zh-CN" altLang="en-US" sz="1200" cap="none" dirty="0">
                <a:latin typeface="微软雅黑" panose="020B0503020204020204" pitchFamily="34" charset="-122"/>
                <a:ea typeface="微软雅黑" panose="020B0503020204020204" pitchFamily="34" charset="-122"/>
              </a:rPr>
              <a:t>、</a:t>
            </a:r>
            <a:r>
              <a:rPr lang="en-US" altLang="zh-CN" sz="1200" cap="none" dirty="0">
                <a:latin typeface="微软雅黑" panose="020B0503020204020204" pitchFamily="34" charset="-122"/>
                <a:ea typeface="微软雅黑" panose="020B0503020204020204" pitchFamily="34" charset="-122"/>
              </a:rPr>
              <a:t>NameMatchMethodPointCutAdvisor</a:t>
            </a:r>
            <a:r>
              <a:rPr lang="zh-CN" altLang="en-US" sz="1200" cap="none" dirty="0">
                <a:latin typeface="微软雅黑" panose="020B0503020204020204" pitchFamily="34" charset="-122"/>
                <a:ea typeface="微软雅黑" panose="020B0503020204020204" pitchFamily="34" charset="-122"/>
              </a:rPr>
              <a:t>（对应</a:t>
            </a:r>
            <a:r>
              <a:rPr lang="en-US" altLang="zh-CN" sz="1200" cap="none" dirty="0">
                <a:latin typeface="微软雅黑" panose="020B0503020204020204" pitchFamily="34" charset="-122"/>
                <a:ea typeface="微软雅黑" panose="020B0503020204020204" pitchFamily="34" charset="-122"/>
              </a:rPr>
              <a:t>NameMatchMethodPointCut </a:t>
            </a:r>
            <a:r>
              <a:rPr lang="zh-CN" altLang="en-US" sz="1200" cap="none" dirty="0">
                <a:latin typeface="微软雅黑" panose="020B0503020204020204" pitchFamily="34" charset="-122"/>
                <a:ea typeface="微软雅黑" panose="020B0503020204020204" pitchFamily="34" charset="-122"/>
              </a:rPr>
              <a:t>）、</a:t>
            </a:r>
            <a:r>
              <a:rPr lang="en-US" altLang="zh-CN" sz="1200" cap="none" dirty="0">
                <a:solidFill>
                  <a:srgbClr val="FF0000"/>
                </a:solidFill>
                <a:latin typeface="微软雅黑" panose="020B0503020204020204" pitchFamily="34" charset="-122"/>
                <a:ea typeface="微软雅黑" panose="020B0503020204020204" pitchFamily="34" charset="-122"/>
              </a:rPr>
              <a:t>RegexpMethodPointcutAdvisor</a:t>
            </a:r>
            <a:r>
              <a:rPr lang="zh-CN" altLang="en-US" sz="1200" cap="none" dirty="0">
                <a:latin typeface="微软雅黑" panose="020B0503020204020204" pitchFamily="34" charset="-122"/>
                <a:ea typeface="微软雅黑" panose="020B0503020204020204" pitchFamily="34" charset="-122"/>
              </a:rPr>
              <a:t>（对应</a:t>
            </a:r>
            <a:r>
              <a:rPr lang="en-US" altLang="zh-CN" sz="1200" dirty="0">
                <a:latin typeface="微软雅黑" panose="020B0503020204020204" pitchFamily="34" charset="-122"/>
                <a:ea typeface="微软雅黑" panose="020B0503020204020204" pitchFamily="34" charset="-122"/>
              </a:rPr>
              <a:t>JdkR</a:t>
            </a:r>
            <a:r>
              <a:rPr lang="en-US" altLang="zh-CN" sz="1200" cap="none" dirty="0">
                <a:latin typeface="微软雅黑" panose="020B0503020204020204" pitchFamily="34" charset="-122"/>
                <a:ea typeface="微软雅黑" panose="020B0503020204020204" pitchFamily="34" charset="-122"/>
              </a:rPr>
              <a:t>egexpMethodPointcut</a:t>
            </a:r>
            <a:r>
              <a:rPr lang="en-US" altLang="zh-CN" cap="none" dirty="0"/>
              <a:t> </a:t>
            </a:r>
            <a:r>
              <a:rPr lang="zh-CN" altLang="en-US" sz="1200" cap="none" dirty="0">
                <a:latin typeface="微软雅黑" panose="020B0503020204020204" pitchFamily="34" charset="-122"/>
                <a:ea typeface="微软雅黑" panose="020B0503020204020204" pitchFamily="34" charset="-122"/>
              </a:rPr>
              <a:t>）、</a:t>
            </a:r>
            <a:r>
              <a:rPr lang="en-US" altLang="zh-CN" sz="1200" cap="none" dirty="0">
                <a:latin typeface="微软雅黑" panose="020B0503020204020204" pitchFamily="34" charset="-122"/>
                <a:ea typeface="微软雅黑" panose="020B0503020204020204" pitchFamily="34" charset="-122"/>
              </a:rPr>
              <a:t>StaticMethodMatcherPointcutAdvisor(</a:t>
            </a:r>
            <a:r>
              <a:rPr lang="zh-CN" altLang="en-US" sz="1200" cap="none" dirty="0">
                <a:latin typeface="微软雅黑" panose="020B0503020204020204" pitchFamily="34" charset="-122"/>
                <a:ea typeface="微软雅黑" panose="020B0503020204020204" pitchFamily="34" charset="-122"/>
              </a:rPr>
              <a:t>对应</a:t>
            </a:r>
            <a:r>
              <a:rPr lang="en-US" altLang="zh-CN" sz="1200" dirty="0">
                <a:latin typeface="微软雅黑" panose="020B0503020204020204" pitchFamily="34" charset="-122"/>
                <a:ea typeface="微软雅黑" panose="020B0503020204020204" pitchFamily="34" charset="-122"/>
              </a:rPr>
              <a:t>s</a:t>
            </a:r>
            <a:r>
              <a:rPr lang="en-US" altLang="zh-CN" sz="1200" cap="none" dirty="0">
                <a:latin typeface="微软雅黑" panose="020B0503020204020204" pitchFamily="34" charset="-122"/>
                <a:ea typeface="微软雅黑" panose="020B0503020204020204" pitchFamily="34" charset="-122"/>
              </a:rPr>
              <a:t>taticMethodMatcherPointCut)</a:t>
            </a:r>
            <a:r>
              <a:rPr lang="zh-CN" altLang="en-US" sz="1200" cap="none" dirty="0">
                <a:latin typeface="微软雅黑" panose="020B0503020204020204" pitchFamily="34" charset="-122"/>
                <a:ea typeface="微软雅黑" panose="020B0503020204020204" pitchFamily="34" charset="-122"/>
              </a:rPr>
              <a:t>、</a:t>
            </a:r>
            <a:r>
              <a:rPr lang="en-US" altLang="zh-CN" sz="1200" cap="none" dirty="0">
                <a:latin typeface="微软雅黑" panose="020B0503020204020204" pitchFamily="34" charset="-122"/>
                <a:ea typeface="微软雅黑" panose="020B0503020204020204" pitchFamily="34" charset="-122"/>
              </a:rPr>
              <a:t>AspectJExpressionPointCutAdvisor</a:t>
            </a:r>
            <a:r>
              <a:rPr lang="zh-CN" altLang="en-US" sz="1200" cap="none" dirty="0">
                <a:latin typeface="微软雅黑" panose="020B0503020204020204" pitchFamily="34" charset="-122"/>
                <a:ea typeface="微软雅黑" panose="020B0503020204020204" pitchFamily="34" charset="-122"/>
              </a:rPr>
              <a:t>（对应</a:t>
            </a:r>
            <a:r>
              <a:rPr lang="en-US" altLang="zh-CN" sz="1200" cap="none" dirty="0">
                <a:latin typeface="微软雅黑" panose="020B0503020204020204" pitchFamily="34" charset="-122"/>
                <a:ea typeface="微软雅黑" panose="020B0503020204020204" pitchFamily="34" charset="-122"/>
              </a:rPr>
              <a:t>AspectJExpressionPointcut</a:t>
            </a:r>
            <a:r>
              <a:rPr lang="zh-CN" altLang="en-US" sz="1200" cap="none" dirty="0">
                <a:latin typeface="微软雅黑" panose="020B0503020204020204" pitchFamily="34" charset="-122"/>
                <a:ea typeface="微软雅黑" panose="020B0503020204020204" pitchFamily="34" charset="-122"/>
              </a:rPr>
              <a:t>）、</a:t>
            </a:r>
            <a:r>
              <a:rPr lang="en-US" altLang="zh-CN" sz="1200" cap="none" dirty="0">
                <a:latin typeface="微软雅黑" panose="020B0503020204020204" pitchFamily="34" charset="-122"/>
                <a:ea typeface="微软雅黑" panose="020B0503020204020204" pitchFamily="34" charset="-122"/>
              </a:rPr>
              <a:t>AspectJPointcutAdvisor(</a:t>
            </a:r>
            <a:r>
              <a:rPr lang="zh-CN" altLang="en-US" sz="1200" cap="none" dirty="0">
                <a:latin typeface="微软雅黑" panose="020B0503020204020204" pitchFamily="34" charset="-122"/>
                <a:ea typeface="微软雅黑" panose="020B0503020204020204" pitchFamily="34" charset="-122"/>
              </a:rPr>
              <a:t>对应使用使用</a:t>
            </a:r>
            <a:r>
              <a:rPr lang="en-US" altLang="zh-CN" sz="1200" cap="none" dirty="0">
                <a:latin typeface="微软雅黑" panose="020B0503020204020204" pitchFamily="34" charset="-122"/>
                <a:ea typeface="微软雅黑" panose="020B0503020204020204" pitchFamily="34" charset="-122"/>
              </a:rPr>
              <a:t>AspectJ</a:t>
            </a:r>
            <a:r>
              <a:rPr lang="zh-CN" altLang="en-US" sz="1200" cap="none" dirty="0">
                <a:latin typeface="微软雅黑" panose="020B0503020204020204" pitchFamily="34" charset="-122"/>
                <a:ea typeface="微软雅黑" panose="020B0503020204020204" pitchFamily="34" charset="-122"/>
              </a:rPr>
              <a:t>语法定义的切点</a:t>
            </a:r>
            <a:r>
              <a:rPr lang="en-US" altLang="zh-CN" sz="1200" cap="none"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en-US" altLang="zh-CN" cap="none" dirty="0">
                <a:latin typeface="微软雅黑" panose="020B0503020204020204" pitchFamily="34" charset="-122"/>
                <a:ea typeface="微软雅黑" panose="020B0503020204020204" pitchFamily="34" charset="-122"/>
              </a:rPr>
              <a:t>IntroductionAdvisor</a:t>
            </a:r>
            <a:r>
              <a:rPr lang="zh-CN" altLang="en-US" cap="none" dirty="0">
                <a:latin typeface="微软雅黑" panose="020B0503020204020204" pitchFamily="34" charset="-122"/>
                <a:ea typeface="微软雅黑" panose="020B0503020204020204" pitchFamily="34" charset="-122"/>
              </a:rPr>
              <a:t>接口 </a:t>
            </a:r>
            <a:endParaRPr lang="en-US" altLang="zh-CN" cap="none" dirty="0">
              <a:latin typeface="微软雅黑" panose="020B0503020204020204" pitchFamily="34" charset="-122"/>
              <a:ea typeface="微软雅黑" panose="020B0503020204020204" pitchFamily="34" charset="-122"/>
            </a:endParaRPr>
          </a:p>
          <a:p>
            <a:pPr marL="0" indent="0">
              <a:buNone/>
            </a:pPr>
            <a:r>
              <a:rPr lang="en-US" altLang="zh-CN" sz="1200" cap="none"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引介切面</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对应引介增强的特殊切面，应用于类层面上，所以引介切点使用</a:t>
            </a:r>
            <a:r>
              <a:rPr lang="en-US" altLang="zh-CN" sz="1200" cap="none" dirty="0">
                <a:latin typeface="微软雅黑" panose="020B0503020204020204" pitchFamily="34" charset="-122"/>
                <a:ea typeface="微软雅黑" panose="020B0503020204020204" pitchFamily="34" charset="-122"/>
              </a:rPr>
              <a:t>ClassFilter</a:t>
            </a:r>
            <a:r>
              <a:rPr lang="zh-CN" altLang="en-US" sz="1200" dirty="0">
                <a:latin typeface="微软雅黑" panose="020B0503020204020204" pitchFamily="34" charset="-122"/>
                <a:ea typeface="微软雅黑" panose="020B0503020204020204" pitchFamily="34" charset="-122"/>
              </a:rPr>
              <a:t>进行定义。实现类有</a:t>
            </a:r>
            <a:r>
              <a:rPr lang="en-US" altLang="zh-CN" sz="1200" cap="none" dirty="0">
                <a:latin typeface="微软雅黑" panose="020B0503020204020204" pitchFamily="34" charset="-122"/>
                <a:ea typeface="微软雅黑" panose="020B0503020204020204" pitchFamily="34" charset="-122"/>
              </a:rPr>
              <a:t>DefaultIntroductionAdvisor</a:t>
            </a:r>
            <a:r>
              <a:rPr lang="zh-CN" altLang="en-US" sz="1200" cap="none" dirty="0">
                <a:latin typeface="微软雅黑" panose="020B0503020204020204" pitchFamily="34" charset="-122"/>
                <a:ea typeface="微软雅黑" panose="020B0503020204020204" pitchFamily="34" charset="-122"/>
              </a:rPr>
              <a:t>。</a:t>
            </a:r>
            <a:endParaRPr lang="zh-CN" altLang="en-US" sz="1200" dirty="0"/>
          </a:p>
        </p:txBody>
      </p:sp>
    </p:spTree>
    <p:extLst>
      <p:ext uri="{BB962C8B-B14F-4D97-AF65-F5344CB8AC3E}">
        <p14:creationId xmlns:p14="http://schemas.microsoft.com/office/powerpoint/2010/main" val="4009816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12D3E-09D5-44FA-AB0E-A1557F4E83F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D69B5D5-5D98-4719-9CEC-5AAF1C727D6A}"/>
              </a:ext>
            </a:extLst>
          </p:cNvPr>
          <p:cNvSpPr>
            <a:spLocks noGrp="1"/>
          </p:cNvSpPr>
          <p:nvPr>
            <p:ph sz="quarter" idx="13"/>
          </p:nvPr>
        </p:nvSpPr>
        <p:spPr/>
        <p:txBody>
          <a:bodyPr/>
          <a:lstStyle/>
          <a:p>
            <a:endParaRPr lang="zh-CN" altLang="en-US"/>
          </a:p>
        </p:txBody>
      </p:sp>
      <p:pic>
        <p:nvPicPr>
          <p:cNvPr id="4" name="图片 3">
            <a:extLst>
              <a:ext uri="{FF2B5EF4-FFF2-40B4-BE49-F238E27FC236}">
                <a16:creationId xmlns:a16="http://schemas.microsoft.com/office/drawing/2014/main" id="{81FFE712-6B6A-44E3-8B45-A040BEA99B6E}"/>
              </a:ext>
            </a:extLst>
          </p:cNvPr>
          <p:cNvPicPr>
            <a:picLocks noChangeAspect="1"/>
          </p:cNvPicPr>
          <p:nvPr/>
        </p:nvPicPr>
        <p:blipFill>
          <a:blip r:embed="rId2"/>
          <a:stretch>
            <a:fillRect/>
          </a:stretch>
        </p:blipFill>
        <p:spPr>
          <a:xfrm>
            <a:off x="434915" y="0"/>
            <a:ext cx="11322170" cy="6858000"/>
          </a:xfrm>
          <a:prstGeom prst="rect">
            <a:avLst/>
          </a:prstGeom>
        </p:spPr>
      </p:pic>
    </p:spTree>
    <p:extLst>
      <p:ext uri="{BB962C8B-B14F-4D97-AF65-F5344CB8AC3E}">
        <p14:creationId xmlns:p14="http://schemas.microsoft.com/office/powerpoint/2010/main" val="13638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EC57F-8356-410B-83D0-50DA40DE527E}"/>
              </a:ext>
            </a:extLst>
          </p:cNvPr>
          <p:cNvSpPr>
            <a:spLocks noGrp="1"/>
          </p:cNvSpPr>
          <p:nvPr>
            <p:ph type="title"/>
          </p:nvPr>
        </p:nvSpPr>
        <p:spPr>
          <a:xfrm>
            <a:off x="913149" y="128324"/>
            <a:ext cx="10364451" cy="1596177"/>
          </a:xfrm>
        </p:spPr>
        <p:txBody>
          <a:bodyPr/>
          <a:lstStyle/>
          <a:p>
            <a:r>
              <a:rPr lang="en-US" altLang="zh-CN" dirty="0"/>
              <a:t>3</a:t>
            </a:r>
            <a:r>
              <a:rPr lang="zh-CN" altLang="en-US" dirty="0"/>
              <a:t>种创建代理的方式</a:t>
            </a:r>
          </a:p>
        </p:txBody>
      </p:sp>
      <p:sp>
        <p:nvSpPr>
          <p:cNvPr id="3" name="内容占位符 2">
            <a:extLst>
              <a:ext uri="{FF2B5EF4-FFF2-40B4-BE49-F238E27FC236}">
                <a16:creationId xmlns:a16="http://schemas.microsoft.com/office/drawing/2014/main" id="{2EDB7751-F783-48C2-AC85-5541CCD2FEE0}"/>
              </a:ext>
            </a:extLst>
          </p:cNvPr>
          <p:cNvSpPr>
            <a:spLocks noGrp="1"/>
          </p:cNvSpPr>
          <p:nvPr>
            <p:ph sz="quarter" idx="13"/>
          </p:nvPr>
        </p:nvSpPr>
        <p:spPr>
          <a:xfrm>
            <a:off x="828932" y="1339571"/>
            <a:ext cx="10363826" cy="4928064"/>
          </a:xfrm>
        </p:spPr>
        <p:txBody>
          <a:bodyPr>
            <a:normAutofit/>
          </a:bodyPr>
          <a:lstStyle/>
          <a:p>
            <a:r>
              <a:rPr lang="en-US" altLang="zh-CN" cap="none" dirty="0" err="1">
                <a:latin typeface="微软雅黑" panose="020B0503020204020204" pitchFamily="34" charset="-122"/>
                <a:ea typeface="微软雅黑" panose="020B0503020204020204" pitchFamily="34" charset="-122"/>
              </a:rPr>
              <a:t>ProxyFactoryBean</a:t>
            </a:r>
            <a:r>
              <a:rPr lang="en-US" altLang="zh-CN" cap="none" dirty="0">
                <a:latin typeface="微软雅黑" panose="020B0503020204020204" pitchFamily="34" charset="-122"/>
                <a:ea typeface="微软雅黑" panose="020B0503020204020204" pitchFamily="34" charset="-122"/>
              </a:rPr>
              <a:t>  </a:t>
            </a:r>
            <a:r>
              <a:rPr lang="zh-CN" altLang="en-US" cap="none" dirty="0">
                <a:latin typeface="微软雅黑" panose="020B0503020204020204" pitchFamily="34" charset="-122"/>
                <a:ea typeface="微软雅黑" panose="020B0503020204020204" pitchFamily="34" charset="-122"/>
              </a:rPr>
              <a:t>手动</a:t>
            </a:r>
            <a:endParaRPr lang="en-US" altLang="zh-CN" cap="none" dirty="0">
              <a:latin typeface="微软雅黑" panose="020B0503020204020204" pitchFamily="34" charset="-122"/>
              <a:ea typeface="微软雅黑" panose="020B0503020204020204" pitchFamily="34" charset="-122"/>
            </a:endParaRPr>
          </a:p>
          <a:p>
            <a:pPr marL="0" indent="0">
              <a:buNone/>
            </a:pPr>
            <a:r>
              <a:rPr lang="zh-CN" altLang="en-US" sz="1200" cap="none" dirty="0">
                <a:latin typeface="微软雅黑" panose="020B0503020204020204" pitchFamily="34" charset="-122"/>
                <a:ea typeface="微软雅黑" panose="020B0503020204020204" pitchFamily="34" charset="-122"/>
              </a:rPr>
              <a:t>   手动创建代理的工厂类，通过</a:t>
            </a:r>
            <a:r>
              <a:rPr lang="en-US" altLang="zh-CN" sz="1200" cap="none" dirty="0">
                <a:latin typeface="微软雅黑" panose="020B0503020204020204" pitchFamily="34" charset="-122"/>
                <a:ea typeface="微软雅黑" panose="020B0503020204020204" pitchFamily="34" charset="-122"/>
              </a:rPr>
              <a:t>target</a:t>
            </a:r>
            <a:r>
              <a:rPr lang="zh-CN" altLang="en-US" sz="1200" cap="none" dirty="0">
                <a:latin typeface="微软雅黑" panose="020B0503020204020204" pitchFamily="34" charset="-122"/>
                <a:ea typeface="微软雅黑" panose="020B0503020204020204" pitchFamily="34" charset="-122"/>
              </a:rPr>
              <a:t>指定目标，</a:t>
            </a:r>
            <a:r>
              <a:rPr lang="en-US" altLang="zh-CN" sz="1200" cap="none" dirty="0" err="1">
                <a:latin typeface="微软雅黑" panose="020B0503020204020204" pitchFamily="34" charset="-122"/>
                <a:ea typeface="微软雅黑" panose="020B0503020204020204" pitchFamily="34" charset="-122"/>
              </a:rPr>
              <a:t>interceptorNames</a:t>
            </a:r>
            <a:r>
              <a:rPr lang="zh-CN" altLang="en-US" sz="1200" cap="none" dirty="0">
                <a:latin typeface="微软雅黑" panose="020B0503020204020204" pitchFamily="34" charset="-122"/>
                <a:ea typeface="微软雅黑" panose="020B0503020204020204" pitchFamily="34" charset="-122"/>
              </a:rPr>
              <a:t>织入拦截器（切面）</a:t>
            </a:r>
            <a:endParaRPr lang="en-US" altLang="zh-CN" sz="1200" cap="none" dirty="0">
              <a:latin typeface="微软雅黑" panose="020B0503020204020204" pitchFamily="34" charset="-122"/>
              <a:ea typeface="微软雅黑" panose="020B0503020204020204" pitchFamily="34" charset="-122"/>
            </a:endParaRPr>
          </a:p>
          <a:p>
            <a:pPr marL="0" indent="0">
              <a:buNone/>
            </a:pPr>
            <a:endParaRPr lang="en-US" altLang="zh-CN" sz="1200" cap="none" dirty="0">
              <a:latin typeface="微软雅黑" panose="020B0503020204020204" pitchFamily="34" charset="-122"/>
              <a:ea typeface="微软雅黑" panose="020B0503020204020204" pitchFamily="34" charset="-122"/>
            </a:endParaRPr>
          </a:p>
          <a:p>
            <a:r>
              <a:rPr lang="en-US" altLang="zh-CN" cap="none" dirty="0" err="1">
                <a:latin typeface="微软雅黑" panose="020B0503020204020204" pitchFamily="34" charset="-122"/>
                <a:ea typeface="微软雅黑" panose="020B0503020204020204" pitchFamily="34" charset="-122"/>
              </a:rPr>
              <a:t>BeanNameAutoProxyCreator</a:t>
            </a:r>
            <a:r>
              <a:rPr lang="en-US" altLang="zh-CN" cap="none" dirty="0">
                <a:latin typeface="微软雅黑" panose="020B0503020204020204" pitchFamily="34" charset="-122"/>
                <a:ea typeface="微软雅黑" panose="020B0503020204020204" pitchFamily="34" charset="-122"/>
              </a:rPr>
              <a:t>  </a:t>
            </a:r>
            <a:r>
              <a:rPr lang="zh-CN" altLang="en-US" cap="none" dirty="0">
                <a:latin typeface="微软雅黑" panose="020B0503020204020204" pitchFamily="34" charset="-122"/>
                <a:ea typeface="微软雅黑" panose="020B0503020204020204" pitchFamily="34" charset="-122"/>
              </a:rPr>
              <a:t>自动</a:t>
            </a:r>
            <a:endParaRPr lang="en-US" altLang="zh-CN" cap="none" dirty="0">
              <a:latin typeface="微软雅黑" panose="020B0503020204020204" pitchFamily="34" charset="-122"/>
              <a:ea typeface="微软雅黑" panose="020B0503020204020204" pitchFamily="34" charset="-122"/>
            </a:endParaRPr>
          </a:p>
          <a:p>
            <a:pPr marL="0" indent="0">
              <a:buNone/>
            </a:pPr>
            <a:r>
              <a:rPr lang="zh-CN" altLang="en-US" sz="1200" cap="none" dirty="0">
                <a:latin typeface="微软雅黑" panose="020B0503020204020204" pitchFamily="34" charset="-122"/>
                <a:ea typeface="微软雅黑" panose="020B0503020204020204" pitchFamily="34" charset="-122"/>
              </a:rPr>
              <a:t>   根据</a:t>
            </a:r>
            <a:r>
              <a:rPr lang="en-US" altLang="zh-CN" sz="1200" cap="none" dirty="0">
                <a:latin typeface="微软雅黑" panose="020B0503020204020204" pitchFamily="34" charset="-122"/>
                <a:ea typeface="微软雅黑" panose="020B0503020204020204" pitchFamily="34" charset="-122"/>
              </a:rPr>
              <a:t>bean</a:t>
            </a:r>
            <a:r>
              <a:rPr lang="zh-CN" altLang="en-US" sz="1200" cap="none" dirty="0">
                <a:latin typeface="微软雅黑" panose="020B0503020204020204" pitchFamily="34" charset="-122"/>
                <a:ea typeface="微软雅黑" panose="020B0503020204020204" pitchFamily="34" charset="-122"/>
              </a:rPr>
              <a:t>的名称，自动为相应的</a:t>
            </a:r>
            <a:r>
              <a:rPr lang="en-US" altLang="zh-CN" sz="1200" cap="none" dirty="0">
                <a:latin typeface="微软雅黑" panose="020B0503020204020204" pitchFamily="34" charset="-122"/>
                <a:ea typeface="微软雅黑" panose="020B0503020204020204" pitchFamily="34" charset="-122"/>
              </a:rPr>
              <a:t>bean</a:t>
            </a:r>
            <a:r>
              <a:rPr lang="zh-CN" altLang="en-US" sz="1200" cap="none" dirty="0">
                <a:latin typeface="微软雅黑" panose="020B0503020204020204" pitchFamily="34" charset="-122"/>
                <a:ea typeface="微软雅黑" panose="020B0503020204020204" pitchFamily="34" charset="-122"/>
              </a:rPr>
              <a:t>创建代理。通过</a:t>
            </a:r>
            <a:r>
              <a:rPr lang="en-US" altLang="zh-CN" sz="1200" cap="none" dirty="0" err="1">
                <a:latin typeface="微软雅黑" panose="020B0503020204020204" pitchFamily="34" charset="-122"/>
                <a:ea typeface="微软雅黑" panose="020B0503020204020204" pitchFamily="34" charset="-122"/>
              </a:rPr>
              <a:t>beanNames</a:t>
            </a:r>
            <a:r>
              <a:rPr lang="zh-CN" altLang="en-US" sz="1200" cap="none" dirty="0">
                <a:latin typeface="微软雅黑" panose="020B0503020204020204" pitchFamily="34" charset="-122"/>
                <a:ea typeface="微软雅黑" panose="020B0503020204020204" pitchFamily="34" charset="-122"/>
              </a:rPr>
              <a:t>指定要创建代理的</a:t>
            </a:r>
            <a:r>
              <a:rPr lang="en-US" altLang="zh-CN" sz="1200" cap="none" dirty="0">
                <a:latin typeface="微软雅黑" panose="020B0503020204020204" pitchFamily="34" charset="-122"/>
                <a:ea typeface="微软雅黑" panose="020B0503020204020204" pitchFamily="34" charset="-122"/>
              </a:rPr>
              <a:t>bean</a:t>
            </a:r>
            <a:r>
              <a:rPr lang="zh-CN" altLang="en-US" sz="1200" cap="none" dirty="0">
                <a:latin typeface="微软雅黑" panose="020B0503020204020204" pitchFamily="34" charset="-122"/>
                <a:ea typeface="微软雅黑" panose="020B0503020204020204" pitchFamily="34" charset="-122"/>
              </a:rPr>
              <a:t>，支持*匹配符；通过</a:t>
            </a:r>
            <a:r>
              <a:rPr lang="en-US" altLang="zh-CN" sz="1200" cap="none" dirty="0" err="1">
                <a:latin typeface="微软雅黑" panose="020B0503020204020204" pitchFamily="34" charset="-122"/>
                <a:ea typeface="微软雅黑" panose="020B0503020204020204" pitchFamily="34" charset="-122"/>
              </a:rPr>
              <a:t>interceptorNames</a:t>
            </a:r>
            <a:r>
              <a:rPr lang="zh-CN" altLang="en-US" sz="1200" cap="none" dirty="0">
                <a:latin typeface="微软雅黑" panose="020B0503020204020204" pitchFamily="34" charset="-122"/>
                <a:ea typeface="微软雅黑" panose="020B0503020204020204" pitchFamily="34" charset="-122"/>
              </a:rPr>
              <a:t>织入拦截器。</a:t>
            </a:r>
            <a:endParaRPr lang="en-US" altLang="zh-CN" sz="1200" cap="none" dirty="0">
              <a:latin typeface="微软雅黑" panose="020B0503020204020204" pitchFamily="34" charset="-122"/>
              <a:ea typeface="微软雅黑" panose="020B0503020204020204" pitchFamily="34" charset="-122"/>
            </a:endParaRPr>
          </a:p>
          <a:p>
            <a:pPr marL="0" indent="0">
              <a:buNone/>
            </a:pPr>
            <a:endParaRPr lang="en-US" altLang="zh-CN" sz="1200" cap="none" dirty="0">
              <a:latin typeface="微软雅黑" panose="020B0503020204020204" pitchFamily="34" charset="-122"/>
              <a:ea typeface="微软雅黑" panose="020B0503020204020204" pitchFamily="34" charset="-122"/>
            </a:endParaRPr>
          </a:p>
          <a:p>
            <a:r>
              <a:rPr lang="en-US" altLang="zh-CN" cap="none" dirty="0" err="1">
                <a:latin typeface="微软雅黑" panose="020B0503020204020204" pitchFamily="34" charset="-122"/>
                <a:ea typeface="微软雅黑" panose="020B0503020204020204" pitchFamily="34" charset="-122"/>
              </a:rPr>
              <a:t>DefaultAdvisorAutoProxyCreator</a:t>
            </a:r>
            <a:r>
              <a:rPr lang="en-US" altLang="zh-CN" sz="1200" cap="none" dirty="0">
                <a:latin typeface="微软雅黑" panose="020B0503020204020204" pitchFamily="34" charset="-122"/>
                <a:ea typeface="微软雅黑" panose="020B0503020204020204" pitchFamily="34" charset="-122"/>
              </a:rPr>
              <a:t>  </a:t>
            </a:r>
            <a:r>
              <a:rPr lang="zh-CN" altLang="en-US" cap="none" dirty="0">
                <a:latin typeface="微软雅黑" panose="020B0503020204020204" pitchFamily="34" charset="-122"/>
                <a:ea typeface="微软雅黑" panose="020B0503020204020204" pitchFamily="34" charset="-122"/>
              </a:rPr>
              <a:t>自动</a:t>
            </a:r>
            <a:endParaRPr lang="en-US" altLang="zh-CN" cap="none" dirty="0">
              <a:latin typeface="微软雅黑" panose="020B0503020204020204" pitchFamily="34" charset="-122"/>
              <a:ea typeface="微软雅黑" panose="020B0503020204020204" pitchFamily="34" charset="-122"/>
            </a:endParaRPr>
          </a:p>
          <a:p>
            <a:pPr marL="0" indent="0">
              <a:buNone/>
            </a:pPr>
            <a:r>
              <a:rPr lang="zh-CN" altLang="en-US" sz="1200" cap="none" dirty="0">
                <a:latin typeface="微软雅黑" panose="020B0503020204020204" pitchFamily="34" charset="-122"/>
                <a:ea typeface="微软雅黑" panose="020B0503020204020204" pitchFamily="34" charset="-122"/>
              </a:rPr>
              <a:t>     自动扫描所有的</a:t>
            </a:r>
            <a:r>
              <a:rPr lang="en-US" altLang="zh-CN" sz="1200" cap="none" dirty="0">
                <a:latin typeface="微软雅黑" panose="020B0503020204020204" pitchFamily="34" charset="-122"/>
                <a:ea typeface="微软雅黑" panose="020B0503020204020204" pitchFamily="34" charset="-122"/>
              </a:rPr>
              <a:t>Advisor</a:t>
            </a:r>
            <a:r>
              <a:rPr lang="zh-CN" altLang="en-US" sz="1200" cap="none" dirty="0">
                <a:latin typeface="微软雅黑" panose="020B0503020204020204" pitchFamily="34" charset="-122"/>
                <a:ea typeface="微软雅黑" panose="020B0503020204020204" pitchFamily="34" charset="-122"/>
              </a:rPr>
              <a:t>，并自动将</a:t>
            </a:r>
            <a:r>
              <a:rPr lang="en-US" altLang="zh-CN" sz="1200" cap="none" dirty="0">
                <a:latin typeface="微软雅黑" panose="020B0503020204020204" pitchFamily="34" charset="-122"/>
                <a:ea typeface="微软雅黑" panose="020B0503020204020204" pitchFamily="34" charset="-122"/>
              </a:rPr>
              <a:t>Advisor</a:t>
            </a:r>
            <a:r>
              <a:rPr lang="zh-CN" altLang="en-US" sz="1200" cap="none" dirty="0">
                <a:latin typeface="微软雅黑" panose="020B0503020204020204" pitchFamily="34" charset="-122"/>
                <a:ea typeface="微软雅黑" panose="020B0503020204020204" pitchFamily="34" charset="-122"/>
              </a:rPr>
              <a:t>织入到对应的</a:t>
            </a:r>
            <a:r>
              <a:rPr lang="en-US" altLang="zh-CN" sz="1200" cap="none" dirty="0">
                <a:latin typeface="微软雅黑" panose="020B0503020204020204" pitchFamily="34" charset="-122"/>
                <a:ea typeface="微软雅黑" panose="020B0503020204020204" pitchFamily="34" charset="-122"/>
              </a:rPr>
              <a:t>bean</a:t>
            </a:r>
            <a:r>
              <a:rPr lang="zh-CN" altLang="en-US" sz="1200" cap="none" dirty="0">
                <a:latin typeface="微软雅黑" panose="020B0503020204020204" pitchFamily="34" charset="-122"/>
                <a:ea typeface="微软雅黑" panose="020B0503020204020204" pitchFamily="34" charset="-122"/>
              </a:rPr>
              <a:t>种去（通过创建代理的方式）。</a:t>
            </a:r>
            <a:endParaRPr lang="en-US" altLang="zh-CN" sz="1200" cap="none" dirty="0">
              <a:latin typeface="微软雅黑" panose="020B0503020204020204" pitchFamily="34" charset="-122"/>
              <a:ea typeface="微软雅黑" panose="020B0503020204020204" pitchFamily="34" charset="-122"/>
            </a:endParaRPr>
          </a:p>
          <a:p>
            <a:pPr marL="0" indent="0">
              <a:buNone/>
            </a:pPr>
            <a:endParaRPr lang="en-US" altLang="zh-CN" sz="1200" cap="none" dirty="0">
              <a:latin typeface="微软雅黑" panose="020B0503020204020204" pitchFamily="34" charset="-122"/>
              <a:ea typeface="微软雅黑" panose="020B0503020204020204" pitchFamily="34" charset="-122"/>
            </a:endParaRPr>
          </a:p>
          <a:p>
            <a:pPr marL="0" indent="0">
              <a:buNone/>
            </a:pPr>
            <a:r>
              <a:rPr lang="zh-CN" altLang="en-US" sz="1200" cap="none" dirty="0">
                <a:latin typeface="微软雅黑" panose="020B0503020204020204" pitchFamily="34" charset="-122"/>
                <a:ea typeface="微软雅黑" panose="020B0503020204020204" pitchFamily="34" charset="-122"/>
              </a:rPr>
              <a:t>     </a:t>
            </a:r>
            <a:r>
              <a:rPr lang="zh-CN" altLang="en-US" sz="1200" cap="none" dirty="0">
                <a:solidFill>
                  <a:srgbClr val="FF0000"/>
                </a:solidFill>
                <a:latin typeface="微软雅黑" panose="020B0503020204020204" pitchFamily="34" charset="-122"/>
                <a:ea typeface="微软雅黑" panose="020B0503020204020204" pitchFamily="34" charset="-122"/>
              </a:rPr>
              <a:t>参考资料： </a:t>
            </a:r>
            <a:r>
              <a:rPr lang="en-US" altLang="zh-CN" sz="1200" cap="none" dirty="0">
                <a:solidFill>
                  <a:srgbClr val="FF0000"/>
                </a:solidFill>
                <a:latin typeface="微软雅黑" panose="020B0503020204020204" pitchFamily="34" charset="-122"/>
                <a:ea typeface="微软雅黑" panose="020B0503020204020204" pitchFamily="34" charset="-122"/>
              </a:rPr>
              <a:t>Spring 3.X  </a:t>
            </a:r>
            <a:r>
              <a:rPr lang="zh-CN" altLang="en-US" sz="1200" cap="none" dirty="0">
                <a:solidFill>
                  <a:srgbClr val="FF0000"/>
                </a:solidFill>
                <a:latin typeface="微软雅黑" panose="020B0503020204020204" pitchFamily="34" charset="-122"/>
                <a:ea typeface="微软雅黑" panose="020B0503020204020204" pitchFamily="34" charset="-122"/>
              </a:rPr>
              <a:t>企业应用开发实战  陈雄华、林开雄</a:t>
            </a:r>
            <a:endParaRPr lang="en-US" altLang="zh-CN" sz="1200" cap="none" dirty="0">
              <a:solidFill>
                <a:srgbClr val="FF0000"/>
              </a:solidFill>
              <a:latin typeface="微软雅黑" panose="020B0503020204020204" pitchFamily="34" charset="-122"/>
              <a:ea typeface="微软雅黑" panose="020B0503020204020204" pitchFamily="34" charset="-122"/>
            </a:endParaRPr>
          </a:p>
          <a:p>
            <a:pPr marL="0" indent="0">
              <a:buNone/>
            </a:pPr>
            <a:endParaRPr lang="en-US" altLang="zh-CN" sz="1200" cap="none" dirty="0">
              <a:latin typeface="微软雅黑" panose="020B0503020204020204" pitchFamily="34" charset="-122"/>
              <a:ea typeface="微软雅黑" panose="020B0503020204020204" pitchFamily="34" charset="-122"/>
            </a:endParaRPr>
          </a:p>
          <a:p>
            <a:pPr marL="0" indent="0">
              <a:buNone/>
            </a:pP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891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B5005-6558-44A5-8F13-CF4EB89FAED0}"/>
              </a:ext>
            </a:extLst>
          </p:cNvPr>
          <p:cNvSpPr>
            <a:spLocks noGrp="1"/>
          </p:cNvSpPr>
          <p:nvPr>
            <p:ph type="title"/>
          </p:nvPr>
        </p:nvSpPr>
        <p:spPr/>
        <p:txBody>
          <a:bodyPr/>
          <a:lstStyle/>
          <a:p>
            <a:r>
              <a:rPr lang="zh-CN" altLang="en-US" dirty="0"/>
              <a:t>配置</a:t>
            </a:r>
            <a:r>
              <a:rPr lang="en-US" altLang="zh-CN" cap="none" dirty="0" err="1"/>
              <a:t>SpringAOP</a:t>
            </a:r>
            <a:r>
              <a:rPr lang="zh-CN" altLang="en-US" cap="none" dirty="0"/>
              <a:t>的几种方式</a:t>
            </a:r>
            <a:endParaRPr lang="zh-CN" altLang="en-US" dirty="0"/>
          </a:p>
        </p:txBody>
      </p:sp>
      <p:sp>
        <p:nvSpPr>
          <p:cNvPr id="3" name="内容占位符 2">
            <a:extLst>
              <a:ext uri="{FF2B5EF4-FFF2-40B4-BE49-F238E27FC236}">
                <a16:creationId xmlns:a16="http://schemas.microsoft.com/office/drawing/2014/main" id="{4A73F294-E93C-4B1C-8031-C82BD86F1FC9}"/>
              </a:ext>
            </a:extLst>
          </p:cNvPr>
          <p:cNvSpPr>
            <a:spLocks noGrp="1"/>
          </p:cNvSpPr>
          <p:nvPr>
            <p:ph sz="quarter" idx="13"/>
          </p:nvPr>
        </p:nvSpPr>
        <p:spPr>
          <a:xfrm>
            <a:off x="914399" y="1801484"/>
            <a:ext cx="10363826" cy="4222244"/>
          </a:xfrm>
        </p:spPr>
        <p:txBody>
          <a:bodyPr>
            <a:normAutofit/>
          </a:bodyPr>
          <a:lstStyle/>
          <a:p>
            <a:r>
              <a:rPr lang="zh-CN" altLang="en-US" dirty="0"/>
              <a:t>一、经典的基于代理的</a:t>
            </a:r>
            <a:r>
              <a:rPr lang="en-US" altLang="zh-CN" dirty="0"/>
              <a:t>AOP</a:t>
            </a:r>
            <a:r>
              <a:rPr lang="zh-CN" altLang="en-US" cap="none" dirty="0"/>
              <a:t>。</a:t>
            </a:r>
            <a:endParaRPr lang="en-US" altLang="zh-CN" cap="none" dirty="0"/>
          </a:p>
          <a:p>
            <a:pPr marL="0" indent="0">
              <a:buNone/>
            </a:pPr>
            <a:r>
              <a:rPr lang="zh-CN" altLang="en-US" sz="1400" cap="none" dirty="0">
                <a:latin typeface="微软雅黑" panose="020B0503020204020204" pitchFamily="34" charset="-122"/>
                <a:ea typeface="微软雅黑" panose="020B0503020204020204" pitchFamily="34" charset="-122"/>
              </a:rPr>
              <a:t>   </a:t>
            </a:r>
            <a:r>
              <a:rPr lang="zh-CN" altLang="en-US" sz="1200" cap="none" dirty="0">
                <a:latin typeface="微软雅黑" panose="020B0503020204020204" pitchFamily="34" charset="-122"/>
                <a:ea typeface="微软雅黑" panose="020B0503020204020204" pitchFamily="34" charset="-122"/>
              </a:rPr>
              <a:t> </a:t>
            </a:r>
            <a:r>
              <a:rPr lang="en-US" altLang="zh-CN" sz="1200" cap="none" dirty="0" err="1">
                <a:latin typeface="微软雅黑" panose="020B0503020204020204" pitchFamily="34" charset="-122"/>
                <a:ea typeface="微软雅黑" panose="020B0503020204020204" pitchFamily="34" charset="-122"/>
              </a:rPr>
              <a:t>org.springframework.aop</a:t>
            </a:r>
            <a:r>
              <a:rPr lang="zh-CN" altLang="en-US" sz="1200" cap="none" dirty="0">
                <a:latin typeface="微软雅黑" panose="020B0503020204020204" pitchFamily="34" charset="-122"/>
                <a:ea typeface="微软雅黑" panose="020B0503020204020204" pitchFamily="34" charset="-122"/>
              </a:rPr>
              <a:t>包下有各种实现</a:t>
            </a:r>
            <a:r>
              <a:rPr lang="en-US" altLang="zh-CN" sz="1200" cap="none" dirty="0" err="1">
                <a:latin typeface="微软雅黑" panose="020B0503020204020204" pitchFamily="34" charset="-122"/>
                <a:ea typeface="微软雅黑" panose="020B0503020204020204" pitchFamily="34" charset="-122"/>
              </a:rPr>
              <a:t>SpringAOP</a:t>
            </a:r>
            <a:r>
              <a:rPr lang="zh-CN" altLang="en-US" sz="1200" cap="none" dirty="0">
                <a:latin typeface="微软雅黑" panose="020B0503020204020204" pitchFamily="34" charset="-122"/>
                <a:ea typeface="微软雅黑" panose="020B0503020204020204" pitchFamily="34" charset="-122"/>
              </a:rPr>
              <a:t>的类和接口，如实现</a:t>
            </a:r>
            <a:r>
              <a:rPr lang="en-US" altLang="zh-CN" sz="1200" cap="none" dirty="0" err="1">
                <a:latin typeface="微软雅黑" panose="020B0503020204020204" pitchFamily="34" charset="-122"/>
                <a:ea typeface="微软雅黑" panose="020B0503020204020204" pitchFamily="34" charset="-122"/>
              </a:rPr>
              <a:t>BeforeAdvice</a:t>
            </a:r>
            <a:r>
              <a:rPr lang="zh-CN" altLang="en-US" sz="1200" cap="none" dirty="0">
                <a:latin typeface="微软雅黑" panose="020B0503020204020204" pitchFamily="34" charset="-122"/>
                <a:ea typeface="微软雅黑" panose="020B0503020204020204" pitchFamily="34" charset="-122"/>
              </a:rPr>
              <a:t>接口来编写一个通知</a:t>
            </a:r>
            <a:r>
              <a:rPr lang="en-US" altLang="zh-CN" sz="1200" cap="none" dirty="0">
                <a:latin typeface="微软雅黑" panose="020B0503020204020204" pitchFamily="34" charset="-122"/>
                <a:ea typeface="微软雅黑" panose="020B0503020204020204" pitchFamily="34" charset="-122"/>
              </a:rPr>
              <a:t>(</a:t>
            </a:r>
            <a:r>
              <a:rPr lang="zh-CN" altLang="en-US" sz="1200" cap="none" dirty="0">
                <a:latin typeface="微软雅黑" panose="020B0503020204020204" pitchFamily="34" charset="-122"/>
                <a:ea typeface="微软雅黑" panose="020B0503020204020204" pitchFamily="34" charset="-122"/>
              </a:rPr>
              <a:t>增强</a:t>
            </a:r>
            <a:r>
              <a:rPr lang="en-US" altLang="zh-CN" sz="1200" cap="none" dirty="0">
                <a:latin typeface="微软雅黑" panose="020B0503020204020204" pitchFamily="34" charset="-122"/>
                <a:ea typeface="微软雅黑" panose="020B0503020204020204" pitchFamily="34" charset="-122"/>
              </a:rPr>
              <a:t>)</a:t>
            </a:r>
            <a:r>
              <a:rPr lang="zh-CN" altLang="en-US" sz="1200" cap="none" dirty="0">
                <a:latin typeface="微软雅黑" panose="020B0503020204020204" pitchFamily="34" charset="-122"/>
                <a:ea typeface="微软雅黑" panose="020B0503020204020204" pitchFamily="34" charset="-122"/>
              </a:rPr>
              <a:t>，用</a:t>
            </a:r>
            <a:r>
              <a:rPr lang="en-US" altLang="zh-CN" sz="1200" i="1" cap="none" dirty="0">
                <a:latin typeface="微软雅黑" panose="020B0503020204020204" pitchFamily="34" charset="-122"/>
                <a:ea typeface="微软雅黑" panose="020B0503020204020204" pitchFamily="34" charset="-122"/>
              </a:rPr>
              <a:t>RegexpMethodPointcutAdvisor</a:t>
            </a:r>
            <a:r>
              <a:rPr lang="zh-CN" altLang="en-US" sz="1200" i="1" cap="none" dirty="0">
                <a:latin typeface="微软雅黑" panose="020B0503020204020204" pitchFamily="34" charset="-122"/>
                <a:ea typeface="微软雅黑" panose="020B0503020204020204" pitchFamily="34" charset="-122"/>
              </a:rPr>
              <a:t>创建</a:t>
            </a:r>
            <a:r>
              <a:rPr lang="en-US" altLang="zh-CN" sz="1200" i="1" cap="none" dirty="0">
                <a:latin typeface="微软雅黑" panose="020B0503020204020204" pitchFamily="34" charset="-122"/>
                <a:ea typeface="微软雅黑" panose="020B0503020204020204" pitchFamily="34" charset="-122"/>
              </a:rPr>
              <a:t>advisor</a:t>
            </a:r>
            <a:r>
              <a:rPr lang="zh-CN" altLang="en-US" sz="1200" i="1" cap="none" dirty="0">
                <a:latin typeface="微软雅黑" panose="020B0503020204020204" pitchFamily="34" charset="-122"/>
                <a:ea typeface="微软雅黑" panose="020B0503020204020204" pitchFamily="34" charset="-122"/>
              </a:rPr>
              <a:t>并为</a:t>
            </a:r>
            <a:r>
              <a:rPr lang="en-US" altLang="zh-CN" sz="1200" i="1" cap="none" dirty="0">
                <a:latin typeface="微软雅黑" panose="020B0503020204020204" pitchFamily="34" charset="-122"/>
                <a:ea typeface="微软雅黑" panose="020B0503020204020204" pitchFamily="34" charset="-122"/>
              </a:rPr>
              <a:t>advice</a:t>
            </a:r>
            <a:r>
              <a:rPr lang="zh-CN" altLang="en-US" sz="1200" i="1" cap="none" dirty="0">
                <a:latin typeface="微软雅黑" panose="020B0503020204020204" pitchFamily="34" charset="-122"/>
                <a:ea typeface="微软雅黑" panose="020B0503020204020204" pitchFamily="34" charset="-122"/>
              </a:rPr>
              <a:t>指定切入点，</a:t>
            </a:r>
            <a:r>
              <a:rPr lang="zh-CN" altLang="en-US" sz="1200" cap="none" dirty="0">
                <a:latin typeface="微软雅黑" panose="020B0503020204020204" pitchFamily="34" charset="-122"/>
                <a:ea typeface="微软雅黑" panose="020B0503020204020204" pitchFamily="34" charset="-122"/>
              </a:rPr>
              <a:t>用各种工具类（如</a:t>
            </a:r>
            <a:r>
              <a:rPr lang="en-US" altLang="zh-CN" sz="1200" cap="none" dirty="0">
                <a:latin typeface="微软雅黑" panose="020B0503020204020204" pitchFamily="34" charset="-122"/>
                <a:ea typeface="微软雅黑" panose="020B0503020204020204" pitchFamily="34" charset="-122"/>
              </a:rPr>
              <a:t>ProxyFactoryBean</a:t>
            </a:r>
            <a:r>
              <a:rPr lang="zh-CN" altLang="en-US" sz="1200" cap="none" dirty="0">
                <a:latin typeface="微软雅黑" panose="020B0503020204020204" pitchFamily="34" charset="-122"/>
                <a:ea typeface="微软雅黑" panose="020B0503020204020204" pitchFamily="34" charset="-122"/>
              </a:rPr>
              <a:t>）为目标创建代理并织入增强。</a:t>
            </a:r>
            <a:endParaRPr lang="en-US" altLang="zh-CN" sz="1200" cap="none" dirty="0">
              <a:latin typeface="微软雅黑" panose="020B0503020204020204" pitchFamily="34" charset="-122"/>
              <a:ea typeface="微软雅黑" panose="020B0503020204020204" pitchFamily="34" charset="-122"/>
            </a:endParaRPr>
          </a:p>
          <a:p>
            <a:r>
              <a:rPr lang="zh-CN" altLang="en-US" cap="none" dirty="0"/>
              <a:t>二、纯</a:t>
            </a:r>
            <a:r>
              <a:rPr lang="en-US" altLang="zh-CN" cap="none" dirty="0"/>
              <a:t>POJO</a:t>
            </a:r>
            <a:r>
              <a:rPr lang="zh-CN" altLang="en-US" cap="none" dirty="0"/>
              <a:t>切面</a:t>
            </a:r>
            <a:endParaRPr lang="en-US" altLang="zh-CN" cap="none" dirty="0"/>
          </a:p>
          <a:p>
            <a:pPr marL="0" indent="0">
              <a:buNone/>
            </a:pPr>
            <a:r>
              <a:rPr lang="zh-CN" altLang="en-US" cap="none" dirty="0"/>
              <a:t>  </a:t>
            </a:r>
            <a:r>
              <a:rPr lang="zh-CN" altLang="en-US" sz="1200" cap="none" dirty="0">
                <a:latin typeface="微软雅黑" panose="020B0503020204020204" pitchFamily="34" charset="-122"/>
                <a:ea typeface="微软雅黑" panose="020B0503020204020204" pitchFamily="34" charset="-122"/>
              </a:rPr>
              <a:t>完全通过</a:t>
            </a:r>
            <a:r>
              <a:rPr lang="en-US" altLang="zh-CN" sz="1200" cap="none" dirty="0">
                <a:latin typeface="微软雅黑" panose="020B0503020204020204" pitchFamily="34" charset="-122"/>
                <a:ea typeface="微软雅黑" panose="020B0503020204020204" pitchFamily="34" charset="-122"/>
              </a:rPr>
              <a:t>xml</a:t>
            </a:r>
            <a:r>
              <a:rPr lang="zh-CN" altLang="en-US" sz="1200" cap="none" dirty="0">
                <a:latin typeface="微软雅黑" panose="020B0503020204020204" pitchFamily="34" charset="-122"/>
                <a:ea typeface="微软雅黑" panose="020B0503020204020204" pitchFamily="34" charset="-122"/>
              </a:rPr>
              <a:t>配置，通过</a:t>
            </a:r>
            <a:r>
              <a:rPr lang="en-US" altLang="zh-CN" sz="1200" cap="none" dirty="0">
                <a:latin typeface="微软雅黑" panose="020B0503020204020204" pitchFamily="34" charset="-122"/>
                <a:ea typeface="微软雅黑" panose="020B0503020204020204" pitchFamily="34" charset="-122"/>
              </a:rPr>
              <a:t>&lt;</a:t>
            </a:r>
            <a:r>
              <a:rPr lang="en-US" altLang="zh-CN" sz="1200" cap="none" dirty="0" err="1">
                <a:latin typeface="微软雅黑" panose="020B0503020204020204" pitchFamily="34" charset="-122"/>
                <a:ea typeface="微软雅黑" panose="020B0503020204020204" pitchFamily="34" charset="-122"/>
              </a:rPr>
              <a:t>aop:config</a:t>
            </a:r>
            <a:r>
              <a:rPr lang="en-US" altLang="zh-CN" sz="1200" cap="none" dirty="0">
                <a:latin typeface="微软雅黑" panose="020B0503020204020204" pitchFamily="34" charset="-122"/>
                <a:ea typeface="微软雅黑" panose="020B0503020204020204" pitchFamily="34" charset="-122"/>
              </a:rPr>
              <a:t>&gt; </a:t>
            </a:r>
            <a:r>
              <a:rPr lang="zh-CN" altLang="en-US" sz="1200" cap="none" dirty="0">
                <a:latin typeface="微软雅黑" panose="020B0503020204020204" pitchFamily="34" charset="-122"/>
                <a:ea typeface="微软雅黑" panose="020B0503020204020204" pitchFamily="34" charset="-122"/>
              </a:rPr>
              <a:t>手动配置切点、切面、增强等。</a:t>
            </a:r>
            <a:endParaRPr lang="en-US" altLang="zh-CN" sz="1200" cap="none" dirty="0">
              <a:latin typeface="微软雅黑" panose="020B0503020204020204" pitchFamily="34" charset="-122"/>
              <a:ea typeface="微软雅黑" panose="020B0503020204020204" pitchFamily="34" charset="-122"/>
            </a:endParaRPr>
          </a:p>
          <a:p>
            <a:r>
              <a:rPr lang="zh-CN" altLang="en-US" cap="none" dirty="0"/>
              <a:t>三、</a:t>
            </a:r>
            <a:r>
              <a:rPr lang="en-US" altLang="zh-CN" cap="none" dirty="0"/>
              <a:t>AspectJ</a:t>
            </a:r>
            <a:r>
              <a:rPr lang="zh-CN" altLang="en-US" cap="none" dirty="0"/>
              <a:t>切点函数</a:t>
            </a:r>
            <a:endParaRPr lang="en-US" altLang="zh-CN" cap="none" dirty="0"/>
          </a:p>
          <a:p>
            <a:pPr marL="0" indent="0">
              <a:buNone/>
            </a:pPr>
            <a:r>
              <a:rPr lang="en-US" altLang="zh-CN" cap="none" dirty="0"/>
              <a:t>  </a:t>
            </a:r>
            <a:r>
              <a:rPr lang="zh-CN" altLang="en-US" sz="1200" cap="none" dirty="0">
                <a:latin typeface="微软雅黑" panose="020B0503020204020204" pitchFamily="34" charset="-122"/>
                <a:ea typeface="微软雅黑" panose="020B0503020204020204" pitchFamily="34" charset="-122"/>
              </a:rPr>
              <a:t>通过</a:t>
            </a:r>
            <a:r>
              <a:rPr lang="en-US" altLang="zh-CN" sz="1200" cap="none" dirty="0">
                <a:latin typeface="微软雅黑" panose="020B0503020204020204" pitchFamily="34" charset="-122"/>
                <a:ea typeface="微软雅黑" panose="020B0503020204020204" pitchFamily="34" charset="-122"/>
              </a:rPr>
              <a:t>AspectJ</a:t>
            </a:r>
            <a:r>
              <a:rPr lang="zh-CN" altLang="en-US" sz="1200" cap="none" dirty="0">
                <a:latin typeface="微软雅黑" panose="020B0503020204020204" pitchFamily="34" charset="-122"/>
                <a:ea typeface="微软雅黑" panose="020B0503020204020204" pitchFamily="34" charset="-122"/>
              </a:rPr>
              <a:t>切点函数，可以准确定位到要拦截的方法。常用的有：</a:t>
            </a:r>
            <a:r>
              <a:rPr lang="en-US" altLang="zh-CN" sz="1200" cap="none" dirty="0">
                <a:latin typeface="微软雅黑" panose="020B0503020204020204" pitchFamily="34" charset="-122"/>
                <a:ea typeface="微软雅黑" panose="020B0503020204020204" pitchFamily="34" charset="-122"/>
              </a:rPr>
              <a:t>@annotation()</a:t>
            </a:r>
            <a:r>
              <a:rPr lang="zh-CN" altLang="en-US" sz="1200" cap="none" dirty="0">
                <a:latin typeface="微软雅黑" panose="020B0503020204020204" pitchFamily="34" charset="-122"/>
                <a:ea typeface="微软雅黑" panose="020B0503020204020204" pitchFamily="34" charset="-122"/>
              </a:rPr>
              <a:t>、</a:t>
            </a:r>
            <a:r>
              <a:rPr lang="en-US" altLang="zh-CN" sz="1200" cap="none" dirty="0">
                <a:latin typeface="微软雅黑" panose="020B0503020204020204" pitchFamily="34" charset="-122"/>
                <a:ea typeface="微软雅黑" panose="020B0503020204020204" pitchFamily="34" charset="-122"/>
              </a:rPr>
              <a:t>execution()</a:t>
            </a:r>
            <a:r>
              <a:rPr lang="zh-CN" altLang="en-US" sz="1200" cap="none" dirty="0">
                <a:latin typeface="微软雅黑" panose="020B0503020204020204" pitchFamily="34" charset="-122"/>
                <a:ea typeface="微软雅黑" panose="020B0503020204020204" pitchFamily="34" charset="-122"/>
              </a:rPr>
              <a:t>等。</a:t>
            </a:r>
            <a:endParaRPr lang="en-US" altLang="zh-CN" sz="1200" cap="none" dirty="0">
              <a:latin typeface="微软雅黑" panose="020B0503020204020204" pitchFamily="34" charset="-122"/>
              <a:ea typeface="微软雅黑" panose="020B0503020204020204" pitchFamily="34" charset="-122"/>
            </a:endParaRPr>
          </a:p>
          <a:p>
            <a:r>
              <a:rPr lang="zh-CN" altLang="en-US" cap="none" dirty="0"/>
              <a:t>四、</a:t>
            </a:r>
            <a:r>
              <a:rPr lang="en-US" altLang="zh-CN" cap="none" dirty="0"/>
              <a:t>AspectJ</a:t>
            </a:r>
            <a:r>
              <a:rPr lang="zh-CN" altLang="en-US" cap="none" dirty="0"/>
              <a:t>通知注解</a:t>
            </a:r>
            <a:endParaRPr lang="en-US" altLang="zh-CN" cap="none" dirty="0"/>
          </a:p>
          <a:p>
            <a:pPr marL="0" indent="0">
              <a:buNone/>
            </a:pPr>
            <a:r>
              <a:rPr lang="en-US" altLang="zh-CN" cap="none" dirty="0"/>
              <a:t>  </a:t>
            </a:r>
            <a:r>
              <a:rPr lang="zh-CN" altLang="en-US" sz="1200" cap="none" dirty="0">
                <a:latin typeface="微软雅黑" panose="020B0503020204020204" pitchFamily="34" charset="-122"/>
                <a:ea typeface="微软雅黑" panose="020B0503020204020204" pitchFamily="34" charset="-122"/>
              </a:rPr>
              <a:t>五种通知各有对应的注解，再加上</a:t>
            </a:r>
            <a:r>
              <a:rPr lang="en-US" altLang="zh-CN" sz="1200" cap="none" dirty="0">
                <a:latin typeface="微软雅黑" panose="020B0503020204020204" pitchFamily="34" charset="-122"/>
                <a:ea typeface="微软雅黑" panose="020B0503020204020204" pitchFamily="34" charset="-122"/>
              </a:rPr>
              <a:t>@</a:t>
            </a:r>
            <a:r>
              <a:rPr lang="en-US" altLang="zh-CN" sz="1200" cap="none" dirty="0" err="1">
                <a:latin typeface="微软雅黑" panose="020B0503020204020204" pitchFamily="34" charset="-122"/>
                <a:ea typeface="微软雅黑" panose="020B0503020204020204" pitchFamily="34" charset="-122"/>
              </a:rPr>
              <a:t>PointCut</a:t>
            </a:r>
            <a:r>
              <a:rPr lang="zh-CN" altLang="en-US" sz="1200" cap="none" dirty="0">
                <a:latin typeface="微软雅黑" panose="020B0503020204020204" pitchFamily="34" charset="-122"/>
                <a:ea typeface="微软雅黑" panose="020B0503020204020204" pitchFamily="34" charset="-122"/>
              </a:rPr>
              <a:t>注解指定切面，也可以完成</a:t>
            </a:r>
            <a:r>
              <a:rPr lang="en-US" altLang="zh-CN" sz="1200" cap="none" dirty="0">
                <a:latin typeface="微软雅黑" panose="020B0503020204020204" pitchFamily="34" charset="-122"/>
                <a:ea typeface="微软雅黑" panose="020B0503020204020204" pitchFamily="34" charset="-122"/>
              </a:rPr>
              <a:t>AOP</a:t>
            </a:r>
            <a:r>
              <a:rPr lang="zh-CN" altLang="en-US" sz="1200" cap="none" dirty="0">
                <a:latin typeface="微软雅黑" panose="020B0503020204020204" pitchFamily="34" charset="-122"/>
                <a:ea typeface="微软雅黑" panose="020B0503020204020204" pitchFamily="34" charset="-122"/>
              </a:rPr>
              <a:t>的配置。</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809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4D59C-5460-41F5-BEED-076AE801D71F}"/>
              </a:ext>
            </a:extLst>
          </p:cNvPr>
          <p:cNvSpPr>
            <a:spLocks noGrp="1"/>
          </p:cNvSpPr>
          <p:nvPr>
            <p:ph type="title"/>
          </p:nvPr>
        </p:nvSpPr>
        <p:spPr>
          <a:xfrm>
            <a:off x="451862" y="160255"/>
            <a:ext cx="10364451" cy="1824088"/>
          </a:xfrm>
        </p:spPr>
        <p:txBody>
          <a:bodyPr>
            <a:normAutofit/>
          </a:bodyPr>
          <a:lstStyle/>
          <a:p>
            <a:r>
              <a:rPr lang="en-US" altLang="zh-CN" cap="none" dirty="0"/>
              <a:t>AspectJ AOP</a:t>
            </a:r>
            <a:r>
              <a:rPr lang="zh-CN" altLang="en-US" cap="none" dirty="0"/>
              <a:t>和</a:t>
            </a:r>
            <a:r>
              <a:rPr lang="en-US" altLang="zh-CN" cap="none" dirty="0"/>
              <a:t>SpringAOP</a:t>
            </a:r>
            <a:endParaRPr lang="zh-CN" altLang="en-US" dirty="0"/>
          </a:p>
        </p:txBody>
      </p:sp>
      <p:sp>
        <p:nvSpPr>
          <p:cNvPr id="4" name="内容占位符 3">
            <a:extLst>
              <a:ext uri="{FF2B5EF4-FFF2-40B4-BE49-F238E27FC236}">
                <a16:creationId xmlns:a16="http://schemas.microsoft.com/office/drawing/2014/main" id="{5DA0D0FF-35F8-4971-8A47-0491DCEA2843}"/>
              </a:ext>
            </a:extLst>
          </p:cNvPr>
          <p:cNvSpPr>
            <a:spLocks noGrp="1"/>
          </p:cNvSpPr>
          <p:nvPr>
            <p:ph sz="quarter" idx="13"/>
          </p:nvPr>
        </p:nvSpPr>
        <p:spPr>
          <a:xfrm>
            <a:off x="771123" y="1984343"/>
            <a:ext cx="10364451" cy="5033912"/>
          </a:xfrm>
        </p:spPr>
        <p:txBody>
          <a:bodyPr>
            <a:normAutofit lnSpcReduction="10000"/>
          </a:bodyPr>
          <a:lstStyle/>
          <a:p>
            <a:r>
              <a:rPr lang="en-US" altLang="zh-CN" sz="2200" cap="none" dirty="0">
                <a:latin typeface="微软雅黑" panose="020B0503020204020204" pitchFamily="34" charset="-122"/>
                <a:ea typeface="微软雅黑" panose="020B0503020204020204" pitchFamily="34" charset="-122"/>
              </a:rPr>
              <a:t>AspectJ </a:t>
            </a:r>
            <a:r>
              <a:rPr lang="zh-CN" altLang="en-US" sz="2200" cap="none" dirty="0">
                <a:latin typeface="微软雅黑" panose="020B0503020204020204" pitchFamily="34" charset="-122"/>
                <a:ea typeface="微软雅黑" panose="020B0503020204020204" pitchFamily="34" charset="-122"/>
              </a:rPr>
              <a:t>是经典的、强大的</a:t>
            </a:r>
            <a:r>
              <a:rPr lang="en-US" altLang="zh-CN" sz="2200" cap="none" dirty="0">
                <a:latin typeface="微软雅黑" panose="020B0503020204020204" pitchFamily="34" charset="-122"/>
                <a:ea typeface="微软雅黑" panose="020B0503020204020204" pitchFamily="34" charset="-122"/>
              </a:rPr>
              <a:t>Java AOP</a:t>
            </a:r>
            <a:r>
              <a:rPr lang="zh-CN" altLang="en-US" sz="2200" cap="none" dirty="0">
                <a:latin typeface="微软雅黑" panose="020B0503020204020204" pitchFamily="34" charset="-122"/>
                <a:ea typeface="微软雅黑" panose="020B0503020204020204" pitchFamily="34" charset="-122"/>
              </a:rPr>
              <a:t>实现，很多</a:t>
            </a:r>
            <a:r>
              <a:rPr lang="en-US" altLang="zh-CN" sz="2200" cap="none" dirty="0">
                <a:latin typeface="微软雅黑" panose="020B0503020204020204" pitchFamily="34" charset="-122"/>
                <a:ea typeface="微软雅黑" panose="020B0503020204020204" pitchFamily="34" charset="-122"/>
              </a:rPr>
              <a:t>Java(</a:t>
            </a:r>
            <a:r>
              <a:rPr lang="zh-CN" altLang="en-US" sz="2200" cap="none" dirty="0">
                <a:latin typeface="微软雅黑" panose="020B0503020204020204" pitchFamily="34" charset="-122"/>
                <a:ea typeface="微软雅黑" panose="020B0503020204020204" pitchFamily="34" charset="-122"/>
              </a:rPr>
              <a:t>甚至其他语言</a:t>
            </a:r>
            <a:r>
              <a:rPr lang="en-US" altLang="zh-CN" sz="2200" cap="none" dirty="0">
                <a:latin typeface="微软雅黑" panose="020B0503020204020204" pitchFamily="34" charset="-122"/>
                <a:ea typeface="微软雅黑" panose="020B0503020204020204" pitchFamily="34" charset="-122"/>
              </a:rPr>
              <a:t>)</a:t>
            </a:r>
            <a:r>
              <a:rPr lang="zh-CN" altLang="en-US" sz="2200" cap="none" dirty="0">
                <a:latin typeface="微软雅黑" panose="020B0503020204020204" pitchFamily="34" charset="-122"/>
                <a:ea typeface="微软雅黑" panose="020B0503020204020204" pitchFamily="34" charset="-122"/>
              </a:rPr>
              <a:t>的其他</a:t>
            </a:r>
            <a:r>
              <a:rPr lang="en-US" altLang="zh-CN" sz="2200" cap="none" dirty="0">
                <a:latin typeface="微软雅黑" panose="020B0503020204020204" pitchFamily="34" charset="-122"/>
                <a:ea typeface="微软雅黑" panose="020B0503020204020204" pitchFamily="34" charset="-122"/>
              </a:rPr>
              <a:t>AOP</a:t>
            </a:r>
            <a:r>
              <a:rPr lang="zh-CN" altLang="en-US" sz="2200" cap="none" dirty="0">
                <a:latin typeface="微软雅黑" panose="020B0503020204020204" pitchFamily="34" charset="-122"/>
                <a:ea typeface="微软雅黑" panose="020B0503020204020204" pitchFamily="34" charset="-122"/>
              </a:rPr>
              <a:t>实现都借鉴了</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a:t>
            </a:r>
            <a:endParaRPr lang="en-US" altLang="zh-CN" sz="2200" cap="none" dirty="0">
              <a:latin typeface="微软雅黑" panose="020B0503020204020204" pitchFamily="34" charset="-122"/>
              <a:ea typeface="微软雅黑" panose="020B0503020204020204" pitchFamily="34" charset="-122"/>
            </a:endParaRPr>
          </a:p>
          <a:p>
            <a:r>
              <a:rPr lang="en-US" altLang="zh-CN" sz="2200" cap="none" dirty="0">
                <a:latin typeface="微软雅黑" panose="020B0503020204020204" pitchFamily="34" charset="-122"/>
                <a:ea typeface="微软雅黑" panose="020B0503020204020204" pitchFamily="34" charset="-122"/>
              </a:rPr>
              <a:t>SpringAOP</a:t>
            </a:r>
            <a:r>
              <a:rPr lang="zh-CN" altLang="en-US" sz="2200" cap="none" dirty="0">
                <a:latin typeface="微软雅黑" panose="020B0503020204020204" pitchFamily="34" charset="-122"/>
                <a:ea typeface="微软雅黑" panose="020B0503020204020204" pitchFamily="34" charset="-122"/>
              </a:rPr>
              <a:t>是紧密结合了</a:t>
            </a:r>
            <a:r>
              <a:rPr lang="en-US" altLang="zh-CN" sz="2200" cap="none" dirty="0">
                <a:latin typeface="微软雅黑" panose="020B0503020204020204" pitchFamily="34" charset="-122"/>
                <a:ea typeface="微软雅黑" panose="020B0503020204020204" pitchFamily="34" charset="-122"/>
              </a:rPr>
              <a:t>Spring</a:t>
            </a:r>
            <a:r>
              <a:rPr lang="zh-CN" altLang="en-US" sz="2200" cap="none" dirty="0">
                <a:latin typeface="微软雅黑" panose="020B0503020204020204" pitchFamily="34" charset="-122"/>
                <a:ea typeface="微软雅黑" panose="020B0503020204020204" pitchFamily="34" charset="-122"/>
              </a:rPr>
              <a:t>框架（尤其是</a:t>
            </a:r>
            <a:r>
              <a:rPr lang="en-US" altLang="zh-CN" sz="2200" cap="none" dirty="0">
                <a:latin typeface="微软雅黑" panose="020B0503020204020204" pitchFamily="34" charset="-122"/>
                <a:ea typeface="微软雅黑" panose="020B0503020204020204" pitchFamily="34" charset="-122"/>
              </a:rPr>
              <a:t>IOC</a:t>
            </a:r>
            <a:r>
              <a:rPr lang="zh-CN" altLang="en-US" sz="2200" cap="none" dirty="0">
                <a:latin typeface="微软雅黑" panose="020B0503020204020204" pitchFamily="34" charset="-122"/>
                <a:ea typeface="微软雅黑" panose="020B0503020204020204" pitchFamily="34" charset="-122"/>
              </a:rPr>
              <a:t>）的</a:t>
            </a:r>
            <a:r>
              <a:rPr lang="en-US" altLang="zh-CN" sz="2200" cap="none" dirty="0">
                <a:latin typeface="微软雅黑" panose="020B0503020204020204" pitchFamily="34" charset="-122"/>
                <a:ea typeface="微软雅黑" panose="020B0503020204020204" pitchFamily="34" charset="-122"/>
              </a:rPr>
              <a:t>Java AOP</a:t>
            </a:r>
            <a:r>
              <a:rPr lang="zh-CN" altLang="en-US" sz="2200" cap="none" dirty="0">
                <a:latin typeface="微软雅黑" panose="020B0503020204020204" pitchFamily="34" charset="-122"/>
                <a:ea typeface="微软雅黑" panose="020B0503020204020204" pitchFamily="34" charset="-122"/>
              </a:rPr>
              <a:t>实现，借鉴了</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中的一些设计和概念，参照</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实现了</a:t>
            </a:r>
            <a:r>
              <a:rPr lang="en-US" altLang="zh-CN" sz="2200" cap="none" dirty="0">
                <a:latin typeface="微软雅黑" panose="020B0503020204020204" pitchFamily="34" charset="-122"/>
                <a:ea typeface="微软雅黑" panose="020B0503020204020204" pitchFamily="34" charset="-122"/>
              </a:rPr>
              <a:t>AOP</a:t>
            </a:r>
            <a:r>
              <a:rPr lang="zh-CN" altLang="en-US" sz="2200" cap="none" dirty="0">
                <a:latin typeface="微软雅黑" panose="020B0503020204020204" pitchFamily="34" charset="-122"/>
                <a:ea typeface="微软雅黑" panose="020B0503020204020204" pitchFamily="34" charset="-122"/>
              </a:rPr>
              <a:t>。</a:t>
            </a:r>
            <a:endParaRPr lang="en-US" altLang="zh-CN" sz="2200" cap="none" dirty="0">
              <a:latin typeface="微软雅黑" panose="020B0503020204020204" pitchFamily="34" charset="-122"/>
              <a:ea typeface="微软雅黑" panose="020B0503020204020204" pitchFamily="34" charset="-122"/>
            </a:endParaRPr>
          </a:p>
          <a:p>
            <a:pPr marL="0" indent="0">
              <a:buNone/>
            </a:pPr>
            <a:r>
              <a:rPr lang="zh-CN" altLang="en-US" sz="2200" cap="none" dirty="0">
                <a:latin typeface="微软雅黑" panose="020B0503020204020204" pitchFamily="34" charset="-122"/>
                <a:ea typeface="微软雅黑" panose="020B0503020204020204" pitchFamily="34" charset="-122"/>
              </a:rPr>
              <a:t>       </a:t>
            </a:r>
            <a:r>
              <a:rPr lang="zh-CN" altLang="en-US" sz="1500" cap="none" dirty="0">
                <a:latin typeface="微软雅黑" panose="020B0503020204020204" pitchFamily="34" charset="-122"/>
                <a:ea typeface="微软雅黑" panose="020B0503020204020204" pitchFamily="34" charset="-122"/>
              </a:rPr>
              <a:t>参考</a:t>
            </a:r>
            <a:r>
              <a:rPr lang="en-US" altLang="zh-CN" sz="1500" cap="none" dirty="0">
                <a:latin typeface="微软雅黑" panose="020B0503020204020204" pitchFamily="34" charset="-122"/>
                <a:ea typeface="微软雅黑" panose="020B0503020204020204" pitchFamily="34" charset="-122"/>
              </a:rPr>
              <a:t>:  </a:t>
            </a:r>
            <a:r>
              <a:rPr lang="en-US" altLang="zh-CN" sz="1500" b="1" cap="none" dirty="0">
                <a:hlinkClick r:id="rId2"/>
              </a:rPr>
              <a:t>Spring AOP </a:t>
            </a:r>
            <a:r>
              <a:rPr lang="zh-CN" altLang="en-US" sz="1500" b="1" cap="none" dirty="0">
                <a:hlinkClick r:id="rId2"/>
              </a:rPr>
              <a:t>实现原理</a:t>
            </a:r>
            <a:r>
              <a:rPr lang="en-US" altLang="zh-CN" sz="1500" b="1" cap="none" dirty="0">
                <a:hlinkClick r:id="rId2"/>
              </a:rPr>
              <a:t>----AspectJ</a:t>
            </a:r>
            <a:r>
              <a:rPr lang="zh-CN" altLang="en-US" sz="1500" b="1" cap="none" dirty="0">
                <a:hlinkClick r:id="rId2"/>
              </a:rPr>
              <a:t>与</a:t>
            </a:r>
            <a:r>
              <a:rPr lang="en-US" altLang="zh-CN" sz="1500" b="1" cap="none" dirty="0">
                <a:hlinkClick r:id="rId2"/>
              </a:rPr>
              <a:t>CGLIB</a:t>
            </a:r>
            <a:r>
              <a:rPr lang="zh-CN" altLang="en-US" sz="1500" b="1" cap="none" dirty="0">
                <a:hlinkClick r:id="rId2"/>
              </a:rPr>
              <a:t>介绍</a:t>
            </a:r>
            <a:endParaRPr lang="en-US" altLang="zh-CN" sz="1500" cap="none" dirty="0">
              <a:latin typeface="微软雅黑" panose="020B0503020204020204" pitchFamily="34" charset="-122"/>
              <a:ea typeface="微软雅黑" panose="020B0503020204020204" pitchFamily="34" charset="-122"/>
            </a:endParaRPr>
          </a:p>
          <a:p>
            <a:r>
              <a:rPr lang="en-US" altLang="zh-CN" sz="2200" cap="none" dirty="0">
                <a:latin typeface="微软雅黑" panose="020B0503020204020204" pitchFamily="34" charset="-122"/>
                <a:ea typeface="微软雅黑" panose="020B0503020204020204" pitchFamily="34" charset="-122"/>
              </a:rPr>
              <a:t>SpringAOP</a:t>
            </a:r>
            <a:r>
              <a:rPr lang="zh-CN" altLang="en-US" sz="2200" cap="none" dirty="0">
                <a:latin typeface="微软雅黑" panose="020B0503020204020204" pitchFamily="34" charset="-122"/>
                <a:ea typeface="微软雅黑" panose="020B0503020204020204" pitchFamily="34" charset="-122"/>
              </a:rPr>
              <a:t>支持</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注解，通过这些注解，</a:t>
            </a:r>
            <a:r>
              <a:rPr lang="en-US" altLang="zh-CN" sz="2200" cap="none" dirty="0">
                <a:latin typeface="微软雅黑" panose="020B0503020204020204" pitchFamily="34" charset="-122"/>
                <a:ea typeface="微软雅黑" panose="020B0503020204020204" pitchFamily="34" charset="-122"/>
              </a:rPr>
              <a:t>SpringAOP</a:t>
            </a:r>
            <a:r>
              <a:rPr lang="zh-CN" altLang="en-US" sz="2200" cap="none" dirty="0">
                <a:latin typeface="微软雅黑" panose="020B0503020204020204" pitchFamily="34" charset="-122"/>
                <a:ea typeface="微软雅黑" panose="020B0503020204020204" pitchFamily="34" charset="-122"/>
              </a:rPr>
              <a:t>可以实现零配置文件。</a:t>
            </a:r>
            <a:endParaRPr lang="en-US" altLang="zh-CN" sz="2200" cap="none" dirty="0">
              <a:latin typeface="微软雅黑" panose="020B0503020204020204" pitchFamily="34" charset="-122"/>
              <a:ea typeface="微软雅黑" panose="020B0503020204020204" pitchFamily="34" charset="-122"/>
            </a:endParaRPr>
          </a:p>
          <a:p>
            <a:r>
              <a:rPr lang="en-US" altLang="zh-CN" sz="2200" cap="none" dirty="0">
                <a:latin typeface="微软雅黑" panose="020B0503020204020204" pitchFamily="34" charset="-122"/>
                <a:ea typeface="微软雅黑" panose="020B0503020204020204" pitchFamily="34" charset="-122"/>
              </a:rPr>
              <a:t>Spring</a:t>
            </a:r>
            <a:r>
              <a:rPr lang="zh-CN" altLang="en-US" sz="2200" cap="none" dirty="0">
                <a:latin typeface="微软雅黑" panose="020B0503020204020204" pitchFamily="34" charset="-122"/>
                <a:ea typeface="微软雅黑" panose="020B0503020204020204" pitchFamily="34" charset="-122"/>
              </a:rPr>
              <a:t>还提供了对</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的扩展</a:t>
            </a:r>
            <a:r>
              <a:rPr lang="en-US" altLang="zh-CN" sz="2200" cap="none" dirty="0">
                <a:latin typeface="微软雅黑" panose="020B0503020204020204" pitchFamily="34" charset="-122"/>
                <a:ea typeface="微软雅黑" panose="020B0503020204020204" pitchFamily="34" charset="-122"/>
              </a:rPr>
              <a:t>Spring-aspects.JAR</a:t>
            </a:r>
            <a:r>
              <a:rPr lang="zh-CN" altLang="en-US" sz="2200" cap="none" dirty="0">
                <a:latin typeface="微软雅黑" panose="020B0503020204020204" pitchFamily="34" charset="-122"/>
                <a:ea typeface="微软雅黑" panose="020B0503020204020204" pitchFamily="34" charset="-122"/>
              </a:rPr>
              <a:t>和 </a:t>
            </a:r>
            <a:r>
              <a:rPr lang="en-US" altLang="zh-CN" sz="2200" cap="none" dirty="0">
                <a:latin typeface="微软雅黑" panose="020B0503020204020204" pitchFamily="34" charset="-122"/>
                <a:ea typeface="微软雅黑" panose="020B0503020204020204" pitchFamily="34" charset="-122"/>
              </a:rPr>
              <a:t>Spring-instrument.JAR</a:t>
            </a:r>
            <a:r>
              <a:rPr lang="zh-CN" altLang="en-US" sz="2200" cap="none" dirty="0">
                <a:latin typeface="微软雅黑" panose="020B0503020204020204" pitchFamily="34" charset="-122"/>
                <a:ea typeface="微软雅黑" panose="020B0503020204020204" pitchFamily="34" charset="-122"/>
              </a:rPr>
              <a:t>，可以在支持</a:t>
            </a:r>
            <a:r>
              <a:rPr lang="en-US" altLang="zh-CN" sz="2200" cap="none" dirty="0">
                <a:latin typeface="微软雅黑" panose="020B0503020204020204" pitchFamily="34" charset="-122"/>
                <a:ea typeface="微软雅黑" panose="020B0503020204020204" pitchFamily="34" charset="-122"/>
              </a:rPr>
              <a:t>IOC</a:t>
            </a:r>
            <a:r>
              <a:rPr lang="zh-CN" altLang="en-US" sz="2200" cap="none" dirty="0">
                <a:latin typeface="微软雅黑" panose="020B0503020204020204" pitchFamily="34" charset="-122"/>
                <a:ea typeface="微软雅黑" panose="020B0503020204020204" pitchFamily="34" charset="-122"/>
              </a:rPr>
              <a:t>的同时，使用完整的</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功能。</a:t>
            </a:r>
            <a:endParaRPr lang="en-US" altLang="zh-CN" sz="2200" cap="none" dirty="0">
              <a:latin typeface="微软雅黑" panose="020B0503020204020204" pitchFamily="34" charset="-122"/>
              <a:ea typeface="微软雅黑" panose="020B0503020204020204" pitchFamily="34" charset="-122"/>
            </a:endParaRPr>
          </a:p>
          <a:p>
            <a:endParaRPr lang="zh-CN" altLang="en-US" b="1" dirty="0"/>
          </a:p>
          <a:p>
            <a:pPr marL="0" indent="0">
              <a:buNone/>
            </a:pPr>
            <a:br>
              <a:rPr lang="zh-CN" altLang="en-US" dirty="0"/>
            </a:br>
            <a:endParaRPr lang="en-US" altLang="zh-CN" sz="1600" cap="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534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2CF16-FF55-4F83-8D56-7064515C2014}"/>
              </a:ext>
            </a:extLst>
          </p:cNvPr>
          <p:cNvSpPr>
            <a:spLocks noGrp="1"/>
          </p:cNvSpPr>
          <p:nvPr>
            <p:ph type="title"/>
          </p:nvPr>
        </p:nvSpPr>
        <p:spPr/>
        <p:txBody>
          <a:bodyPr/>
          <a:lstStyle/>
          <a:p>
            <a:r>
              <a:rPr lang="zh-CN" altLang="en-US" dirty="0"/>
              <a:t>创建代理的</a:t>
            </a:r>
            <a:r>
              <a:rPr lang="en-US" altLang="zh-CN" dirty="0"/>
              <a:t>2</a:t>
            </a:r>
            <a:r>
              <a:rPr lang="zh-CN" altLang="en-US" dirty="0"/>
              <a:t>个方式</a:t>
            </a:r>
          </a:p>
        </p:txBody>
      </p:sp>
      <p:sp>
        <p:nvSpPr>
          <p:cNvPr id="3" name="内容占位符 2">
            <a:extLst>
              <a:ext uri="{FF2B5EF4-FFF2-40B4-BE49-F238E27FC236}">
                <a16:creationId xmlns:a16="http://schemas.microsoft.com/office/drawing/2014/main" id="{FBC1CF40-6D55-4CEB-98C7-3032B1F275D0}"/>
              </a:ext>
            </a:extLst>
          </p:cNvPr>
          <p:cNvSpPr>
            <a:spLocks noGrp="1"/>
          </p:cNvSpPr>
          <p:nvPr>
            <p:ph idx="1"/>
          </p:nvPr>
        </p:nvSpPr>
        <p:spPr/>
        <p:txBody>
          <a:bodyPr>
            <a:normAutofit fontScale="70000" lnSpcReduction="20000"/>
          </a:bodyPr>
          <a:lstStyle/>
          <a:p>
            <a:r>
              <a:rPr lang="en-US" altLang="zh-CN" sz="2900" dirty="0">
                <a:solidFill>
                  <a:srgbClr val="FF0000"/>
                </a:solidFill>
                <a:latin typeface="楷体" panose="02010609060101010101" pitchFamily="49" charset="-122"/>
                <a:ea typeface="楷体" panose="02010609060101010101" pitchFamily="49" charset="-122"/>
              </a:rPr>
              <a:t>JDK</a:t>
            </a:r>
            <a:r>
              <a:rPr lang="zh-CN" altLang="en-US" sz="2900" dirty="0">
                <a:solidFill>
                  <a:srgbClr val="FF0000"/>
                </a:solidFill>
                <a:latin typeface="楷体" panose="02010609060101010101" pitchFamily="49" charset="-122"/>
                <a:ea typeface="楷体" panose="02010609060101010101" pitchFamily="49" charset="-122"/>
              </a:rPr>
              <a:t>动态代理</a:t>
            </a:r>
            <a:r>
              <a:rPr lang="zh-CN" altLang="en-US" sz="2600" dirty="0">
                <a:latin typeface="楷体" panose="02010609060101010101" pitchFamily="49" charset="-122"/>
                <a:ea typeface="楷体" panose="02010609060101010101" pitchFamily="49" charset="-122"/>
              </a:rPr>
              <a:t>：</a:t>
            </a:r>
            <a:endParaRPr lang="en-US" altLang="zh-CN" sz="2600" dirty="0">
              <a:latin typeface="楷体" panose="02010609060101010101" pitchFamily="49" charset="-122"/>
              <a:ea typeface="楷体" panose="02010609060101010101" pitchFamily="49" charset="-122"/>
            </a:endParaRPr>
          </a:p>
          <a:p>
            <a:pPr marL="0" indent="0">
              <a:buNone/>
            </a:pPr>
            <a:r>
              <a:rPr lang="zh-CN" altLang="en-US" cap="none" dirty="0">
                <a:latin typeface="微软雅黑" panose="020B0503020204020204" pitchFamily="34" charset="-122"/>
                <a:ea typeface="微软雅黑" panose="020B0503020204020204" pitchFamily="34" charset="-122"/>
              </a:rPr>
              <a:t>     </a:t>
            </a:r>
            <a:r>
              <a:rPr lang="zh-CN" altLang="en-US" sz="1800" cap="none" dirty="0">
                <a:latin typeface="微软雅黑" panose="020B0503020204020204" pitchFamily="34" charset="-122"/>
                <a:ea typeface="微软雅黑" panose="020B0503020204020204" pitchFamily="34" charset="-122"/>
              </a:rPr>
              <a:t>为被代理接口创建一个代理类，继承自</a:t>
            </a:r>
            <a:r>
              <a:rPr lang="en-US" altLang="zh-CN" sz="1800" cap="none" dirty="0">
                <a:latin typeface="微软雅黑" panose="020B0503020204020204" pitchFamily="34" charset="-122"/>
                <a:ea typeface="微软雅黑" panose="020B0503020204020204" pitchFamily="34" charset="-122"/>
              </a:rPr>
              <a:t>Proxy</a:t>
            </a:r>
            <a:r>
              <a:rPr lang="zh-CN" altLang="en-US" sz="1800" cap="none" dirty="0">
                <a:latin typeface="微软雅黑" panose="020B0503020204020204" pitchFamily="34" charset="-122"/>
                <a:ea typeface="微软雅黑" panose="020B0503020204020204" pitchFamily="34" charset="-122"/>
              </a:rPr>
              <a:t>。 在</a:t>
            </a:r>
            <a:r>
              <a:rPr lang="en-US" altLang="zh-CN" sz="1800" cap="none" dirty="0">
                <a:latin typeface="微软雅黑" panose="020B0503020204020204" pitchFamily="34" charset="-122"/>
                <a:ea typeface="微软雅黑" panose="020B0503020204020204" pitchFamily="34" charset="-122"/>
              </a:rPr>
              <a:t>SpringAOP</a:t>
            </a:r>
            <a:r>
              <a:rPr lang="zh-CN" altLang="en-US" sz="1800" cap="none" dirty="0">
                <a:latin typeface="微软雅黑" panose="020B0503020204020204" pitchFamily="34" charset="-122"/>
                <a:ea typeface="微软雅黑" panose="020B0503020204020204" pitchFamily="34" charset="-122"/>
              </a:rPr>
              <a:t>中，除非指定使用</a:t>
            </a:r>
            <a:r>
              <a:rPr lang="en-US" altLang="zh-CN" sz="1800" cap="none" dirty="0">
                <a:latin typeface="微软雅黑" panose="020B0503020204020204" pitchFamily="34" charset="-122"/>
                <a:ea typeface="微软雅黑" panose="020B0503020204020204" pitchFamily="34" charset="-122"/>
              </a:rPr>
              <a:t>CGLIB</a:t>
            </a:r>
            <a:r>
              <a:rPr lang="zh-CN" altLang="en-US" sz="1800" cap="none" dirty="0">
                <a:latin typeface="微软雅黑" panose="020B0503020204020204" pitchFamily="34" charset="-122"/>
                <a:ea typeface="微软雅黑" panose="020B0503020204020204" pitchFamily="34" charset="-122"/>
              </a:rPr>
              <a:t>，否则默认使用的就是</a:t>
            </a:r>
            <a:r>
              <a:rPr lang="en-US" altLang="zh-CN" sz="1800" cap="none" dirty="0" err="1">
                <a:latin typeface="微软雅黑" panose="020B0503020204020204" pitchFamily="34" charset="-122"/>
                <a:ea typeface="微软雅黑" panose="020B0503020204020204" pitchFamily="34" charset="-122"/>
              </a:rPr>
              <a:t>jdk</a:t>
            </a:r>
            <a:r>
              <a:rPr lang="zh-CN" altLang="en-US" sz="1800" cap="none" dirty="0">
                <a:latin typeface="微软雅黑" panose="020B0503020204020204" pitchFamily="34" charset="-122"/>
                <a:ea typeface="微软雅黑" panose="020B0503020204020204" pitchFamily="34" charset="-122"/>
              </a:rPr>
              <a:t>动态代理（所以，如果目标是类而不是接口，使用</a:t>
            </a:r>
            <a:r>
              <a:rPr lang="en-US" altLang="zh-CN" sz="1800" cap="none" dirty="0">
                <a:latin typeface="微软雅黑" panose="020B0503020204020204" pitchFamily="34" charset="-122"/>
                <a:ea typeface="微软雅黑" panose="020B0503020204020204" pitchFamily="34" charset="-122"/>
              </a:rPr>
              <a:t>JDK</a:t>
            </a:r>
            <a:r>
              <a:rPr lang="zh-CN" altLang="en-US" sz="1800" cap="none" dirty="0">
                <a:latin typeface="微软雅黑" panose="020B0503020204020204" pitchFamily="34" charset="-122"/>
                <a:ea typeface="微软雅黑" panose="020B0503020204020204" pitchFamily="34" charset="-122"/>
              </a:rPr>
              <a:t>动态代理会创建失败）。</a:t>
            </a:r>
            <a:endParaRPr lang="en-US" altLang="zh-CN" sz="1800" cap="none"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      这种方式生成的代理类只有一个，因而编译速度非常快（约为</a:t>
            </a:r>
            <a:r>
              <a:rPr lang="en-US" altLang="zh-CN" sz="1800" dirty="0">
                <a:latin typeface="微软雅黑" panose="020B0503020204020204" pitchFamily="34" charset="-122"/>
                <a:ea typeface="微软雅黑" panose="020B0503020204020204" pitchFamily="34" charset="-122"/>
              </a:rPr>
              <a:t>CGLIB</a:t>
            </a:r>
            <a:r>
              <a:rPr lang="zh-CN" altLang="en-US" sz="1800" dirty="0">
                <a:latin typeface="微软雅黑" panose="020B0503020204020204" pitchFamily="34" charset="-122"/>
                <a:ea typeface="微软雅黑" panose="020B0503020204020204" pitchFamily="34" charset="-122"/>
              </a:rPr>
              <a:t>的</a:t>
            </a: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倍）；而被代理的目标类是动态传入代理类中的（所以叫</a:t>
            </a:r>
            <a:r>
              <a:rPr lang="zh-CN" altLang="en-US" sz="1800" cap="none" dirty="0">
                <a:latin typeface="微软雅黑" panose="020B0503020204020204" pitchFamily="34" charset="-122"/>
                <a:ea typeface="微软雅黑" panose="020B0503020204020204" pitchFamily="34" charset="-122"/>
              </a:rPr>
              <a:t>动态</a:t>
            </a:r>
            <a:r>
              <a:rPr lang="zh-CN" altLang="en-US" sz="1800" dirty="0">
                <a:latin typeface="微软雅黑" panose="020B0503020204020204" pitchFamily="34" charset="-122"/>
                <a:ea typeface="微软雅黑" panose="020B0503020204020204" pitchFamily="34" charset="-122"/>
              </a:rPr>
              <a:t>代理），执行效率相对来说低一点（约为</a:t>
            </a:r>
            <a:r>
              <a:rPr lang="en-US" altLang="zh-CN" sz="1800" cap="none" dirty="0">
                <a:latin typeface="微软雅黑" panose="020B0503020204020204" pitchFamily="34" charset="-122"/>
                <a:ea typeface="微软雅黑" panose="020B0503020204020204" pitchFamily="34" charset="-122"/>
              </a:rPr>
              <a:t>CGLIB</a:t>
            </a:r>
            <a:r>
              <a:rPr lang="zh-CN" altLang="en-US" sz="1800" dirty="0">
                <a:latin typeface="微软雅黑" panose="020B0503020204020204" pitchFamily="34" charset="-122"/>
                <a:ea typeface="微软雅黑" panose="020B0503020204020204" pitchFamily="34" charset="-122"/>
              </a:rPr>
              <a:t>的</a:t>
            </a:r>
            <a:r>
              <a:rPr lang="en-US" altLang="zh-CN" sz="1800" dirty="0">
                <a:latin typeface="微软雅黑" panose="020B0503020204020204" pitchFamily="34" charset="-122"/>
                <a:ea typeface="微软雅黑" panose="020B0503020204020204" pitchFamily="34" charset="-122"/>
              </a:rPr>
              <a:t>1/10</a:t>
            </a:r>
            <a:r>
              <a:rPr lang="zh-CN" altLang="en-US" sz="1800" dirty="0">
                <a:latin typeface="微软雅黑" panose="020B0503020204020204" pitchFamily="34" charset="-122"/>
                <a:ea typeface="微软雅黑" panose="020B0503020204020204" pitchFamily="34" charset="-122"/>
              </a:rPr>
              <a:t>）。（数据来自：</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精通</a:t>
            </a:r>
            <a:r>
              <a:rPr lang="en-US" altLang="zh-CN" sz="1800" cap="none" dirty="0">
                <a:latin typeface="微软雅黑" panose="020B0503020204020204" pitchFamily="34" charset="-122"/>
                <a:ea typeface="微软雅黑" panose="020B0503020204020204" pitchFamily="34" charset="-122"/>
              </a:rPr>
              <a:t>Spring4.X </a:t>
            </a:r>
            <a:r>
              <a:rPr lang="zh-CN" altLang="en-US" sz="1800" cap="none" dirty="0">
                <a:latin typeface="微软雅黑" panose="020B0503020204020204" pitchFamily="34" charset="-122"/>
                <a:ea typeface="微软雅黑" panose="020B0503020204020204" pitchFamily="34" charset="-122"/>
              </a:rPr>
              <a:t>企业应用开发实战</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陈雄华、林开雄、文建国）</a:t>
            </a:r>
            <a:endParaRPr lang="en-US" altLang="zh-CN" sz="1800" dirty="0">
              <a:latin typeface="微软雅黑" panose="020B0503020204020204" pitchFamily="34" charset="-122"/>
              <a:ea typeface="微软雅黑" panose="020B0503020204020204" pitchFamily="34" charset="-122"/>
            </a:endParaRPr>
          </a:p>
          <a:p>
            <a:r>
              <a:rPr lang="en-US" altLang="zh-CN" sz="2800" dirty="0">
                <a:solidFill>
                  <a:srgbClr val="FF0000"/>
                </a:solidFill>
                <a:latin typeface="楷体" panose="02010609060101010101" pitchFamily="49" charset="-122"/>
                <a:ea typeface="楷体" panose="02010609060101010101" pitchFamily="49" charset="-122"/>
              </a:rPr>
              <a:t>CGLIB(</a:t>
            </a:r>
            <a:r>
              <a:rPr lang="en-US" altLang="zh-CN" sz="2800" cap="none" dirty="0">
                <a:solidFill>
                  <a:srgbClr val="FF0000"/>
                </a:solidFill>
                <a:latin typeface="楷体" panose="02010609060101010101" pitchFamily="49" charset="-122"/>
                <a:ea typeface="楷体" panose="02010609060101010101" pitchFamily="49" charset="-122"/>
              </a:rPr>
              <a:t>Code Generation Library</a:t>
            </a:r>
            <a:r>
              <a:rPr lang="en-US" altLang="zh-CN" sz="2800" dirty="0">
                <a:solidFill>
                  <a:srgbClr val="FF0000"/>
                </a:solidFill>
              </a:rPr>
              <a:t>)</a:t>
            </a:r>
            <a:r>
              <a:rPr lang="en-US" altLang="zh-CN" sz="2800" dirty="0"/>
              <a:t>:</a:t>
            </a:r>
          </a:p>
          <a:p>
            <a:pPr marL="0" indent="0">
              <a:buNone/>
            </a:pPr>
            <a:r>
              <a:rPr lang="zh-CN" altLang="en-US" sz="2000" dirty="0">
                <a:latin typeface="微软雅黑" panose="020B0503020204020204" pitchFamily="34" charset="-122"/>
                <a:ea typeface="微软雅黑" panose="020B0503020204020204" pitchFamily="34" charset="-122"/>
              </a:rPr>
              <a:t>   </a:t>
            </a:r>
            <a:r>
              <a:rPr lang="zh-CN" altLang="en-US" sz="15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CGLIB</a:t>
            </a:r>
            <a:r>
              <a:rPr lang="zh-CN" altLang="en-US" cap="none" dirty="0">
                <a:latin typeface="微软雅黑" panose="020B0503020204020204" pitchFamily="34" charset="-122"/>
                <a:ea typeface="微软雅黑" panose="020B0503020204020204" pitchFamily="34" charset="-122"/>
              </a:rPr>
              <a:t>为被代理类或接口，创建一个子类。</a:t>
            </a:r>
            <a:r>
              <a:rPr lang="en-US" altLang="zh-CN" cap="none" dirty="0">
                <a:latin typeface="微软雅黑" panose="020B0503020204020204" pitchFamily="34" charset="-122"/>
                <a:ea typeface="微软雅黑" panose="020B0503020204020204" pitchFamily="34" charset="-122"/>
              </a:rPr>
              <a:t> CGLIB</a:t>
            </a:r>
            <a:r>
              <a:rPr lang="zh-CN" altLang="en-US" dirty="0">
                <a:latin typeface="微软雅黑" panose="020B0503020204020204" pitchFamily="34" charset="-122"/>
                <a:ea typeface="微软雅黑" panose="020B0503020204020204" pitchFamily="34" charset="-122"/>
              </a:rPr>
              <a:t>是一个强大的、高性能高质量的</a:t>
            </a:r>
            <a:r>
              <a:rPr lang="en-US" altLang="zh-CN" cap="none" dirty="0">
                <a:latin typeface="微软雅黑" panose="020B0503020204020204" pitchFamily="34" charset="-122"/>
                <a:ea typeface="微软雅黑" panose="020B0503020204020204" pitchFamily="34" charset="-122"/>
              </a:rPr>
              <a:t>Code</a:t>
            </a:r>
            <a:r>
              <a:rPr lang="zh-CN" altLang="en-US" dirty="0">
                <a:latin typeface="微软雅黑" panose="020B0503020204020204" pitchFamily="34" charset="-122"/>
                <a:ea typeface="微软雅黑" panose="020B0503020204020204" pitchFamily="34" charset="-122"/>
              </a:rPr>
              <a:t>生成类库，它可以在运行期扩展</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类与实现</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接口。</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cap="none" dirty="0">
                <a:latin typeface="微软雅黑" panose="020B0503020204020204" pitchFamily="34" charset="-122"/>
                <a:ea typeface="微软雅黑" panose="020B0503020204020204" pitchFamily="34" charset="-122"/>
              </a:rPr>
              <a:t>     在</a:t>
            </a:r>
            <a:r>
              <a:rPr lang="en-US" altLang="zh-CN" cap="none" dirty="0">
                <a:latin typeface="微软雅黑" panose="020B0503020204020204" pitchFamily="34" charset="-122"/>
                <a:ea typeface="微软雅黑" panose="020B0503020204020204" pitchFamily="34" charset="-122"/>
              </a:rPr>
              <a:t>SpringAOP</a:t>
            </a:r>
            <a:r>
              <a:rPr lang="zh-CN" altLang="en-US" cap="none" dirty="0">
                <a:latin typeface="微软雅黑" panose="020B0503020204020204" pitchFamily="34" charset="-122"/>
                <a:ea typeface="微软雅黑" panose="020B0503020204020204" pitchFamily="34" charset="-122"/>
              </a:rPr>
              <a:t>中</a:t>
            </a:r>
            <a:r>
              <a:rPr lang="en-US" altLang="zh-CN" cap="none" dirty="0">
                <a:latin typeface="微软雅黑" panose="020B0503020204020204" pitchFamily="34" charset="-122"/>
                <a:ea typeface="微软雅黑" panose="020B0503020204020204" pitchFamily="34" charset="-122"/>
              </a:rPr>
              <a:t>CGLIB</a:t>
            </a:r>
            <a:r>
              <a:rPr lang="zh-CN" altLang="en-US" cap="none" dirty="0">
                <a:latin typeface="微软雅黑" panose="020B0503020204020204" pitchFamily="34" charset="-122"/>
                <a:ea typeface="微软雅黑" panose="020B0503020204020204" pitchFamily="34" charset="-122"/>
              </a:rPr>
              <a:t>需要为每个目标类生成相应的子类，因而在实际运行过程中可能会生成非常多的子类，编译效率会相对较低些；而调用过程中，代理类的方法是已经静态编译生成了的，因而执行效率相对较高一些</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457200" lvl="1" indent="0">
              <a:buNone/>
            </a:pPr>
            <a:r>
              <a:rPr lang="zh-CN" altLang="en-US" dirty="0"/>
              <a:t> </a:t>
            </a:r>
          </a:p>
        </p:txBody>
      </p:sp>
    </p:spTree>
    <p:extLst>
      <p:ext uri="{BB962C8B-B14F-4D97-AF65-F5344CB8AC3E}">
        <p14:creationId xmlns:p14="http://schemas.microsoft.com/office/powerpoint/2010/main" val="339897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A9CC900B-F754-47A6-A311-76EEC3092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10" y="0"/>
            <a:ext cx="10960768" cy="6858000"/>
          </a:xfrm>
          <a:prstGeom prst="rect">
            <a:avLst/>
          </a:prstGeom>
        </p:spPr>
      </p:pic>
    </p:spTree>
    <p:extLst>
      <p:ext uri="{BB962C8B-B14F-4D97-AF65-F5344CB8AC3E}">
        <p14:creationId xmlns:p14="http://schemas.microsoft.com/office/powerpoint/2010/main" val="71131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F6131B9-E8B9-49CE-B035-773E6172CD73}"/>
              </a:ext>
            </a:extLst>
          </p:cNvPr>
          <p:cNvPicPr>
            <a:picLocks noChangeAspect="1"/>
          </p:cNvPicPr>
          <p:nvPr/>
        </p:nvPicPr>
        <p:blipFill>
          <a:blip r:embed="rId2"/>
          <a:stretch>
            <a:fillRect/>
          </a:stretch>
        </p:blipFill>
        <p:spPr>
          <a:xfrm>
            <a:off x="0" y="1637072"/>
            <a:ext cx="12192000" cy="3583855"/>
          </a:xfrm>
          <a:prstGeom prst="rect">
            <a:avLst/>
          </a:prstGeom>
        </p:spPr>
      </p:pic>
    </p:spTree>
    <p:extLst>
      <p:ext uri="{BB962C8B-B14F-4D97-AF65-F5344CB8AC3E}">
        <p14:creationId xmlns:p14="http://schemas.microsoft.com/office/powerpoint/2010/main" val="334404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99CF25D-93B1-4728-B5B4-F879E8FB93E6}"/>
              </a:ext>
            </a:extLst>
          </p:cNvPr>
          <p:cNvSpPr>
            <a:spLocks noGrp="1"/>
          </p:cNvSpPr>
          <p:nvPr>
            <p:ph type="title"/>
          </p:nvPr>
        </p:nvSpPr>
        <p:spPr>
          <a:xfrm>
            <a:off x="913775" y="618518"/>
            <a:ext cx="10364451" cy="1059454"/>
          </a:xfrm>
        </p:spPr>
        <p:txBody>
          <a:bodyPr/>
          <a:lstStyle/>
          <a:p>
            <a:r>
              <a:rPr lang="en-US" altLang="zh-CN" dirty="0"/>
              <a:t>5</a:t>
            </a:r>
            <a:r>
              <a:rPr lang="zh-CN" altLang="en-US" dirty="0"/>
              <a:t>种增强</a:t>
            </a:r>
          </a:p>
        </p:txBody>
      </p:sp>
      <p:sp>
        <p:nvSpPr>
          <p:cNvPr id="6" name="内容占位符 5">
            <a:extLst>
              <a:ext uri="{FF2B5EF4-FFF2-40B4-BE49-F238E27FC236}">
                <a16:creationId xmlns:a16="http://schemas.microsoft.com/office/drawing/2014/main" id="{0478E99F-A52F-4786-9C83-32B3C12942D9}"/>
              </a:ext>
            </a:extLst>
          </p:cNvPr>
          <p:cNvSpPr>
            <a:spLocks noGrp="1"/>
          </p:cNvSpPr>
          <p:nvPr>
            <p:ph sz="quarter" idx="13"/>
          </p:nvPr>
        </p:nvSpPr>
        <p:spPr>
          <a:xfrm>
            <a:off x="989188" y="2008874"/>
            <a:ext cx="10363826" cy="3424107"/>
          </a:xfrm>
        </p:spPr>
        <p:txBody>
          <a:bodyPr>
            <a:normAutofit fontScale="40000" lnSpcReduction="20000"/>
          </a:bodyPr>
          <a:lstStyle/>
          <a:p>
            <a:pPr fontAlgn="base"/>
            <a:r>
              <a:rPr lang="en-US" altLang="zh-CN" sz="3500" cap="none" dirty="0">
                <a:latin typeface="微软雅黑" panose="020B0503020204020204" pitchFamily="34" charset="-122"/>
                <a:ea typeface="微软雅黑" panose="020B0503020204020204" pitchFamily="34" charset="-122"/>
              </a:rPr>
              <a:t>before advice:  </a:t>
            </a:r>
            <a:r>
              <a:rPr lang="zh-CN" altLang="en-US" sz="3500" cap="none" dirty="0">
                <a:latin typeface="微软雅黑" panose="020B0503020204020204" pitchFamily="34" charset="-122"/>
                <a:ea typeface="微软雅黑" panose="020B0503020204020204" pitchFamily="34" charset="-122"/>
              </a:rPr>
              <a:t>执行在</a:t>
            </a:r>
            <a:r>
              <a:rPr lang="en-US" altLang="zh-CN" sz="3500" cap="none" dirty="0">
                <a:latin typeface="微软雅黑" panose="020B0503020204020204" pitchFamily="34" charset="-122"/>
                <a:ea typeface="微软雅黑" panose="020B0503020204020204" pitchFamily="34" charset="-122"/>
              </a:rPr>
              <a:t>join point</a:t>
            </a:r>
            <a:r>
              <a:rPr lang="zh-CN" altLang="en-US" sz="3500" cap="none" dirty="0">
                <a:latin typeface="微软雅黑" panose="020B0503020204020204" pitchFamily="34" charset="-122"/>
                <a:ea typeface="微软雅黑" panose="020B0503020204020204" pitchFamily="34" charset="-122"/>
              </a:rPr>
              <a:t>之前的</a:t>
            </a:r>
            <a:r>
              <a:rPr lang="en-US" altLang="zh-CN" sz="3500" cap="none" dirty="0">
                <a:latin typeface="微软雅黑" panose="020B0503020204020204" pitchFamily="34" charset="-122"/>
                <a:ea typeface="微软雅黑" panose="020B0503020204020204" pitchFamily="34" charset="-122"/>
              </a:rPr>
              <a:t>advice,</a:t>
            </a:r>
            <a:r>
              <a:rPr lang="zh-CN" altLang="en-US" sz="3500" cap="none" dirty="0">
                <a:latin typeface="微软雅黑" panose="020B0503020204020204" pitchFamily="34" charset="-122"/>
                <a:ea typeface="微软雅黑" panose="020B0503020204020204" pitchFamily="34" charset="-122"/>
              </a:rPr>
              <a:t>但是它不能阻止</a:t>
            </a:r>
            <a:r>
              <a:rPr lang="en-US" altLang="zh-CN" sz="3500" cap="none" dirty="0">
                <a:latin typeface="微软雅黑" panose="020B0503020204020204" pitchFamily="34" charset="-122"/>
                <a:ea typeface="微软雅黑" panose="020B0503020204020204" pitchFamily="34" charset="-122"/>
              </a:rPr>
              <a:t>joint point</a:t>
            </a:r>
            <a:r>
              <a:rPr lang="zh-CN" altLang="en-US" sz="3500" cap="none" dirty="0">
                <a:latin typeface="微软雅黑" panose="020B0503020204020204" pitchFamily="34" charset="-122"/>
                <a:ea typeface="微软雅黑" panose="020B0503020204020204" pitchFamily="34" charset="-122"/>
              </a:rPr>
              <a:t>的执行流程，除非抛出了一个异常（</a:t>
            </a:r>
            <a:r>
              <a:rPr lang="en-US" altLang="zh-CN" sz="3500" cap="none" dirty="0">
                <a:latin typeface="微软雅黑" panose="020B0503020204020204" pitchFamily="34" charset="-122"/>
                <a:ea typeface="微软雅黑" panose="020B0503020204020204" pitchFamily="34" charset="-122"/>
              </a:rPr>
              <a:t>exception</a:t>
            </a:r>
            <a:r>
              <a:rPr lang="zh-CN" altLang="en-US" sz="3500" cap="none" dirty="0">
                <a:latin typeface="微软雅黑" panose="020B0503020204020204" pitchFamily="34" charset="-122"/>
                <a:ea typeface="微软雅黑" panose="020B0503020204020204" pitchFamily="34" charset="-122"/>
              </a:rPr>
              <a:t>）。</a:t>
            </a:r>
            <a:endParaRPr lang="en-US" altLang="zh-CN" sz="3500" cap="none" dirty="0">
              <a:latin typeface="微软雅黑" panose="020B0503020204020204" pitchFamily="34" charset="-122"/>
              <a:ea typeface="微软雅黑" panose="020B0503020204020204" pitchFamily="34" charset="-122"/>
            </a:endParaRPr>
          </a:p>
          <a:p>
            <a:pPr fontAlgn="base"/>
            <a:endParaRPr lang="zh-CN" altLang="en-US" sz="3500" cap="none" dirty="0">
              <a:latin typeface="微软雅黑" panose="020B0503020204020204" pitchFamily="34" charset="-122"/>
              <a:ea typeface="微软雅黑" panose="020B0503020204020204" pitchFamily="34" charset="-122"/>
            </a:endParaRPr>
          </a:p>
          <a:p>
            <a:pPr fontAlgn="base"/>
            <a:r>
              <a:rPr lang="en-US" altLang="zh-CN" sz="3500" cap="none" dirty="0">
                <a:latin typeface="微软雅黑" panose="020B0503020204020204" pitchFamily="34" charset="-122"/>
                <a:ea typeface="微软雅黑" panose="020B0503020204020204" pitchFamily="34" charset="-122"/>
              </a:rPr>
              <a:t>after returning advice: </a:t>
            </a:r>
            <a:r>
              <a:rPr lang="zh-CN" altLang="en-US" sz="3500" cap="none" dirty="0">
                <a:latin typeface="微软雅黑" panose="020B0503020204020204" pitchFamily="34" charset="-122"/>
                <a:ea typeface="微软雅黑" panose="020B0503020204020204" pitchFamily="34" charset="-122"/>
              </a:rPr>
              <a:t>执行在</a:t>
            </a:r>
            <a:r>
              <a:rPr lang="en-US" altLang="zh-CN" sz="3500" cap="none" dirty="0">
                <a:latin typeface="微软雅黑" panose="020B0503020204020204" pitchFamily="34" charset="-122"/>
                <a:ea typeface="微软雅黑" panose="020B0503020204020204" pitchFamily="34" charset="-122"/>
              </a:rPr>
              <a:t>join point</a:t>
            </a:r>
            <a:r>
              <a:rPr lang="zh-CN" altLang="en-US" sz="3500" cap="none" dirty="0">
                <a:latin typeface="微软雅黑" panose="020B0503020204020204" pitchFamily="34" charset="-122"/>
                <a:ea typeface="微软雅黑" panose="020B0503020204020204" pitchFamily="34" charset="-122"/>
              </a:rPr>
              <a:t>这个方法返回之后的</a:t>
            </a:r>
            <a:r>
              <a:rPr lang="en-US" altLang="zh-CN" sz="3500" cap="none" dirty="0">
                <a:latin typeface="微软雅黑" panose="020B0503020204020204" pitchFamily="34" charset="-122"/>
                <a:ea typeface="微软雅黑" panose="020B0503020204020204" pitchFamily="34" charset="-122"/>
              </a:rPr>
              <a:t>advice</a:t>
            </a:r>
            <a:r>
              <a:rPr lang="zh-CN" altLang="en-US" sz="3500" cap="none" dirty="0">
                <a:latin typeface="微软雅黑" panose="020B0503020204020204" pitchFamily="34" charset="-122"/>
                <a:ea typeface="微软雅黑" panose="020B0503020204020204" pitchFamily="34" charset="-122"/>
              </a:rPr>
              <a:t>。</a:t>
            </a:r>
            <a:endParaRPr lang="en-US" altLang="zh-CN" sz="3500" cap="none" dirty="0">
              <a:latin typeface="微软雅黑" panose="020B0503020204020204" pitchFamily="34" charset="-122"/>
              <a:ea typeface="微软雅黑" panose="020B0503020204020204" pitchFamily="34" charset="-122"/>
            </a:endParaRPr>
          </a:p>
          <a:p>
            <a:pPr fontAlgn="base"/>
            <a:endParaRPr lang="zh-CN" altLang="en-US" sz="3500" cap="none" dirty="0">
              <a:latin typeface="微软雅黑" panose="020B0503020204020204" pitchFamily="34" charset="-122"/>
              <a:ea typeface="微软雅黑" panose="020B0503020204020204" pitchFamily="34" charset="-122"/>
            </a:endParaRPr>
          </a:p>
          <a:p>
            <a:pPr fontAlgn="base"/>
            <a:r>
              <a:rPr lang="en-US" altLang="zh-CN" sz="3500" cap="none" dirty="0">
                <a:latin typeface="微软雅黑" panose="020B0503020204020204" pitchFamily="34" charset="-122"/>
                <a:ea typeface="微软雅黑" panose="020B0503020204020204" pitchFamily="34" charset="-122"/>
              </a:rPr>
              <a:t>after throwing advice: </a:t>
            </a:r>
            <a:r>
              <a:rPr lang="zh-CN" altLang="en-US" sz="3500" cap="none" dirty="0">
                <a:latin typeface="微软雅黑" panose="020B0503020204020204" pitchFamily="34" charset="-122"/>
                <a:ea typeface="微软雅黑" panose="020B0503020204020204" pitchFamily="34" charset="-122"/>
              </a:rPr>
              <a:t>执行在</a:t>
            </a:r>
            <a:r>
              <a:rPr lang="en-US" altLang="zh-CN" sz="3500" cap="none" dirty="0">
                <a:latin typeface="微软雅黑" panose="020B0503020204020204" pitchFamily="34" charset="-122"/>
                <a:ea typeface="微软雅黑" panose="020B0503020204020204" pitchFamily="34" charset="-122"/>
              </a:rPr>
              <a:t>join point</a:t>
            </a:r>
            <a:r>
              <a:rPr lang="zh-CN" altLang="en-US" sz="3500" cap="none" dirty="0">
                <a:latin typeface="微软雅黑" panose="020B0503020204020204" pitchFamily="34" charset="-122"/>
                <a:ea typeface="微软雅黑" panose="020B0503020204020204" pitchFamily="34" charset="-122"/>
              </a:rPr>
              <a:t>抛出异常之后的</a:t>
            </a:r>
            <a:r>
              <a:rPr lang="en-US" altLang="zh-CN" sz="3500" cap="none" dirty="0">
                <a:latin typeface="微软雅黑" panose="020B0503020204020204" pitchFamily="34" charset="-122"/>
                <a:ea typeface="微软雅黑" panose="020B0503020204020204" pitchFamily="34" charset="-122"/>
              </a:rPr>
              <a:t>advice</a:t>
            </a:r>
            <a:r>
              <a:rPr lang="zh-CN" altLang="en-US" sz="3500" cap="none" dirty="0">
                <a:latin typeface="微软雅黑" panose="020B0503020204020204" pitchFamily="34" charset="-122"/>
                <a:ea typeface="微软雅黑" panose="020B0503020204020204" pitchFamily="34" charset="-122"/>
              </a:rPr>
              <a:t>。</a:t>
            </a:r>
            <a:endParaRPr lang="en-US" altLang="zh-CN" sz="3500" cap="none" dirty="0">
              <a:latin typeface="微软雅黑" panose="020B0503020204020204" pitchFamily="34" charset="-122"/>
              <a:ea typeface="微软雅黑" panose="020B0503020204020204" pitchFamily="34" charset="-122"/>
            </a:endParaRPr>
          </a:p>
          <a:p>
            <a:pPr fontAlgn="base"/>
            <a:endParaRPr lang="zh-CN" altLang="en-US" sz="3500" cap="none" dirty="0">
              <a:latin typeface="微软雅黑" panose="020B0503020204020204" pitchFamily="34" charset="-122"/>
              <a:ea typeface="微软雅黑" panose="020B0503020204020204" pitchFamily="34" charset="-122"/>
            </a:endParaRPr>
          </a:p>
          <a:p>
            <a:pPr fontAlgn="base"/>
            <a:r>
              <a:rPr lang="en-US" altLang="zh-CN" sz="3500" cap="none" dirty="0">
                <a:latin typeface="微软雅黑" panose="020B0503020204020204" pitchFamily="34" charset="-122"/>
                <a:ea typeface="微软雅黑" panose="020B0503020204020204" pitchFamily="34" charset="-122"/>
              </a:rPr>
              <a:t>after(finally) advice: </a:t>
            </a:r>
            <a:r>
              <a:rPr lang="zh-CN" altLang="en-US" sz="3500" cap="none" dirty="0">
                <a:latin typeface="微软雅黑" panose="020B0503020204020204" pitchFamily="34" charset="-122"/>
                <a:ea typeface="微软雅黑" panose="020B0503020204020204" pitchFamily="34" charset="-122"/>
              </a:rPr>
              <a:t>执行在</a:t>
            </a:r>
            <a:r>
              <a:rPr lang="en-US" altLang="zh-CN" sz="3500" cap="none" dirty="0">
                <a:latin typeface="微软雅黑" panose="020B0503020204020204" pitchFamily="34" charset="-122"/>
                <a:ea typeface="微软雅黑" panose="020B0503020204020204" pitchFamily="34" charset="-122"/>
              </a:rPr>
              <a:t>join point</a:t>
            </a:r>
            <a:r>
              <a:rPr lang="zh-CN" altLang="en-US" sz="3500" cap="none" dirty="0">
                <a:latin typeface="微软雅黑" panose="020B0503020204020204" pitchFamily="34" charset="-122"/>
                <a:ea typeface="微软雅黑" panose="020B0503020204020204" pitchFamily="34" charset="-122"/>
              </a:rPr>
              <a:t>返回之后或者抛出异常之后的</a:t>
            </a:r>
            <a:r>
              <a:rPr lang="en-US" altLang="zh-CN" sz="3500" cap="none" dirty="0">
                <a:latin typeface="微软雅黑" panose="020B0503020204020204" pitchFamily="34" charset="-122"/>
                <a:ea typeface="微软雅黑" panose="020B0503020204020204" pitchFamily="34" charset="-122"/>
              </a:rPr>
              <a:t>advice</a:t>
            </a:r>
            <a:r>
              <a:rPr lang="zh-CN" altLang="en-US" sz="3500" cap="none" dirty="0">
                <a:latin typeface="微软雅黑" panose="020B0503020204020204" pitchFamily="34" charset="-122"/>
                <a:ea typeface="微软雅黑" panose="020B0503020204020204" pitchFamily="34" charset="-122"/>
              </a:rPr>
              <a:t>，通常用来释放所使用的资源。</a:t>
            </a:r>
            <a:endParaRPr lang="en-US" altLang="zh-CN" sz="3500" cap="none" dirty="0">
              <a:latin typeface="微软雅黑" panose="020B0503020204020204" pitchFamily="34" charset="-122"/>
              <a:ea typeface="微软雅黑" panose="020B0503020204020204" pitchFamily="34" charset="-122"/>
            </a:endParaRPr>
          </a:p>
          <a:p>
            <a:pPr fontAlgn="base"/>
            <a:endParaRPr lang="zh-CN" altLang="en-US" sz="3500" cap="none" dirty="0">
              <a:latin typeface="微软雅黑" panose="020B0503020204020204" pitchFamily="34" charset="-122"/>
              <a:ea typeface="微软雅黑" panose="020B0503020204020204" pitchFamily="34" charset="-122"/>
            </a:endParaRPr>
          </a:p>
          <a:p>
            <a:pPr fontAlgn="base"/>
            <a:r>
              <a:rPr lang="en-US" altLang="zh-CN" sz="3500" cap="none" dirty="0">
                <a:latin typeface="微软雅黑" panose="020B0503020204020204" pitchFamily="34" charset="-122"/>
                <a:ea typeface="微软雅黑" panose="020B0503020204020204" pitchFamily="34" charset="-122"/>
              </a:rPr>
              <a:t>around advice: </a:t>
            </a:r>
            <a:r>
              <a:rPr lang="zh-CN" altLang="en-US" sz="3500" cap="none" dirty="0">
                <a:latin typeface="微软雅黑" panose="020B0503020204020204" pitchFamily="34" charset="-122"/>
                <a:ea typeface="微软雅黑" panose="020B0503020204020204" pitchFamily="34" charset="-122"/>
              </a:rPr>
              <a:t>执行在</a:t>
            </a:r>
            <a:r>
              <a:rPr lang="en-US" altLang="zh-CN" sz="3500" cap="none" dirty="0">
                <a:latin typeface="微软雅黑" panose="020B0503020204020204" pitchFamily="34" charset="-122"/>
                <a:ea typeface="微软雅黑" panose="020B0503020204020204" pitchFamily="34" charset="-122"/>
              </a:rPr>
              <a:t>join point</a:t>
            </a:r>
            <a:r>
              <a:rPr lang="zh-CN" altLang="en-US" sz="3500" cap="none" dirty="0">
                <a:latin typeface="微软雅黑" panose="020B0503020204020204" pitchFamily="34" charset="-122"/>
                <a:ea typeface="微软雅黑" panose="020B0503020204020204" pitchFamily="34" charset="-122"/>
              </a:rPr>
              <a:t>这个方法执行之前与之后的</a:t>
            </a:r>
            <a:r>
              <a:rPr lang="en-US" altLang="zh-CN" sz="3500" cap="none" dirty="0">
                <a:latin typeface="微软雅黑" panose="020B0503020204020204" pitchFamily="34" charset="-122"/>
                <a:ea typeface="微软雅黑" panose="020B0503020204020204" pitchFamily="34" charset="-122"/>
              </a:rPr>
              <a:t>advice</a:t>
            </a:r>
            <a:r>
              <a:rPr lang="zh-CN" altLang="en-US" sz="3500" cap="none" dirty="0">
                <a:latin typeface="微软雅黑" panose="020B0503020204020204" pitchFamily="34" charset="-122"/>
                <a:ea typeface="微软雅黑" panose="020B0503020204020204" pitchFamily="34" charset="-122"/>
              </a:rPr>
              <a:t>。</a:t>
            </a:r>
          </a:p>
          <a:p>
            <a:endParaRPr lang="zh-CN" altLang="en-US" dirty="0"/>
          </a:p>
          <a:p>
            <a:endParaRPr lang="zh-CN" altLang="en-US" dirty="0"/>
          </a:p>
        </p:txBody>
      </p:sp>
    </p:spTree>
    <p:extLst>
      <p:ext uri="{BB962C8B-B14F-4D97-AF65-F5344CB8AC3E}">
        <p14:creationId xmlns:p14="http://schemas.microsoft.com/office/powerpoint/2010/main" val="4289321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83F2026-5A3B-4761-A3E1-0696CF15E3FB}"/>
              </a:ext>
            </a:extLst>
          </p:cNvPr>
          <p:cNvSpPr>
            <a:spLocks noGrp="1"/>
          </p:cNvSpPr>
          <p:nvPr>
            <p:ph type="title"/>
          </p:nvPr>
        </p:nvSpPr>
        <p:spPr>
          <a:xfrm>
            <a:off x="621544" y="0"/>
            <a:ext cx="10364451" cy="644675"/>
          </a:xfrm>
        </p:spPr>
        <p:txBody>
          <a:bodyPr/>
          <a:lstStyle/>
          <a:p>
            <a:r>
              <a:rPr lang="en-US" altLang="zh-CN" cap="none" dirty="0"/>
              <a:t>Spring AOP</a:t>
            </a:r>
            <a:r>
              <a:rPr lang="zh-CN" altLang="en-US" cap="none" dirty="0"/>
              <a:t>相关概念</a:t>
            </a:r>
            <a:endParaRPr lang="zh-CN" altLang="en-US" dirty="0"/>
          </a:p>
        </p:txBody>
      </p:sp>
      <p:sp>
        <p:nvSpPr>
          <p:cNvPr id="9" name="文本框 8">
            <a:extLst>
              <a:ext uri="{FF2B5EF4-FFF2-40B4-BE49-F238E27FC236}">
                <a16:creationId xmlns:a16="http://schemas.microsoft.com/office/drawing/2014/main" id="{504454C8-1872-4A1E-AC1A-DB77C5C60DB7}"/>
              </a:ext>
            </a:extLst>
          </p:cNvPr>
          <p:cNvSpPr txBox="1"/>
          <p:nvPr/>
        </p:nvSpPr>
        <p:spPr>
          <a:xfrm>
            <a:off x="61633" y="4336867"/>
            <a:ext cx="10924362" cy="3016210"/>
          </a:xfrm>
          <a:prstGeom prst="rect">
            <a:avLst/>
          </a:prstGeom>
          <a:noFill/>
        </p:spPr>
        <p:txBody>
          <a:bodyPr wrap="square" rtlCol="0">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JoinPoint</a:t>
            </a:r>
            <a:r>
              <a:rPr lang="en-US" altLang="zh-CN"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连接点，指向被拦截的调用</a:t>
            </a:r>
          </a:p>
          <a:p>
            <a:r>
              <a:rPr lang="en-US" altLang="zh-CN" sz="1400" dirty="0">
                <a:solidFill>
                  <a:srgbClr val="FF0000"/>
                </a:solidFill>
                <a:latin typeface="微软雅黑" panose="020B0503020204020204" pitchFamily="34" charset="-122"/>
                <a:ea typeface="微软雅黑" panose="020B0503020204020204" pitchFamily="34" charset="-122"/>
              </a:rPr>
              <a:t>PointCut</a:t>
            </a:r>
            <a:r>
              <a:rPr lang="en-US" altLang="zh-CN"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拦截哪些调用</a:t>
            </a:r>
            <a:endParaRPr lang="en-US" altLang="zh-CN" sz="1400" dirty="0">
              <a:latin typeface="微软雅黑" panose="020B0503020204020204" pitchFamily="34" charset="-122"/>
              <a:ea typeface="微软雅黑" panose="020B0503020204020204" pitchFamily="34" charset="-122"/>
            </a:endParaRPr>
          </a:p>
          <a:p>
            <a:r>
              <a:rPr lang="en-US" altLang="zh-CN" sz="1400" dirty="0">
                <a:solidFill>
                  <a:srgbClr val="FF0000"/>
                </a:solidFill>
                <a:latin typeface="微软雅黑" panose="020B0503020204020204" pitchFamily="34" charset="-122"/>
                <a:ea typeface="微软雅黑" panose="020B0503020204020204" pitchFamily="34" charset="-122"/>
              </a:rPr>
              <a:t>Introductionvice</a:t>
            </a:r>
            <a:r>
              <a:rPr lang="en-US" altLang="zh-CN"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拦截这些调用后要做些什么，又叫通知、增强，给对象引入其他方法或者属性</a:t>
            </a:r>
            <a:endParaRPr lang="en-US" altLang="zh-CN" sz="1400" dirty="0">
              <a:latin typeface="微软雅黑" panose="020B0503020204020204" pitchFamily="34" charset="-122"/>
              <a:ea typeface="微软雅黑" panose="020B0503020204020204" pitchFamily="34" charset="-122"/>
            </a:endParaRPr>
          </a:p>
          <a:p>
            <a:r>
              <a:rPr lang="en-US" altLang="zh-CN" sz="1400" dirty="0">
                <a:solidFill>
                  <a:srgbClr val="FF0000"/>
                </a:solidFill>
                <a:latin typeface="微软雅黑" panose="020B0503020204020204" pitchFamily="34" charset="-122"/>
                <a:ea typeface="微软雅黑" panose="020B0503020204020204" pitchFamily="34" charset="-122"/>
              </a:rPr>
              <a:t>Target Object</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被拦截的实例</a:t>
            </a:r>
            <a:r>
              <a:rPr lang="en-US" altLang="zh-CN" sz="1400"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Advice</a:t>
            </a:r>
            <a:r>
              <a:rPr lang="zh-CN" altLang="en-US" sz="1400" dirty="0">
                <a:latin typeface="微软雅黑" panose="020B0503020204020204" pitchFamily="34" charset="-122"/>
                <a:ea typeface="微软雅黑" panose="020B0503020204020204" pitchFamily="34" charset="-122"/>
              </a:rPr>
              <a:t>起作用的那个对象</a:t>
            </a:r>
            <a:endParaRPr lang="en-US" altLang="zh-CN" sz="1400" dirty="0">
              <a:latin typeface="微软雅黑" panose="020B0503020204020204" pitchFamily="34" charset="-122"/>
              <a:ea typeface="微软雅黑" panose="020B0503020204020204" pitchFamily="34" charset="-122"/>
            </a:endParaRPr>
          </a:p>
          <a:p>
            <a:r>
              <a:rPr lang="en-US" altLang="zh-CN" sz="1400" dirty="0">
                <a:solidFill>
                  <a:srgbClr val="FF0000"/>
                </a:solidFill>
                <a:latin typeface="微软雅黑" panose="020B0503020204020204" pitchFamily="34" charset="-122"/>
                <a:ea typeface="微软雅黑" panose="020B0503020204020204" pitchFamily="34" charset="-122"/>
              </a:rPr>
              <a:t>AOP Proxy</a:t>
            </a:r>
            <a:r>
              <a:rPr lang="zh-CN" altLang="en-US" sz="1400" dirty="0">
                <a:solidFill>
                  <a:srgbClr val="FF0000"/>
                </a:solidFill>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通过为被拦截对象创建代理的方式，来实现拦截和增强的效果。</a:t>
            </a:r>
            <a:r>
              <a:rPr lang="en-US" altLang="zh-CN" sz="1400" dirty="0">
                <a:latin typeface="微软雅黑" panose="020B0503020204020204" pitchFamily="34" charset="-122"/>
                <a:ea typeface="微软雅黑" panose="020B0503020204020204" pitchFamily="34" charset="-122"/>
              </a:rPr>
              <a:t>Spring</a:t>
            </a:r>
            <a:r>
              <a:rPr lang="zh-CN" altLang="en-US" sz="1400" dirty="0">
                <a:latin typeface="微软雅黑" panose="020B0503020204020204" pitchFamily="34" charset="-122"/>
                <a:ea typeface="微软雅黑" panose="020B0503020204020204" pitchFamily="34" charset="-122"/>
              </a:rPr>
              <a:t>中有</a:t>
            </a:r>
            <a:r>
              <a:rPr lang="en-US" altLang="zh-CN" sz="1400" dirty="0">
                <a:latin typeface="微软雅黑" panose="020B0503020204020204" pitchFamily="34" charset="-122"/>
                <a:ea typeface="微软雅黑" panose="020B0503020204020204" pitchFamily="34" charset="-122"/>
              </a:rPr>
              <a:t>JDK</a:t>
            </a:r>
            <a:r>
              <a:rPr lang="zh-CN" altLang="en-US" sz="1400" dirty="0">
                <a:latin typeface="微软雅黑" panose="020B0503020204020204" pitchFamily="34" charset="-122"/>
                <a:ea typeface="微软雅黑" panose="020B0503020204020204" pitchFamily="34" charset="-122"/>
              </a:rPr>
              <a:t>动态代理和</a:t>
            </a:r>
            <a:r>
              <a:rPr lang="en-US" altLang="zh-CN" sz="1400" dirty="0">
                <a:latin typeface="微软雅黑" panose="020B0503020204020204" pitchFamily="34" charset="-122"/>
                <a:ea typeface="微软雅黑" panose="020B0503020204020204" pitchFamily="34" charset="-122"/>
              </a:rPr>
              <a:t>CGLIB</a:t>
            </a:r>
            <a:r>
              <a:rPr lang="zh-CN" altLang="en-US" sz="1400" dirty="0">
                <a:latin typeface="微软雅黑" panose="020B0503020204020204" pitchFamily="34" charset="-122"/>
                <a:ea typeface="微软雅黑" panose="020B0503020204020204" pitchFamily="34" charset="-122"/>
              </a:rPr>
              <a:t>代理这</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种</a:t>
            </a:r>
            <a:endParaRPr lang="en-US" altLang="zh-CN" sz="1400" dirty="0">
              <a:latin typeface="微软雅黑" panose="020B0503020204020204" pitchFamily="34" charset="-122"/>
              <a:ea typeface="微软雅黑" panose="020B0503020204020204" pitchFamily="34" charset="-122"/>
            </a:endParaRPr>
          </a:p>
          <a:p>
            <a:r>
              <a:rPr lang="en-US" altLang="zh-CN" sz="1400" dirty="0">
                <a:solidFill>
                  <a:srgbClr val="FF0000"/>
                </a:solidFill>
                <a:latin typeface="微软雅黑" panose="020B0503020204020204" pitchFamily="34" charset="-122"/>
                <a:ea typeface="微软雅黑" panose="020B0503020204020204" pitchFamily="34" charset="-122"/>
              </a:rPr>
              <a:t>Aspect </a:t>
            </a:r>
            <a:r>
              <a:rPr lang="zh-CN" altLang="en-US" sz="1400" dirty="0">
                <a:latin typeface="微软雅黑" panose="020B0503020204020204" pitchFamily="34" charset="-122"/>
                <a:ea typeface="微软雅黑" panose="020B0503020204020204" pitchFamily="34" charset="-122"/>
              </a:rPr>
              <a:t>组合了</a:t>
            </a:r>
            <a:r>
              <a:rPr lang="en-US" altLang="zh-CN" sz="1400" dirty="0">
                <a:latin typeface="微软雅黑" panose="020B0503020204020204" pitchFamily="34" charset="-122"/>
                <a:ea typeface="微软雅黑" panose="020B0503020204020204" pitchFamily="34" charset="-122"/>
              </a:rPr>
              <a:t>Pointcut</a:t>
            </a:r>
            <a:r>
              <a:rPr lang="zh-CN" altLang="en-US" sz="1400" dirty="0">
                <a:latin typeface="微软雅黑" panose="020B0503020204020204" pitchFamily="34" charset="-122"/>
                <a:ea typeface="微软雅黑" panose="020B0503020204020204" pitchFamily="34" charset="-122"/>
              </a:rPr>
              <a:t>与</a:t>
            </a:r>
            <a:r>
              <a:rPr lang="en-US" altLang="zh-CN" sz="1400" dirty="0">
                <a:latin typeface="微软雅黑" panose="020B0503020204020204" pitchFamily="34" charset="-122"/>
                <a:ea typeface="微软雅黑" panose="020B0503020204020204" pitchFamily="34" charset="-122"/>
              </a:rPr>
              <a:t>Advice</a:t>
            </a: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Spring</a:t>
            </a:r>
            <a:r>
              <a:rPr lang="zh-CN" altLang="en-US" sz="1400" dirty="0">
                <a:latin typeface="微软雅黑" panose="020B0503020204020204" pitchFamily="34" charset="-122"/>
                <a:ea typeface="微软雅黑" panose="020B0503020204020204" pitchFamily="34" charset="-122"/>
              </a:rPr>
              <a:t>中有时候也称为</a:t>
            </a:r>
            <a:r>
              <a:rPr lang="en-US" altLang="zh-CN" sz="1400" dirty="0">
                <a:latin typeface="微软雅黑" panose="020B0503020204020204" pitchFamily="34" charset="-122"/>
                <a:ea typeface="微软雅黑" panose="020B0503020204020204" pitchFamily="34" charset="-122"/>
              </a:rPr>
              <a:t>Advisor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Advisor</a:t>
            </a:r>
            <a:r>
              <a:rPr lang="zh-CN" altLang="en-US" sz="1400" dirty="0">
                <a:latin typeface="微软雅黑" panose="020B0503020204020204" pitchFamily="34" charset="-122"/>
                <a:ea typeface="微软雅黑" panose="020B0503020204020204" pitchFamily="34" charset="-122"/>
              </a:rPr>
              <a:t>是一种特殊的</a:t>
            </a:r>
            <a:r>
              <a:rPr lang="en-US" altLang="zh-CN" sz="1400" dirty="0">
                <a:latin typeface="微软雅黑" panose="020B0503020204020204" pitchFamily="34" charset="-122"/>
                <a:ea typeface="微软雅黑" panose="020B0503020204020204" pitchFamily="34" charset="-122"/>
              </a:rPr>
              <a:t>Aspect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Advisor</a:t>
            </a:r>
            <a:r>
              <a:rPr lang="zh-CN" altLang="en-US" sz="1400" dirty="0">
                <a:latin typeface="微软雅黑" panose="020B0503020204020204" pitchFamily="34" charset="-122"/>
                <a:ea typeface="微软雅黑" panose="020B0503020204020204" pitchFamily="34" charset="-122"/>
              </a:rPr>
              <a:t>只能包含一对</a:t>
            </a:r>
            <a:r>
              <a:rPr lang="en-US" altLang="zh-CN" sz="1400" dirty="0">
                <a:latin typeface="微软雅黑" panose="020B0503020204020204" pitchFamily="34" charset="-122"/>
                <a:ea typeface="微软雅黑" panose="020B0503020204020204" pitchFamily="34" charset="-122"/>
              </a:rPr>
              <a:t>pointcut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advice</a:t>
            </a:r>
            <a:r>
              <a:rPr lang="zh-CN" altLang="en-US" sz="1400" dirty="0">
                <a:latin typeface="微软雅黑" panose="020B0503020204020204" pitchFamily="34" charset="-122"/>
                <a:ea typeface="微软雅黑" panose="020B0503020204020204" pitchFamily="34" charset="-122"/>
              </a:rPr>
              <a:t>，而</a:t>
            </a:r>
            <a:r>
              <a:rPr lang="en-US" altLang="zh-CN" sz="1400" dirty="0">
                <a:latin typeface="微软雅黑" panose="020B0503020204020204" pitchFamily="34" charset="-122"/>
                <a:ea typeface="微软雅黑" panose="020B0503020204020204" pitchFamily="34" charset="-122"/>
              </a:rPr>
              <a:t>aspect</a:t>
            </a:r>
            <a:r>
              <a:rPr lang="zh-CN" altLang="en-US" sz="1400" dirty="0">
                <a:latin typeface="微软雅黑" panose="020B0503020204020204" pitchFamily="34" charset="-122"/>
                <a:ea typeface="微软雅黑" panose="020B0503020204020204" pitchFamily="34" charset="-122"/>
              </a:rPr>
              <a:t>可以包含多对。</a:t>
            </a:r>
            <a:r>
              <a:rPr lang="en-US" altLang="zh-CN" sz="1400" dirty="0">
                <a:latin typeface="微软雅黑" panose="020B0503020204020204" pitchFamily="34" charset="-122"/>
                <a:ea typeface="微软雅黑" panose="020B0503020204020204" pitchFamily="34" charset="-122"/>
              </a:rPr>
              <a:t>Aspect</a:t>
            </a:r>
            <a:r>
              <a:rPr lang="zh-CN" altLang="en-US" sz="1400" dirty="0">
                <a:latin typeface="微软雅黑" panose="020B0503020204020204" pitchFamily="34" charset="-122"/>
                <a:ea typeface="微软雅黑" panose="020B0503020204020204" pitchFamily="34" charset="-122"/>
              </a:rPr>
              <a:t>是对符合匹配规则的调用的拦截和增强的抽象，类似</a:t>
            </a:r>
            <a:r>
              <a:rPr lang="en-US" altLang="zh-CN" sz="1400" dirty="0">
                <a:latin typeface="微软雅黑" panose="020B0503020204020204" pitchFamily="34" charset="-122"/>
                <a:ea typeface="微软雅黑" panose="020B0503020204020204" pitchFamily="34" charset="-122"/>
              </a:rPr>
              <a:t>OOP</a:t>
            </a:r>
            <a:r>
              <a:rPr lang="zh-CN" altLang="en-US" sz="1400" dirty="0">
                <a:latin typeface="微软雅黑" panose="020B0503020204020204" pitchFamily="34" charset="-122"/>
                <a:ea typeface="微软雅黑" panose="020B0503020204020204" pitchFamily="34" charset="-122"/>
              </a:rPr>
              <a:t>中</a:t>
            </a:r>
            <a:r>
              <a:rPr lang="en-US" altLang="zh-CN" sz="1400" dirty="0">
                <a:latin typeface="微软雅黑" panose="020B0503020204020204" pitchFamily="34" charset="-122"/>
                <a:ea typeface="微软雅黑" panose="020B0503020204020204" pitchFamily="34" charset="-122"/>
              </a:rPr>
              <a:t>class</a:t>
            </a:r>
          </a:p>
          <a:p>
            <a:r>
              <a:rPr lang="en-US" altLang="zh-CN" sz="1400" dirty="0">
                <a:solidFill>
                  <a:srgbClr val="FF0000"/>
                </a:solidFill>
                <a:latin typeface="微软雅黑" panose="020B0503020204020204" pitchFamily="34" charset="-122"/>
                <a:ea typeface="微软雅黑" panose="020B0503020204020204" pitchFamily="34" charset="-122"/>
              </a:rPr>
              <a:t>Weaving</a:t>
            </a:r>
            <a:r>
              <a:rPr lang="zh-CN" altLang="en-US" sz="1400" dirty="0">
                <a:latin typeface="微软雅黑" panose="020B0503020204020204" pitchFamily="34" charset="-122"/>
                <a:ea typeface="微软雅黑" panose="020B0503020204020204" pitchFamily="34" charset="-122"/>
              </a:rPr>
              <a:t> 将</a:t>
            </a:r>
            <a:r>
              <a:rPr lang="en-US" altLang="zh-CN" sz="1400" dirty="0">
                <a:latin typeface="微软雅黑" panose="020B0503020204020204" pitchFamily="34" charset="-122"/>
                <a:ea typeface="微软雅黑" panose="020B0503020204020204" pitchFamily="34" charset="-122"/>
              </a:rPr>
              <a:t>Advice</a:t>
            </a:r>
            <a:r>
              <a:rPr lang="zh-CN" altLang="en-US" sz="1400" dirty="0">
                <a:latin typeface="微软雅黑" panose="020B0503020204020204" pitchFamily="34" charset="-122"/>
                <a:ea typeface="微软雅黑" panose="020B0503020204020204" pitchFamily="34" charset="-122"/>
              </a:rPr>
              <a:t>织入</a:t>
            </a:r>
            <a:r>
              <a:rPr lang="en-US" altLang="zh-CN" sz="1400" dirty="0">
                <a:latin typeface="微软雅黑" panose="020B0503020204020204" pitchFamily="34" charset="-122"/>
                <a:ea typeface="微软雅黑" panose="020B0503020204020204" pitchFamily="34" charset="-122"/>
              </a:rPr>
              <a:t>join point</a:t>
            </a:r>
          </a:p>
          <a:p>
            <a:endParaRPr lang="en-US" altLang="zh-CN" sz="1400" dirty="0"/>
          </a:p>
          <a:p>
            <a:endParaRPr lang="en-US" altLang="zh-CN" sz="1400" dirty="0">
              <a:solidFill>
                <a:srgbClr val="FF0000"/>
              </a:solidFill>
            </a:endParaRPr>
          </a:p>
          <a:p>
            <a:endParaRPr lang="en-US" altLang="zh-CN" sz="1400" dirty="0"/>
          </a:p>
          <a:p>
            <a:endParaRPr lang="zh-CN" altLang="en-US" dirty="0"/>
          </a:p>
        </p:txBody>
      </p:sp>
      <p:pic>
        <p:nvPicPr>
          <p:cNvPr id="10" name="图片 9">
            <a:extLst>
              <a:ext uri="{FF2B5EF4-FFF2-40B4-BE49-F238E27FC236}">
                <a16:creationId xmlns:a16="http://schemas.microsoft.com/office/drawing/2014/main" id="{4260CF15-8881-4DBA-B069-C70F5426F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91" y="770968"/>
            <a:ext cx="12101609" cy="3354765"/>
          </a:xfrm>
          <a:prstGeom prst="rect">
            <a:avLst/>
          </a:prstGeom>
        </p:spPr>
      </p:pic>
    </p:spTree>
    <p:extLst>
      <p:ext uri="{BB962C8B-B14F-4D97-AF65-F5344CB8AC3E}">
        <p14:creationId xmlns:p14="http://schemas.microsoft.com/office/powerpoint/2010/main" val="95327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500"/>
                                        <p:tgtEl>
                                          <p:spTgt spid="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 calcmode="lin" valueType="num">
                                      <p:cBhvr additive="base">
                                        <p:cTn id="16"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arn(inVertic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down)">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 calcmode="lin" valueType="num">
                                      <p:cBhvr>
                                        <p:cTn id="32" dur="1000" fill="hold"/>
                                        <p:tgtEl>
                                          <p:spTgt spid="9">
                                            <p:txEl>
                                              <p:pRg st="5" end="5"/>
                                            </p:txEl>
                                          </p:spTgt>
                                        </p:tgtEl>
                                        <p:attrNameLst>
                                          <p:attrName>ppt_w</p:attrName>
                                        </p:attrNameLst>
                                      </p:cBhvr>
                                      <p:tavLst>
                                        <p:tav tm="0">
                                          <p:val>
                                            <p:fltVal val="0"/>
                                          </p:val>
                                        </p:tav>
                                        <p:tav tm="100000">
                                          <p:val>
                                            <p:strVal val="#ppt_w"/>
                                          </p:val>
                                        </p:tav>
                                      </p:tavLst>
                                    </p:anim>
                                    <p:anim calcmode="lin" valueType="num">
                                      <p:cBhvr>
                                        <p:cTn id="33" dur="1000" fill="hold"/>
                                        <p:tgtEl>
                                          <p:spTgt spid="9">
                                            <p:txEl>
                                              <p:pRg st="5" end="5"/>
                                            </p:txEl>
                                          </p:spTgt>
                                        </p:tgtEl>
                                        <p:attrNameLst>
                                          <p:attrName>ppt_h</p:attrName>
                                        </p:attrNameLst>
                                      </p:cBhvr>
                                      <p:tavLst>
                                        <p:tav tm="0">
                                          <p:val>
                                            <p:fltVal val="0"/>
                                          </p:val>
                                        </p:tav>
                                        <p:tav tm="100000">
                                          <p:val>
                                            <p:strVal val="#ppt_h"/>
                                          </p:val>
                                        </p:tav>
                                      </p:tavLst>
                                    </p:anim>
                                    <p:anim calcmode="lin" valueType="num">
                                      <p:cBhvr>
                                        <p:cTn id="34" dur="1000" fill="hold"/>
                                        <p:tgtEl>
                                          <p:spTgt spid="9">
                                            <p:txEl>
                                              <p:pRg st="5" end="5"/>
                                            </p:txEl>
                                          </p:spTgt>
                                        </p:tgtEl>
                                        <p:attrNameLst>
                                          <p:attrName>style.rotation</p:attrName>
                                        </p:attrNameLst>
                                      </p:cBhvr>
                                      <p:tavLst>
                                        <p:tav tm="0">
                                          <p:val>
                                            <p:fltVal val="90"/>
                                          </p:val>
                                        </p:tav>
                                        <p:tav tm="100000">
                                          <p:val>
                                            <p:fltVal val="0"/>
                                          </p:val>
                                        </p:tav>
                                      </p:tavLst>
                                    </p:anim>
                                    <p:animEffect transition="in" filter="fade">
                                      <p:cBhvr>
                                        <p:cTn id="35" dur="1000"/>
                                        <p:tgtEl>
                                          <p:spTgt spid="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nodeType="clickEffect">
                                  <p:stCondLst>
                                    <p:cond delay="0"/>
                                  </p:stCondLst>
                                  <p:childTnLst>
                                    <p:set>
                                      <p:cBhvr>
                                        <p:cTn id="39" dur="1" fill="hold">
                                          <p:stCondLst>
                                            <p:cond delay="0"/>
                                          </p:stCondLst>
                                        </p:cTn>
                                        <p:tgtEl>
                                          <p:spTgt spid="9">
                                            <p:txEl>
                                              <p:pRg st="6" end="6"/>
                                            </p:txEl>
                                          </p:spTgt>
                                        </p:tgtEl>
                                        <p:attrNameLst>
                                          <p:attrName>style.visibility</p:attrName>
                                        </p:attrNameLst>
                                      </p:cBhvr>
                                      <p:to>
                                        <p:strVal val="visible"/>
                                      </p:to>
                                    </p:set>
                                    <p:animEffect transition="in" filter="wipe(down)">
                                      <p:cBhvr>
                                        <p:cTn id="40" dur="580">
                                          <p:stCondLst>
                                            <p:cond delay="0"/>
                                          </p:stCondLst>
                                        </p:cTn>
                                        <p:tgtEl>
                                          <p:spTgt spid="9">
                                            <p:txEl>
                                              <p:pRg st="6" end="6"/>
                                            </p:txEl>
                                          </p:spTgt>
                                        </p:tgtEl>
                                      </p:cBhvr>
                                    </p:animEffect>
                                    <p:anim calcmode="lin" valueType="num">
                                      <p:cBhvr>
                                        <p:cTn id="41" dur="1822" tmFilter="0,0; 0.14,0.36; 0.43,0.73; 0.71,0.91; 1.0,1.0">
                                          <p:stCondLst>
                                            <p:cond delay="0"/>
                                          </p:stCondLst>
                                        </p:cTn>
                                        <p:tgtEl>
                                          <p:spTgt spid="9">
                                            <p:txEl>
                                              <p:pRg st="6" end="6"/>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9">
                                            <p:txEl>
                                              <p:pRg st="6" end="6"/>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9">
                                            <p:txEl>
                                              <p:pRg st="6" end="6"/>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9">
                                            <p:txEl>
                                              <p:pRg st="6" end="6"/>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9">
                                            <p:txEl>
                                              <p:pRg st="6" end="6"/>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9">
                                            <p:txEl>
                                              <p:pRg st="6" end="6"/>
                                            </p:txEl>
                                          </p:spTgt>
                                        </p:tgtEl>
                                      </p:cBhvr>
                                      <p:to x="100000" y="60000"/>
                                    </p:animScale>
                                    <p:animScale>
                                      <p:cBhvr>
                                        <p:cTn id="47" dur="166" decel="50000">
                                          <p:stCondLst>
                                            <p:cond delay="676"/>
                                          </p:stCondLst>
                                        </p:cTn>
                                        <p:tgtEl>
                                          <p:spTgt spid="9">
                                            <p:txEl>
                                              <p:pRg st="6" end="6"/>
                                            </p:txEl>
                                          </p:spTgt>
                                        </p:tgtEl>
                                      </p:cBhvr>
                                      <p:to x="100000" y="100000"/>
                                    </p:animScale>
                                    <p:animScale>
                                      <p:cBhvr>
                                        <p:cTn id="48" dur="26">
                                          <p:stCondLst>
                                            <p:cond delay="1312"/>
                                          </p:stCondLst>
                                        </p:cTn>
                                        <p:tgtEl>
                                          <p:spTgt spid="9">
                                            <p:txEl>
                                              <p:pRg st="6" end="6"/>
                                            </p:txEl>
                                          </p:spTgt>
                                        </p:tgtEl>
                                      </p:cBhvr>
                                      <p:to x="100000" y="80000"/>
                                    </p:animScale>
                                    <p:animScale>
                                      <p:cBhvr>
                                        <p:cTn id="49" dur="166" decel="50000">
                                          <p:stCondLst>
                                            <p:cond delay="1338"/>
                                          </p:stCondLst>
                                        </p:cTn>
                                        <p:tgtEl>
                                          <p:spTgt spid="9">
                                            <p:txEl>
                                              <p:pRg st="6" end="6"/>
                                            </p:txEl>
                                          </p:spTgt>
                                        </p:tgtEl>
                                      </p:cBhvr>
                                      <p:to x="100000" y="100000"/>
                                    </p:animScale>
                                    <p:animScale>
                                      <p:cBhvr>
                                        <p:cTn id="50" dur="26">
                                          <p:stCondLst>
                                            <p:cond delay="1642"/>
                                          </p:stCondLst>
                                        </p:cTn>
                                        <p:tgtEl>
                                          <p:spTgt spid="9">
                                            <p:txEl>
                                              <p:pRg st="6" end="6"/>
                                            </p:txEl>
                                          </p:spTgt>
                                        </p:tgtEl>
                                      </p:cBhvr>
                                      <p:to x="100000" y="90000"/>
                                    </p:animScale>
                                    <p:animScale>
                                      <p:cBhvr>
                                        <p:cTn id="51" dur="166" decel="50000">
                                          <p:stCondLst>
                                            <p:cond delay="1668"/>
                                          </p:stCondLst>
                                        </p:cTn>
                                        <p:tgtEl>
                                          <p:spTgt spid="9">
                                            <p:txEl>
                                              <p:pRg st="6" end="6"/>
                                            </p:txEl>
                                          </p:spTgt>
                                        </p:tgtEl>
                                      </p:cBhvr>
                                      <p:to x="100000" y="100000"/>
                                    </p:animScale>
                                    <p:animScale>
                                      <p:cBhvr>
                                        <p:cTn id="52" dur="26">
                                          <p:stCondLst>
                                            <p:cond delay="1808"/>
                                          </p:stCondLst>
                                        </p:cTn>
                                        <p:tgtEl>
                                          <p:spTgt spid="9">
                                            <p:txEl>
                                              <p:pRg st="6" end="6"/>
                                            </p:txEl>
                                          </p:spTgt>
                                        </p:tgtEl>
                                      </p:cBhvr>
                                      <p:to x="100000" y="95000"/>
                                    </p:animScale>
                                    <p:animScale>
                                      <p:cBhvr>
                                        <p:cTn id="53" dur="166" decel="50000">
                                          <p:stCondLst>
                                            <p:cond delay="1834"/>
                                          </p:stCondLst>
                                        </p:cTn>
                                        <p:tgtEl>
                                          <p:spTgt spid="9">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0997572-0ED1-4FFE-9303-1640FF65B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75" y="852838"/>
            <a:ext cx="9182896" cy="4983912"/>
          </a:xfrm>
          <a:prstGeom prst="rect">
            <a:avLst/>
          </a:prstGeom>
        </p:spPr>
      </p:pic>
      <p:sp>
        <p:nvSpPr>
          <p:cNvPr id="8" name="文本框 7">
            <a:extLst>
              <a:ext uri="{FF2B5EF4-FFF2-40B4-BE49-F238E27FC236}">
                <a16:creationId xmlns:a16="http://schemas.microsoft.com/office/drawing/2014/main" id="{1FC8C038-6DDC-4D94-AB98-BE20C5B7D09B}"/>
              </a:ext>
            </a:extLst>
          </p:cNvPr>
          <p:cNvSpPr txBox="1"/>
          <p:nvPr/>
        </p:nvSpPr>
        <p:spPr>
          <a:xfrm>
            <a:off x="1301175" y="6014300"/>
            <a:ext cx="8562672" cy="369332"/>
          </a:xfrm>
          <a:prstGeom prst="rect">
            <a:avLst/>
          </a:prstGeom>
          <a:noFill/>
        </p:spPr>
        <p:txBody>
          <a:bodyPr wrap="square" rtlCol="0">
            <a:spAutoFit/>
          </a:bodyPr>
          <a:lstStyle/>
          <a:p>
            <a:r>
              <a:rPr lang="zh-CN" altLang="en-US" dirty="0">
                <a:solidFill>
                  <a:srgbClr val="FF0000"/>
                </a:solidFill>
              </a:rPr>
              <a:t>通过</a:t>
            </a:r>
            <a:r>
              <a:rPr lang="en-US" altLang="zh-CN" dirty="0">
                <a:solidFill>
                  <a:srgbClr val="FF0000"/>
                </a:solidFill>
              </a:rPr>
              <a:t>JoinPoint</a:t>
            </a:r>
            <a:r>
              <a:rPr lang="zh-CN" altLang="en-US" dirty="0">
                <a:solidFill>
                  <a:srgbClr val="FF0000"/>
                </a:solidFill>
              </a:rPr>
              <a:t>可以拿到被调用的对象、方法、入参</a:t>
            </a:r>
          </a:p>
        </p:txBody>
      </p:sp>
      <p:sp>
        <p:nvSpPr>
          <p:cNvPr id="9" name="标题 8">
            <a:extLst>
              <a:ext uri="{FF2B5EF4-FFF2-40B4-BE49-F238E27FC236}">
                <a16:creationId xmlns:a16="http://schemas.microsoft.com/office/drawing/2014/main" id="{8170B2E4-CB47-4C37-9EC7-F7D1BD7D9088}"/>
              </a:ext>
            </a:extLst>
          </p:cNvPr>
          <p:cNvSpPr>
            <a:spLocks noGrp="1"/>
          </p:cNvSpPr>
          <p:nvPr>
            <p:ph type="title"/>
          </p:nvPr>
        </p:nvSpPr>
        <p:spPr>
          <a:xfrm>
            <a:off x="710397" y="-39000"/>
            <a:ext cx="10364451" cy="714289"/>
          </a:xfrm>
        </p:spPr>
        <p:txBody>
          <a:bodyPr/>
          <a:lstStyle/>
          <a:p>
            <a:r>
              <a:rPr lang="zh-CN" altLang="en-US" dirty="0"/>
              <a:t>简单的示例</a:t>
            </a:r>
          </a:p>
        </p:txBody>
      </p:sp>
    </p:spTree>
    <p:extLst>
      <p:ext uri="{BB962C8B-B14F-4D97-AF65-F5344CB8AC3E}">
        <p14:creationId xmlns:p14="http://schemas.microsoft.com/office/powerpoint/2010/main" val="3537176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C49CEE7-28B2-4DC3-A80B-7E58DB576427}"/>
              </a:ext>
            </a:extLst>
          </p:cNvPr>
          <p:cNvSpPr>
            <a:spLocks noGrp="1"/>
          </p:cNvSpPr>
          <p:nvPr>
            <p:ph type="title"/>
          </p:nvPr>
        </p:nvSpPr>
        <p:spPr/>
        <p:txBody>
          <a:bodyPr/>
          <a:lstStyle/>
          <a:p>
            <a:r>
              <a:rPr lang="en-US" altLang="zh-CN" cap="none" dirty="0" err="1"/>
              <a:t>org.springframework.aop</a:t>
            </a:r>
            <a:r>
              <a:rPr lang="zh-CN" altLang="en-US" cap="none" dirty="0"/>
              <a:t>包详解</a:t>
            </a:r>
            <a:endParaRPr lang="zh-CN" altLang="en-US" dirty="0"/>
          </a:p>
        </p:txBody>
      </p:sp>
      <p:sp>
        <p:nvSpPr>
          <p:cNvPr id="5" name="文本占位符 4">
            <a:extLst>
              <a:ext uri="{FF2B5EF4-FFF2-40B4-BE49-F238E27FC236}">
                <a16:creationId xmlns:a16="http://schemas.microsoft.com/office/drawing/2014/main" id="{788A5BCD-08B2-4EC9-AD96-10244CF49E1F}"/>
              </a:ext>
            </a:extLst>
          </p:cNvPr>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切点、切面、创建代理等</a:t>
            </a:r>
          </a:p>
        </p:txBody>
      </p:sp>
    </p:spTree>
    <p:extLst>
      <p:ext uri="{BB962C8B-B14F-4D97-AF65-F5344CB8AC3E}">
        <p14:creationId xmlns:p14="http://schemas.microsoft.com/office/powerpoint/2010/main" val="3954652233"/>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3720</TotalTime>
  <Words>1219</Words>
  <Application>Microsoft Office PowerPoint</Application>
  <PresentationFormat>宽屏</PresentationFormat>
  <Paragraphs>77</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楷体</vt:lpstr>
      <vt:lpstr>微软雅黑</vt:lpstr>
      <vt:lpstr>Arial</vt:lpstr>
      <vt:lpstr>Tw Cen MT</vt:lpstr>
      <vt:lpstr>水滴</vt:lpstr>
      <vt:lpstr>什么是AOP？</vt:lpstr>
      <vt:lpstr>AspectJ AOP和SpringAOP</vt:lpstr>
      <vt:lpstr>创建代理的2个方式</vt:lpstr>
      <vt:lpstr>PowerPoint 演示文稿</vt:lpstr>
      <vt:lpstr>PowerPoint 演示文稿</vt:lpstr>
      <vt:lpstr>5种增强</vt:lpstr>
      <vt:lpstr>Spring AOP相关概念</vt:lpstr>
      <vt:lpstr>简单的示例</vt:lpstr>
      <vt:lpstr>org.springframework.aop包详解</vt:lpstr>
      <vt:lpstr>PowerPoint 演示文稿</vt:lpstr>
      <vt:lpstr>6种切点</vt:lpstr>
      <vt:lpstr>3种切面</vt:lpstr>
      <vt:lpstr>PowerPoint 演示文稿</vt:lpstr>
      <vt:lpstr>3种创建代理的方式</vt:lpstr>
      <vt:lpstr>配置SpringAOP的几种方式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什么是AOP </dc:title>
  <dc:creator>kaiyu yang</dc:creator>
  <cp:lastModifiedBy>kaiyu yang</cp:lastModifiedBy>
  <cp:revision>111</cp:revision>
  <dcterms:created xsi:type="dcterms:W3CDTF">2019-04-05T04:28:07Z</dcterms:created>
  <dcterms:modified xsi:type="dcterms:W3CDTF">2019-04-15T15:22:23Z</dcterms:modified>
</cp:coreProperties>
</file>