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E1CB859-4E99-46D7-BCE1-9AA1EA45B211}">
  <a:tblStyle styleId="{CE1CB859-4E99-46D7-BCE1-9AA1EA45B21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oo.gl/MtFYOw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open?id=0B8-5d8BzFWHgV0JYX3JIclVWUmc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open?id=0B8-5d8BzFWHgODhWcDhGQjB0SkU" TargetMode="External"/><Relationship Id="rId4" Type="http://schemas.openxmlformats.org/officeDocument/2006/relationships/hyperlink" Target="https://drive.google.com/open?id=0B8-5d8BzFWHgRGNWN1I4TElZRUk" TargetMode="External"/><Relationship Id="rId5" Type="http://schemas.openxmlformats.org/officeDocument/2006/relationships/hyperlink" Target="https://drive.google.com/open?id=0B8-5d8BzFWHgTVhCSVJMZFZSeE0" TargetMode="External"/><Relationship Id="rId6" Type="http://schemas.openxmlformats.org/officeDocument/2006/relationships/hyperlink" Target="https://goo.gl/forms/86E2ARUIpOJN4lWy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Relationship Id="rId6" Type="http://schemas.openxmlformats.org/officeDocument/2006/relationships/image" Target="../media/image10.png"/><Relationship Id="rId7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Relationship Id="rId4" Type="http://schemas.openxmlformats.org/officeDocument/2006/relationships/image" Target="../media/image05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Regression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https://goo.gl/MtFYOw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Extra: NuSVR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087" y="1450900"/>
            <a:ext cx="7791824" cy="21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 problems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Notebook: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https://drive.google.com/open?id=0B8-5d8BzFWHgV0JYX3JIclVWUmc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Practice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Notebook: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https://drive.google.com/open?id=0B8-5d8BzFWHgODhWcDhGQjB0SkU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Train data: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https://drive.google.com/open?id=0B8-5d8BzFWHgRGNWN1I4TElZRUk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Test data: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https://drive.google.com/open?id=0B8-5d8BzFWHgTVhCSVJMZFZSeE0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Report: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https://goo.gl/forms/86E2ARUIpOJN4lWy1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Regression theory recap: Linear, Ridge, Lasso, SVR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(hypothesis form, optimization problem, solution, practical advantages and disadvantages)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Demo problems: 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Linear vs Lasso vs Ridge vs Linear SVR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Ridge vs Lasso feature selection (+ application to the compressive sensing reconstruction)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Kernel Ridge vs Kernel SVR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NuSVR (</a:t>
            </a:r>
            <a:r>
              <a:rPr lang="en">
                <a:solidFill>
                  <a:srgbClr val="000000"/>
                </a:solidFill>
              </a:rPr>
              <a:t>fraction of training errors vs fraction of support vectors)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Practice (challenge)</a:t>
            </a:r>
          </a:p>
          <a:p>
            <a:pPr indent="-228600" lvl="1" marL="9144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Bike rental forecast from kaggle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Regression problem statement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96565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 regression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4"/>
            <a:ext cx="5649616" cy="19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93154"/>
            <a:ext cx="5490324" cy="1729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313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Ridge regression</a:t>
            </a:r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0" l="4940" r="42828" t="0"/>
          <a:stretch/>
        </p:blipFill>
        <p:spPr>
          <a:xfrm>
            <a:off x="5441448" y="1852575"/>
            <a:ext cx="3394200" cy="179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287" y="760824"/>
            <a:ext cx="3351250" cy="109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5">
            <a:alphaModFix/>
          </a:blip>
          <a:srcRect b="0" l="0" r="17464" t="0"/>
          <a:stretch/>
        </p:blipFill>
        <p:spPr>
          <a:xfrm>
            <a:off x="186525" y="1122375"/>
            <a:ext cx="5035164" cy="179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6">
            <a:alphaModFix/>
          </a:blip>
          <a:srcRect b="14965" l="0" r="0" t="0"/>
          <a:stretch/>
        </p:blipFill>
        <p:spPr>
          <a:xfrm>
            <a:off x="311700" y="3035725"/>
            <a:ext cx="4430025" cy="196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7">
            <a:alphaModFix/>
          </a:blip>
          <a:srcRect b="0" l="0" r="35283" t="0"/>
          <a:stretch/>
        </p:blipFill>
        <p:spPr>
          <a:xfrm>
            <a:off x="5382925" y="3534549"/>
            <a:ext cx="3511252" cy="14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LASSO 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298525" cy="225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Support Vector Regression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2275"/>
            <a:ext cx="5348550" cy="77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075" y="1830500"/>
            <a:ext cx="5166750" cy="127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5">
            <a:alphaModFix/>
          </a:blip>
          <a:srcRect b="8399" l="0" r="4315" t="0"/>
          <a:stretch/>
        </p:blipFill>
        <p:spPr>
          <a:xfrm>
            <a:off x="375175" y="3108300"/>
            <a:ext cx="3625604" cy="200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6">
            <a:alphaModFix/>
          </a:blip>
          <a:srcRect b="0" l="0" r="25656" t="0"/>
          <a:stretch/>
        </p:blipFill>
        <p:spPr>
          <a:xfrm>
            <a:off x="4754200" y="3397912"/>
            <a:ext cx="3887119" cy="127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 of methods</a:t>
            </a:r>
          </a:p>
        </p:txBody>
      </p:sp>
      <p:graphicFrame>
        <p:nvGraphicFramePr>
          <p:cNvPr id="105" name="Shape 105"/>
          <p:cNvGraphicFramePr/>
          <p:nvPr/>
        </p:nvGraphicFramePr>
        <p:xfrm>
          <a:off x="393125" y="115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{CE1CB859-4E99-46D7-BCE1-9AA1EA45B211}</a:tableStyleId>
              </a:tblPr>
              <a:tblGrid>
                <a:gridCol w="1700550"/>
                <a:gridCol w="1700550"/>
                <a:gridCol w="1700550"/>
                <a:gridCol w="1700550"/>
                <a:gridCol w="1700550"/>
              </a:tblGrid>
              <a:tr h="10285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Regression method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Closed-form solution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Use of Kernels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</a:t>
                      </a:r>
                      <a:r>
                        <a:rPr lang="en" sz="1800"/>
                        <a:t>parseness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External parameters</a:t>
                      </a:r>
                    </a:p>
                  </a:txBody>
                  <a:tcPr marT="91425" marB="91425" marR="91425" marL="91425" anchor="ctr"/>
                </a:tc>
              </a:tr>
              <a:tr h="677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Linear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+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-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-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-</a:t>
                      </a:r>
                    </a:p>
                  </a:txBody>
                  <a:tcPr marT="91425" marB="91425" marR="91425" marL="91425" anchor="ctr"/>
                </a:tc>
              </a:tr>
              <a:tr h="6704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Ridge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+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+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-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λ</a:t>
                      </a:r>
                    </a:p>
                  </a:txBody>
                  <a:tcPr marT="91425" marB="91425" marR="91425" marL="91425" anchor="ctr"/>
                </a:tc>
              </a:tr>
              <a:tr h="670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LASSO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-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-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sparse features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λ</a:t>
                      </a:r>
                    </a:p>
                  </a:txBody>
                  <a:tcPr marT="91425" marB="91425" marR="91425" marL="91425" anchor="ctr"/>
                </a:tc>
              </a:tr>
              <a:tr h="670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Support Vector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-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+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sparse points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C, ε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Extra: NuSVR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262" y="1286099"/>
            <a:ext cx="5773875" cy="149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4950" y="3163150"/>
            <a:ext cx="6074097" cy="163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