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jair.org/media/105/live-105-1426-jair.pdf" TargetMode="External"/><Relationship Id="rId3" Type="http://schemas.openxmlformats.org/officeDocument/2006/relationships/hyperlink" Target="http://scikit-learn.org/stable/modules/generated/sklearn.multiclass.OutputCodeClassifier.html#sklearn.multiclass.OutputCodeClassifier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jair.org/media/105/live-105-1426-jair.pdf" TargetMode="External"/><Relationship Id="rId3" Type="http://schemas.openxmlformats.org/officeDocument/2006/relationships/hyperlink" Target="http://scikit-learn.org/stable/modules/generated/sklearn.multiclass.OutputCodeClassifier.html#sklearn.multiclass.OutputCodeClassifier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http://scikit-learn.org/stable/modules/lda_qda.html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http://scikit-learn.org/stable/modules/lda_qda.html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http://scikit-learn.org/stable/modules/lda_qda.html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http://scikit-learn.org/stable/modules/lda_qda.html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http://scikit-learn.org/stable/modules/sgd.html#mathematical-formulation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http://scikit-learn.org/stable/modules/sgd.html#mathematical-formulation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http://scikit-learn.org/stable/modules/sgd.html#mathematical-formulation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http://scikit-learn.org/stable/modules/sgd.html#mathematical-formulation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http://scikit-learn.org/stable/modules/sgd.html#tips-on-practical-use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http://scikit-learn.org/stable/modules/sgd.html#mathematical-formulation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http://scikit-learn.org/stable/modules/multiclass.html#multiclass-and-multilabel-algorithms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http://scikit-learn.org/stable/modules/multiclass.html#multiclass-and-multilabel-algorithms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http://scikit-learn.org/stable/modules/multiclass.html#one-vs-the-rest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http://scikit-learn.org/stable/modules/multiclass.html#one-vs-the-rest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http://scikit-learn.org/stable/modules/multiclass.html#one-vs-the-rest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http://scikit-learn.org/stable/modules/multiclass.html#one-vs-the-rest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http://scikit-learn.org/stable/modules/multiclass.html#one-vs-one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http://www.jair.org/media/105/live-105-1426-jair.pdf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http://scikit-learn.org/stable/modules/generated/sklearn.multiclass.OutputCodeClassifier.html#sklearn.multiclass.OutputCodeClassifier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http://www.jair.org/media/105/live-105-1426-jair.pdf</a:t>
            </a:r>
            <a:r>
              <a:rPr lang="en"/>
              <a:t> 7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http://scikit-learn.org/stable/modules/generated/sklearn.multiclass.OutputCodeClassifier.html#sklearn.multiclass.OutputCodeClassifier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http://scikit-learn.org/stable/modules/multiclass.html#multiclass-and-multilabel-algorithms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http://scikit-learn.org/stable/modules/naive_bayes.html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http://scikit-learn.org/stable/modules/naive_bayes.html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http://scikit-learn.org/stable/modules/naive_bayes.html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http://scikit-learn.org/stable/modules/naive_bayes.html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http://scikit-learn.org/stable/modules/naive_bayes.html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http://scikit-learn.org/stable/modules/naive_bayes.html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http://scikit-learn.org/stable/modules/naive_bayes.html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Relationship Id="rId5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cikit-learn.org/stable/modules/multiclass.html#ecoc" TargetMode="External"/><Relationship Id="rId4" Type="http://schemas.openxmlformats.org/officeDocument/2006/relationships/hyperlink" Target="http://scikit-learn.org/stable/auto_examples/classification/plot_classifier_comparison.html" TargetMode="External"/><Relationship Id="rId11" Type="http://schemas.openxmlformats.org/officeDocument/2006/relationships/hyperlink" Target="http://scikit-learn.org/stable/modules/cross_validation.html" TargetMode="External"/><Relationship Id="rId10" Type="http://schemas.openxmlformats.org/officeDocument/2006/relationships/hyperlink" Target="http://scikit-learn.org/stable/modules/naive_bayes.html" TargetMode="External"/><Relationship Id="rId9" Type="http://schemas.openxmlformats.org/officeDocument/2006/relationships/hyperlink" Target="http://scikit-learn.org/stable/modules/lda_qda.html" TargetMode="External"/><Relationship Id="rId5" Type="http://schemas.openxmlformats.org/officeDocument/2006/relationships/hyperlink" Target="http://courses.cs.tamu.edu/rgutier/cs790_w02/l6.pdf" TargetMode="External"/><Relationship Id="rId6" Type="http://schemas.openxmlformats.org/officeDocument/2006/relationships/hyperlink" Target="http://scikit-learn.org/stable/auto_examples/decomposition/plot_pca_vs_lda.html#sphx-glr-auto-examples-decomposition-plot-pca-vs-lda-py" TargetMode="External"/><Relationship Id="rId7" Type="http://schemas.openxmlformats.org/officeDocument/2006/relationships/hyperlink" Target="http://scikit-learn.org/stable/auto_examples/linear_model/plot_iris_logistic.html#sphx-glr-auto-examples-linear-model-plot-iris-logistic-py" TargetMode="External"/><Relationship Id="rId8" Type="http://schemas.openxmlformats.org/officeDocument/2006/relationships/hyperlink" Target="http://scikit-learn.org/stable/modules/linear_model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Multiclass Classification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Sergey Ivanov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Linear/Quadratic Discriminant Analysis (LDA/QDA)</a:t>
            </a:r>
          </a:p>
        </p:txBody>
      </p:sp>
      <p:pic>
        <p:nvPicPr>
          <p:cNvPr descr="8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111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Linear/Quadratic Discriminant Analysis (LDA/QDA)</a:t>
            </a:r>
          </a:p>
        </p:txBody>
      </p:sp>
      <p:pic>
        <p:nvPicPr>
          <p:cNvPr descr="8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149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78425"/>
            <a:ext cx="8441450" cy="11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Linear/Quadratic Discriminant Analysis (LDA/QDA)</a:t>
            </a:r>
          </a:p>
        </p:txBody>
      </p:sp>
      <p:pic>
        <p:nvPicPr>
          <p:cNvPr descr="8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149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78425"/>
            <a:ext cx="46101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.png"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4025" y="3416675"/>
            <a:ext cx="581025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08375" y="3231650"/>
            <a:ext cx="29850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LDA = each class has the same covariance equals to averaged covariance of the classes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QDA = each class has its own covariance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Linear/Quadratic Discriminant Analysis (LDA/QDA)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530400" y="1554150"/>
            <a:ext cx="3848400" cy="2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Pros: 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Closed-Form solution 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Inherently Multiclass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No hyperparameters tuning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Can be used as dimensionality reduction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679175" y="1554150"/>
            <a:ext cx="3848400" cy="2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Cons: 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Assume unimodal Gaussian distribution for each class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Cannot reduce dimensions to more than the number of classes.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Not useful if “information” is in data variance instead of the mean of classes.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Stochastic Gradient Descent (SGD)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1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50" y="1244125"/>
            <a:ext cx="28860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50" y="2704637"/>
            <a:ext cx="41529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518050" y="2127750"/>
            <a:ext cx="1850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Loss functions L:</a:t>
            </a:r>
          </a:p>
        </p:txBody>
      </p:sp>
      <p:pic>
        <p:nvPicPr>
          <p:cNvPr descr="13.png"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350" y="1170125"/>
            <a:ext cx="4288249" cy="3350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Stochastic Gradient Descent (SGD)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1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50" y="1244125"/>
            <a:ext cx="28860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18050" y="3052825"/>
            <a:ext cx="2158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Regularization</a:t>
            </a:r>
            <a:r>
              <a:rPr lang="en"/>
              <a:t> Term R</a:t>
            </a:r>
            <a:r>
              <a:rPr lang="en"/>
              <a:t>:</a:t>
            </a:r>
          </a:p>
        </p:txBody>
      </p:sp>
      <p:pic>
        <p:nvPicPr>
          <p:cNvPr descr="14.png"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50" y="3706375"/>
            <a:ext cx="67246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.png"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0700" y="1322525"/>
            <a:ext cx="3148050" cy="238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Stochastic Gradient Descent (SGD)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1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50" y="1244125"/>
            <a:ext cx="28860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.png"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50" y="2127750"/>
            <a:ext cx="31527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7.png"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450" y="2983300"/>
            <a:ext cx="127635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Stochastic Gradient Descent (SGD)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1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50" y="1244125"/>
            <a:ext cx="28860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.png"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50" y="2127750"/>
            <a:ext cx="31527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7.png"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450" y="2983300"/>
            <a:ext cx="12763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8.png" id="182" name="Shape 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7400" y="1170125"/>
            <a:ext cx="4556000" cy="35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Stochastic Gradient Descent (SGD)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752400" y="1319800"/>
            <a:ext cx="5797200" cy="25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Practical Tips: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Scale data so that each dimension has unit variance and zero mean. StandardScaler() in Python.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Empirically, n_iter = np.ceil(10**6 / n)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Averaged SGD works best with large number of features. 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After PCA, multiply training data by c such that L2 norm will be equals to 1.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Stochastic Gradient Descent (SGD)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30400" y="1554150"/>
            <a:ext cx="3848400" cy="2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Pros: 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Fast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Ease of implementation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Sound theoretical results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679175" y="1554150"/>
            <a:ext cx="38484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Cons: 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Hyperparameters tuning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Sensitive to feature scaling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Not multiclass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4239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5164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Presentation on Multiclass Classification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Error Rates and the Bayes Classifier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Gaussian and Linear Classifiers. Linear Discriminant Analysis. Logistic Regression;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Multi-class classification models and methods;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Multi-class strategies: one-versus-all, one-versus-one, error-correction-codes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Linear Classifiers and Multi-classification Tutorial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In-class exercise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624550" y="1292525"/>
            <a:ext cx="338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 u="sng">
                <a:solidFill>
                  <a:srgbClr val="1155CC"/>
                </a:solidFill>
                <a:hlinkClick r:id="rId3"/>
              </a:rPr>
              <a:t>Multilabel Classification format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 u="sng">
                <a:solidFill>
                  <a:srgbClr val="1155CC"/>
                </a:solidFill>
                <a:hlinkClick r:id="rId4"/>
              </a:rPr>
              <a:t>Classifier Comparison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 u="sng">
                <a:solidFill>
                  <a:srgbClr val="1155CC"/>
                </a:solidFill>
                <a:hlinkClick r:id="rId5"/>
              </a:rPr>
              <a:t>LDA as dimensionality reduction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 u="sng">
                <a:solidFill>
                  <a:srgbClr val="1155CC"/>
                </a:solidFill>
                <a:hlinkClick r:id="rId6"/>
              </a:rPr>
              <a:t>LDA vs PCA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 u="sng">
                <a:solidFill>
                  <a:srgbClr val="1155CC"/>
                </a:solidFill>
                <a:hlinkClick r:id="rId7"/>
              </a:rPr>
              <a:t>Logistic Regression for 3 classes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 u="sng">
                <a:solidFill>
                  <a:srgbClr val="1155CC"/>
                </a:solidFill>
                <a:hlinkClick r:id="rId8"/>
              </a:rPr>
              <a:t>Linear models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 u="sng">
                <a:solidFill>
                  <a:srgbClr val="1155CC"/>
                </a:solidFill>
                <a:hlinkClick r:id="rId9"/>
              </a:rPr>
              <a:t>LDA and QDA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 u="sng">
                <a:solidFill>
                  <a:srgbClr val="1155CC"/>
                </a:solidFill>
                <a:hlinkClick r:id="rId10"/>
              </a:rPr>
              <a:t>Naive Regression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100" u="sng">
                <a:solidFill>
                  <a:srgbClr val="1155CC"/>
                </a:solidFill>
                <a:hlinkClick r:id="rId11"/>
              </a:rPr>
              <a:t>Cross Validation in Python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5755650" y="445025"/>
            <a:ext cx="4239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Multilabel and Multiclass classification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579725" y="1406125"/>
            <a:ext cx="7980600" cy="25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400"/>
              <a:t>Multiclass</a:t>
            </a:r>
            <a:r>
              <a:rPr lang="en" sz="2400"/>
              <a:t>: classifying more than 2 classes. For example, classifying digits.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400"/>
              <a:t>Multilabel</a:t>
            </a:r>
            <a:r>
              <a:rPr lang="en" sz="2400"/>
              <a:t>: assigning a set of topics to each sample. For example, assignment of topics to an article.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400"/>
              <a:t>Multioutput-multiclass</a:t>
            </a:r>
            <a:r>
              <a:rPr lang="en" sz="2400"/>
              <a:t>: fixed number of output variables, each of which can take on arbitrary number of values. For example, predicting a fruit and its color, where each fruit can take on arbitrary set of values from {‘blue’, ‘orange’, ‘green’, ‘white’,...}.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Multilabel and Multiclass classification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579725" y="1406125"/>
            <a:ext cx="6389400" cy="25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Inherent Multiclass: Naive Bayes, LDA/QDA, DT, Random Forest, kNN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One-vs-Rest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One-vs-One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Error-Correcting Output Codes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One-vs-Rest (OVR)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.pn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50" y="1017724"/>
            <a:ext cx="7116475" cy="35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One-vs-Rest (OVR)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.jpg"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850" y="1017725"/>
            <a:ext cx="2894575" cy="387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One-vs-Rest (OVR)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468725" y="1406125"/>
            <a:ext cx="4255500" cy="3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/>
              <a:t>Training:</a:t>
            </a:r>
            <a:r>
              <a:rPr lang="en" sz="2000"/>
              <a:t> Fits one classifier per class against all other data as a negative class. In total K classifiers.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 u="sng"/>
              <a:t>Prediction:</a:t>
            </a:r>
            <a:r>
              <a:rPr lang="en" sz="2000"/>
              <a:t> applies K classifiers to a new data point.  Selects the one that got a positive class. In case of ties, selects the class with highest confidence. 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724225" y="1406125"/>
            <a:ext cx="4255500" cy="3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Pros: 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Efficient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Interpretable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One-vs-One (OVO)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3.png"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25" y="1170125"/>
            <a:ext cx="7672050" cy="36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One-vs-One (OVO)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468725" y="1406125"/>
            <a:ext cx="4255500" cy="3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/>
              <a:t>Training:</a:t>
            </a:r>
            <a:r>
              <a:rPr lang="en" sz="2000"/>
              <a:t> Fits (K-1) classifier per class against each other class. In total K*(K-1)/2 classifiers.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 u="sng"/>
              <a:t>Prediction:</a:t>
            </a:r>
            <a:r>
              <a:rPr lang="en" sz="2000"/>
              <a:t> applies K*(K-1)/2 classifiers to a new data point.  Selects the class that got the majority of votes (“+1”). In case of ties, selects the class with highest confidence.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724225" y="1406125"/>
            <a:ext cx="4255500" cy="3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Pros: 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Used for Kernel algorithms (e.g. “SVM”).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Cons: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Not as fast as OVR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Error-Correcting Output Codes (ECOC)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468650" y="1073075"/>
            <a:ext cx="3533700" cy="3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/>
              <a:t>Training:</a:t>
            </a:r>
            <a:r>
              <a:rPr lang="en" sz="1800"/>
              <a:t> 1) Obtain a binary codeword for each class of length </a:t>
            </a:r>
            <a:r>
              <a:rPr i="1" lang="en" sz="1800"/>
              <a:t>c</a:t>
            </a:r>
            <a:r>
              <a:rPr lang="en" sz="1800"/>
              <a:t>. 2) Learn a separate binary classifier for each position of a codeword. In total, </a:t>
            </a:r>
            <a:r>
              <a:rPr i="1" lang="en" sz="1800"/>
              <a:t>c </a:t>
            </a:r>
            <a:r>
              <a:rPr lang="en" sz="1800"/>
              <a:t>classifiers.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 u="sng"/>
              <a:t>Prediction:</a:t>
            </a:r>
            <a:r>
              <a:rPr lang="en" sz="1800"/>
              <a:t> Apply </a:t>
            </a:r>
            <a:r>
              <a:rPr i="1" lang="en" sz="1800"/>
              <a:t>c</a:t>
            </a:r>
            <a:r>
              <a:rPr lang="en" sz="1800"/>
              <a:t> classifiers to a new data point and select the class closest to a datapoint by Hamming distance. </a:t>
            </a:r>
          </a:p>
        </p:txBody>
      </p:sp>
      <p:pic>
        <p:nvPicPr>
          <p:cNvPr descr="19.png"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275" y="931375"/>
            <a:ext cx="2632125" cy="254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.png"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350" y="3415787"/>
            <a:ext cx="50863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Error-Correcting Output Codes (ECOC)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468650" y="1073075"/>
            <a:ext cx="3533700" cy="3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How to obtain codewords?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indent="-3429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800"/>
              <a:t>Row separation 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arenR"/>
            </a:pPr>
            <a:r>
              <a:rPr lang="en" sz="1800"/>
              <a:t>Column separation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22.png"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50" y="2343573"/>
            <a:ext cx="5987399" cy="2614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6738600" y="1270450"/>
            <a:ext cx="2405400" cy="3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Pros: 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Can be more correct than OVR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Multilabel and Multiclass classification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579725" y="1406125"/>
            <a:ext cx="6389400" cy="25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Inherent Multiclass: Naive Bayes, LDA/QDA, DT, Random Forest, kNN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One-vs-Rest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One-vs-One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Error-Correcting Output Codes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Naive Bayes</a:t>
            </a:r>
          </a:p>
        </p:txBody>
      </p:sp>
      <p:pic>
        <p:nvPicPr>
          <p:cNvPr descr="1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0" y="2119900"/>
            <a:ext cx="8199400" cy="15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Naive Bayes</a:t>
            </a:r>
          </a:p>
        </p:txBody>
      </p:sp>
      <p:pic>
        <p:nvPicPr>
          <p:cNvPr descr="1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475"/>
            <a:ext cx="36290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75" y="2267925"/>
            <a:ext cx="8311050" cy="135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Naive Bayes</a:t>
            </a:r>
          </a:p>
        </p:txBody>
      </p:sp>
      <p:pic>
        <p:nvPicPr>
          <p:cNvPr descr="1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475"/>
            <a:ext cx="36290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50" y="3050143"/>
            <a:ext cx="8094500" cy="797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png"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250" y="2206250"/>
            <a:ext cx="32099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Naive Bayes</a:t>
            </a:r>
          </a:p>
        </p:txBody>
      </p:sp>
      <p:pic>
        <p:nvPicPr>
          <p:cNvPr descr="1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475"/>
            <a:ext cx="36290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800" y="1400712"/>
            <a:ext cx="32861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png"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250" y="2206250"/>
            <a:ext cx="3209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700" y="3050149"/>
            <a:ext cx="8139599" cy="154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Naive Bayes</a:t>
            </a:r>
          </a:p>
        </p:txBody>
      </p:sp>
      <p:pic>
        <p:nvPicPr>
          <p:cNvPr descr="1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475"/>
            <a:ext cx="36290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pn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800" y="1400712"/>
            <a:ext cx="32861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png"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250" y="2206250"/>
            <a:ext cx="32099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0800" y="2107575"/>
            <a:ext cx="28670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png"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800" y="2997554"/>
            <a:ext cx="8112500" cy="1827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Naive Bayes</a:t>
            </a:r>
          </a:p>
        </p:txBody>
      </p:sp>
      <p:pic>
        <p:nvPicPr>
          <p:cNvPr descr="6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200" y="1017725"/>
            <a:ext cx="5465100" cy="128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pn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200" y="2980456"/>
            <a:ext cx="5465099" cy="60888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530400" y="1554150"/>
            <a:ext cx="2836800" cy="2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4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Gaussian NB</a:t>
            </a:r>
          </a:p>
          <a:p>
            <a:pPr indent="-381000" lvl="0" marL="457200" rtl="0">
              <a:lnSpc>
                <a:spcPct val="4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400"/>
              <a:t>Bernoulli NB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Naive Bayes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30400" y="1554150"/>
            <a:ext cx="3848400" cy="2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Pros: 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Fast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Prevent curse of dimensionality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Decent classifier for several tasks (e.g. text classification)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Inherently multiclass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679175" y="1554150"/>
            <a:ext cx="3848400" cy="2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/>
              <a:t>Cons</a:t>
            </a:r>
            <a:r>
              <a:rPr lang="en" sz="2400"/>
              <a:t>: 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800"/>
              <a:t>Bad estimator of probabilities to the class.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