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1" r:id="rId3"/>
    <p:sldId id="282" r:id="rId4"/>
    <p:sldId id="283" r:id="rId5"/>
    <p:sldId id="286" r:id="rId6"/>
    <p:sldId id="284" r:id="rId7"/>
    <p:sldId id="258" r:id="rId8"/>
    <p:sldId id="257" r:id="rId9"/>
    <p:sldId id="287" r:id="rId10"/>
    <p:sldId id="276" r:id="rId11"/>
    <p:sldId id="271" r:id="rId12"/>
    <p:sldId id="278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22"/>
    <p:restoredTop sz="94141"/>
  </p:normalViewPr>
  <p:slideViewPr>
    <p:cSldViewPr snapToGrid="0" snapToObjects="1">
      <p:cViewPr varScale="1">
        <p:scale>
          <a:sx n="123" d="100"/>
          <a:sy n="123" d="100"/>
        </p:scale>
        <p:origin x="11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860FF-C6F8-7048-8885-8BCF3A329CA8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1445-B449-8B48-B76B-C09A8FD6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6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51445-B449-8B48-B76B-C09A8FD6E9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97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51445-B449-8B48-B76B-C09A8FD6E9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89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51445-B449-8B48-B76B-C09A8FD6E9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2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51445-B449-8B48-B76B-C09A8FD6E9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6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51445-B449-8B48-B76B-C09A8FD6E9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62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51445-B449-8B48-B76B-C09A8FD6E9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73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51445-B449-8B48-B76B-C09A8FD6E9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1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B0AE-E423-3447-8D80-F6757924A0A6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19D5-7397-6341-A789-DF47CF2CF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8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B0AE-E423-3447-8D80-F6757924A0A6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19D5-7397-6341-A789-DF47CF2CF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2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B0AE-E423-3447-8D80-F6757924A0A6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19D5-7397-6341-A789-DF47CF2CF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7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B0AE-E423-3447-8D80-F6757924A0A6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19D5-7397-6341-A789-DF47CF2CF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3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B0AE-E423-3447-8D80-F6757924A0A6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19D5-7397-6341-A789-DF47CF2CF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6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B0AE-E423-3447-8D80-F6757924A0A6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19D5-7397-6341-A789-DF47CF2CF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B0AE-E423-3447-8D80-F6757924A0A6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19D5-7397-6341-A789-DF47CF2CF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B0AE-E423-3447-8D80-F6757924A0A6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19D5-7397-6341-A789-DF47CF2CF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7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B0AE-E423-3447-8D80-F6757924A0A6}" type="datetimeFigureOut">
              <a:rPr lang="en-US" smtClean="0"/>
              <a:t>2/18/20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19D5-7397-6341-A789-DF47CF2CF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7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B0AE-E423-3447-8D80-F6757924A0A6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19D5-7397-6341-A789-DF47CF2CF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5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B0AE-E423-3447-8D80-F6757924A0A6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19D5-7397-6341-A789-DF47CF2CF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6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0B0AE-E423-3447-8D80-F6757924A0A6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019D5-7397-6341-A789-DF47CF2CF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4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owtie-bio.sourceforge.net/bowtie2/manual.shtml#performance-tuning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userID@hgcc.genetics.emory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t.emory.edu/security/vpn.html" TargetMode="External"/><Relationship Id="rId4" Type="http://schemas.openxmlformats.org/officeDocument/2006/relationships/hyperlink" Target="http://it.emory.edu/security/services/two_facto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gentoo.org/wiki/Nano/Basics_Guide" TargetMode="External"/><Relationship Id="rId2" Type="http://schemas.openxmlformats.org/officeDocument/2006/relationships/hyperlink" Target="https://www.cs.colostate.edu/helpdocs/vi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gridengine.info/wiki/index.php/Simple-Job-Array-Howt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Basics about HGCC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Jingjing Yang</a:t>
            </a:r>
          </a:p>
          <a:p>
            <a:r>
              <a:rPr lang="en-US" dirty="0"/>
              <a:t>Department of Human Genetics</a:t>
            </a:r>
          </a:p>
        </p:txBody>
      </p:sp>
    </p:spTree>
    <p:extLst>
      <p:ext uri="{BB962C8B-B14F-4D97-AF65-F5344CB8AC3E}">
        <p14:creationId xmlns:p14="http://schemas.microsoft.com/office/powerpoint/2010/main" val="1732634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shell scripts (see </a:t>
            </a:r>
            <a:r>
              <a:rPr lang="en-US" dirty="0" err="1"/>
              <a:t>BASH.pptx</a:t>
            </a:r>
            <a:r>
              <a:rPr lang="en-US" dirty="0"/>
              <a:t>)</a:t>
            </a:r>
          </a:p>
          <a:p>
            <a:r>
              <a:rPr lang="en-US" dirty="0"/>
              <a:t>Commonly used tools are installed as modules (</a:t>
            </a:r>
            <a:r>
              <a:rPr lang="en-US" b="1" dirty="0"/>
              <a:t>can only be used after login to an interactive session with command </a:t>
            </a:r>
            <a:r>
              <a:rPr lang="en-US" b="1" dirty="0" err="1">
                <a:solidFill>
                  <a:srgbClr val="FF0000"/>
                </a:solidFill>
              </a:rPr>
              <a:t>qlogin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See installed modules/tools : </a:t>
            </a:r>
            <a:r>
              <a:rPr lang="en-US" dirty="0">
                <a:solidFill>
                  <a:srgbClr val="FF0000"/>
                </a:solidFill>
              </a:rPr>
              <a:t>module avail</a:t>
            </a:r>
          </a:p>
          <a:p>
            <a:pPr lvl="1"/>
            <a:r>
              <a:rPr lang="en-US" dirty="0"/>
              <a:t>Load a module/tool : </a:t>
            </a:r>
            <a:r>
              <a:rPr lang="en-US" dirty="0">
                <a:solidFill>
                  <a:srgbClr val="FF0000"/>
                </a:solidFill>
              </a:rPr>
              <a:t>module load [software]</a:t>
            </a:r>
          </a:p>
          <a:p>
            <a:pPr lvl="1"/>
            <a:r>
              <a:rPr lang="en-US" dirty="0"/>
              <a:t>List loaded modules: </a:t>
            </a:r>
            <a:r>
              <a:rPr lang="en-US" dirty="0">
                <a:solidFill>
                  <a:srgbClr val="FF0000"/>
                </a:solidFill>
              </a:rPr>
              <a:t>module list</a:t>
            </a:r>
          </a:p>
          <a:p>
            <a:pPr lvl="1"/>
            <a:r>
              <a:rPr lang="en-US" dirty="0"/>
              <a:t>Unload a module: </a:t>
            </a:r>
            <a:r>
              <a:rPr lang="en-US" dirty="0">
                <a:solidFill>
                  <a:srgbClr val="FF0000"/>
                </a:solidFill>
              </a:rPr>
              <a:t>module unload [software]</a:t>
            </a:r>
            <a:endParaRPr lang="en-US" dirty="0"/>
          </a:p>
          <a:p>
            <a:pPr lvl="1"/>
            <a:r>
              <a:rPr lang="en-US" dirty="0"/>
              <a:t>Unload all loaded modules: </a:t>
            </a:r>
            <a:r>
              <a:rPr lang="en-US" dirty="0">
                <a:solidFill>
                  <a:srgbClr val="FF0000"/>
                </a:solidFill>
              </a:rPr>
              <a:t>module purge</a:t>
            </a:r>
            <a:endParaRPr lang="en-US" dirty="0"/>
          </a:p>
          <a:p>
            <a:r>
              <a:rPr lang="en-US" dirty="0"/>
              <a:t>Do not make another copy of the data on HGCC unless you need to make changes</a:t>
            </a:r>
          </a:p>
          <a:p>
            <a:r>
              <a:rPr lang="en-US" dirty="0"/>
              <a:t>Common reference genome data sets on HGCC</a:t>
            </a:r>
          </a:p>
          <a:p>
            <a:pPr lvl="1"/>
            <a:r>
              <a:rPr lang="en-US" dirty="0"/>
              <a:t>HGCC shared reference genome data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sw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hgcc</a:t>
            </a:r>
            <a:r>
              <a:rPr lang="en-US" dirty="0">
                <a:solidFill>
                  <a:srgbClr val="FF0000"/>
                </a:solidFill>
              </a:rPr>
              <a:t>/Data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7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SGE Queues on HGCC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There are two queues defined on HGCC – </a:t>
            </a:r>
            <a:r>
              <a:rPr lang="en-US" dirty="0" err="1"/>
              <a:t>b.q</a:t>
            </a:r>
            <a:r>
              <a:rPr lang="en-US" dirty="0"/>
              <a:t> and </a:t>
            </a:r>
            <a:r>
              <a:rPr lang="en-US" dirty="0" err="1"/>
              <a:t>i.q</a:t>
            </a:r>
            <a:endParaRPr lang="en-US" dirty="0"/>
          </a:p>
          <a:p>
            <a:r>
              <a:rPr lang="en-US" dirty="0" err="1"/>
              <a:t>b.q</a:t>
            </a:r>
            <a:endParaRPr lang="en-US" dirty="0"/>
          </a:p>
          <a:p>
            <a:pPr lvl="1"/>
            <a:r>
              <a:rPr lang="en-US" dirty="0"/>
              <a:t>For batch (non-interactive) jobs</a:t>
            </a:r>
          </a:p>
          <a:p>
            <a:pPr lvl="1"/>
            <a:r>
              <a:rPr lang="en-US" dirty="0"/>
              <a:t>Restricted to node01 – node06</a:t>
            </a:r>
          </a:p>
          <a:p>
            <a:pPr lvl="1"/>
            <a:r>
              <a:rPr lang="en-US" dirty="0"/>
              <a:t>Job defaults</a:t>
            </a:r>
          </a:p>
          <a:p>
            <a:pPr lvl="2"/>
            <a:r>
              <a:rPr lang="en-US" dirty="0"/>
              <a:t>1 core / 8GB RAM</a:t>
            </a:r>
          </a:p>
          <a:p>
            <a:pPr lvl="2"/>
            <a:r>
              <a:rPr lang="en-US" dirty="0"/>
              <a:t>240 hours max. run time</a:t>
            </a:r>
          </a:p>
          <a:p>
            <a:pPr lvl="1"/>
            <a:r>
              <a:rPr lang="en-US" dirty="0" err="1"/>
              <a:t>Requestable</a:t>
            </a:r>
            <a:r>
              <a:rPr lang="en-US" dirty="0"/>
              <a:t> resources</a:t>
            </a:r>
          </a:p>
          <a:p>
            <a:pPr lvl="2"/>
            <a:r>
              <a:rPr lang="en-US" dirty="0"/>
              <a:t>Cores</a:t>
            </a:r>
          </a:p>
          <a:p>
            <a:pPr lvl="2"/>
            <a:r>
              <a:rPr lang="en-US" dirty="0"/>
              <a:t>Run time</a:t>
            </a:r>
          </a:p>
          <a:p>
            <a:pPr lvl="1"/>
            <a:r>
              <a:rPr lang="en-US" dirty="0"/>
              <a:t>Memory is not requestable – you get 8 GB / core (See slide on requesting additional resources)</a:t>
            </a:r>
          </a:p>
          <a:p>
            <a:r>
              <a:rPr lang="en-US" dirty="0" err="1"/>
              <a:t>i.q</a:t>
            </a:r>
            <a:endParaRPr lang="en-US" dirty="0"/>
          </a:p>
          <a:p>
            <a:pPr lvl="1"/>
            <a:r>
              <a:rPr lang="en-US" dirty="0"/>
              <a:t>For interactive jobs, e.g. to run program with a GUI, or requiring command line access</a:t>
            </a:r>
          </a:p>
          <a:p>
            <a:pPr lvl="1"/>
            <a:r>
              <a:rPr lang="en-US" dirty="0"/>
              <a:t>Restricted to node07 – node09</a:t>
            </a:r>
          </a:p>
          <a:p>
            <a:pPr lvl="1"/>
            <a:r>
              <a:rPr lang="en-US" dirty="0"/>
              <a:t>Job defaults</a:t>
            </a:r>
          </a:p>
          <a:p>
            <a:pPr lvl="2"/>
            <a:r>
              <a:rPr lang="en-US" dirty="0"/>
              <a:t>1 core / 8GB RAM</a:t>
            </a:r>
          </a:p>
          <a:p>
            <a:pPr lvl="2"/>
            <a:r>
              <a:rPr lang="en-US" dirty="0"/>
              <a:t>24 hours max. run time</a:t>
            </a:r>
          </a:p>
          <a:p>
            <a:pPr lvl="1"/>
            <a:r>
              <a:rPr lang="en-US" dirty="0" err="1"/>
              <a:t>Requestable</a:t>
            </a:r>
            <a:r>
              <a:rPr lang="en-US" dirty="0"/>
              <a:t> resources</a:t>
            </a:r>
          </a:p>
          <a:p>
            <a:pPr lvl="2"/>
            <a:r>
              <a:rPr lang="en-US" dirty="0"/>
              <a:t>Cores</a:t>
            </a:r>
          </a:p>
        </p:txBody>
      </p:sp>
    </p:spTree>
    <p:extLst>
      <p:ext uri="{BB962C8B-B14F-4D97-AF65-F5344CB8AC3E}">
        <p14:creationId xmlns:p14="http://schemas.microsoft.com/office/powerpoint/2010/main" val="113438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Requesting additional cores for your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To request additional cores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qsub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–q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b.q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–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smp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4 </a:t>
            </a:r>
            <a:r>
              <a:rPr lang="is-IS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r>
              <a:rPr lang="en-US" dirty="0"/>
              <a:t>Notes</a:t>
            </a:r>
          </a:p>
          <a:p>
            <a:pPr lvl="1"/>
            <a:r>
              <a:rPr lang="en-US" dirty="0"/>
              <a:t>Requesting additional cores also provides additional memory</a:t>
            </a:r>
          </a:p>
          <a:p>
            <a:pPr lvl="2"/>
            <a:r>
              <a:rPr lang="en-US" dirty="0"/>
              <a:t>1 core = 8 GB, 2 cores = 16GB, 4 cores = 32GB, 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en-US" dirty="0"/>
              <a:t>Your program(s) must be able to take advantage of multiple cores or additional memory.</a:t>
            </a:r>
          </a:p>
          <a:p>
            <a:pPr lvl="1"/>
            <a:r>
              <a:rPr lang="en-US" dirty="0"/>
              <a:t>You may have to specify this via the program’s command line options, e.g. specifying –p option for bowtie2: </a:t>
            </a:r>
            <a:r>
              <a:rPr lang="en-US" dirty="0">
                <a:hlinkClick r:id="rId3"/>
              </a:rPr>
              <a:t>http://bowtie-bio.sourceforge.net/bowtie2/manual.shtml#performance-tuning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smp</a:t>
            </a:r>
            <a:r>
              <a:rPr lang="en-US" dirty="0"/>
              <a:t> parallel environment requires that the requested number of cores be free/available on a single node, otherwise you job will not run.</a:t>
            </a:r>
          </a:p>
          <a:p>
            <a:pPr lvl="1"/>
            <a:r>
              <a:rPr lang="en-US" dirty="0"/>
              <a:t>Multiple </a:t>
            </a:r>
            <a:r>
              <a:rPr lang="en-US" dirty="0" err="1"/>
              <a:t>smUsing</a:t>
            </a:r>
            <a:r>
              <a:rPr lang="en-US" dirty="0"/>
              <a:t> more cores/memory may not result in a dramatic performance improvement. Think about possibly breaking your analysis into multiple jobs/steps and running those jobs/steps concurrently on multiple nodes. all jobs may be more efficient than a single large job. It also is more user-friendly.</a:t>
            </a:r>
          </a:p>
        </p:txBody>
      </p:sp>
    </p:spTree>
    <p:extLst>
      <p:ext uri="{BB962C8B-B14F-4D97-AF65-F5344CB8AC3E}">
        <p14:creationId xmlns:p14="http://schemas.microsoft.com/office/powerpoint/2010/main" val="1441247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Requesting additional time for your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request additional time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qsub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–q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b.q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h_rt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hh:mm:ss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s-IS" dirty="0">
                <a:latin typeface="Courier New" charset="0"/>
                <a:ea typeface="Courier New" charset="0"/>
                <a:cs typeface="Courier New" charset="0"/>
              </a:rPr>
              <a:t>...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r>
              <a:rPr lang="en-US" dirty="0" err="1"/>
              <a:t>hh</a:t>
            </a:r>
            <a:r>
              <a:rPr lang="en-US" dirty="0"/>
              <a:t> = hours, mm = minutes, </a:t>
            </a:r>
            <a:r>
              <a:rPr lang="en-US" dirty="0" err="1"/>
              <a:t>ss</a:t>
            </a:r>
            <a:r>
              <a:rPr lang="en-US" dirty="0"/>
              <a:t> = seconds</a:t>
            </a:r>
          </a:p>
          <a:p>
            <a:r>
              <a:rPr lang="en-US" dirty="0"/>
              <a:t>Notes:</a:t>
            </a:r>
          </a:p>
          <a:p>
            <a:pPr lvl="1"/>
            <a:r>
              <a:rPr lang="en-US" dirty="0"/>
              <a:t>Default run time for batch jobs is 240 hours.</a:t>
            </a:r>
          </a:p>
          <a:p>
            <a:pPr lvl="1"/>
            <a:r>
              <a:rPr lang="en-US" dirty="0"/>
              <a:t>This is sufficient for 99.9% of jobs on HGCC. If your job is taking more than 240 hours to run, it’s probably stuck and should be terminated.</a:t>
            </a:r>
          </a:p>
          <a:p>
            <a:pPr lvl="1"/>
            <a:r>
              <a:rPr lang="en-US" dirty="0"/>
              <a:t>You can also request a shorter run time, e.g. for testing purposes</a:t>
            </a:r>
          </a:p>
          <a:p>
            <a:pPr lvl="3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qsub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–q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b.q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–l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h_rt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=1:00:00 </a:t>
            </a:r>
            <a:r>
              <a:rPr lang="is-IS" dirty="0">
                <a:latin typeface="Courier New" charset="0"/>
                <a:ea typeface="Courier New" charset="0"/>
                <a:cs typeface="Courier New" charset="0"/>
              </a:rPr>
              <a:t>...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r>
              <a:rPr lang="en-US" dirty="0"/>
              <a:t>The above will run your job for one hour then automatically terminate it.</a:t>
            </a:r>
          </a:p>
        </p:txBody>
      </p:sp>
    </p:spTree>
    <p:extLst>
      <p:ext uri="{BB962C8B-B14F-4D97-AF65-F5344CB8AC3E}">
        <p14:creationId xmlns:p14="http://schemas.microsoft.com/office/powerpoint/2010/main" val="135373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7528-FE12-084F-A306-5A6EA055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to HGCC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0229C-B447-6E4A-B7FB-2C87FD58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MAC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Terminal </a:t>
            </a:r>
            <a:r>
              <a:rPr lang="en-US" dirty="0"/>
              <a:t>application </a:t>
            </a:r>
            <a:endParaRPr lang="en-US" b="1" dirty="0"/>
          </a:p>
          <a:p>
            <a:pPr lvl="1"/>
            <a:r>
              <a:rPr lang="en-US" dirty="0"/>
              <a:t>Commands: </a:t>
            </a:r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userID@hgcc.genetics.emory.edu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Windows</a:t>
            </a:r>
          </a:p>
          <a:p>
            <a:pPr lvl="1"/>
            <a:r>
              <a:rPr lang="en-US" dirty="0"/>
              <a:t>Use the terminal emulator </a:t>
            </a:r>
            <a:r>
              <a:rPr lang="en-US" b="1" dirty="0" err="1"/>
              <a:t>PuTTY</a:t>
            </a:r>
            <a:endParaRPr lang="en-US" b="1" dirty="0"/>
          </a:p>
          <a:p>
            <a:r>
              <a:rPr lang="en-US" dirty="0"/>
              <a:t>Outside Emory Network</a:t>
            </a:r>
          </a:p>
          <a:p>
            <a:pPr lvl="1"/>
            <a:r>
              <a:rPr lang="en-US" dirty="0"/>
              <a:t>Have </a:t>
            </a:r>
            <a:r>
              <a:rPr lang="en-US" b="1" dirty="0"/>
              <a:t>DUO</a:t>
            </a:r>
            <a:r>
              <a:rPr lang="en-US" dirty="0"/>
              <a:t> authorization set up (</a:t>
            </a:r>
            <a:r>
              <a:rPr lang="en-US" dirty="0">
                <a:hlinkClick r:id="rId4"/>
              </a:rPr>
              <a:t>http://it.emory.edu/security/services/two_factor/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Connect to </a:t>
            </a:r>
            <a:r>
              <a:rPr lang="en-US" b="1" dirty="0"/>
              <a:t>VPN </a:t>
            </a:r>
            <a:r>
              <a:rPr lang="en-US" dirty="0"/>
              <a:t>before login (</a:t>
            </a:r>
            <a:r>
              <a:rPr lang="en-US" dirty="0">
                <a:hlinkClick r:id="rId5"/>
              </a:rPr>
              <a:t>http://it.emory.edu/security/vpn.html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 Emory IT Support at 404-727-7777 for help with DUO and VPN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7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6143-AED9-3E45-A6DC-B556C3E5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92B3-B33F-9D42-B735-8178E92F9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Show current directory: </a:t>
            </a:r>
            <a:r>
              <a:rPr lang="en-US" dirty="0" err="1">
                <a:solidFill>
                  <a:srgbClr val="FF0000"/>
                </a:solidFill>
              </a:rPr>
              <a:t>pwd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Up-arrow will go to the previous command</a:t>
            </a:r>
          </a:p>
          <a:p>
            <a:r>
              <a:rPr lang="en-US" dirty="0"/>
              <a:t>List files/sub-directories under current directory: </a:t>
            </a:r>
            <a:r>
              <a:rPr lang="en-US" dirty="0">
                <a:solidFill>
                  <a:srgbClr val="FF0000"/>
                </a:solidFill>
              </a:rPr>
              <a:t>ls</a:t>
            </a:r>
          </a:p>
          <a:p>
            <a:r>
              <a:rPr lang="en-US" dirty="0"/>
              <a:t>Note: all content surrounded by brackets </a:t>
            </a:r>
            <a:r>
              <a:rPr lang="en-US" dirty="0">
                <a:solidFill>
                  <a:srgbClr val="FF0000"/>
                </a:solidFill>
              </a:rPr>
              <a:t>[ ]</a:t>
            </a:r>
            <a:r>
              <a:rPr lang="en-US" dirty="0"/>
              <a:t> have to be replaced by your own content, including the brackets</a:t>
            </a:r>
          </a:p>
          <a:p>
            <a:r>
              <a:rPr lang="en-US" dirty="0"/>
              <a:t>Find the manual of Linux command, e.g., ls: </a:t>
            </a:r>
            <a:r>
              <a:rPr lang="en-US" dirty="0">
                <a:solidFill>
                  <a:srgbClr val="FF0000"/>
                </a:solidFill>
              </a:rPr>
              <a:t>man [ls]</a:t>
            </a:r>
          </a:p>
          <a:p>
            <a:r>
              <a:rPr lang="en-US" dirty="0"/>
              <a:t>Make new directory: </a:t>
            </a:r>
            <a:r>
              <a:rPr lang="en-US" dirty="0" err="1">
                <a:solidFill>
                  <a:srgbClr val="FF0000"/>
                </a:solidFill>
              </a:rPr>
              <a:t>mkdir</a:t>
            </a:r>
            <a:r>
              <a:rPr lang="en-US" dirty="0">
                <a:solidFill>
                  <a:srgbClr val="FF0000"/>
                </a:solidFill>
              </a:rPr>
              <a:t> –p [directory]</a:t>
            </a:r>
          </a:p>
          <a:p>
            <a:r>
              <a:rPr lang="en-US" dirty="0"/>
              <a:t>Navigate to a directory: </a:t>
            </a:r>
            <a:r>
              <a:rPr lang="en-US" dirty="0">
                <a:solidFill>
                  <a:srgbClr val="FF0000"/>
                </a:solidFill>
              </a:rPr>
              <a:t>cd [directory]</a:t>
            </a:r>
          </a:p>
          <a:p>
            <a:pPr lvl="1"/>
            <a:r>
              <a:rPr lang="en-US" dirty="0"/>
              <a:t>Current directory: 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/>
              <a:t>Up 1 level directory: </a:t>
            </a:r>
            <a:r>
              <a:rPr lang="en-US" dirty="0">
                <a:solidFill>
                  <a:srgbClr val="FF0000"/>
                </a:solidFill>
              </a:rPr>
              <a:t>..</a:t>
            </a:r>
          </a:p>
          <a:p>
            <a:pPr lvl="1"/>
            <a:r>
              <a:rPr lang="en-US" dirty="0"/>
              <a:t>Home directory: </a:t>
            </a:r>
            <a:r>
              <a:rPr lang="en-US" dirty="0">
                <a:solidFill>
                  <a:srgbClr val="FF0000"/>
                </a:solidFill>
              </a:rPr>
              <a:t>~</a:t>
            </a:r>
          </a:p>
          <a:p>
            <a:r>
              <a:rPr lang="en-US" dirty="0"/>
              <a:t>Rename/Move directory: </a:t>
            </a:r>
            <a:r>
              <a:rPr lang="en-US" dirty="0">
                <a:solidFill>
                  <a:srgbClr val="FF0000"/>
                </a:solidFill>
              </a:rPr>
              <a:t>mv [directory] [destination directory]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9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05C8-DDB0-1B4D-84B5-96C54F3A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2BF07-0FBF-5D43-B805-D358F4F6F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Define variables in BASH (HGCC): </a:t>
            </a:r>
            <a:r>
              <a:rPr lang="en-US" dirty="0">
                <a:solidFill>
                  <a:srgbClr val="FF0000"/>
                </a:solidFill>
              </a:rPr>
              <a:t>export VARNAME=[value]</a:t>
            </a:r>
          </a:p>
          <a:p>
            <a:pPr lvl="1"/>
            <a:r>
              <a:rPr lang="en-US" dirty="0"/>
              <a:t>Use ${VARNAME} as a shortcut for defined value</a:t>
            </a:r>
          </a:p>
          <a:p>
            <a:pPr lvl="1"/>
            <a:r>
              <a:rPr lang="en-US" dirty="0"/>
              <a:t>Show variable content: </a:t>
            </a:r>
            <a:r>
              <a:rPr lang="en-US" dirty="0">
                <a:solidFill>
                  <a:srgbClr val="FF0000"/>
                </a:solidFill>
              </a:rPr>
              <a:t>echo ${VARNAME}</a:t>
            </a:r>
          </a:p>
          <a:p>
            <a:r>
              <a:rPr lang="en-US" dirty="0"/>
              <a:t> Look at a file</a:t>
            </a:r>
          </a:p>
          <a:p>
            <a:pPr lvl="1"/>
            <a:r>
              <a:rPr lang="en-US" dirty="0"/>
              <a:t>Read file in terminal: </a:t>
            </a:r>
            <a:r>
              <a:rPr lang="en-US" dirty="0">
                <a:solidFill>
                  <a:srgbClr val="FF0000"/>
                </a:solidFill>
              </a:rPr>
              <a:t>less, </a:t>
            </a:r>
            <a:r>
              <a:rPr lang="en-US" dirty="0" err="1">
                <a:solidFill>
                  <a:srgbClr val="FF0000"/>
                </a:solidFill>
              </a:rPr>
              <a:t>zless</a:t>
            </a:r>
            <a:r>
              <a:rPr lang="en-US" dirty="0">
                <a:solidFill>
                  <a:srgbClr val="FF0000"/>
                </a:solidFill>
              </a:rPr>
              <a:t>, more</a:t>
            </a:r>
          </a:p>
          <a:p>
            <a:pPr lvl="1"/>
            <a:r>
              <a:rPr lang="en-US" dirty="0"/>
              <a:t>Press ‘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/>
              <a:t>’ to exit </a:t>
            </a:r>
            <a:r>
              <a:rPr lang="en-US" dirty="0">
                <a:solidFill>
                  <a:srgbClr val="FF0000"/>
                </a:solidFill>
              </a:rPr>
              <a:t>less, </a:t>
            </a:r>
            <a:r>
              <a:rPr lang="en-US" dirty="0" err="1">
                <a:solidFill>
                  <a:srgbClr val="FF0000"/>
                </a:solidFill>
              </a:rPr>
              <a:t>zless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Print all file content into terminal: </a:t>
            </a:r>
            <a:r>
              <a:rPr lang="en-US" dirty="0">
                <a:solidFill>
                  <a:srgbClr val="FF0000"/>
                </a:solidFill>
              </a:rPr>
              <a:t>cat, </a:t>
            </a:r>
            <a:r>
              <a:rPr lang="en-US" dirty="0" err="1">
                <a:solidFill>
                  <a:srgbClr val="FF0000"/>
                </a:solidFill>
              </a:rPr>
              <a:t>zcat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zless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zcat</a:t>
            </a:r>
            <a:r>
              <a:rPr lang="en-US" dirty="0"/>
              <a:t> are the commands for </a:t>
            </a:r>
            <a:r>
              <a:rPr lang="en-US" dirty="0" err="1"/>
              <a:t>gzipped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Look at start of a file: </a:t>
            </a:r>
          </a:p>
          <a:p>
            <a:pPr lvl="2"/>
            <a:r>
              <a:rPr lang="en-US" dirty="0"/>
              <a:t>Print first K lines: </a:t>
            </a:r>
            <a:r>
              <a:rPr lang="en-US" dirty="0">
                <a:solidFill>
                  <a:srgbClr val="FF0000"/>
                </a:solidFill>
              </a:rPr>
              <a:t>head –n [K]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Print all but the last K lines: </a:t>
            </a:r>
            <a:r>
              <a:rPr lang="en-US" dirty="0">
                <a:solidFill>
                  <a:srgbClr val="FF0000"/>
                </a:solidFill>
              </a:rPr>
              <a:t>head –n –[K]</a:t>
            </a:r>
          </a:p>
          <a:p>
            <a:pPr lvl="1"/>
            <a:r>
              <a:rPr lang="en-US" dirty="0"/>
              <a:t>Look at end of a file: </a:t>
            </a:r>
          </a:p>
          <a:p>
            <a:pPr lvl="2"/>
            <a:r>
              <a:rPr lang="en-US" dirty="0"/>
              <a:t>Print last K lines: </a:t>
            </a:r>
            <a:r>
              <a:rPr lang="en-US" dirty="0">
                <a:solidFill>
                  <a:srgbClr val="FF0000"/>
                </a:solidFill>
              </a:rPr>
              <a:t>tail –n [K]</a:t>
            </a:r>
            <a:endParaRPr lang="en-US" dirty="0"/>
          </a:p>
          <a:p>
            <a:pPr lvl="2"/>
            <a:r>
              <a:rPr lang="en-US" dirty="0"/>
              <a:t>Print all but the first K lines: </a:t>
            </a:r>
            <a:r>
              <a:rPr lang="en-US" dirty="0">
                <a:solidFill>
                  <a:srgbClr val="FF0000"/>
                </a:solidFill>
              </a:rPr>
              <a:t>tail –n +[K]</a:t>
            </a:r>
          </a:p>
          <a:p>
            <a:r>
              <a:rPr lang="en-US" dirty="0"/>
              <a:t>Search for pattern(s) in a file </a:t>
            </a:r>
          </a:p>
          <a:p>
            <a:pPr lvl="1"/>
            <a:r>
              <a:rPr lang="en-US" dirty="0"/>
              <a:t>Print lines with pattern: </a:t>
            </a:r>
            <a:r>
              <a:rPr lang="en-US" dirty="0">
                <a:solidFill>
                  <a:srgbClr val="FF0000"/>
                </a:solidFill>
              </a:rPr>
              <a:t>grep [pattern] [file]</a:t>
            </a:r>
          </a:p>
          <a:p>
            <a:pPr lvl="1"/>
            <a:r>
              <a:rPr lang="en-US" dirty="0"/>
              <a:t>Print lines without pattern: </a:t>
            </a:r>
            <a:r>
              <a:rPr lang="en-US" dirty="0">
                <a:solidFill>
                  <a:srgbClr val="FF0000"/>
                </a:solidFill>
              </a:rPr>
              <a:t>grep –v [pattern] [file]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1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83DD-47A8-9A48-B68E-87FC7E6D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83AE-F374-4B48-8EEC-0F677817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count: </a:t>
            </a:r>
            <a:r>
              <a:rPr lang="en-US" dirty="0" err="1">
                <a:solidFill>
                  <a:srgbClr val="FF0000"/>
                </a:solidFill>
              </a:rPr>
              <a:t>wc</a:t>
            </a:r>
            <a:r>
              <a:rPr lang="en-US" dirty="0">
                <a:solidFill>
                  <a:srgbClr val="FF0000"/>
                </a:solidFill>
              </a:rPr>
              <a:t> –l [file]</a:t>
            </a:r>
          </a:p>
          <a:p>
            <a:r>
              <a:rPr lang="en-US" dirty="0"/>
              <a:t>Sort file: </a:t>
            </a:r>
            <a:r>
              <a:rPr lang="en-US" dirty="0">
                <a:solidFill>
                  <a:srgbClr val="FF0000"/>
                </a:solidFill>
              </a:rPr>
              <a:t>sort </a:t>
            </a:r>
          </a:p>
          <a:p>
            <a:r>
              <a:rPr lang="en-US" dirty="0"/>
              <a:t>Stream commands together (vertical line): </a:t>
            </a:r>
            <a:r>
              <a:rPr lang="en-US" dirty="0">
                <a:solidFill>
                  <a:srgbClr val="FF0000"/>
                </a:solidFill>
              </a:rPr>
              <a:t>|</a:t>
            </a:r>
          </a:p>
          <a:p>
            <a:pPr lvl="1"/>
            <a:r>
              <a:rPr lang="en-US" dirty="0"/>
              <a:t>Use the output from the command before the vertical line as input for the command after the vertical line</a:t>
            </a:r>
          </a:p>
          <a:p>
            <a:r>
              <a:rPr lang="en-US" dirty="0"/>
              <a:t>Extract specific columns: </a:t>
            </a:r>
            <a:r>
              <a:rPr lang="en-US" dirty="0">
                <a:solidFill>
                  <a:srgbClr val="FF0000"/>
                </a:solidFill>
              </a:rPr>
              <a:t>cut –d[Delimiter] –f[field number]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6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D47F-6803-DE49-A206-74E76EC9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txt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4B029-2D3C-D944-BC36-D5DCCE4E9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txt file: </a:t>
            </a:r>
            <a:r>
              <a:rPr lang="en-US" dirty="0">
                <a:solidFill>
                  <a:srgbClr val="FF0000"/>
                </a:solidFill>
              </a:rPr>
              <a:t>touch</a:t>
            </a:r>
          </a:p>
          <a:p>
            <a:r>
              <a:rPr lang="en-US" dirty="0"/>
              <a:t>Editor tool in terminal: </a:t>
            </a:r>
            <a:r>
              <a:rPr lang="en-US" dirty="0">
                <a:solidFill>
                  <a:srgbClr val="FF0000"/>
                </a:solidFill>
              </a:rPr>
              <a:t>vi, </a:t>
            </a:r>
            <a:r>
              <a:rPr lang="en-US" dirty="0" err="1">
                <a:solidFill>
                  <a:srgbClr val="FF0000"/>
                </a:solidFill>
              </a:rPr>
              <a:t>nano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Basics for </a:t>
            </a:r>
            <a:r>
              <a:rPr lang="en-US" dirty="0">
                <a:solidFill>
                  <a:srgbClr val="FF0000"/>
                </a:solidFill>
              </a:rPr>
              <a:t>vi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FF0000"/>
                </a:solidFill>
                <a:hlinkClick r:id="rId2"/>
              </a:rPr>
              <a:t>https://www.cs.colostate.edu/helpdocs/vi.html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/>
              <a:t>Basics for </a:t>
            </a:r>
            <a:r>
              <a:rPr lang="en-US" dirty="0" err="1">
                <a:solidFill>
                  <a:srgbClr val="FF0000"/>
                </a:solidFill>
              </a:rPr>
              <a:t>nano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3"/>
              </a:rPr>
              <a:t>https://wiki.gentoo.org/wiki/Nano/Basics_Guide</a:t>
            </a:r>
            <a:endParaRPr lang="en-US" dirty="0"/>
          </a:p>
          <a:p>
            <a:r>
              <a:rPr lang="en-US" dirty="0"/>
              <a:t>Recommend to use Sublime to edit your code on your local computer </a:t>
            </a:r>
          </a:p>
        </p:txBody>
      </p:sp>
    </p:spTree>
    <p:extLst>
      <p:ext uri="{BB962C8B-B14F-4D97-AF65-F5344CB8AC3E}">
        <p14:creationId xmlns:p14="http://schemas.microsoft.com/office/powerpoint/2010/main" val="340811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Human Genetics Compute Cluster (HGCC)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HGCC consists of one head node and 9 computation nodes.</a:t>
            </a:r>
          </a:p>
          <a:p>
            <a:r>
              <a:rPr lang="en-US" dirty="0"/>
              <a:t>The computation nodes have varying amounts of RAM, CPU (cores), and local scratch space (/scratch)</a:t>
            </a:r>
          </a:p>
          <a:p>
            <a:r>
              <a:rPr lang="en-US" dirty="0"/>
              <a:t>Head node is called </a:t>
            </a:r>
            <a:r>
              <a:rPr lang="en-US" dirty="0">
                <a:solidFill>
                  <a:srgbClr val="FF0000"/>
                </a:solidFill>
              </a:rPr>
              <a:t>node00</a:t>
            </a:r>
          </a:p>
          <a:p>
            <a:r>
              <a:rPr lang="en-US" dirty="0"/>
              <a:t>Compute nodes are called </a:t>
            </a:r>
            <a:r>
              <a:rPr lang="en-US" dirty="0">
                <a:solidFill>
                  <a:srgbClr val="FF0000"/>
                </a:solidFill>
              </a:rPr>
              <a:t>node01, node02, </a:t>
            </a:r>
            <a:r>
              <a:rPr lang="is-IS" dirty="0">
                <a:solidFill>
                  <a:srgbClr val="FF0000"/>
                </a:solidFill>
              </a:rPr>
              <a:t>…</a:t>
            </a:r>
          </a:p>
          <a:p>
            <a:r>
              <a:rPr lang="is-IS" dirty="0"/>
              <a:t>List all computation nodes: </a:t>
            </a:r>
            <a:r>
              <a:rPr lang="is-IS" dirty="0">
                <a:solidFill>
                  <a:srgbClr val="FF0000"/>
                </a:solidFill>
              </a:rPr>
              <a:t>qstat –f</a:t>
            </a:r>
          </a:p>
          <a:p>
            <a:r>
              <a:rPr lang="is-IS" dirty="0"/>
              <a:t>List other user‘s jobs: </a:t>
            </a:r>
            <a:r>
              <a:rPr lang="is-IS" dirty="0">
                <a:solidFill>
                  <a:srgbClr val="FF0000"/>
                </a:solidFill>
              </a:rPr>
              <a:t>qstat –u ‘*‘</a:t>
            </a:r>
          </a:p>
        </p:txBody>
      </p:sp>
    </p:spTree>
    <p:extLst>
      <p:ext uri="{BB962C8B-B14F-4D97-AF65-F5344CB8AC3E}">
        <p14:creationId xmlns:p14="http://schemas.microsoft.com/office/powerpoint/2010/main" val="304272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about Using HGCC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Never run big jobs on head node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Submit big jobs to computational nodes (only submit jobs at head node): </a:t>
            </a:r>
            <a:r>
              <a:rPr lang="en-US" dirty="0" err="1">
                <a:solidFill>
                  <a:srgbClr val="FF0000"/>
                </a:solidFill>
              </a:rPr>
              <a:t>qsub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Use command </a:t>
            </a:r>
            <a:r>
              <a:rPr lang="en-US" dirty="0" err="1">
                <a:solidFill>
                  <a:srgbClr val="FF0000"/>
                </a:solidFill>
              </a:rPr>
              <a:t>qlogin</a:t>
            </a:r>
            <a:r>
              <a:rPr lang="en-US" dirty="0"/>
              <a:t> at head (gateway) node to login to an interactive session</a:t>
            </a:r>
          </a:p>
          <a:p>
            <a:pPr lvl="1"/>
            <a:r>
              <a:rPr lang="en-US" dirty="0"/>
              <a:t>Log into specific node: </a:t>
            </a:r>
            <a:r>
              <a:rPr lang="en-US" dirty="0" err="1">
                <a:solidFill>
                  <a:srgbClr val="FF0000"/>
                </a:solidFill>
              </a:rPr>
              <a:t>qlogin</a:t>
            </a:r>
            <a:r>
              <a:rPr lang="en-US" dirty="0">
                <a:solidFill>
                  <a:srgbClr val="FF0000"/>
                </a:solidFill>
              </a:rPr>
              <a:t> –l h=[node07.local] </a:t>
            </a:r>
          </a:p>
          <a:p>
            <a:pPr lvl="1"/>
            <a:r>
              <a:rPr lang="en-US" dirty="0"/>
              <a:t>Only test your jobs at interactive sessions</a:t>
            </a:r>
          </a:p>
          <a:p>
            <a:r>
              <a:rPr lang="en-US" b="1" dirty="0"/>
              <a:t>Use local scratch space</a:t>
            </a:r>
          </a:p>
          <a:p>
            <a:pPr lvl="1"/>
            <a:r>
              <a:rPr lang="en-US" dirty="0"/>
              <a:t>Copy big data to the scratch spaces (</a:t>
            </a:r>
            <a:r>
              <a:rPr lang="en-US" dirty="0">
                <a:solidFill>
                  <a:srgbClr val="FF0000"/>
                </a:solidFill>
              </a:rPr>
              <a:t>/scratch</a:t>
            </a:r>
            <a:r>
              <a:rPr lang="en-US" dirty="0"/>
              <a:t>) on each computational node to avoid extensive I/O</a:t>
            </a:r>
          </a:p>
          <a:p>
            <a:pPr lvl="1"/>
            <a:r>
              <a:rPr lang="en-US" dirty="0"/>
              <a:t>Remove your data from scratch space when your job is done</a:t>
            </a:r>
          </a:p>
        </p:txBody>
      </p:sp>
    </p:spTree>
    <p:extLst>
      <p:ext uri="{BB962C8B-B14F-4D97-AF65-F5344CB8AC3E}">
        <p14:creationId xmlns:p14="http://schemas.microsoft.com/office/powerpoint/2010/main" val="150849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DFA3-03ED-9047-A8C0-D444EEB4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Jobs to HGCC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C9598-CDE4-6545-961C-52BCBEFB4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Submit your job from the Head node (run the job under current working directory (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cwd</a:t>
            </a:r>
            <a:r>
              <a:rPr lang="en-US" dirty="0"/>
              <a:t>), with given job name (</a:t>
            </a:r>
            <a:r>
              <a:rPr lang="en-US" dirty="0">
                <a:solidFill>
                  <a:srgbClr val="FF0000"/>
                </a:solidFill>
              </a:rPr>
              <a:t>-N</a:t>
            </a:r>
            <a:r>
              <a:rPr lang="en-US" dirty="0"/>
              <a:t>), requesting 1 core (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smp</a:t>
            </a:r>
            <a:r>
              <a:rPr lang="en-US" dirty="0">
                <a:solidFill>
                  <a:srgbClr val="FF0000"/>
                </a:solidFill>
              </a:rPr>
              <a:t> 1</a:t>
            </a:r>
            <a:r>
              <a:rPr lang="en-US" dirty="0"/>
              <a:t>): 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qsub</a:t>
            </a:r>
            <a:r>
              <a:rPr lang="en-US" dirty="0">
                <a:solidFill>
                  <a:srgbClr val="FF0000"/>
                </a:solidFill>
              </a:rPr>
              <a:t> –q </a:t>
            </a:r>
            <a:r>
              <a:rPr lang="en-US" dirty="0" err="1">
                <a:solidFill>
                  <a:srgbClr val="FF0000"/>
                </a:solidFill>
              </a:rPr>
              <a:t>b.q</a:t>
            </a:r>
            <a:r>
              <a:rPr lang="en-US" dirty="0">
                <a:solidFill>
                  <a:srgbClr val="FF0000"/>
                </a:solidFill>
              </a:rPr>
              <a:t> –</a:t>
            </a:r>
            <a:r>
              <a:rPr lang="en-US" dirty="0" err="1">
                <a:solidFill>
                  <a:srgbClr val="FF0000"/>
                </a:solidFill>
              </a:rPr>
              <a:t>cwd</a:t>
            </a:r>
            <a:r>
              <a:rPr lang="en-US" dirty="0">
                <a:solidFill>
                  <a:srgbClr val="FF0000"/>
                </a:solidFill>
              </a:rPr>
              <a:t> –j y –N [jobname] –</a:t>
            </a:r>
            <a:r>
              <a:rPr lang="en-US" dirty="0" err="1">
                <a:solidFill>
                  <a:srgbClr val="FF0000"/>
                </a:solidFill>
              </a:rPr>
              <a:t>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smp</a:t>
            </a:r>
            <a:r>
              <a:rPr lang="en-US" dirty="0">
                <a:solidFill>
                  <a:srgbClr val="FF0000"/>
                </a:solidFill>
              </a:rPr>
              <a:t> 1 [job commands]</a:t>
            </a:r>
          </a:p>
          <a:p>
            <a:pPr lvl="1"/>
            <a:r>
              <a:rPr lang="en-US" dirty="0"/>
              <a:t>Note: </a:t>
            </a:r>
            <a:r>
              <a:rPr lang="en-US" dirty="0" err="1">
                <a:solidFill>
                  <a:srgbClr val="FF0000"/>
                </a:solidFill>
              </a:rPr>
              <a:t>qsub</a:t>
            </a:r>
            <a:r>
              <a:rPr lang="en-US" dirty="0"/>
              <a:t> limit is 500 jobs. Please use array jobs for a large number of jobs (with option </a:t>
            </a:r>
            <a:r>
              <a:rPr lang="en-US" dirty="0">
                <a:solidFill>
                  <a:srgbClr val="FF0000"/>
                </a:solidFill>
              </a:rPr>
              <a:t>–t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See instructions:</a:t>
            </a:r>
          </a:p>
          <a:p>
            <a:pPr lvl="2"/>
            <a:r>
              <a:rPr lang="en-US" dirty="0">
                <a:hlinkClick r:id="rId2"/>
              </a:rPr>
              <a:t>http://wiki.gridengine.info/wiki/index.php/Simple-Job-Array-Howto</a:t>
            </a:r>
            <a:r>
              <a:rPr lang="en-US" dirty="0"/>
              <a:t> </a:t>
            </a:r>
          </a:p>
          <a:p>
            <a:r>
              <a:rPr lang="en-US" dirty="0"/>
              <a:t>Check job status: </a:t>
            </a:r>
            <a:r>
              <a:rPr lang="en-US" dirty="0" err="1">
                <a:solidFill>
                  <a:srgbClr val="FF0000"/>
                </a:solidFill>
              </a:rPr>
              <a:t>qstat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Delete a job: </a:t>
            </a:r>
            <a:r>
              <a:rPr lang="en-US" dirty="0" err="1">
                <a:solidFill>
                  <a:srgbClr val="FF0000"/>
                </a:solidFill>
              </a:rPr>
              <a:t>qdel</a:t>
            </a:r>
            <a:r>
              <a:rPr lang="en-US" dirty="0">
                <a:solidFill>
                  <a:srgbClr val="FF0000"/>
                </a:solidFill>
              </a:rPr>
              <a:t> [</a:t>
            </a:r>
            <a:r>
              <a:rPr lang="en-US" dirty="0" err="1">
                <a:solidFill>
                  <a:srgbClr val="FF0000"/>
                </a:solidFill>
              </a:rPr>
              <a:t>jobid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r>
              <a:rPr lang="en-US" dirty="0"/>
              <a:t>Delete all your jobs: </a:t>
            </a:r>
            <a:r>
              <a:rPr lang="en-US" dirty="0" err="1">
                <a:solidFill>
                  <a:srgbClr val="FF0000"/>
                </a:solidFill>
              </a:rPr>
              <a:t>qdel</a:t>
            </a:r>
            <a:r>
              <a:rPr lang="en-US" dirty="0">
                <a:solidFill>
                  <a:srgbClr val="FF0000"/>
                </a:solidFill>
              </a:rPr>
              <a:t> –u [</a:t>
            </a:r>
            <a:r>
              <a:rPr lang="en-US" dirty="0" err="1">
                <a:solidFill>
                  <a:srgbClr val="FF0000"/>
                </a:solidFill>
              </a:rPr>
              <a:t>userid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2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1337</Words>
  <Application>Microsoft Macintosh PowerPoint</Application>
  <PresentationFormat>On-screen Show (4:3)</PresentationFormat>
  <Paragraphs>141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Office Theme</vt:lpstr>
      <vt:lpstr>Basics about HGCC</vt:lpstr>
      <vt:lpstr>Login to HGCC</vt:lpstr>
      <vt:lpstr>Basic Linux Commands</vt:lpstr>
      <vt:lpstr>Basic Linux Commands</vt:lpstr>
      <vt:lpstr>Basic Linux Commands</vt:lpstr>
      <vt:lpstr>Edit txt files</vt:lpstr>
      <vt:lpstr>Human Genetics Compute Cluster (HGCC)</vt:lpstr>
      <vt:lpstr>Rules about Using HGCC</vt:lpstr>
      <vt:lpstr>Submit Jobs to HGCC</vt:lpstr>
      <vt:lpstr>Key Strategies</vt:lpstr>
      <vt:lpstr>SGE Queues on HGCC</vt:lpstr>
      <vt:lpstr>Requesting additional cores for your job</vt:lpstr>
      <vt:lpstr>Requesting additional time for your job</vt:lpstr>
    </vt:vector>
  </TitlesOfParts>
  <Company>Emory University School of Medicine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qsub on HGCC</dc:title>
  <dc:creator>Viren Patel</dc:creator>
  <cp:lastModifiedBy>Jingjing Yang</cp:lastModifiedBy>
  <cp:revision>374</cp:revision>
  <dcterms:created xsi:type="dcterms:W3CDTF">2015-09-21T18:20:58Z</dcterms:created>
  <dcterms:modified xsi:type="dcterms:W3CDTF">2020-02-18T19:09:55Z</dcterms:modified>
</cp:coreProperties>
</file>