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6" r:id="rId4"/>
  </p:sldMasterIdLst>
  <p:notesMasterIdLst>
    <p:notesMasterId r:id="rId6"/>
  </p:notesMasterIdLst>
  <p:sldIdLst>
    <p:sldId id="436" r:id="rId5"/>
    <p:sldId id="910" r:id="rId7"/>
    <p:sldId id="921" r:id="rId8"/>
    <p:sldId id="911" r:id="rId9"/>
    <p:sldId id="922" r:id="rId10"/>
    <p:sldId id="923" r:id="rId11"/>
    <p:sldId id="924" r:id="rId12"/>
    <p:sldId id="925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471" r:id="rId22"/>
    <p:sldId id="926" r:id="rId23"/>
    <p:sldId id="927" r:id="rId24"/>
    <p:sldId id="928" r:id="rId25"/>
    <p:sldId id="929" r:id="rId26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5" autoAdjust="0"/>
    <p:restoredTop sz="97020" autoAdjust="0"/>
  </p:normalViewPr>
  <p:slideViewPr>
    <p:cSldViewPr snapToGrid="0" snapToObjects="1">
      <p:cViewPr varScale="1">
        <p:scale>
          <a:sx n="104" d="100"/>
          <a:sy n="104" d="100"/>
        </p:scale>
        <p:origin x="384" y="192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  <a:endParaRPr lang="en-US" sz="1200"/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</a:t>
            </a:r>
            <a:r>
              <a:rPr lang="zh-CN" altLang="en-US"/>
              <a:t>功能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新）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995680"/>
                <a:gridCol w="5128620"/>
              </a:tblGrid>
              <a:tr h="24511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用户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数量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新）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36683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1220470"/>
                <a:gridCol w="4903830"/>
              </a:tblGrid>
              <a:tr h="24511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总揽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图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明细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图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明细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应用（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新）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36683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1220470"/>
                <a:gridCol w="4903830"/>
              </a:tblGrid>
              <a:tr h="24511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排名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明细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明细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同移动</a:t>
            </a:r>
            <a:r>
              <a:rPr lang="zh-CN" altLang="en-US"/>
              <a:t>应用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</a:t>
            </a:r>
            <a:r>
              <a:rPr lang="zh-CN" altLang="en-US"/>
              <a:t>统计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</a:t>
            </a:r>
            <a:r>
              <a:rPr lang="zh-CN" altLang="en-US"/>
              <a:t>列表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管理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/>
                <a:gridCol w="1418400"/>
                <a:gridCol w="18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/>
                <a:gridCol w="1222711"/>
                <a:gridCol w="1613730"/>
                <a:gridCol w="1613730"/>
                <a:gridCol w="1613730"/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/>
                <a:gridCol w="1410790"/>
                <a:gridCol w="1828800"/>
                <a:gridCol w="4162108"/>
                <a:gridCol w="2975745"/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/>
                <a:gridCol w="1410790"/>
                <a:gridCol w="1828800"/>
                <a:gridCol w="4162108"/>
                <a:gridCol w="2975745"/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095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560895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995680"/>
                <a:gridCol w="5128620"/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概览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zh-CN" altLang="en-US" sz="1000" dirty="0" err="1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数据（应用及资源类型编码表）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 err="1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应用日活跃用户数（累计各省上报的“应用整体日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活跃”数据）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概览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56311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995680"/>
                <a:gridCol w="5128620"/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数量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趋势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数据）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应用日活跃用户数（基于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本省上报的“应用整体日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活跃”数据）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日使用次数（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基于本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日使用次数（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基于本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详情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情况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事件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新）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416496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995680"/>
                <a:gridCol w="5128620"/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情况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情况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单位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联系人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电话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用户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设施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</a:t>
            </a:r>
            <a:r>
              <a:rPr lang="zh-CN" altLang="en-US"/>
              <a:t>终端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</a:t>
            </a:r>
            <a:r>
              <a:rPr lang="zh-CN" altLang="en-US"/>
              <a:t>新增“移动终端类型”列，并增加可筛选条件</a:t>
            </a:r>
            <a:endParaRPr lang="zh-CN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</a:t>
            </a:r>
            <a:r>
              <a:rPr lang="zh-CN" altLang="en-US"/>
              <a:t>新）</a:t>
            </a: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</a:t>
            </a:r>
            <a:r>
              <a:rPr lang="zh-CN" altLang="en-US"/>
              <a:t>设备</a:t>
            </a:r>
            <a:endParaRPr lang="zh-CN" altLang="en-US"/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新）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441007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/>
                <a:gridCol w="929640"/>
                <a:gridCol w="1367155"/>
                <a:gridCol w="1758950"/>
                <a:gridCol w="995680"/>
                <a:gridCol w="5128620"/>
              </a:tblGrid>
              <a:tr h="24511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单位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人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电话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</a:t>
            </a:r>
            <a:r>
              <a:rPr lang="zh-CN" altLang="en-US"/>
              <a:t>功能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</a:t>
            </a:r>
            <a:r>
              <a:rPr lang="zh-CN" altLang="en-US"/>
              <a:t>信息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</a:t>
            </a:r>
            <a:r>
              <a:rPr lang="zh-CN" altLang="en-US"/>
              <a:t>信息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4312</Words>
  <Application>WPS Writer</Application>
  <PresentationFormat>Custom</PresentationFormat>
  <Paragraphs>1658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宋体</vt:lpstr>
      <vt:lpstr>Microsoft YaHei</vt:lpstr>
      <vt:lpstr>微软雅黑 Light</vt:lpstr>
      <vt:lpstr>汉仪中黑KW</vt:lpstr>
      <vt:lpstr>Foundry Gridnik Medium</vt:lpstr>
      <vt:lpstr>黑体</vt:lpstr>
      <vt:lpstr>Microsoft YaHei UI Light</vt:lpstr>
      <vt:lpstr>苹方-简</vt:lpstr>
      <vt:lpstr>华文中宋</vt:lpstr>
      <vt:lpstr>Helvetica Neue</vt:lpstr>
      <vt:lpstr>微软雅黑</vt:lpstr>
      <vt:lpstr>Arial Unicode MS</vt:lpstr>
      <vt:lpstr>Calibri Light</vt:lpstr>
      <vt:lpstr>Calibri</vt:lpstr>
      <vt:lpstr>等线</vt:lpstr>
      <vt:lpstr>汉仪中等线KW</vt:lpstr>
      <vt:lpstr>Lenovo</vt:lpstr>
      <vt:lpstr>1_Lenovo</vt:lpstr>
      <vt:lpstr>2_Lenovo</vt:lpstr>
      <vt:lpstr>PowerPoint 演示文稿</vt:lpstr>
      <vt:lpstr>菜单结构的变化</vt:lpstr>
      <vt:lpstr>控制台-变化内容</vt:lpstr>
      <vt:lpstr>控制台-变化内容</vt:lpstr>
      <vt:lpstr>控制台-变化内容（2）</vt:lpstr>
      <vt:lpstr>2.1 资产管理-平台情况（新）</vt:lpstr>
      <vt:lpstr>2.1 资产管理-平台情况（新）</vt:lpstr>
      <vt:lpstr>2.3 资产管理-基础设施</vt:lpstr>
      <vt:lpstr>2.4 资产管理-应用支撑（新）</vt:lpstr>
      <vt:lpstr>2.5 资产管理-移动应用</vt:lpstr>
      <vt:lpstr>2.6 资产管理-服务资源</vt:lpstr>
      <vt:lpstr>3.1 运行态势-日活跃用户（新）</vt:lpstr>
      <vt:lpstr>3.1 运行态势-日活跃应用（新）</vt:lpstr>
      <vt:lpstr>3.2 运行态势-日活跃应用（新）</vt:lpstr>
      <vt:lpstr>3.3 运行态势-资源服务</vt:lpstr>
      <vt:lpstr>4.1 安全审计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Stone</cp:lastModifiedBy>
  <cp:revision>26099</cp:revision>
  <dcterms:created xsi:type="dcterms:W3CDTF">2022-12-14T09:55:05Z</dcterms:created>
  <dcterms:modified xsi:type="dcterms:W3CDTF">2022-12-14T09:55:05Z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