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6" r:id="rId3"/>
  </p:sldMasterIdLst>
  <p:notesMasterIdLst>
    <p:notesMasterId r:id="rId25"/>
  </p:notesMasterIdLst>
  <p:sldIdLst>
    <p:sldId id="436" r:id="rId4"/>
    <p:sldId id="910" r:id="rId5"/>
    <p:sldId id="921" r:id="rId6"/>
    <p:sldId id="911" r:id="rId7"/>
    <p:sldId id="922" r:id="rId8"/>
    <p:sldId id="923" r:id="rId9"/>
    <p:sldId id="924" r:id="rId10"/>
    <p:sldId id="925" r:id="rId11"/>
    <p:sldId id="930" r:id="rId12"/>
    <p:sldId id="931" r:id="rId13"/>
    <p:sldId id="932" r:id="rId14"/>
    <p:sldId id="933" r:id="rId15"/>
    <p:sldId id="934" r:id="rId16"/>
    <p:sldId id="935" r:id="rId17"/>
    <p:sldId id="936" r:id="rId18"/>
    <p:sldId id="937" r:id="rId19"/>
    <p:sldId id="471" r:id="rId20"/>
    <p:sldId id="926" r:id="rId21"/>
    <p:sldId id="927" r:id="rId22"/>
    <p:sldId id="928" r:id="rId23"/>
    <p:sldId id="929" r:id="rId24"/>
  </p:sldIdLst>
  <p:sldSz cx="12188825" cy="6858000"/>
  <p:notesSz cx="6858000" cy="9144000"/>
  <p:defaultTextStyle>
    <a:defPPr>
      <a:defRPr lang="zh-CN"/>
    </a:defPPr>
    <a:lvl1pPr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8330" indent="-1511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7930" indent="-3035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7530" indent="-4559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7130" indent="-608330" algn="l" defTabSz="1217295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5">
          <p15:clr>
            <a:srgbClr val="A4A3A4"/>
          </p15:clr>
        </p15:guide>
        <p15:guide id="2" orient="horz" pos="4234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3839">
          <p15:clr>
            <a:srgbClr val="A4A3A4"/>
          </p15:clr>
        </p15:guide>
        <p15:guide id="5" pos="2256">
          <p15:clr>
            <a:srgbClr val="A4A3A4"/>
          </p15:clr>
        </p15:guide>
        <p15:guide id="6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E9ECF6"/>
    <a:srgbClr val="00233E"/>
    <a:srgbClr val="5FA34D"/>
    <a:srgbClr val="F8D7CD"/>
    <a:srgbClr val="FCECE8"/>
    <a:srgbClr val="FFFFFF"/>
    <a:srgbClr val="F9D7CE"/>
    <a:srgbClr val="F2F2F2"/>
    <a:srgbClr val="FD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2" autoAdjust="0"/>
    <p:restoredTop sz="97020" autoAdjust="0"/>
  </p:normalViewPr>
  <p:slideViewPr>
    <p:cSldViewPr snapToGrid="0" snapToObjects="1">
      <p:cViewPr>
        <p:scale>
          <a:sx n="170" d="100"/>
          <a:sy n="170" d="100"/>
        </p:scale>
        <p:origin x="-624" y="-80"/>
      </p:cViewPr>
      <p:guideLst>
        <p:guide orient="horz" pos="425"/>
        <p:guide orient="horz" pos="4234"/>
        <p:guide orient="horz" pos="3912"/>
        <p:guide pos="3839"/>
        <p:guide pos="2256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3075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5561CD97-150B-4BFB-A6C6-69D4678D010C}" type="datetime1">
              <a:rPr lang="en-US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3076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3077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Click to edit Master text styles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Second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Third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Fourth level</a:t>
            </a:r>
            <a:endParaRPr lang="zh-CN" altLang="en-US" sz="1200"/>
          </a:p>
          <a:p>
            <a:pPr defTabSz="0">
              <a:spcBef>
                <a:spcPct val="30000"/>
              </a:spcBef>
              <a:buFontTx/>
              <a:buNone/>
            </a:pPr>
            <a:r>
              <a:rPr lang="en-US" sz="1200"/>
              <a:t>Fifth level</a:t>
            </a:r>
          </a:p>
        </p:txBody>
      </p:sp>
      <p:sp>
        <p:nvSpPr>
          <p:cNvPr id="3078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800">
                <a:solidFill>
                  <a:srgbClr val="939598"/>
                </a:solidFill>
                <a:sym typeface="Arial" panose="020B0604020202020204" pitchFamily="34" charset="0"/>
              </a:defRPr>
            </a:lvl1pPr>
          </a:lstStyle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3079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70D2D96-879F-4BBB-8CFF-EAD3850C5606}" type="slidenum">
              <a:rPr lang="en-US"/>
              <a:t>‹#›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-504825" y="0"/>
            <a:ext cx="2314575" cy="1301750"/>
          </a:xfrm>
        </p:spPr>
      </p:sp>
      <p:sp>
        <p:nvSpPr>
          <p:cNvPr id="5123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836613" y="1824038"/>
            <a:ext cx="10515600" cy="43513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  <a:p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19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20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2/23/23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21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3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4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5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6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7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8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561CD97-150B-4BFB-A6C6-69D4678D010C}" type="datetime1">
              <a:rPr lang="en-US" smtClean="0"/>
              <a:t>2/22/23</a:t>
            </a:fld>
            <a:endParaRPr lang="en-US" sz="1000">
              <a:sym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2011 LENOVO CONFIDENTIAL. All rights reserved.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D96-879F-4BBB-8CFF-EAD3850C5606}" type="slidenum">
              <a:rPr lang="en-US" smtClean="0"/>
              <a:t>9</a:t>
            </a:fld>
            <a:endParaRPr lang="en-US" sz="800">
              <a:sym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gray">
          <a:xfrm flipH="1">
            <a:off x="205454" y="255906"/>
            <a:ext cx="11983373" cy="597132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5" name="Freeform 12"/>
          <p:cNvSpPr/>
          <p:nvPr userDrawn="1"/>
        </p:nvSpPr>
        <p:spPr bwMode="gray">
          <a:xfrm>
            <a:off x="1" y="254005"/>
            <a:ext cx="204788" cy="792163"/>
          </a:xfrm>
          <a:custGeom>
            <a:avLst/>
            <a:gdLst>
              <a:gd name="T0" fmla="*/ 0 w 215"/>
              <a:gd name="T1" fmla="*/ 308 h 703"/>
              <a:gd name="T2" fmla="*/ 0 w 215"/>
              <a:gd name="T3" fmla="*/ 703 h 703"/>
              <a:gd name="T4" fmla="*/ 215 w 215"/>
              <a:gd name="T5" fmla="*/ 395 h 703"/>
              <a:gd name="T6" fmla="*/ 215 w 215"/>
              <a:gd name="T7" fmla="*/ 0 h 703"/>
              <a:gd name="T8" fmla="*/ 0 w 215"/>
              <a:gd name="T9" fmla="*/ 308 h 703"/>
              <a:gd name="connsiteX0" fmla="*/ 0 w 10000"/>
              <a:gd name="connsiteY0" fmla="*/ 4381 h 7400"/>
              <a:gd name="connsiteX1" fmla="*/ 6119 w 10000"/>
              <a:gd name="connsiteY1" fmla="*/ 7400 h 7400"/>
              <a:gd name="connsiteX2" fmla="*/ 10000 w 10000"/>
              <a:gd name="connsiteY2" fmla="*/ 5619 h 7400"/>
              <a:gd name="connsiteX3" fmla="*/ 10000 w 10000"/>
              <a:gd name="connsiteY3" fmla="*/ 0 h 7400"/>
              <a:gd name="connsiteX4" fmla="*/ 0 w 10000"/>
              <a:gd name="connsiteY4" fmla="*/ 4381 h 7400"/>
              <a:gd name="connsiteX0-1" fmla="*/ 0 w 3881"/>
              <a:gd name="connsiteY0-2" fmla="*/ 2482 h 10000"/>
              <a:gd name="connsiteX1-3" fmla="*/ 0 w 3881"/>
              <a:gd name="connsiteY1-4" fmla="*/ 10000 h 10000"/>
              <a:gd name="connsiteX2-5" fmla="*/ 3881 w 3881"/>
              <a:gd name="connsiteY2-6" fmla="*/ 7593 h 10000"/>
              <a:gd name="connsiteX3-7" fmla="*/ 3881 w 3881"/>
              <a:gd name="connsiteY3-8" fmla="*/ 0 h 10000"/>
              <a:gd name="connsiteX4-9" fmla="*/ 0 w 3881"/>
              <a:gd name="connsiteY4-10" fmla="*/ 2482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881" h="10000">
                <a:moveTo>
                  <a:pt x="0" y="2482"/>
                </a:moveTo>
                <a:lnTo>
                  <a:pt x="0" y="10000"/>
                </a:lnTo>
                <a:lnTo>
                  <a:pt x="3881" y="7593"/>
                </a:lnTo>
                <a:lnTo>
                  <a:pt x="3881" y="0"/>
                </a:lnTo>
                <a:lnTo>
                  <a:pt x="0" y="2482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277147" y="1335026"/>
            <a:ext cx="11723382" cy="5039399"/>
          </a:xfrm>
          <a:prstGeom prst="rect">
            <a:avLst/>
          </a:prstGeom>
        </p:spPr>
        <p:txBody>
          <a:bodyPr lIns="121899" tIns="60949" rIns="121899" bIns="60949"/>
          <a:lstStyle>
            <a:lvl1pPr marL="226695" indent="-2266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defRPr sz="2400">
                <a:solidFill>
                  <a:srgbClr val="414042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1pPr>
            <a:lvl2pPr marL="609600" indent="-228600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2pPr>
            <a:lvl3pPr marL="8356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8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3pPr>
            <a:lvl4pPr marL="1146810" indent="-15684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4pPr>
            <a:lvl5pPr marL="1445260" indent="-150495">
              <a:lnSpc>
                <a:spcPct val="95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16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cs typeface="Arial" panose="020B060402020202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28"/>
          <p:cNvSpPr>
            <a:spLocks noGrp="1"/>
          </p:cNvSpPr>
          <p:nvPr>
            <p:ph type="title"/>
          </p:nvPr>
        </p:nvSpPr>
        <p:spPr bwMode="gray">
          <a:xfrm>
            <a:off x="283725" y="255906"/>
            <a:ext cx="11905100" cy="597132"/>
          </a:xfrm>
          <a:prstGeom prst="rect">
            <a:avLst/>
          </a:prstGeom>
        </p:spPr>
        <p:txBody>
          <a:bodyPr wrap="square" lIns="121899" tIns="60949" rIns="121899" bIns="60949" anchor="ctr" anchorCtr="0"/>
          <a:lstStyle>
            <a:lvl1pPr marL="0" algn="l" defTabSz="1218565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 userDrawn="1"/>
        </p:nvSpPr>
        <p:spPr bwMode="invGray">
          <a:xfrm flipH="1">
            <a:off x="82807" y="6501799"/>
            <a:ext cx="427913" cy="176519"/>
          </a:xfrm>
          <a:prstGeom prst="rect">
            <a:avLst/>
          </a:prstGeom>
          <a:gradFill flip="none" rotWithShape="0">
            <a:gsLst>
              <a:gs pos="100000">
                <a:srgbClr val="FF1313"/>
              </a:gs>
              <a:gs pos="0">
                <a:srgbClr val="EC2225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3" name="Freeform 8"/>
          <p:cNvSpPr/>
          <p:nvPr userDrawn="1"/>
        </p:nvSpPr>
        <p:spPr bwMode="invGray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flip="none" rotWithShape="0">
            <a:gsLst>
              <a:gs pos="47000">
                <a:srgbClr val="AF0707"/>
              </a:gs>
              <a:gs pos="100000">
                <a:srgbClr val="7F1B1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latin typeface="Foundry Gridnik Medium" pitchFamily="2" charset="0"/>
            </a:endParaRPr>
          </a:p>
        </p:txBody>
      </p:sp>
      <p:sp>
        <p:nvSpPr>
          <p:cNvPr id="4" name="Rectangle 4"/>
          <p:cNvSpPr/>
          <p:nvPr userDrawn="1"/>
        </p:nvSpPr>
        <p:spPr bwMode="invGray">
          <a:xfrm>
            <a:off x="99992" y="6445255"/>
            <a:ext cx="403274" cy="276977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 defTabSz="1218565" fontAlgn="auto">
              <a:spcBef>
                <a:spcPts val="0"/>
              </a:spcBef>
              <a:spcAft>
                <a:spcPts val="0"/>
              </a:spcAft>
              <a:defRPr/>
            </a:pPr>
            <a:fld id="{4D9F8F61-8AD5-4F61-AE0E-88B897A09A11}" type="slidenum">
              <a:rPr lang="en-US" sz="10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 bwMode="black">
          <a:xfrm>
            <a:off x="512765" y="6451600"/>
            <a:ext cx="2628241" cy="292366"/>
          </a:xfrm>
          <a:prstGeom prst="rect">
            <a:avLst/>
          </a:prstGeom>
          <a:noFill/>
        </p:spPr>
        <p:txBody>
          <a:bodyPr wrap="none" lIns="121899" tIns="60949" rIns="121899" bIns="60949">
            <a:spAutoFit/>
          </a:bodyPr>
          <a:lstStyle/>
          <a:p>
            <a:pPr defTabSz="12185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 保密信息 </a:t>
            </a:r>
            <a:r>
              <a:rPr 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 </a:t>
            </a:r>
            <a:r>
              <a:rPr lang="zh-CN" altLang="en-US" sz="1100" cap="all">
                <a:solidFill>
                  <a:srgbClr val="939598"/>
                </a:solidFill>
                <a:latin typeface="Microsoft YaHei UI Light" pitchFamily="34" charset="-122"/>
                <a:ea typeface="Microsoft YaHei UI Light" pitchFamily="34" charset="-122"/>
                <a:cs typeface="Arial" panose="020B0604020202020204" pitchFamily="34" charset="0"/>
              </a:rPr>
              <a:t>京联云保留所有权利</a:t>
            </a:r>
            <a:endParaRPr lang="en-US" sz="1100" cap="all">
              <a:solidFill>
                <a:srgbClr val="939598"/>
              </a:solidFill>
              <a:latin typeface="Microsoft YaHei UI Light" pitchFamily="34" charset="-122"/>
              <a:ea typeface="Microsoft YaHei UI Light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349370" y="6479901"/>
            <a:ext cx="1820488" cy="261610"/>
          </a:xfrm>
          <a:prstGeom prst="rect">
            <a:avLst/>
          </a:prstGeom>
          <a:noFill/>
          <a:ln w="76200"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1100" b="0" cap="none" spc="50" baseline="0">
                <a:ln w="11430">
                  <a:noFill/>
                </a:ln>
                <a:solidFill>
                  <a:schemeClr val="tx1"/>
                </a:solidFill>
                <a:effectLst/>
                <a:latin typeface="Microsoft YaHei UI Light" pitchFamily="34" charset="-122"/>
                <a:ea typeface="Microsoft YaHei UI Light" pitchFamily="34" charset="-122"/>
              </a:rPr>
              <a:t>Pekall</a:t>
            </a:r>
            <a:endParaRPr lang="zh-CN" altLang="en-US" sz="1100" b="0" cap="none" spc="50" baseline="0">
              <a:ln w="11430">
                <a:noFill/>
              </a:ln>
              <a:solidFill>
                <a:schemeClr val="tx1"/>
              </a:solidFill>
              <a:effectLst/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2" y="2130430"/>
            <a:ext cx="10360025" cy="1470025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3" y="3886200"/>
            <a:ext cx="85312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47712"/>
          </a:xfrm>
          <a:prstGeom prst="rect">
            <a:avLst/>
          </a:prstGeom>
        </p:spPr>
        <p:txBody>
          <a:bodyPr anchor="ctr"/>
          <a:lstStyle>
            <a:lvl1pPr>
              <a:defRPr sz="2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200155"/>
            <a:ext cx="10969624" cy="492601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350"/>
            <a:ext cx="10969624" cy="730250"/>
          </a:xfrm>
          <a:prstGeom prst="rect">
            <a:avLst/>
          </a:prstGeom>
        </p:spPr>
        <p:txBody>
          <a:bodyPr anchor="ctr"/>
          <a:lstStyle>
            <a:lvl1pPr algn="l">
              <a:defRPr sz="28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41405"/>
            <a:ext cx="10969624" cy="5084763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0690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906713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600205"/>
            <a:ext cx="54086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715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11250"/>
            <a:ext cx="10969624" cy="52514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9" y="4800600"/>
            <a:ext cx="7313612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9" y="612775"/>
            <a:ext cx="731361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9" y="5367338"/>
            <a:ext cx="7313612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1600205"/>
            <a:ext cx="10969624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7615" y="274643"/>
            <a:ext cx="2741612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2" y="274643"/>
            <a:ext cx="807561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52400"/>
            <a:ext cx="10969624" cy="698500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079505"/>
            <a:ext cx="10969624" cy="50466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直接连接符 10"/>
          <p:cNvSpPr>
            <a:spLocks noChangeShapeType="1"/>
          </p:cNvSpPr>
          <p:nvPr userDrawn="1"/>
        </p:nvSpPr>
        <p:spPr bwMode="auto">
          <a:xfrm>
            <a:off x="609601" y="895350"/>
            <a:ext cx="10969624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4" y="4438655"/>
            <a:ext cx="10360025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4" y="2874968"/>
            <a:ext cx="10360025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6842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2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5" y="1181105"/>
            <a:ext cx="5408613" cy="49450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773112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480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1250" y="1535113"/>
            <a:ext cx="53879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0" y="2174875"/>
            <a:ext cx="53879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69624" cy="1143000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002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7" y="273055"/>
            <a:ext cx="68135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002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5"/>
          <p:cNvSpPr>
            <a:spLocks noChangeArrowheads="1"/>
          </p:cNvSpPr>
          <p:nvPr/>
        </p:nvSpPr>
        <p:spPr bwMode="auto">
          <a:xfrm>
            <a:off x="512764" y="6451600"/>
            <a:ext cx="1889257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2021 </a:t>
            </a:r>
            <a:r>
              <a:rPr lang="zh-CN" altLang="en-US" sz="1100">
                <a:solidFill>
                  <a:srgbClr val="939598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京联云 保留所有权利</a:t>
            </a:r>
            <a:endParaRPr lang="en-US" sz="1100">
              <a:solidFill>
                <a:srgbClr val="939598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1029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D4B4D127-7425-4DA9-8D4F-BF1DD85744B4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0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15"/>
          <p:cNvSpPr>
            <a:spLocks noChangeArrowheads="1"/>
          </p:cNvSpPr>
          <p:nvPr/>
        </p:nvSpPr>
        <p:spPr bwMode="auto">
          <a:xfrm>
            <a:off x="512767" y="6451600"/>
            <a:ext cx="2378173" cy="2923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2019 </a:t>
            </a:r>
            <a:r>
              <a:rPr lang="en-US" sz="1100">
                <a:solidFill>
                  <a:srgbClr val="939598"/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PEKALL</a:t>
            </a:r>
            <a:r>
              <a:rPr lang="en-US" sz="1100">
                <a:solidFill>
                  <a:srgbClr val="939598"/>
                </a:solidFill>
                <a:cs typeface="Arial" panose="020B0604020202020204" pitchFamily="34" charset="0"/>
                <a:sym typeface="Arial" panose="020B0604020202020204" pitchFamily="34" charset="0"/>
              </a:rPr>
              <a:t>. All rights reserved.</a:t>
            </a:r>
            <a:endParaRPr lang="zh-CN" altLang="en-US" sz="2400"/>
          </a:p>
        </p:txBody>
      </p:sp>
      <p:sp>
        <p:nvSpPr>
          <p:cNvPr id="2051" name="Rectangle 7"/>
          <p:cNvSpPr>
            <a:spLocks noChangeArrowheads="1"/>
          </p:cNvSpPr>
          <p:nvPr/>
        </p:nvSpPr>
        <p:spPr bwMode="auto">
          <a:xfrm flipH="1">
            <a:off x="82552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2" name="Freeform 8"/>
          <p:cNvSpPr>
            <a:spLocks noChangeArrowheads="1"/>
          </p:cNvSpPr>
          <p:nvPr/>
        </p:nvSpPr>
        <p:spPr bwMode="auto">
          <a:xfrm flipH="1">
            <a:off x="1" y="6502400"/>
            <a:ext cx="82551" cy="260350"/>
          </a:xfrm>
          <a:custGeom>
            <a:avLst/>
            <a:gdLst>
              <a:gd name="T0" fmla="*/ 0 w 6910"/>
              <a:gd name="T1" fmla="*/ 0 h 8544"/>
              <a:gd name="T2" fmla="*/ 6910 w 6910"/>
              <a:gd name="T3" fmla="*/ 2903 h 8544"/>
              <a:gd name="T4" fmla="*/ 6910 w 6910"/>
              <a:gd name="T5" fmla="*/ 8544 h 8544"/>
              <a:gd name="T6" fmla="*/ 0 w 6910"/>
              <a:gd name="T7" fmla="*/ 5780 h 8544"/>
              <a:gd name="T8" fmla="*/ 0 w 6910"/>
              <a:gd name="T9" fmla="*/ 0 h 8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10"/>
              <a:gd name="T16" fmla="*/ 0 h 8544"/>
              <a:gd name="T17" fmla="*/ 6910 w 6910"/>
              <a:gd name="T18" fmla="*/ 8544 h 8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10" h="8544">
                <a:moveTo>
                  <a:pt x="0" y="0"/>
                </a:moveTo>
                <a:lnTo>
                  <a:pt x="6910" y="2903"/>
                </a:lnTo>
                <a:lnTo>
                  <a:pt x="6910" y="8544"/>
                </a:lnTo>
                <a:lnTo>
                  <a:pt x="0" y="578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 sz="1800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2053" name="Rectangle 18"/>
          <p:cNvSpPr>
            <a:spLocks noChangeArrowheads="1"/>
          </p:cNvSpPr>
          <p:nvPr/>
        </p:nvSpPr>
        <p:spPr bwMode="auto">
          <a:xfrm>
            <a:off x="99991" y="6445255"/>
            <a:ext cx="403274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fld id="{4E0AE06E-D3F6-47CB-8DC2-6D03FDE478EE}" type="slidenum">
              <a:rPr lang="en-US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‹#›</a:t>
            </a:fld>
            <a:endParaRPr lang="en-US" sz="1000">
              <a:solidFill>
                <a:schemeClr val="bg1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54" name="TextBox 6"/>
          <p:cNvSpPr>
            <a:spLocks noChangeArrowheads="1"/>
          </p:cNvSpPr>
          <p:nvPr/>
        </p:nvSpPr>
        <p:spPr bwMode="auto">
          <a:xfrm>
            <a:off x="10736264" y="6427788"/>
            <a:ext cx="14033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  <a:latin typeface="微软雅黑 Light" pitchFamily="34" charset="-122"/>
                <a:ea typeface="微软雅黑 Light" pitchFamily="34" charset="-122"/>
                <a:sym typeface="Arial" panose="020B0604020202020204" pitchFamily="34" charset="0"/>
              </a:rPr>
              <a:t>PEKALL</a:t>
            </a:r>
            <a:endParaRPr lang="zh-CN" altLang="en-US" sz="1800">
              <a:solidFill>
                <a:schemeClr val="accent2"/>
              </a:solidFill>
              <a:latin typeface="微软雅黑 Light" pitchFamily="34" charset="-122"/>
              <a:ea typeface="微软雅黑 Light" pitchFamily="34" charset="-122"/>
              <a:sym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/>
  </p:transition>
  <p:txStyles>
    <p:titleStyle>
      <a:lvl1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2pPr>
      <a:lvl3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3pPr>
      <a:lvl4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4pPr>
      <a:lvl5pPr marL="12179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5pPr>
      <a:lvl6pPr marL="16751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6pPr>
      <a:lvl7pPr marL="21323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7pPr>
      <a:lvl8pPr marL="25895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8pPr>
      <a:lvl9pPr marL="3046730" indent="-1217930" algn="ct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sym typeface="Arial" panose="020B0604020202020204" pitchFamily="34" charset="0"/>
        </a:defRPr>
      </a:lvl9pPr>
    </p:titleStyle>
    <p:bodyStyle>
      <a:lvl1pPr marL="455930" indent="-4559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43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989330" indent="-3797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522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2132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7419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31991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36563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41135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4570730" indent="-303530" algn="l" defTabSz="1217295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/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3950240" y="2105561"/>
            <a:ext cx="4288353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全国集中管控交互设计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  <a:sym typeface="华文中宋" panose="02010600040101010101" pitchFamily="2" charset="-122"/>
              </a:rPr>
              <a:t>改动内容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2.6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服务资源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日活跃用户（新）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11303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日活跃用户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各省在排名前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名用户中的数量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366808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活跃应用总揽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汇总数据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日活跃应用（新）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73406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0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3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活跃应用排名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数据明细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3.3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运行态势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资源服务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26440" y="115697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同移动应用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4.1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安全审计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安全事件统计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安全事件列表</a:t>
            </a: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5.1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系统管理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26440" y="115697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数据上报日志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1"/>
          <p:cNvSpPr>
            <a:spLocks noChangeArrowheads="1"/>
          </p:cNvSpPr>
          <p:nvPr/>
        </p:nvSpPr>
        <p:spPr bwMode="auto">
          <a:xfrm>
            <a:off x="4611935" y="3075057"/>
            <a:ext cx="2060179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华文中宋" panose="02010600040101010101" pitchFamily="2" charset="-122"/>
              </a:rPr>
              <a:t>Thanks</a:t>
            </a:r>
            <a:endParaRPr lang="en-US" sz="40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04347" y="1102447"/>
          <a:ext cx="3805253" cy="37084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1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采集的数据内容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486746" y="1018131"/>
          <a:ext cx="6507723" cy="5384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4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3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采集项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数据分类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移动应用服务端信息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服务资源基本信息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服务资源状态信息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服务资源整体日活信息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服务资源个体日活信息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菜单结构的变化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55991" y="2164677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9509" y="2164677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平台信息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53170" y="2164677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关于</a:t>
            </a:r>
          </a:p>
        </p:txBody>
      </p:sp>
      <p:sp>
        <p:nvSpPr>
          <p:cNvPr id="7" name="Left Brace 6"/>
          <p:cNvSpPr/>
          <p:nvPr/>
        </p:nvSpPr>
        <p:spPr>
          <a:xfrm rot="5400000">
            <a:off x="5548344" y="-73623"/>
            <a:ext cx="395416" cy="40544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5605791" y="542016"/>
            <a:ext cx="376360" cy="75978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85948" y="4567880"/>
            <a:ext cx="11256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4973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资产管理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4141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运行态势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83309" y="456788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安全审计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12479" y="4548168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9509" y="124690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老版本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92054" y="35867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新版本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-1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449561" y="1060615"/>
          <a:ext cx="10842281" cy="500448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控制台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总体建设进度以省上报的状态为准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显示省平台的建设启动时间、建设状态、验收状态、验收时间、拓扑图及集中管控的访问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 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、服务资源的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活跃信息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部标修改：四个子平台变成三个子平台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扩充资产信息类别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，增加显示新增的资产信息类别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资产管理</a:t>
                      </a:r>
                    </a:p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（即现在的平台情况）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平台情况(新)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2.1.4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需要思考列表和详情展示的信息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；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机构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用户列表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展示“移动终端类型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”，即手机、执法记录仪等。 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移除“终端品牌”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接入网络（新）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2.3.3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中信息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基础设施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2.4.1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增加展示“移动应用服务端”信息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在每个移动应用的详情中，展示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2.5.5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（新）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2.6.1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增加展示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2.6.2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在每个资源服务的详情中，展示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2.6.4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接口上报的内容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全国集中管控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2.0-Web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修改需求描述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-2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34750" y="1048256"/>
          <a:ext cx="10842281" cy="470669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一级菜单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二级菜单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三级菜单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需求描述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运行态势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活跃用户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>
                        <a:buAutoNum type="arabicPeriod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以本省的角度展示活跃的前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，以及具体的活跃指标；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以全国的角度展示前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名用户，以及活跃指标、所在省份；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名用户，各省的占比；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228600" indent="-228600" algn="l">
                        <a:buAutoNum type="arabicPeriod"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按照时间维度，展示各省在前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名中的占比的变化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全国角度：汇总日活总时长、总活跃用户数、总活跃情况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移动应用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应用列表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某个省、某个应用、某一天活跃情况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全国各省的应用使用活跃信息排名，时长、次数、活跃用户数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活跃信息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715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1.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省角度：增加活跃情况展示图，昨天、今天的对比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全国角度：同一时间省和省之间的对比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全国角度：把不同时间各个省之间趋势对比图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4.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全国角度：汇总调用情况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资源服务</a:t>
                      </a: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服务列表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某个省、某个服务、某一天活跃情况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132080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全国各省的服务活跃情况排名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安全审计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6520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安全事件统计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增加全国安全态势日趋势图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省安全事件数量对比</a:t>
                      </a:r>
                      <a:b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</a:br>
                      <a:r>
                        <a:rPr lang="en-US" altLang="zh-CN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3.</a:t>
                      </a: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安全事件类别按发生次数排名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5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系统管理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数据上报日志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以省的列表，展示各省上报日志的最近时间及数据类型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  <a:p>
                      <a:pPr marL="228600" indent="-46355" rtl="0" fontAlgn="ctr">
                        <a:buFont typeface="+mj-lt"/>
                        <a:buAutoNum type="arabicPeriod"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详情页面显示各类型的最近上报时间及上报的记录总数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31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关于系统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2245" indent="0" rtl="0" fontAlgn="ctr">
                        <a:buFont typeface="+mj-lt"/>
                        <a:buNone/>
                      </a:pPr>
                      <a:r>
                        <a:rPr lang="zh-CN" altLang="en-US" sz="1000" kern="12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（保持现状）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60873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全国概览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总体建设进度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按照各省上报的总体建设进度计算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四个子平台换成三个子平台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地图中显示建设情况图标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照部署类型分类的数据（应用及资源类型编码表）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按照所在子平台分类的数据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最近一个月，应用日使用次数（累计各省上报的“应用整体日活跃”数据）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调用趋势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最近一个月，资源服务调用趋势（累计各省上报的“应用整体日活跃”数据）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某省平台概览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平台建设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19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移动应用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网络设备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1.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控制台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变化内容（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5141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某省平台概览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安全事件趋势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资源服务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资源服务活跃趋势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最近一周，资源服务调用趋势（基于本省上报的“资源调用趋势”数据）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应用活跃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日活跃用户数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最近一个月，应用日活跃用户数（基于本省上报的“应用整体日活跃”数据）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日使用次数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日使用时长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最近一个月，应用日使用次数（基于本省上报的“应用整体日活跃”数据）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各省详情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按照各省上报的总体建设进度计算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有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终端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设备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证书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服务资源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平台安全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累计安全事件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本月新增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违规终端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2.1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平台情况（新）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1647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平台情况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整体建设情况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建设启动时间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建设单位代码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验收完成时间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承建单位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承建单位联系电话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集中管控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拓扑图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子平台建设状态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分三个区域显示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四个子平台换成三个子平台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2.2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机构用户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2.3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基础设施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10126980" cy="304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移动终端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zh-CN" altLang="en-US"/>
              <a:t>移除“终端品牌”列，新增“移动终端类型”列，并增加可筛选条件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接入网络（新）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zh-CN" altLang="en-US"/>
              <a:t>网络设备</a:t>
            </a:r>
          </a:p>
          <a:p>
            <a:pPr marL="914400" lvl="3" indent="-342900" algn="l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增加导出的功能</a:t>
            </a:r>
            <a:endParaRPr lang="zh-CN" altLang="en-US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2.4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应用支撑（新）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721210" y="939330"/>
          <a:ext cx="10746444" cy="440981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6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8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子页面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显示内容分类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显示内容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变化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计算方法</a:t>
                      </a: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列表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应用支撑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所在子平台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上线时间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某省详情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1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应用支撑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所在子平台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互联支持状态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Web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开发单位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sym typeface="+mn-ea"/>
                        </a:rPr>
                        <a:t>技术联系电话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系统能力描述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更新时间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ChangeArrowheads="1"/>
          </p:cNvSpPr>
          <p:nvPr/>
        </p:nvSpPr>
        <p:spPr bwMode="auto">
          <a:xfrm flipH="1">
            <a:off x="82555" y="6502405"/>
            <a:ext cx="428625" cy="176213"/>
          </a:xfrm>
          <a:prstGeom prst="rect">
            <a:avLst/>
          </a:prstGeom>
          <a:gradFill rotWithShape="0">
            <a:gsLst>
              <a:gs pos="0">
                <a:srgbClr val="EC2225"/>
              </a:gs>
              <a:gs pos="100000">
                <a:srgbClr val="FF1313"/>
              </a:gs>
            </a:gsLst>
            <a:path path="rect">
              <a:fillToRect r="100000" b="100000"/>
            </a:path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5" name="Freeform 8"/>
          <p:cNvSpPr>
            <a:spLocks noChangeArrowheads="1"/>
          </p:cNvSpPr>
          <p:nvPr/>
        </p:nvSpPr>
        <p:spPr bwMode="auto">
          <a:xfrm flipH="1">
            <a:off x="-36511" y="6502400"/>
            <a:ext cx="119063" cy="304800"/>
          </a:xfrm>
          <a:custGeom>
            <a:avLst/>
            <a:gdLst>
              <a:gd name="T0" fmla="*/ 0 w 219"/>
              <a:gd name="T1" fmla="*/ 0 h 744"/>
              <a:gd name="T2" fmla="*/ 219 w 219"/>
              <a:gd name="T3" fmla="*/ 314 h 744"/>
              <a:gd name="T4" fmla="*/ 219 w 219"/>
              <a:gd name="T5" fmla="*/ 744 h 744"/>
              <a:gd name="T6" fmla="*/ 0 w 219"/>
              <a:gd name="T7" fmla="*/ 430 h 744"/>
              <a:gd name="T8" fmla="*/ 0 w 219"/>
              <a:gd name="T9" fmla="*/ 0 h 7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9"/>
              <a:gd name="T16" fmla="*/ 0 h 744"/>
              <a:gd name="T17" fmla="*/ 219 w 219"/>
              <a:gd name="T18" fmla="*/ 744 h 7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9" h="744">
                <a:moveTo>
                  <a:pt x="0" y="0"/>
                </a:moveTo>
                <a:lnTo>
                  <a:pt x="219" y="314"/>
                </a:lnTo>
                <a:lnTo>
                  <a:pt x="219" y="744"/>
                </a:lnTo>
                <a:lnTo>
                  <a:pt x="0" y="43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AF0707"/>
              </a:gs>
              <a:gs pos="46999">
                <a:srgbClr val="AF0707"/>
              </a:gs>
              <a:gs pos="100000">
                <a:srgbClr val="7F1B1B"/>
              </a:gs>
            </a:gsLst>
            <a:lin ang="0" scaled="1"/>
          </a:gradFill>
          <a:ln w="9525">
            <a:noFill/>
            <a:miter lim="800000"/>
          </a:ln>
        </p:spPr>
        <p:txBody>
          <a:bodyPr lIns="121899" tIns="60949" rIns="121899" bIns="60949" anchor="ctr"/>
          <a:lstStyle/>
          <a:p>
            <a:pPr algn="ctr"/>
            <a:endParaRPr lang="zh-CN" altLang="zh-CN">
              <a:solidFill>
                <a:srgbClr val="FFFFFF"/>
              </a:solidFill>
              <a:latin typeface="Foundry Gridnik Medium" pitchFamily="2" charset="0"/>
              <a:sym typeface="Foundry Gridnik Medium" pitchFamily="2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53689" y="6445255"/>
            <a:ext cx="295872" cy="2769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zh-CN" altLang="zh-CN" sz="1000">
                <a:solidFill>
                  <a:schemeClr val="bg1"/>
                </a:solidFill>
                <a:cs typeface="Arial" panose="020B0604020202020204" pitchFamily="34" charset="0"/>
                <a:sym typeface="Arial" panose="020B0604020202020204" pitchFamily="34" charset="0"/>
              </a:rPr>
              <a:t>*</a:t>
            </a:r>
          </a:p>
        </p:txBody>
      </p:sp>
      <p:sp>
        <p:nvSpPr>
          <p:cNvPr id="33797" name="直接连接符 10"/>
          <p:cNvSpPr>
            <a:spLocks noChangeShapeType="1"/>
          </p:cNvSpPr>
          <p:nvPr/>
        </p:nvSpPr>
        <p:spPr bwMode="auto">
          <a:xfrm>
            <a:off x="609605" y="850900"/>
            <a:ext cx="10969625" cy="1588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04" name="AutoShape 4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5" name="AutoShape 6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33806" name="AutoShape 8" descr="http://img10.3lian.com/edu120730/f/shoujisoft/201207/8a5a263df3b291d8a145801aaf733051.png"/>
          <p:cNvSpPr>
            <a:spLocks noChangeAspect="1" noChangeArrowheads="1"/>
          </p:cNvSpPr>
          <p:nvPr/>
        </p:nvSpPr>
        <p:spPr bwMode="auto">
          <a:xfrm>
            <a:off x="207963" y="-144463"/>
            <a:ext cx="406400" cy="3048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 Light" pitchFamily="34" charset="-122"/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11" name="标题 1"/>
          <p:cNvSpPr>
            <a:spLocks noGrp="1" noChangeArrowheads="1"/>
          </p:cNvSpPr>
          <p:nvPr>
            <p:ph type="ctrTitle"/>
          </p:nvPr>
        </p:nvSpPr>
        <p:spPr bwMode="auto">
          <a:xfrm>
            <a:off x="609600" y="195263"/>
            <a:ext cx="10969625" cy="6556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l"/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2.5 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资产管理</a:t>
            </a:r>
            <a:r>
              <a:rPr lang="en-US" altLang="zh-CN" sz="3200" dirty="0">
                <a:ea typeface="微软雅黑 Light" pitchFamily="34" charset="-122"/>
                <a:sym typeface="微软雅黑 Light" pitchFamily="34" charset="-122"/>
              </a:rPr>
              <a:t>-</a:t>
            </a:r>
            <a:r>
              <a:rPr lang="zh-CN" altLang="en-US" sz="3200" dirty="0">
                <a:ea typeface="微软雅黑 Light" pitchFamily="34" charset="-122"/>
                <a:sym typeface="微软雅黑 Light" pitchFamily="34" charset="-122"/>
              </a:rPr>
              <a:t>移动应用</a:t>
            </a:r>
            <a:r>
              <a:rPr lang="en-US" altLang="zh-CN" sz="3200">
                <a:ea typeface="微软雅黑 Light" pitchFamily="34" charset="-122"/>
                <a:sym typeface="微软雅黑 Light" pitchFamily="34" charset="-122"/>
              </a:rPr>
              <a:t>------over</a:t>
            </a:r>
            <a:endParaRPr lang="zh-CN" altLang="en-US" sz="3200" dirty="0">
              <a:ea typeface="微软雅黑 Light" pitchFamily="34" charset="-122"/>
              <a:sym typeface="微软雅黑 Light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1330960"/>
            <a:ext cx="2659380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列表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增加导出的功能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详情：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状态信息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服务信息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活跃信息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B05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/>
      <a:lstStyle>
        <a:defPPr marL="0" marR="0" indent="0" algn="ctr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2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  <a:txDef>
      <a:spPr>
        <a:noFill/>
      </a:spPr>
      <a:bodyPr wrap="none" rtlCol="0" anchor="t">
        <a:spAutoFit/>
      </a:bodyPr>
      <a:lstStyle>
        <a:defPPr marL="285750" indent="-285750" algn="l">
          <a:buFont typeface="Arial" panose="020B0604020202020204" pitchFamily="34" charset="0"/>
          <a:buChar char="•"/>
          <a:defRPr sz="14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enovo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1_Lenovo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21729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Lenov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C00000"/>
      </a:dk2>
      <a:lt2>
        <a:srgbClr val="000000"/>
      </a:lt2>
      <a:accent1>
        <a:srgbClr val="FF0000"/>
      </a:accent1>
      <a:accent2>
        <a:srgbClr val="939598"/>
      </a:accent2>
      <a:accent3>
        <a:srgbClr val="FFFFFF"/>
      </a:accent3>
      <a:accent4>
        <a:srgbClr val="000000"/>
      </a:accent4>
      <a:accent5>
        <a:srgbClr val="FFAAAA"/>
      </a:accent5>
      <a:accent6>
        <a:srgbClr val="858789"/>
      </a:accent6>
      <a:hlink>
        <a:srgbClr val="EC2225"/>
      </a:hlink>
      <a:folHlink>
        <a:srgbClr val="64BED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2514</TotalTime>
  <Words>1979</Words>
  <Application>Microsoft Macintosh PowerPoint</Application>
  <PresentationFormat>自定义</PresentationFormat>
  <Paragraphs>700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华文中宋</vt:lpstr>
      <vt:lpstr>Microsoft YaHei</vt:lpstr>
      <vt:lpstr>微软雅黑 Light</vt:lpstr>
      <vt:lpstr>Foundry Gridnik Medium</vt:lpstr>
      <vt:lpstr>Microsoft YaHei UI Light</vt:lpstr>
      <vt:lpstr>Arial</vt:lpstr>
      <vt:lpstr>Calibri</vt:lpstr>
      <vt:lpstr>Calibri Light</vt:lpstr>
      <vt:lpstr>Wingdings</vt:lpstr>
      <vt:lpstr>Lenovo</vt:lpstr>
      <vt:lpstr>1_Lenovo</vt:lpstr>
      <vt:lpstr>2_Lenovo</vt:lpstr>
      <vt:lpstr>PowerPoint 演示文稿</vt:lpstr>
      <vt:lpstr>菜单结构的变化</vt:lpstr>
      <vt:lpstr>1. 控制台-变化内容</vt:lpstr>
      <vt:lpstr>1. 控制台-变化内容（2）</vt:lpstr>
      <vt:lpstr>2.1 资产管理-平台情况（新）</vt:lpstr>
      <vt:lpstr>2.2 资产管理-机构用户</vt:lpstr>
      <vt:lpstr>2.3 资产管理-基础设施</vt:lpstr>
      <vt:lpstr>2.4 资产管理-应用支撑（新）----over</vt:lpstr>
      <vt:lpstr>2.5 资产管理-移动应用------over</vt:lpstr>
      <vt:lpstr>2.6 资产管理-服务资源------over</vt:lpstr>
      <vt:lpstr>3.1 运行态势-日活跃用户（新）----over</vt:lpstr>
      <vt:lpstr>3.2 运行态势-日活跃应用（新）----over</vt:lpstr>
      <vt:lpstr>3.2 运行态势-日活跃应用（新）----over</vt:lpstr>
      <vt:lpstr>3.3 运行态势-资源服务------over</vt:lpstr>
      <vt:lpstr>4.1 安全审计</vt:lpstr>
      <vt:lpstr>5.1 系统管理</vt:lpstr>
      <vt:lpstr>PowerPoint 演示文稿</vt:lpstr>
      <vt:lpstr>全国集中管控1.0-采集的数据内容</vt:lpstr>
      <vt:lpstr>全国集中管控2.0-采集的数据内容</vt:lpstr>
      <vt:lpstr>全国集中管控2.0-Web修改需求描述-1</vt:lpstr>
      <vt:lpstr>全国集中管控2.0-Web修改需求描述-2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Pekall</dc:title>
  <dc:creator>jing</dc:creator>
  <cp:lastModifiedBy>yang lidong</cp:lastModifiedBy>
  <cp:revision>26107</cp:revision>
  <dcterms:created xsi:type="dcterms:W3CDTF">2022-12-14T09:55:05Z</dcterms:created>
  <dcterms:modified xsi:type="dcterms:W3CDTF">2023-02-24T01:56:52Z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1033-5.0.0.7548</vt:lpwstr>
  </property>
  <property fmtid="{D5CDD505-2E9C-101B-9397-08002B2CF9AE}" pid="3" name="ICV">
    <vt:lpwstr>500AA9DB0231FB6441FE86635EDC5081</vt:lpwstr>
  </property>
</Properties>
</file>