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700" r:id="rId3"/>
  </p:sldMasterIdLst>
  <p:notesMasterIdLst>
    <p:notesMasterId r:id="rId14"/>
  </p:notesMasterIdLst>
  <p:sldIdLst>
    <p:sldId id="436" r:id="rId4"/>
    <p:sldId id="773" r:id="rId5"/>
    <p:sldId id="776" r:id="rId6"/>
    <p:sldId id="777" r:id="rId7"/>
    <p:sldId id="770" r:id="rId8"/>
    <p:sldId id="779" r:id="rId9"/>
    <p:sldId id="780" r:id="rId10"/>
    <p:sldId id="781" r:id="rId11"/>
    <p:sldId id="778" r:id="rId12"/>
    <p:sldId id="471" r:id="rId13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90204" pitchFamily="34" charset="0"/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 userDrawn="1">
          <p15:clr>
            <a:srgbClr val="A4A3A4"/>
          </p15:clr>
        </p15:guide>
        <p15:guide id="2" orient="horz" pos="4222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3839" userDrawn="1">
          <p15:clr>
            <a:srgbClr val="A4A3A4"/>
          </p15:clr>
        </p15:guide>
        <p15:guide id="5" pos="2256" userDrawn="1">
          <p15:clr>
            <a:srgbClr val="A4A3A4"/>
          </p15:clr>
        </p15:guide>
        <p15:guide id="6" pos="5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  <a:srgbClr val="F8D7CD"/>
    <a:srgbClr val="F9D7CE"/>
    <a:srgbClr val="FFFFFF"/>
    <a:srgbClr val="F2F2F2"/>
    <a:srgbClr val="FDECE8"/>
    <a:srgbClr val="EEEFEF"/>
    <a:srgbClr val="DCDDDD"/>
    <a:srgbClr val="5FA34D"/>
    <a:srgbClr val="99F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01" autoAdjust="0"/>
    <p:restoredTop sz="95652" autoAdjust="0"/>
  </p:normalViewPr>
  <p:slideViewPr>
    <p:cSldViewPr snapToGrid="0" snapToObjects="1">
      <p:cViewPr varScale="1">
        <p:scale>
          <a:sx n="155" d="100"/>
          <a:sy n="155" d="100"/>
        </p:scale>
        <p:origin x="984" y="200"/>
      </p:cViewPr>
      <p:guideLst>
        <p:guide orient="horz" pos="425"/>
        <p:guide orient="horz" pos="4222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9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11/10/21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9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11/10/21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11/10/21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11/10/21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6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11/10/21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2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11/10/21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84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11/10/21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11/10/21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6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11/10/21</a:t>
            </a:fld>
            <a:endParaRPr lang="en-US" sz="1000">
              <a:sym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9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9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9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9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9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rPr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>
              <a:solidFill>
                <a:schemeClr val="bg1"/>
              </a:solidFill>
              <a:latin typeface="Arial" panose="020B0604020202090204" pitchFamily="34" charset="0"/>
              <a:ea typeface="+mn-ea"/>
              <a:cs typeface="Arial" panose="020B060402020209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9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9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9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9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0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1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2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6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1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10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07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7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9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9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9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9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9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90204" pitchFamily="34" charset="0"/>
                <a:sym typeface="Arial" panose="020B060402020209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9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90204" pitchFamily="34" charset="0"/>
                <a:sym typeface="Arial" panose="020B060402020209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9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9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90204" pitchFamily="34" charset="0"/>
          <a:ea typeface="黑体" panose="02010609060101010101" pitchFamily="49" charset="-122"/>
          <a:sym typeface="Arial" panose="020B060402020209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9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med">
    <p:fade/>
  </p:transition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199909" y="2231857"/>
            <a:ext cx="326243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应用统计分析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" name="TextBox 2"/>
          <p:cNvSpPr>
            <a:spLocks noChangeArrowheads="1"/>
          </p:cNvSpPr>
          <p:nvPr/>
        </p:nvSpPr>
        <p:spPr bwMode="auto">
          <a:xfrm>
            <a:off x="3590014" y="2974912"/>
            <a:ext cx="4492625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.11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.9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5223076" y="2119313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应用市场目前支持的使用统计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57C2F2C-771A-7A42-A084-5BE6C2B3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8411"/>
              </p:ext>
            </p:extLst>
          </p:nvPr>
        </p:nvGraphicFramePr>
        <p:xfrm>
          <a:off x="518984" y="960366"/>
          <a:ext cx="11022228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4843">
                  <a:extLst>
                    <a:ext uri="{9D8B030D-6E8A-4147-A177-3AD203B41FA5}">
                      <a16:colId xmlns:a16="http://schemas.microsoft.com/office/drawing/2014/main" val="3935593946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3514166862"/>
                    </a:ext>
                  </a:extLst>
                </a:gridCol>
                <a:gridCol w="5564419">
                  <a:extLst>
                    <a:ext uri="{9D8B030D-6E8A-4147-A177-3AD203B41FA5}">
                      <a16:colId xmlns:a16="http://schemas.microsoft.com/office/drawing/2014/main" val="1774811721"/>
                    </a:ext>
                  </a:extLst>
                </a:gridCol>
                <a:gridCol w="2232611">
                  <a:extLst>
                    <a:ext uri="{9D8B030D-6E8A-4147-A177-3AD203B41FA5}">
                      <a16:colId xmlns:a16="http://schemas.microsoft.com/office/drawing/2014/main" val="1618123329"/>
                    </a:ext>
                  </a:extLst>
                </a:gridCol>
                <a:gridCol w="560203">
                  <a:extLst>
                    <a:ext uri="{9D8B030D-6E8A-4147-A177-3AD203B41FA5}">
                      <a16:colId xmlns:a16="http://schemas.microsoft.com/office/drawing/2014/main" val="2457945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统计纬度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支持导出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7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活跃用户随时间的变化趋势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在某机构内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，某段时间内，活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跃用户随时间的变化趋势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首页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7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活跃度随时间的变化趋势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在某机构内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，某段时间内，活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跃度随时间的变化趋势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首页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92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应用下载量排名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根据单个应用的累计安装数量排名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首页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7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应用活跃排名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天的活跃用户数由高到低排名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首页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64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新增使用人次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在管理员所在机构下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，某段时间内，某个应用新增使用人次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流量随时间的变化趋势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应用详情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10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单日人均使用次数人次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在管理员所在机构下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，某段时间内，某个应用单日人均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使用次数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流量随时间的变化趋势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应用详情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62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累计使用次数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在管理员所在机构下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，某段时间内，某个应用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累计使用次数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流量随时间的变化趋势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应用详情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66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活跃用户数的变化趋势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在管理员所在机构下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，某段时间内，某个应用活跃用户数随时间的变化趋势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应用详情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7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新增使用人次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在管理员所在机构下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，某段时间内，所有应用新增使用人次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流量随时间的变化趋势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统计报表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运行统计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7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单日人均使用次数人次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在管理员所在机构下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，某段时间内，所有应用单日人均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使用次数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流量随时间的变化趋势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统计报表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运行统计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8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累计使用次数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在管理员所在机构下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，某段时间内，所有应用</a:t>
                      </a: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累计使用次数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时长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流量随时间的变化趋势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统计报表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运行统计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82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活跃用户数的变化趋势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在管理员所在机构下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，某段时间内，所有应用活跃用户数随时间的变化趋势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应用市场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统计报表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运行统计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382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6743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应用市场目前支持的使用统计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03BB2-498A-5246-BC31-7101BE188CBA}"/>
              </a:ext>
            </a:extLst>
          </p:cNvPr>
          <p:cNvSpPr txBox="1"/>
          <p:nvPr/>
        </p:nvSpPr>
        <p:spPr>
          <a:xfrm>
            <a:off x="630195" y="951470"/>
            <a:ext cx="10985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思路：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应用统计，不涉及到具体的用户，只是从应用或者机构的角度进行分析。 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时间纬度统计：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03680" lvl="2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目前所有的图表都是时间纬度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应用之间横向对比：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 indent="0"/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不足：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03680" lvl="2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对应用的各个纬度，不支持机构之间的横向对比。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02380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MDM</a:t>
            </a:r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系统目前支持的使用统计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57C2F2C-771A-7A42-A084-5BE6C2B3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1908"/>
              </p:ext>
            </p:extLst>
          </p:nvPr>
        </p:nvGraphicFramePr>
        <p:xfrm>
          <a:off x="518984" y="960366"/>
          <a:ext cx="11022228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4843">
                  <a:extLst>
                    <a:ext uri="{9D8B030D-6E8A-4147-A177-3AD203B41FA5}">
                      <a16:colId xmlns:a16="http://schemas.microsoft.com/office/drawing/2014/main" val="3935593946"/>
                    </a:ext>
                  </a:extLst>
                </a:gridCol>
                <a:gridCol w="2220152">
                  <a:extLst>
                    <a:ext uri="{9D8B030D-6E8A-4147-A177-3AD203B41FA5}">
                      <a16:colId xmlns:a16="http://schemas.microsoft.com/office/drawing/2014/main" val="3514166862"/>
                    </a:ext>
                  </a:extLst>
                </a:gridCol>
                <a:gridCol w="5564419">
                  <a:extLst>
                    <a:ext uri="{9D8B030D-6E8A-4147-A177-3AD203B41FA5}">
                      <a16:colId xmlns:a16="http://schemas.microsoft.com/office/drawing/2014/main" val="1774811721"/>
                    </a:ext>
                  </a:extLst>
                </a:gridCol>
                <a:gridCol w="2232611">
                  <a:extLst>
                    <a:ext uri="{9D8B030D-6E8A-4147-A177-3AD203B41FA5}">
                      <a16:colId xmlns:a16="http://schemas.microsoft.com/office/drawing/2014/main" val="1618123329"/>
                    </a:ext>
                  </a:extLst>
                </a:gridCol>
                <a:gridCol w="560203">
                  <a:extLst>
                    <a:ext uri="{9D8B030D-6E8A-4147-A177-3AD203B41FA5}">
                      <a16:colId xmlns:a16="http://schemas.microsoft.com/office/drawing/2014/main" val="2457945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统计纬度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支持导出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7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使用次数统计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在制定机构内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，应用按照使用次数排名（注：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不支持时间筛选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统计报表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应用统计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7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使用时长统计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在制定机构内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，应用按照使用时长排名（注：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不支持时间筛选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统计报表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应用统计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92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使用流量统计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在制定机构内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，应用按照使用流量排名（注：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不支持时间筛选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统计报表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应用统计</a:t>
                      </a:r>
                      <a:endParaRPr lang="en-CN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729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D7E3CB-C73F-CC43-BA6E-5E5F8E98FD20}"/>
              </a:ext>
            </a:extLst>
          </p:cNvPr>
          <p:cNvSpPr txBox="1"/>
          <p:nvPr/>
        </p:nvSpPr>
        <p:spPr>
          <a:xfrm>
            <a:off x="531340" y="2706129"/>
            <a:ext cx="1098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不足：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对应用的各个纬度，不支持时间之间的横向对比。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47134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需求</a:t>
            </a: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7CC0C-E84E-8F40-B466-8DB7F01C358F}"/>
              </a:ext>
            </a:extLst>
          </p:cNvPr>
          <p:cNvSpPr txBox="1"/>
          <p:nvPr/>
        </p:nvSpPr>
        <p:spPr>
          <a:xfrm>
            <a:off x="771524" y="1057268"/>
            <a:ext cx="10627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每个月不足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小时在线的，早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点算有效时长。</a:t>
            </a: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每个月超过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个工作日不登陆的。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可乐项目：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能通过管理员后台，直接通过搜索软件名、用户名等方式，得到以上相应的汇总数据，并可以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表批量数据导出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 marL="951230" lvl="1" indent="-34290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0319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修改内容</a:t>
            </a:r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12BDC-B49E-EE45-8FF0-B854DFBC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40" y="1777307"/>
            <a:ext cx="9340291" cy="49312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A5C107-181E-A843-A964-6BB9D3A806A6}"/>
              </a:ext>
            </a:extLst>
          </p:cNvPr>
          <p:cNvSpPr txBox="1"/>
          <p:nvPr/>
        </p:nvSpPr>
        <p:spPr>
          <a:xfrm>
            <a:off x="543695" y="976185"/>
            <a:ext cx="3867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TODO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需增加应用类型筛选</a:t>
            </a: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增加流量分布和流量数据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机构活跃对比</a:t>
            </a:r>
            <a:endParaRPr lang="en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58030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修改内容</a:t>
            </a:r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5C107-181E-A843-A964-6BB9D3A806A6}"/>
              </a:ext>
            </a:extLst>
          </p:cNvPr>
          <p:cNvSpPr txBox="1"/>
          <p:nvPr/>
        </p:nvSpPr>
        <p:spPr>
          <a:xfrm>
            <a:off x="543695" y="976185"/>
            <a:ext cx="5004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TODO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MDM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的应用统计中增加“时间筛选”</a:t>
            </a: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24076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修改内容</a:t>
            </a:r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-3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5C107-181E-A843-A964-6BB9D3A806A6}"/>
              </a:ext>
            </a:extLst>
          </p:cNvPr>
          <p:cNvSpPr txBox="1"/>
          <p:nvPr/>
        </p:nvSpPr>
        <p:spPr>
          <a:xfrm>
            <a:off x="543695" y="976185"/>
            <a:ext cx="5004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TODO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MDM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的应用统计中增加“搜索”</a:t>
            </a: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输入应用、用户以及时间端，形成统计报表</a:t>
            </a: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6771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90204" pitchFamily="34" charset="0"/>
                <a:sym typeface="Arial" panose="020B060402020209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修改内容</a:t>
            </a:r>
            <a:r>
              <a:rPr lang="en-US" altLang="zh-CN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-4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3E4D1F-21BE-144A-B2AA-CEF591AA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0" y="1417938"/>
            <a:ext cx="1043940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DC78D-8360-1E4C-B09C-D64F00E2EA94}"/>
              </a:ext>
            </a:extLst>
          </p:cNvPr>
          <p:cNvSpPr txBox="1"/>
          <p:nvPr/>
        </p:nvSpPr>
        <p:spPr>
          <a:xfrm>
            <a:off x="556054" y="939114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支持累计和新增</a:t>
            </a:r>
            <a:endParaRPr lang="en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22473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206465</TotalTime>
  <Words>708</Words>
  <Application>Microsoft Macintosh PowerPoint</Application>
  <PresentationFormat>Custom</PresentationFormat>
  <Paragraphs>155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Foundry Gridnik Medium</vt:lpstr>
      <vt:lpstr>微软雅黑</vt:lpstr>
      <vt:lpstr>微软雅黑</vt:lpstr>
      <vt:lpstr>Microsoft YaHei UI Light</vt:lpstr>
      <vt:lpstr>华文中宋</vt:lpstr>
      <vt:lpstr>微软雅黑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Presentation</vt:lpstr>
      <vt:lpstr>应用市场目前支持的使用统计</vt:lpstr>
      <vt:lpstr>应用市场目前支持的使用统计</vt:lpstr>
      <vt:lpstr>MDM系统目前支持的使用统计</vt:lpstr>
      <vt:lpstr>需求</vt:lpstr>
      <vt:lpstr>修改内容-1</vt:lpstr>
      <vt:lpstr>修改内容-2</vt:lpstr>
      <vt:lpstr>修改内容-3</vt:lpstr>
      <vt:lpstr>修改内容-4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2108117450@qq.com</cp:lastModifiedBy>
  <cp:revision>20924</cp:revision>
  <dcterms:created xsi:type="dcterms:W3CDTF">2020-08-18T05:45:12Z</dcterms:created>
  <dcterms:modified xsi:type="dcterms:W3CDTF">2021-11-10T03:24:40Z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1033-2.5.0.4070</vt:lpwstr>
  </property>
</Properties>
</file>