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76" r:id="rId3"/>
  </p:sldMasterIdLst>
  <p:notesMasterIdLst>
    <p:notesMasterId r:id="rId25"/>
  </p:notesMasterIdLst>
  <p:sldIdLst>
    <p:sldId id="436" r:id="rId4"/>
    <p:sldId id="910" r:id="rId5"/>
    <p:sldId id="921" r:id="rId6"/>
    <p:sldId id="911" r:id="rId7"/>
    <p:sldId id="922" r:id="rId8"/>
    <p:sldId id="923" r:id="rId9"/>
    <p:sldId id="924" r:id="rId10"/>
    <p:sldId id="925" r:id="rId11"/>
    <p:sldId id="930" r:id="rId12"/>
    <p:sldId id="931" r:id="rId13"/>
    <p:sldId id="932" r:id="rId14"/>
    <p:sldId id="933" r:id="rId15"/>
    <p:sldId id="934" r:id="rId16"/>
    <p:sldId id="935" r:id="rId17"/>
    <p:sldId id="936" r:id="rId18"/>
    <p:sldId id="937" r:id="rId19"/>
    <p:sldId id="471" r:id="rId20"/>
    <p:sldId id="926" r:id="rId21"/>
    <p:sldId id="927" r:id="rId22"/>
    <p:sldId id="928" r:id="rId23"/>
    <p:sldId id="929" r:id="rId24"/>
  </p:sldIdLst>
  <p:sldSz cx="12188825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5">
          <p15:clr>
            <a:srgbClr val="A4A3A4"/>
          </p15:clr>
        </p15:guide>
        <p15:guide id="2" orient="horz" pos="4234">
          <p15:clr>
            <a:srgbClr val="A4A3A4"/>
          </p15:clr>
        </p15:guide>
        <p15:guide id="3" orient="horz" pos="3912">
          <p15:clr>
            <a:srgbClr val="A4A3A4"/>
          </p15:clr>
        </p15:guide>
        <p15:guide id="4" pos="3839">
          <p15:clr>
            <a:srgbClr val="A4A3A4"/>
          </p15:clr>
        </p15:guide>
        <p15:guide id="5" pos="2256">
          <p15:clr>
            <a:srgbClr val="A4A3A4"/>
          </p15:clr>
        </p15:guide>
        <p15:guide id="6" pos="5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E9ECF6"/>
    <a:srgbClr val="00233E"/>
    <a:srgbClr val="5FA34D"/>
    <a:srgbClr val="F8D7CD"/>
    <a:srgbClr val="FCECE8"/>
    <a:srgbClr val="FFFFFF"/>
    <a:srgbClr val="F9D7CE"/>
    <a:srgbClr val="F2F2F2"/>
    <a:srgbClr val="FD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2" autoAdjust="0"/>
    <p:restoredTop sz="97020" autoAdjust="0"/>
  </p:normalViewPr>
  <p:slideViewPr>
    <p:cSldViewPr snapToGrid="0" snapToObjects="1">
      <p:cViewPr>
        <p:scale>
          <a:sx n="170" d="100"/>
          <a:sy n="170" d="100"/>
        </p:scale>
        <p:origin x="-624" y="-80"/>
      </p:cViewPr>
      <p:guideLst>
        <p:guide orient="horz" pos="425"/>
        <p:guide orient="horz" pos="4234"/>
        <p:guide orient="horz" pos="3912"/>
        <p:guide pos="3839"/>
        <p:guide pos="2256"/>
        <p:guide pos="5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5561CD97-150B-4BFB-A6C6-69D4678D010C}" type="datetime1">
              <a:rPr lang="en-US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3076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07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Click to edit Master text styles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Second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Third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Fourth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800">
                <a:solidFill>
                  <a:srgbClr val="939598"/>
                </a:solidFill>
                <a:sym typeface="Arial" panose="020B0604020202020204" pitchFamily="34" charset="0"/>
              </a:defRPr>
            </a:lvl1pPr>
          </a:lstStyle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70D2D96-879F-4BBB-8CFF-EAD3850C5606}" type="slidenum">
              <a:rPr lang="en-US"/>
              <a:t>‹#›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7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454" y="255906"/>
            <a:ext cx="11983373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5" name="Freeform 12"/>
          <p:cNvSpPr/>
          <p:nvPr userDrawn="1"/>
        </p:nvSpPr>
        <p:spPr bwMode="gray">
          <a:xfrm>
            <a:off x="1" y="254005"/>
            <a:ext cx="204788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-1" fmla="*/ 0 w 3881"/>
              <a:gd name="connsiteY0-2" fmla="*/ 2482 h 10000"/>
              <a:gd name="connsiteX1-3" fmla="*/ 0 w 3881"/>
              <a:gd name="connsiteY1-4" fmla="*/ 10000 h 10000"/>
              <a:gd name="connsiteX2-5" fmla="*/ 3881 w 3881"/>
              <a:gd name="connsiteY2-6" fmla="*/ 7593 h 10000"/>
              <a:gd name="connsiteX3-7" fmla="*/ 3881 w 3881"/>
              <a:gd name="connsiteY3-8" fmla="*/ 0 h 10000"/>
              <a:gd name="connsiteX4-9" fmla="*/ 0 w 3881"/>
              <a:gd name="connsiteY4-10" fmla="*/ 2482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277147" y="1335026"/>
            <a:ext cx="11723382" cy="5039399"/>
          </a:xfrm>
          <a:prstGeom prst="rect">
            <a:avLst/>
          </a:prstGeom>
        </p:spPr>
        <p:txBody>
          <a:bodyPr lIns="121899" tIns="60949" rIns="121899" bIns="60949"/>
          <a:lstStyle>
            <a:lvl1pPr marL="226695" indent="-2266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1pPr>
            <a:lvl2pPr marL="609600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2pPr>
            <a:lvl3pPr marL="8356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3pPr>
            <a:lvl4pPr marL="1146810" indent="-15684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4pPr>
            <a:lvl5pPr marL="14452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8"/>
          <p:cNvSpPr>
            <a:spLocks noGrp="1"/>
          </p:cNvSpPr>
          <p:nvPr>
            <p:ph type="title"/>
          </p:nvPr>
        </p:nvSpPr>
        <p:spPr bwMode="gray">
          <a:xfrm>
            <a:off x="283725" y="255906"/>
            <a:ext cx="11905100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invGray">
          <a:xfrm flipH="1">
            <a:off x="82807" y="6501799"/>
            <a:ext cx="427913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3" name="Freeform 8"/>
          <p:cNvSpPr/>
          <p:nvPr userDrawn="1"/>
        </p:nvSpPr>
        <p:spPr bwMode="invGray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4" name="Rectangle 4"/>
          <p:cNvSpPr/>
          <p:nvPr userDrawn="1"/>
        </p:nvSpPr>
        <p:spPr bwMode="invGray">
          <a:xfrm>
            <a:off x="99992" y="6445255"/>
            <a:ext cx="403274" cy="27697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fld id="{4D9F8F61-8AD5-4F61-AE0E-88B897A09A11}" type="slidenum"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 bwMode="black">
          <a:xfrm>
            <a:off x="512765" y="6451600"/>
            <a:ext cx="2628241" cy="292366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 保密信息 </a:t>
            </a:r>
            <a:r>
              <a:rPr 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 </a:t>
            </a: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京联云保留所有权利</a:t>
            </a:r>
            <a:endParaRPr lang="en-US" sz="1100" cap="all">
              <a:solidFill>
                <a:srgbClr val="939598"/>
              </a:solidFill>
              <a:latin typeface="Microsoft YaHei UI Light" pitchFamily="34" charset="-122"/>
              <a:ea typeface="Microsoft YaHei UI Light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349370" y="6479901"/>
            <a:ext cx="1820488" cy="261610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100" b="0" cap="none" spc="50" baseline="0">
                <a:ln w="11430">
                  <a:noFill/>
                </a:ln>
                <a:solidFill>
                  <a:schemeClr val="tx1"/>
                </a:solidFill>
                <a:effectLst/>
                <a:latin typeface="Microsoft YaHei UI Light" pitchFamily="34" charset="-122"/>
                <a:ea typeface="Microsoft YaHei UI Light" pitchFamily="34" charset="-122"/>
              </a:rPr>
              <a:t>Pekall</a:t>
            </a:r>
            <a:endParaRPr lang="zh-CN" altLang="en-US" sz="1100" b="0" cap="none" spc="50" baseline="0">
              <a:ln w="11430">
                <a:noFill/>
              </a:ln>
              <a:solidFill>
                <a:schemeClr val="tx1"/>
              </a:solidFill>
              <a:effectLst/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4771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200155"/>
            <a:ext cx="10969624" cy="492601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33350"/>
            <a:ext cx="10969624" cy="73025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41405"/>
            <a:ext cx="10969624" cy="50847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0690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906713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715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111250"/>
            <a:ext cx="10969624" cy="52514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52400"/>
            <a:ext cx="10969624" cy="698500"/>
          </a:xfrm>
          <a:prstGeom prst="rect">
            <a:avLst/>
          </a:prstGeom>
        </p:spPr>
        <p:txBody>
          <a:bodyPr anchor="ctr"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79505"/>
            <a:ext cx="10969624" cy="50466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3865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874968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842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731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5"/>
          <p:cNvSpPr>
            <a:spLocks noChangeArrowheads="1"/>
          </p:cNvSpPr>
          <p:nvPr/>
        </p:nvSpPr>
        <p:spPr bwMode="auto">
          <a:xfrm>
            <a:off x="512764" y="6451600"/>
            <a:ext cx="1889257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2021 </a:t>
            </a:r>
            <a:r>
              <a:rPr lang="zh-CN" alt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京联云 保留所有权利</a:t>
            </a:r>
            <a:endParaRPr lang="en-US" sz="1100">
              <a:solidFill>
                <a:srgbClr val="939598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8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D4B4D127-7425-4DA9-8D4F-BF1DD85744B4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0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5"/>
          <p:cNvSpPr>
            <a:spLocks noChangeArrowheads="1"/>
          </p:cNvSpPr>
          <p:nvPr/>
        </p:nvSpPr>
        <p:spPr bwMode="auto">
          <a:xfrm>
            <a:off x="512767" y="6451600"/>
            <a:ext cx="2378173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2019 </a:t>
            </a:r>
            <a:r>
              <a:rPr lang="en-US" sz="1100">
                <a:solidFill>
                  <a:srgbClr val="939598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PEKALL</a:t>
            </a:r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. All rights reserved.</a:t>
            </a:r>
            <a:endParaRPr lang="zh-CN" altLang="en-US" sz="2400"/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2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3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4E0AE06E-D3F6-47CB-8DC2-6D03FDE478EE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4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3950240" y="2105561"/>
            <a:ext cx="4288353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全国集中管控交互设计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改动内容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2.6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服务资源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日活跃用户（新）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11303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日活跃用户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各省在排名前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名用户中的数量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366808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活跃应用总揽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734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活跃应用排名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资源服务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6440" y="115697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同移动应用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4.1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安全审计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安全事件统计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安全事件列表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5.1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系统管理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数据上报日志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4611935" y="3075057"/>
            <a:ext cx="206017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Thanks</a:t>
            </a:r>
            <a:endParaRPr lang="en-US" sz="40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904347" y="1102447"/>
          <a:ext cx="3805253" cy="37084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486746" y="1018131"/>
          <a:ext cx="6507723" cy="53846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43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版本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移动应用服务端信息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菜单结构的变化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55991" y="2164677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9509" y="216467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平台信息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3170" y="2164677"/>
            <a:ext cx="8002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</a:t>
            </a:r>
          </a:p>
        </p:txBody>
      </p:sp>
      <p:sp>
        <p:nvSpPr>
          <p:cNvPr id="7" name="Left Brace 6"/>
          <p:cNvSpPr/>
          <p:nvPr/>
        </p:nvSpPr>
        <p:spPr>
          <a:xfrm rot="5400000">
            <a:off x="5548344" y="-73623"/>
            <a:ext cx="395416" cy="405449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5605791" y="542016"/>
            <a:ext cx="376360" cy="75978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85948" y="4567880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24973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资产管理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4141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运行态势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83309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安全审计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12479" y="4548168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系统管理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9509" y="124690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老版本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92054" y="35867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新版本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-1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449561" y="1060615"/>
          <a:ext cx="10842281" cy="50044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控制台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总体建设进度以省上报的状态为准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显示省平台的建设启动时间、建设状态、验收状态、验收时间、拓扑图及集中管控的访问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 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资产管理</a:t>
                      </a:r>
                    </a:p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（即现在的平台情况）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平台情况(新)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需要思考列表和详情展示的信息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；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用户列表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展示“移动终端类型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”，即手机、执法记录仪等。 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移除“终端品牌”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2.3.3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2.4.1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增加展示“移动应用服务端”信息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在每个移动应用的详情中，展示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2.5.5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在每个资源服务的详情中，展示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-2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634750" y="1048256"/>
          <a:ext cx="10842281" cy="470669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以本省的角度展示活跃的前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，以及具体的活跃指标；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以全国的角度展示前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名用户，以及活跃指标、所在省份；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名用户，各省的占比；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按照时间维度，展示各省在前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名中的占比的变化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全国角度：汇总日活总时长、总活跃用户数、总活跃情况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应用列表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某个省、某个应用、某一天活跃情况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全国各省的应用使用活跃信息排名，时长、次数、活跃用户数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715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全国角度：汇总调用情况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某个省、某个服务、某一天活跃情况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全国各省的服务活跃情况排名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安全审计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520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安全事件统计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增加全国安全态势日趋势图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省安全事件数量对比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安全事件类别按发生次数排名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数据上报日志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以省的列表，展示各省上报日志的最近时间及数据类型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详情页面显示各类型的最近上报时间及上报的记录总数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0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关于系统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245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60873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按照各省上报的总体建设进度计算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四个子平台换成三个子平台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地图中显示建设情况图标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照部署类型分类的数据（应用及资源类型编码表）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按照所在子平台分类的数据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调用趋势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最近一个月，资源服务调用趋势（累计各省上报的“应用整体日活跃”数据）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平台建设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变化内容（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）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14140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某省平台概览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最近一周，资源服务调用趋势（基于本省上报的“资源调用趋势”数据）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最近一个月，应用日活跃用户数（基于本省上报的“应用整体日活跃”数据）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证书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本月新增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违规终端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平台情况（新）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1647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建设单位代码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验收完成时间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承建单位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集中管控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分三个区域显示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机构用户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基础设施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1012698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移动终端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增加导出的功能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/>
              <a:t>移除“终端品牌”列，新增“移动终端类型”列，并增加可筛选条件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接入网络（新）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网络设备</a:t>
            </a:r>
          </a:p>
          <a:p>
            <a:pPr marL="914400" lvl="3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增加导出的功能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2.4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应用支撑（新）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4098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所在子平台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上线时间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应用支撑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所在子平台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互联支持状态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Web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端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开发单位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系统能力描述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2.5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移动应用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状态信息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服务信息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5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ctr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none" rtlCol="0" anchor="t">
        <a:spAutoFit/>
      </a:bodyPr>
      <a:lstStyle>
        <a:defPPr marL="285750" indent="-285750" algn="l">
          <a:buFont typeface="Arial" panose="020B0604020202020204" pitchFamily="34" charset="0"/>
          <a:buChar char="•"/>
          <a:defRPr sz="14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1_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Lenov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1975</Words>
  <Application>Microsoft Macintosh PowerPoint</Application>
  <PresentationFormat>自定义</PresentationFormat>
  <Paragraphs>700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华文中宋</vt:lpstr>
      <vt:lpstr>Microsoft YaHei</vt:lpstr>
      <vt:lpstr>微软雅黑 Light</vt:lpstr>
      <vt:lpstr>Foundry Gridnik Medium</vt:lpstr>
      <vt:lpstr>Microsoft YaHei UI Light</vt:lpstr>
      <vt:lpstr>Arial</vt:lpstr>
      <vt:lpstr>Calibri</vt:lpstr>
      <vt:lpstr>Calibri Light</vt:lpstr>
      <vt:lpstr>Wingdings</vt:lpstr>
      <vt:lpstr>Lenovo</vt:lpstr>
      <vt:lpstr>1_Lenovo</vt:lpstr>
      <vt:lpstr>2_Lenovo</vt:lpstr>
      <vt:lpstr>PowerPoint 演示文稿</vt:lpstr>
      <vt:lpstr>菜单结构的变化</vt:lpstr>
      <vt:lpstr>1. 控制台-变化内容</vt:lpstr>
      <vt:lpstr>1. 控制台-变化内容（2）</vt:lpstr>
      <vt:lpstr>2.1 资产管理-平台情况（新）</vt:lpstr>
      <vt:lpstr>2.2 资产管理-机构用户</vt:lpstr>
      <vt:lpstr>2.3 资产管理-基础设施</vt:lpstr>
      <vt:lpstr>2.4 资产管理-应用支撑（新）----over</vt:lpstr>
      <vt:lpstr>2.5 资产管理-移动应用</vt:lpstr>
      <vt:lpstr>2.6 资产管理-服务资源</vt:lpstr>
      <vt:lpstr>3.1 运行态势-日活跃用户（新）----over</vt:lpstr>
      <vt:lpstr>3.2 运行态势-日活跃应用（新）----over</vt:lpstr>
      <vt:lpstr>3.2 运行态势-日活跃应用（新）----over</vt:lpstr>
      <vt:lpstr>3.3 运行态势-资源服务------over</vt:lpstr>
      <vt:lpstr>4.1 安全审计</vt:lpstr>
      <vt:lpstr>5.1 系统管理</vt:lpstr>
      <vt:lpstr>PowerPoint 演示文稿</vt:lpstr>
      <vt:lpstr>全国集中管控1.0-采集的数据内容</vt:lpstr>
      <vt:lpstr>全国集中管控2.0-采集的数据内容</vt:lpstr>
      <vt:lpstr>全国集中管控2.0-Web修改需求描述-1</vt:lpstr>
      <vt:lpstr>全国集中管控2.0-Web修改需求描述-2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Pekall</dc:title>
  <dc:creator>jing</dc:creator>
  <cp:lastModifiedBy>yang lidong</cp:lastModifiedBy>
  <cp:revision>26105</cp:revision>
  <dcterms:created xsi:type="dcterms:W3CDTF">2022-12-14T09:55:05Z</dcterms:created>
  <dcterms:modified xsi:type="dcterms:W3CDTF">2023-02-23T10:52:54Z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1033-5.0.0.7548</vt:lpwstr>
  </property>
  <property fmtid="{D5CDD505-2E9C-101B-9397-08002B2CF9AE}" pid="3" name="ICV">
    <vt:lpwstr>500AA9DB0231FB6441FE86635EDC5081</vt:lpwstr>
  </property>
</Properties>
</file>