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  <p:sldMasterId id="2147483676" r:id="rId4"/>
  </p:sldMasterIdLst>
  <p:notesMasterIdLst>
    <p:notesMasterId r:id="rId6"/>
  </p:notesMasterIdLst>
  <p:sldIdLst>
    <p:sldId id="436" r:id="rId5"/>
    <p:sldId id="856" r:id="rId7"/>
    <p:sldId id="859" r:id="rId8"/>
    <p:sldId id="860" r:id="rId9"/>
    <p:sldId id="858" r:id="rId10"/>
    <p:sldId id="471" r:id="rId11"/>
  </p:sldIdLst>
  <p:sldSz cx="12188825" cy="6858000"/>
  <p:notesSz cx="6858000" cy="9144000"/>
  <p:defaultTextStyle>
    <a:defPPr>
      <a:defRPr lang="zh-CN"/>
    </a:defPPr>
    <a:lvl1pPr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8330" indent="-1511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7930" indent="-3035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7530" indent="-4559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7130" indent="-6083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7CD"/>
    <a:srgbClr val="FCECE8"/>
    <a:srgbClr val="FFFFFF"/>
    <a:srgbClr val="F9D7CE"/>
    <a:srgbClr val="F2F2F2"/>
    <a:srgbClr val="FDECE8"/>
    <a:srgbClr val="EEEFEF"/>
    <a:srgbClr val="DCDDDD"/>
    <a:srgbClr val="5FA34D"/>
    <a:srgbClr val="99F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2492" autoAdjust="0"/>
  </p:normalViewPr>
  <p:slideViewPr>
    <p:cSldViewPr snapToGrid="0" snapToObjects="1">
      <p:cViewPr varScale="1">
        <p:scale>
          <a:sx n="95" d="100"/>
          <a:sy n="95" d="100"/>
        </p:scale>
        <p:origin x="576" y="184"/>
      </p:cViewPr>
      <p:guideLst>
        <p:guide orient="horz" pos="425"/>
        <p:guide orient="horz" pos="4234"/>
        <p:guide orient="horz" pos="3912"/>
        <p:guide pos="3839"/>
        <p:guide pos="2256"/>
        <p:guide pos="5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3075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fld id="{5561CD97-150B-4BFB-A6C6-69D4678D010C}" type="datetime1">
              <a:rPr lang="en-US"/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3076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3077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Click to edit Master text styles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Second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Third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Fourth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Fifth level</a:t>
            </a:r>
            <a:endParaRPr lang="en-US" sz="1200"/>
          </a:p>
        </p:txBody>
      </p:sp>
      <p:sp>
        <p:nvSpPr>
          <p:cNvPr id="3078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800">
                <a:solidFill>
                  <a:srgbClr val="939598"/>
                </a:solidFill>
                <a:sym typeface="Arial" panose="020B0604020202020204" pitchFamily="34" charset="0"/>
              </a:defRPr>
            </a:lvl1pPr>
          </a:lstStyle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3079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170D2D96-879F-4BBB-8CFF-EAD3850C5606}" type="slidenum">
              <a:rPr lang="en-US"/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504825" y="0"/>
            <a:ext cx="2314575" cy="1301750"/>
          </a:xfrm>
        </p:spPr>
      </p:sp>
      <p:sp>
        <p:nvSpPr>
          <p:cNvPr id="512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836613" y="1824038"/>
            <a:ext cx="10515600" cy="43513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  <a:p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504825" y="0"/>
            <a:ext cx="2314575" cy="1301750"/>
          </a:xfrm>
        </p:spPr>
      </p:sp>
      <p:sp>
        <p:nvSpPr>
          <p:cNvPr id="512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836613" y="1824038"/>
            <a:ext cx="10515600" cy="43513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  <a:p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2" y="2130430"/>
            <a:ext cx="10360025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3" y="3886200"/>
            <a:ext cx="85312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9" y="4800600"/>
            <a:ext cx="731361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9" y="612775"/>
            <a:ext cx="73136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9" y="5367338"/>
            <a:ext cx="73136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5"/>
            <a:ext cx="1096962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7615" y="274643"/>
            <a:ext cx="2741612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756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gray">
          <a:xfrm flipH="1">
            <a:off x="205454" y="255906"/>
            <a:ext cx="11983373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5" name="Freeform 12"/>
          <p:cNvSpPr/>
          <p:nvPr userDrawn="1"/>
        </p:nvSpPr>
        <p:spPr bwMode="gray">
          <a:xfrm>
            <a:off x="1" y="254005"/>
            <a:ext cx="204788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-1" fmla="*/ 0 w 3881"/>
              <a:gd name="connsiteY0-2" fmla="*/ 2482 h 10000"/>
              <a:gd name="connsiteX1-3" fmla="*/ 0 w 3881"/>
              <a:gd name="connsiteY1-4" fmla="*/ 10000 h 10000"/>
              <a:gd name="connsiteX2-5" fmla="*/ 3881 w 3881"/>
              <a:gd name="connsiteY2-6" fmla="*/ 7593 h 10000"/>
              <a:gd name="connsiteX3-7" fmla="*/ 3881 w 3881"/>
              <a:gd name="connsiteY3-8" fmla="*/ 0 h 10000"/>
              <a:gd name="connsiteX4-9" fmla="*/ 0 w 3881"/>
              <a:gd name="connsiteY4-10" fmla="*/ 2482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277147" y="1335026"/>
            <a:ext cx="11723382" cy="5039399"/>
          </a:xfrm>
          <a:prstGeom prst="rect">
            <a:avLst/>
          </a:prstGeom>
        </p:spPr>
        <p:txBody>
          <a:bodyPr lIns="121899" tIns="60949" rIns="121899" bIns="60949"/>
          <a:lstStyle>
            <a:lvl1pPr marL="226695" indent="-2266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defRPr sz="2400">
                <a:solidFill>
                  <a:srgbClr val="414042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1pPr>
            <a:lvl2pPr marL="609600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2pPr>
            <a:lvl3pPr marL="835660" indent="-1504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3pPr>
            <a:lvl4pPr marL="1146810" indent="-15684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4pPr>
            <a:lvl5pPr marL="1445260" indent="-1504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Title 28"/>
          <p:cNvSpPr>
            <a:spLocks noGrp="1"/>
          </p:cNvSpPr>
          <p:nvPr>
            <p:ph type="title"/>
          </p:nvPr>
        </p:nvSpPr>
        <p:spPr bwMode="gray">
          <a:xfrm>
            <a:off x="283725" y="255906"/>
            <a:ext cx="11905100" cy="597132"/>
          </a:xfrm>
          <a:prstGeom prst="rect">
            <a:avLst/>
          </a:prstGeom>
        </p:spPr>
        <p:txBody>
          <a:bodyPr wrap="square" lIns="121899" tIns="60949" rIns="121899" bIns="60949" anchor="ctr" anchorCtr="0"/>
          <a:lstStyle>
            <a:lvl1pPr marL="0" algn="l" defTabSz="1218565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invGray">
          <a:xfrm flipH="1">
            <a:off x="82807" y="6501799"/>
            <a:ext cx="427913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3" name="Freeform 8"/>
          <p:cNvSpPr/>
          <p:nvPr userDrawn="1"/>
        </p:nvSpPr>
        <p:spPr bwMode="invGray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4" name="Rectangle 4"/>
          <p:cNvSpPr/>
          <p:nvPr userDrawn="1"/>
        </p:nvSpPr>
        <p:spPr bwMode="invGray">
          <a:xfrm>
            <a:off x="99992" y="6445255"/>
            <a:ext cx="403274" cy="276977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fld id="{4D9F8F61-8AD5-4F61-AE0E-88B897A09A11}" type="slidenum"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lang="en-US" sz="10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 bwMode="black">
          <a:xfrm>
            <a:off x="512765" y="6451600"/>
            <a:ext cx="2628241" cy="292366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/>
          <a:p>
            <a:pPr defTabSz="12185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京联云 保密信息 </a:t>
            </a:r>
            <a:r>
              <a:rPr 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 </a:t>
            </a:r>
            <a:r>
              <a:rPr lang="zh-CN" alt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京联云保留所有权利</a:t>
            </a:r>
            <a:endParaRPr lang="en-US" sz="1100" cap="all">
              <a:solidFill>
                <a:srgbClr val="939598"/>
              </a:solidFill>
              <a:latin typeface="Microsoft YaHei UI Light" pitchFamily="34" charset="-122"/>
              <a:ea typeface="Microsoft YaHei UI Light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0349370" y="6479901"/>
            <a:ext cx="1820488" cy="261610"/>
          </a:xfrm>
          <a:prstGeom prst="rect">
            <a:avLst/>
          </a:prstGeom>
          <a:noFill/>
          <a:ln w="76200"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100" b="0" cap="none" spc="50" baseline="0">
                <a:ln w="11430">
                  <a:noFill/>
                </a:ln>
                <a:solidFill>
                  <a:schemeClr val="tx1"/>
                </a:solidFill>
                <a:effectLst/>
                <a:latin typeface="Microsoft YaHei UI Light" pitchFamily="34" charset="-122"/>
                <a:ea typeface="Microsoft YaHei UI Light" pitchFamily="34" charset="-122"/>
              </a:rPr>
              <a:t>Pekall</a:t>
            </a:r>
            <a:endParaRPr lang="zh-CN" altLang="en-US" sz="1100" b="0" cap="none" spc="50" baseline="0">
              <a:ln w="11430">
                <a:noFill/>
              </a:ln>
              <a:solidFill>
                <a:schemeClr val="tx1"/>
              </a:solidFill>
              <a:effectLst/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2" y="2130430"/>
            <a:ext cx="10360025" cy="147002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3" y="3886200"/>
            <a:ext cx="85312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74771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200155"/>
            <a:ext cx="10969624" cy="492601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33350"/>
            <a:ext cx="10969624" cy="730250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41405"/>
            <a:ext cx="10969624" cy="50847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直接连接符 10"/>
          <p:cNvSpPr>
            <a:spLocks noChangeShapeType="1"/>
          </p:cNvSpPr>
          <p:nvPr userDrawn="1"/>
        </p:nvSpPr>
        <p:spPr bwMode="auto">
          <a:xfrm>
            <a:off x="609601" y="895350"/>
            <a:ext cx="1096962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4" y="4406905"/>
            <a:ext cx="1036002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4" y="2906713"/>
            <a:ext cx="1036002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2" y="1600205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5" y="1600205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6715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111250"/>
            <a:ext cx="10969624" cy="52514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4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002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7" y="273055"/>
            <a:ext cx="68135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002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9" y="4800600"/>
            <a:ext cx="731361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9" y="612775"/>
            <a:ext cx="73136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9" y="5367338"/>
            <a:ext cx="73136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5"/>
            <a:ext cx="1096962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7615" y="274643"/>
            <a:ext cx="2741612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756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52400"/>
            <a:ext cx="10969624" cy="698500"/>
          </a:xfrm>
          <a:prstGeom prst="rect">
            <a:avLst/>
          </a:prstGeom>
        </p:spPr>
        <p:txBody>
          <a:bodyPr anchor="ctr"/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79505"/>
            <a:ext cx="10969624" cy="50466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直接连接符 10"/>
          <p:cNvSpPr>
            <a:spLocks noChangeShapeType="1"/>
          </p:cNvSpPr>
          <p:nvPr userDrawn="1"/>
        </p:nvSpPr>
        <p:spPr bwMode="auto">
          <a:xfrm>
            <a:off x="609601" y="895350"/>
            <a:ext cx="1096962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</p:spTree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4" y="4438655"/>
            <a:ext cx="1036002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4" y="2874968"/>
            <a:ext cx="1036002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6842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2" y="1181105"/>
            <a:ext cx="5408613" cy="4945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5" y="1181105"/>
            <a:ext cx="5408613" cy="4945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7731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4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002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7" y="273055"/>
            <a:ext cx="68135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002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15"/>
          <p:cNvSpPr>
            <a:spLocks noChangeArrowheads="1"/>
          </p:cNvSpPr>
          <p:nvPr/>
        </p:nvSpPr>
        <p:spPr bwMode="auto">
          <a:xfrm>
            <a:off x="512764" y="6451600"/>
            <a:ext cx="1889257" cy="2923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r>
              <a:rPr lang="en-US" sz="11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2021 </a:t>
            </a:r>
            <a:r>
              <a:rPr lang="zh-CN" altLang="en-US" sz="11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京联云 保留所有权利</a:t>
            </a:r>
            <a:endParaRPr lang="en-US" sz="1100">
              <a:solidFill>
                <a:srgbClr val="939598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auto">
          <a:xfrm flipH="1">
            <a:off x="82552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1028" name="Freeform 8"/>
          <p:cNvSpPr>
            <a:spLocks noChangeArrowheads="1"/>
          </p:cNvSpPr>
          <p:nvPr/>
        </p:nvSpPr>
        <p:spPr bwMode="auto">
          <a:xfrm flipH="1">
            <a:off x="1" y="6502400"/>
            <a:ext cx="82551" cy="260350"/>
          </a:xfrm>
          <a:custGeom>
            <a:avLst/>
            <a:gdLst>
              <a:gd name="T0" fmla="*/ 0 w 6910"/>
              <a:gd name="T1" fmla="*/ 0 h 8544"/>
              <a:gd name="T2" fmla="*/ 6910 w 6910"/>
              <a:gd name="T3" fmla="*/ 2903 h 8544"/>
              <a:gd name="T4" fmla="*/ 6910 w 6910"/>
              <a:gd name="T5" fmla="*/ 8544 h 8544"/>
              <a:gd name="T6" fmla="*/ 0 w 6910"/>
              <a:gd name="T7" fmla="*/ 5780 h 8544"/>
              <a:gd name="T8" fmla="*/ 0 w 6910"/>
              <a:gd name="T9" fmla="*/ 0 h 8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10"/>
              <a:gd name="T16" fmla="*/ 0 h 8544"/>
              <a:gd name="T17" fmla="*/ 6910 w 6910"/>
              <a:gd name="T18" fmla="*/ 8544 h 8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auto">
          <a:xfrm>
            <a:off x="99991" y="6445255"/>
            <a:ext cx="403274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fld id="{D4B4D127-7425-4DA9-8D4F-BF1DD85744B4}" type="slidenum">
              <a:rPr lang="en-US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</a:fld>
            <a:endParaRPr lang="en-US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30" name="TextBox 6"/>
          <p:cNvSpPr>
            <a:spLocks noChangeArrowheads="1"/>
          </p:cNvSpPr>
          <p:nvPr/>
        </p:nvSpPr>
        <p:spPr bwMode="auto">
          <a:xfrm>
            <a:off x="10736264" y="6427788"/>
            <a:ext cx="14033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PEKALL</a:t>
            </a:r>
            <a:endParaRPr lang="zh-CN" altLang="en-US" sz="180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>
    <p:fade/>
  </p:transition>
  <p:txStyles>
    <p:titleStyle>
      <a:lvl1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16751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21323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25895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30467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455930" indent="-4559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43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89330" indent="-3797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522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2132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7419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5"/>
          <p:cNvSpPr>
            <a:spLocks noChangeArrowheads="1"/>
          </p:cNvSpPr>
          <p:nvPr/>
        </p:nvSpPr>
        <p:spPr bwMode="auto">
          <a:xfrm>
            <a:off x="512767" y="6451600"/>
            <a:ext cx="2378173" cy="2923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r>
              <a:rPr lang="en-US" sz="1100">
                <a:solidFill>
                  <a:srgbClr val="939598"/>
                </a:solidFill>
                <a:cs typeface="Arial" panose="020B0604020202020204" pitchFamily="34" charset="0"/>
                <a:sym typeface="Arial" panose="020B0604020202020204" pitchFamily="34" charset="0"/>
              </a:rPr>
              <a:t>2019 </a:t>
            </a:r>
            <a:r>
              <a:rPr lang="en-US" sz="1100">
                <a:solidFill>
                  <a:srgbClr val="939598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PEKALL</a:t>
            </a:r>
            <a:r>
              <a:rPr lang="en-US" sz="1100">
                <a:solidFill>
                  <a:srgbClr val="939598"/>
                </a:solidFill>
                <a:cs typeface="Arial" panose="020B0604020202020204" pitchFamily="34" charset="0"/>
                <a:sym typeface="Arial" panose="020B0604020202020204" pitchFamily="34" charset="0"/>
              </a:rPr>
              <a:t>. All rights reserved.</a:t>
            </a:r>
            <a:endParaRPr lang="zh-CN" altLang="en-US" sz="2400"/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 flipH="1">
            <a:off x="82552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2052" name="Freeform 8"/>
          <p:cNvSpPr>
            <a:spLocks noChangeArrowheads="1"/>
          </p:cNvSpPr>
          <p:nvPr/>
        </p:nvSpPr>
        <p:spPr bwMode="auto">
          <a:xfrm flipH="1">
            <a:off x="1" y="6502400"/>
            <a:ext cx="82551" cy="260350"/>
          </a:xfrm>
          <a:custGeom>
            <a:avLst/>
            <a:gdLst>
              <a:gd name="T0" fmla="*/ 0 w 6910"/>
              <a:gd name="T1" fmla="*/ 0 h 8544"/>
              <a:gd name="T2" fmla="*/ 6910 w 6910"/>
              <a:gd name="T3" fmla="*/ 2903 h 8544"/>
              <a:gd name="T4" fmla="*/ 6910 w 6910"/>
              <a:gd name="T5" fmla="*/ 8544 h 8544"/>
              <a:gd name="T6" fmla="*/ 0 w 6910"/>
              <a:gd name="T7" fmla="*/ 5780 h 8544"/>
              <a:gd name="T8" fmla="*/ 0 w 6910"/>
              <a:gd name="T9" fmla="*/ 0 h 8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10"/>
              <a:gd name="T16" fmla="*/ 0 h 8544"/>
              <a:gd name="T17" fmla="*/ 6910 w 6910"/>
              <a:gd name="T18" fmla="*/ 8544 h 8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2053" name="Rectangle 18"/>
          <p:cNvSpPr>
            <a:spLocks noChangeArrowheads="1"/>
          </p:cNvSpPr>
          <p:nvPr/>
        </p:nvSpPr>
        <p:spPr bwMode="auto">
          <a:xfrm>
            <a:off x="99991" y="6445255"/>
            <a:ext cx="403274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fld id="{4E0AE06E-D3F6-47CB-8DC2-6D03FDE478EE}" type="slidenum">
              <a:rPr lang="en-US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</a:fld>
            <a:endParaRPr lang="en-US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54" name="TextBox 6"/>
          <p:cNvSpPr>
            <a:spLocks noChangeArrowheads="1"/>
          </p:cNvSpPr>
          <p:nvPr/>
        </p:nvSpPr>
        <p:spPr bwMode="auto">
          <a:xfrm>
            <a:off x="10736264" y="6427788"/>
            <a:ext cx="14033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PEKALL</a:t>
            </a:r>
            <a:endParaRPr lang="zh-CN" altLang="en-US" sz="180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 spd="med">
    <p:fade/>
  </p:transition>
  <p:txStyles>
    <p:titleStyle>
      <a:lvl1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16751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21323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25895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30467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455930" indent="-4559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43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89330" indent="-3797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522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2132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7419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 spd="med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"/>
          <p:cNvSpPr>
            <a:spLocks noChangeArrowheads="1"/>
          </p:cNvSpPr>
          <p:nvPr/>
        </p:nvSpPr>
        <p:spPr bwMode="auto">
          <a:xfrm>
            <a:off x="4775624" y="1676045"/>
            <a:ext cx="223651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服务</a:t>
            </a:r>
            <a:r>
              <a:rPr lang="zh-CN" altLang="en-US" sz="4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网关</a:t>
            </a:r>
            <a:endParaRPr lang="en-US" sz="40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  <p:sp>
        <p:nvSpPr>
          <p:cNvPr id="5" name="TextBox 2"/>
          <p:cNvSpPr>
            <a:spLocks noChangeArrowheads="1"/>
          </p:cNvSpPr>
          <p:nvPr/>
        </p:nvSpPr>
        <p:spPr bwMode="auto">
          <a:xfrm>
            <a:off x="3590014" y="2974912"/>
            <a:ext cx="4492625" cy="4996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.1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.18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6075919" y="3578531"/>
            <a:ext cx="3031505" cy="2639389"/>
          </a:xfrm>
          <a:prstGeom prst="rect">
            <a:avLst/>
          </a:prstGeom>
          <a:solidFill>
            <a:schemeClr val="tx2">
              <a:lumMod val="20000"/>
              <a:lumOff val="8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33247" y="1185851"/>
            <a:ext cx="2991881" cy="1895677"/>
          </a:xfrm>
          <a:prstGeom prst="rect">
            <a:avLst/>
          </a:prstGeom>
          <a:solidFill>
            <a:schemeClr val="tx2">
              <a:lumMod val="20000"/>
              <a:lumOff val="8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  <a:endParaRPr lang="zh-CN" altLang="zh-CN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0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5" y="195268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latin typeface="微软雅黑 Light" pitchFamily="34" charset="-122"/>
                <a:ea typeface="微软雅黑 Light" pitchFamily="34" charset="-122"/>
                <a:sym typeface="微软雅黑 Light" pitchFamily="34" charset="-122"/>
              </a:rPr>
              <a:t>角色</a:t>
            </a:r>
            <a:endParaRPr lang="zh-CN" altLang="en-US" sz="3200" dirty="0"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30397" y="1519337"/>
            <a:ext cx="3971365" cy="3094604"/>
            <a:chOff x="3998258" y="1981199"/>
            <a:chExt cx="3971365" cy="309460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6971604" y="2312894"/>
              <a:ext cx="11902" cy="851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100918" y="2357718"/>
              <a:ext cx="0" cy="753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3998258" y="3119718"/>
              <a:ext cx="3971365" cy="8337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服务网关</a:t>
              </a:r>
              <a:endParaRPr lang="en-US" sz="1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37530" y="1981199"/>
              <a:ext cx="1338828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服务调用方</a:t>
              </a:r>
              <a:endPara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11154" y="1981199"/>
              <a:ext cx="1338828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服务调用方</a:t>
              </a:r>
              <a:endPara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64424" y="4706470"/>
              <a:ext cx="1338828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服务提供方</a:t>
              </a:r>
              <a:endPara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38047" y="4706471"/>
              <a:ext cx="1338828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服务提供方</a:t>
              </a:r>
              <a:endPara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21" name="Straight Arrow Connector 20"/>
            <p:cNvCxnSpPr>
              <a:endCxn id="16" idx="0"/>
            </p:cNvCxnSpPr>
            <p:nvPr/>
          </p:nvCxnSpPr>
          <p:spPr>
            <a:xfrm>
              <a:off x="5133838" y="3971365"/>
              <a:ext cx="0" cy="73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989531" y="3953436"/>
              <a:ext cx="0" cy="73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087035" y="1696840"/>
            <a:ext cx="21951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名称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：可读属性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类型：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app/service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标识：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appId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身份认证：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appKey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身份密钥：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appSecret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34691" y="113224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49512" y="1500693"/>
            <a:ext cx="376517" cy="13234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服务调用方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093131" y="4071232"/>
            <a:ext cx="296908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名称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：可读属性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标识：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serviced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host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：服务所在的主机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port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：服务所提供的端口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协议：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http/https/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授权模式：开放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需授权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healthCheckUrl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：健康检查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url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（本期不支持）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41955" y="351577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55608" y="3966525"/>
            <a:ext cx="376517" cy="13234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服务提供方</a:t>
            </a:r>
            <a:endParaRPr lang="en-US" sz="1600" dirty="0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  <a:endParaRPr lang="zh-CN" altLang="zh-CN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0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5" y="195268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latin typeface="微软雅黑 Light" pitchFamily="34" charset="-122"/>
                <a:ea typeface="微软雅黑 Light" pitchFamily="34" charset="-122"/>
                <a:sym typeface="微软雅黑 Light" pitchFamily="34" charset="-122"/>
              </a:rPr>
              <a:t>调用过程</a:t>
            </a:r>
            <a:endParaRPr lang="zh-CN" altLang="en-US" sz="3200" dirty="0"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8600" y="1159317"/>
            <a:ext cx="376517" cy="10156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服务提供方</a:t>
            </a:r>
            <a:endParaRPr 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6696" y="987552"/>
            <a:ext cx="4800600" cy="1615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名称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：测试服务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标识：</a:t>
            </a:r>
            <a:r>
              <a:rPr lang="en-US" altLang="zh-CN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testService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host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192.168.10.1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port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 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443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协议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healthCheckUrl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https://192.168.10.1:443/status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提供的接口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https://192.168.10.1:443/</a:t>
            </a:r>
            <a:r>
              <a:rPr lang="en-US" altLang="zh-CN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testplus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https://192.168.10.1:443/</a:t>
            </a:r>
            <a:r>
              <a:rPr lang="en-US" altLang="zh-CN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testminus</a:t>
            </a:r>
            <a:endParaRPr 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8600" y="3118165"/>
            <a:ext cx="376517" cy="7694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服务网关</a:t>
            </a:r>
            <a:endParaRPr 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94664" y="2870835"/>
            <a:ext cx="4904232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网关host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192.168.1.1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port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 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443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path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servicegw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完整请求路径：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https://192.168.1.1:443/</a:t>
            </a:r>
            <a:r>
              <a:rPr lang="en-US" altLang="zh-CN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servicegw</a:t>
            </a:r>
            <a:endParaRPr 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6888" y="4774245"/>
            <a:ext cx="376517" cy="938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服务调用方</a:t>
            </a:r>
            <a:endParaRPr 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94664" y="3921125"/>
            <a:ext cx="4925568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认证：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目的：调用服务网关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接口：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9408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URL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https://192.1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68.1.1/</a:t>
            </a:r>
            <a:r>
              <a:rPr lang="en-US" altLang="zh-CN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serviceauth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9408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appId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appKey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signature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94080" lvl="1" indent="-2857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JWT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payload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中包含了应用信息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94080" lvl="1" indent="-285750">
              <a:buFont typeface="Arial" panose="020B0604020202020204" pitchFamily="34" charset="0"/>
              <a:buChar char="•"/>
            </a:pPr>
            <a:endParaRPr 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调用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目的：服务调用方调用服务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接口：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7978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URL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https://192.168.1.1/gateway/</a:t>
            </a:r>
            <a:r>
              <a:rPr lang="en-US" altLang="zh-CN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testService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testplus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7978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Authorization: Bearer JWT</a:t>
            </a:r>
            <a:endParaRPr 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79780" lvl="1" indent="-171450">
              <a:buFont typeface="Arial" panose="020B0604020202020204" pitchFamily="34" charset="0"/>
              <a:buChar char="•"/>
            </a:pP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总结：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79780" lvl="1" indent="-171450"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认证：采用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HMAC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79780" lvl="1" indent="-171450"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调用：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JWT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方式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  <a:endParaRPr lang="zh-CN" altLang="zh-CN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0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5" y="195268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latin typeface="微软雅黑 Light" pitchFamily="34" charset="-122"/>
                <a:ea typeface="微软雅黑 Light" pitchFamily="34" charset="-122"/>
                <a:sym typeface="微软雅黑 Light" pitchFamily="34" charset="-122"/>
              </a:rPr>
              <a:t>管理功能</a:t>
            </a:r>
            <a:endParaRPr lang="zh-CN" altLang="en-US" sz="3200" dirty="0"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5216" y="996696"/>
            <a:ext cx="2172390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服务调用方管理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51230" lvl="1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增加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51230" lvl="1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编辑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51230" lvl="1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删除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服务提供方管理：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51230" lvl="1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增加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51230" lvl="1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编辑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51230" lvl="1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删除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授权管理：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51230" lvl="1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授权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51230" lvl="1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取消授权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调用日志审计：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51230" lvl="1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查看日志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51230" lvl="1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统计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  <a:endParaRPr lang="zh-CN" altLang="zh-CN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0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5" y="195268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latin typeface="微软雅黑 Light" pitchFamily="34" charset="-122"/>
                <a:ea typeface="微软雅黑 Light" pitchFamily="34" charset="-122"/>
                <a:sym typeface="微软雅黑 Light" pitchFamily="34" charset="-122"/>
              </a:rPr>
              <a:t>参考：服务的认证方式</a:t>
            </a:r>
            <a:endParaRPr lang="zh-CN" altLang="en-US" sz="3200" dirty="0"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0080" y="987552"/>
            <a:ext cx="7238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www.cnblogs.com</a:t>
            </a:r>
            <a:r>
              <a:rPr lang="en-US" dirty="0"/>
              <a:t>/</a:t>
            </a:r>
            <a:r>
              <a:rPr lang="en-US" dirty="0" err="1"/>
              <a:t>xiaxiaolu</a:t>
            </a:r>
            <a:r>
              <a:rPr lang="en-US" dirty="0"/>
              <a:t>/p/13514915.html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7512" y="1508760"/>
            <a:ext cx="427873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Basic Auth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9408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形式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Authorization: Basic aGVpOjEyMw==</a:t>
            </a:r>
            <a:endParaRPr 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9408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不安全</a:t>
            </a:r>
            <a:endParaRPr 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 Auth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9408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形式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503680" lvl="2" indent="-2857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KeyName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apiKey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503680" lvl="2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KeyValue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xxxxx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94080" lvl="1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不安全</a:t>
            </a:r>
            <a:endParaRPr 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Jwt</a:t>
            </a:r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Auth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94080" lvl="1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有限安全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7320" y="3279148"/>
            <a:ext cx="3966146" cy="234339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894832" y="1469136"/>
            <a:ext cx="224439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oAuth2-client-credientials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Hmac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Auth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952" y="1780032"/>
            <a:ext cx="5443664" cy="113228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"/>
          <p:cNvSpPr>
            <a:spLocks noChangeArrowheads="1"/>
          </p:cNvSpPr>
          <p:nvPr/>
        </p:nvSpPr>
        <p:spPr bwMode="auto">
          <a:xfrm>
            <a:off x="5223076" y="2119313"/>
            <a:ext cx="206017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Thanks</a:t>
            </a:r>
            <a:endParaRPr lang="en-US" sz="400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enovo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Lenovo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05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/>
      <a:lstStyle>
        <a:defPPr marL="0" marR="0" indent="0" algn="ctr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sz="12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none" rtlCol="0" anchor="t">
        <a:spAutoFit/>
      </a:bodyPr>
      <a:lstStyle>
        <a:defPPr marL="285750" indent="-285750" algn="l">
          <a:buFont typeface="Arial" panose="020B0604020202020204" pitchFamily="34" charset="0"/>
          <a:buChar char="•"/>
          <a:defRPr sz="14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enovo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1_Lenovo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Lenov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967</Words>
  <Application>WPS Spreadsheets</Application>
  <PresentationFormat>Custom</PresentationFormat>
  <Paragraphs>150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25" baseType="lpstr">
      <vt:lpstr>Arial</vt:lpstr>
      <vt:lpstr>SimSun</vt:lpstr>
      <vt:lpstr>Wingdings</vt:lpstr>
      <vt:lpstr>宋体</vt:lpstr>
      <vt:lpstr>Microsoft YaHei</vt:lpstr>
      <vt:lpstr>微软雅黑 Light</vt:lpstr>
      <vt:lpstr>汉仪中黑KW</vt:lpstr>
      <vt:lpstr>Foundry Gridnik Medium</vt:lpstr>
      <vt:lpstr>黑体</vt:lpstr>
      <vt:lpstr>Microsoft YaHei UI Light</vt:lpstr>
      <vt:lpstr>苹方-简</vt:lpstr>
      <vt:lpstr>华文中宋</vt:lpstr>
      <vt:lpstr>微软雅黑</vt:lpstr>
      <vt:lpstr>Arial Unicode MS</vt:lpstr>
      <vt:lpstr>Calibri Light</vt:lpstr>
      <vt:lpstr>Calibri</vt:lpstr>
      <vt:lpstr>Lenovo</vt:lpstr>
      <vt:lpstr>1_Lenovo</vt:lpstr>
      <vt:lpstr>2_Lenovo</vt:lpstr>
      <vt:lpstr>PowerPoint 演示文稿</vt:lpstr>
      <vt:lpstr>角色</vt:lpstr>
      <vt:lpstr>调用过程</vt:lpstr>
      <vt:lpstr>管理功能</vt:lpstr>
      <vt:lpstr>参考：服务的认证方式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Pekall</dc:title>
  <dc:creator>jing</dc:creator>
  <cp:lastModifiedBy>Stone</cp:lastModifiedBy>
  <cp:revision>22306</cp:revision>
  <dcterms:created xsi:type="dcterms:W3CDTF">2022-03-08T07:42:47Z</dcterms:created>
  <dcterms:modified xsi:type="dcterms:W3CDTF">2022-03-08T07:42:47Z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1033-3.9.4.6407</vt:lpwstr>
  </property>
</Properties>
</file>