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700" r:id="rId3"/>
  </p:sldMasterIdLst>
  <p:notesMasterIdLst>
    <p:notesMasterId r:id="rId10"/>
  </p:notesMasterIdLst>
  <p:sldIdLst>
    <p:sldId id="436" r:id="rId4"/>
    <p:sldId id="746" r:id="rId5"/>
    <p:sldId id="747" r:id="rId6"/>
    <p:sldId id="748" r:id="rId7"/>
    <p:sldId id="749" r:id="rId8"/>
    <p:sldId id="471" r:id="rId9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 userDrawn="1">
          <p15:clr>
            <a:srgbClr val="A4A3A4"/>
          </p15:clr>
        </p15:guide>
        <p15:guide id="2" orient="horz" pos="4222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3839" userDrawn="1">
          <p15:clr>
            <a:srgbClr val="A4A3A4"/>
          </p15:clr>
        </p15:guide>
        <p15:guide id="5" pos="2256" userDrawn="1">
          <p15:clr>
            <a:srgbClr val="A4A3A4"/>
          </p15:clr>
        </p15:guide>
        <p15:guide id="6" pos="5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FDECE8"/>
    <a:srgbClr val="EEEFEF"/>
    <a:srgbClr val="DCDDDD"/>
    <a:srgbClr val="5FA34D"/>
    <a:srgbClr val="99FD67"/>
    <a:srgbClr val="00B050"/>
    <a:srgbClr val="0F4D92"/>
    <a:srgbClr val="97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7713" autoAdjust="0"/>
  </p:normalViewPr>
  <p:slideViewPr>
    <p:cSldViewPr snapToGrid="0" snapToObjects="1">
      <p:cViewPr varScale="1">
        <p:scale>
          <a:sx n="126" d="100"/>
          <a:sy n="126" d="100"/>
        </p:scale>
        <p:origin x="328" y="184"/>
      </p:cViewPr>
      <p:guideLst>
        <p:guide orient="horz" pos="425"/>
        <p:guide orient="horz" pos="4222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9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9/30/21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9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9/30/21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2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9/30/21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662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当监控项变更后，已产生的事件自动根据新的监控项阈值调整</a:t>
            </a:r>
            <a:r>
              <a:rPr lang="en-US" altLang="zh-CN" dirty="0"/>
              <a:t>"</a:t>
            </a:r>
            <a:r>
              <a:rPr lang="zh-CN" altLang="en-US" dirty="0"/>
              <a:t>恢复</a:t>
            </a:r>
            <a:r>
              <a:rPr lang="en-US" altLang="zh-CN" dirty="0"/>
              <a:t>"</a:t>
            </a:r>
            <a:r>
              <a:rPr lang="zh-CN" altLang="en-US" dirty="0"/>
              <a:t>状态。（需确认？）</a:t>
            </a:r>
            <a:endParaRPr lang="en-US" altLang="zh-CN" dirty="0"/>
          </a:p>
          <a:p>
            <a:r>
              <a:rPr lang="zh-CN" altLang="en-US" dirty="0"/>
              <a:t>当监控项删除后，已产生的未恢复的异常事件仍然存在。需要提供管理员手动恢复的操作。</a:t>
            </a:r>
          </a:p>
          <a:p>
            <a:r>
              <a:rPr lang="zh-CN" altLang="en-US" dirty="0"/>
              <a:t>     告警事件</a:t>
            </a:r>
            <a:r>
              <a:rPr lang="en-US" altLang="zh-CN" dirty="0"/>
              <a:t>,</a:t>
            </a:r>
            <a:r>
              <a:rPr lang="zh-CN" altLang="en-US" dirty="0"/>
              <a:t> 增加删除和恢复按钮</a:t>
            </a:r>
            <a:r>
              <a:rPr lang="en-US" altLang="zh-CN" dirty="0"/>
              <a:t>,</a:t>
            </a:r>
            <a:r>
              <a:rPr lang="zh-CN" altLang="en-US" dirty="0"/>
              <a:t> 需要管理员自己确认是否恢复或删除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9/30/21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4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特殊情况：如导致状态异常的监控项被删除，则服务器状态自动恢复为正常。</a:t>
            </a:r>
            <a:endParaRPr lang="en-US" altLang="zh-CN" dirty="0"/>
          </a:p>
          <a:p>
            <a:r>
              <a:rPr lang="zh-CN" altLang="en-US" dirty="0"/>
              <a:t>     有绑定的监控项</a:t>
            </a:r>
            <a:r>
              <a:rPr lang="en-US" altLang="zh-CN" dirty="0"/>
              <a:t>,</a:t>
            </a:r>
            <a:r>
              <a:rPr lang="zh-CN" altLang="en-US" dirty="0"/>
              <a:t> 不可删除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创建：创建服务器时，服务器名称必须唯一。</a:t>
            </a:r>
            <a:r>
              <a:rPr lang="en-US" altLang="zh-CN" dirty="0"/>
              <a:t>IP</a:t>
            </a:r>
            <a:r>
              <a:rPr lang="zh-CN" altLang="en-US" dirty="0"/>
              <a:t>地址是否可以重复？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IP</a:t>
            </a:r>
            <a:r>
              <a:rPr lang="zh-CN" altLang="en-US" dirty="0"/>
              <a:t>也唯一</a:t>
            </a:r>
            <a:r>
              <a:rPr lang="en-US" altLang="zh-CN" dirty="0"/>
              <a:t>, </a:t>
            </a:r>
            <a:r>
              <a:rPr lang="zh-CN" altLang="en-US" dirty="0"/>
              <a:t>不唯一会导致服务器数量不对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9/30/21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8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9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9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9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9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9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9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9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9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rPr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Arial" panose="020B0604020202090204" pitchFamily="34" charset="0"/>
              <a:ea typeface="+mn-ea"/>
              <a:cs typeface="Arial" panose="020B060402020209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9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9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9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9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80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1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2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068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116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10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307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075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1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9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9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9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9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9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90204" pitchFamily="34" charset="0"/>
                <a:sym typeface="Arial" panose="020B060402020209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9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90204" pitchFamily="34" charset="0"/>
                <a:sym typeface="Arial" panose="020B060402020209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9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9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med">
    <p:fade/>
  </p:transition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584364" y="2231857"/>
            <a:ext cx="4493538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联通二期</a:t>
            </a:r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-</a:t>
            </a:r>
            <a:r>
              <a:rPr lang="zh-CN" altLang="en-US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服务监控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5" name="TextBox 2"/>
          <p:cNvSpPr>
            <a:spLocks noChangeArrowheads="1"/>
          </p:cNvSpPr>
          <p:nvPr/>
        </p:nvSpPr>
        <p:spPr bwMode="auto">
          <a:xfrm>
            <a:off x="3590014" y="2974912"/>
            <a:ext cx="4492625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9.24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目的</a:t>
            </a:r>
            <a:r>
              <a:rPr lang="en-US" altLang="zh-CN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&amp;</a:t>
            </a:r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需求：</a:t>
            </a: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E54FF-C472-FC44-BD79-29E7541921C4}"/>
              </a:ext>
            </a:extLst>
          </p:cNvPr>
          <p:cNvSpPr txBox="1"/>
          <p:nvPr/>
        </p:nvSpPr>
        <p:spPr>
          <a:xfrm>
            <a:off x="678730" y="1046376"/>
            <a:ext cx="11057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在现有的服务器监控的基础上，增加服务监控的能力。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通过端口监控服务。在端口发生异常时，产生告警信息。可通过短信通知管理员。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通过进程监控服务。在进程发生异常时，产生告警信息。可通过短信通知管理员。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对服务器监控增加短信通知功能，在资源异常时，可通过短信通知管理员。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51670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EA867B-06FD-D548-AF1E-F3BEF1F7F69F}"/>
              </a:ext>
            </a:extLst>
          </p:cNvPr>
          <p:cNvSpPr/>
          <p:nvPr/>
        </p:nvSpPr>
        <p:spPr>
          <a:xfrm>
            <a:off x="702368" y="980661"/>
            <a:ext cx="2054087" cy="5327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对象关系</a:t>
            </a: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7FB93E-F6C3-4C47-8EF1-F1C2B6669839}"/>
              </a:ext>
            </a:extLst>
          </p:cNvPr>
          <p:cNvSpPr/>
          <p:nvPr/>
        </p:nvSpPr>
        <p:spPr>
          <a:xfrm>
            <a:off x="978801" y="2685227"/>
            <a:ext cx="1433098" cy="543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D8C96-0C8E-574C-BF5C-239D1DE058F7}"/>
              </a:ext>
            </a:extLst>
          </p:cNvPr>
          <p:cNvSpPr/>
          <p:nvPr/>
        </p:nvSpPr>
        <p:spPr>
          <a:xfrm>
            <a:off x="978801" y="4923188"/>
            <a:ext cx="143309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6C672B-B661-1B47-9389-087CC18A43F9}"/>
              </a:ext>
            </a:extLst>
          </p:cNvPr>
          <p:cNvSpPr/>
          <p:nvPr/>
        </p:nvSpPr>
        <p:spPr>
          <a:xfrm>
            <a:off x="3372681" y="1007165"/>
            <a:ext cx="2054087" cy="5499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E1B119-B767-9A4F-B5AA-04CA85B1C85A}"/>
              </a:ext>
            </a:extLst>
          </p:cNvPr>
          <p:cNvSpPr/>
          <p:nvPr/>
        </p:nvSpPr>
        <p:spPr>
          <a:xfrm>
            <a:off x="3702122" y="1464371"/>
            <a:ext cx="1433098" cy="543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C7459-6C33-B042-8C62-350A64CF5588}"/>
              </a:ext>
            </a:extLst>
          </p:cNvPr>
          <p:cNvSpPr txBox="1"/>
          <p:nvPr/>
        </p:nvSpPr>
        <p:spPr>
          <a:xfrm>
            <a:off x="1046923" y="100716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被监控对象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CDB845-8F7A-CC49-A644-981C72771DFE}"/>
              </a:ext>
            </a:extLst>
          </p:cNvPr>
          <p:cNvSpPr txBox="1"/>
          <p:nvPr/>
        </p:nvSpPr>
        <p:spPr>
          <a:xfrm>
            <a:off x="3743739" y="102396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被监控指标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9E368A-CF9F-8547-A69A-859D74301EC3}"/>
              </a:ext>
            </a:extLst>
          </p:cNvPr>
          <p:cNvSpPr/>
          <p:nvPr/>
        </p:nvSpPr>
        <p:spPr>
          <a:xfrm>
            <a:off x="3702122" y="2058826"/>
            <a:ext cx="1433098" cy="543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DEADEB-89AC-0A46-93D1-FFEEDB58D7D5}"/>
              </a:ext>
            </a:extLst>
          </p:cNvPr>
          <p:cNvSpPr/>
          <p:nvPr/>
        </p:nvSpPr>
        <p:spPr>
          <a:xfrm>
            <a:off x="3702122" y="2653281"/>
            <a:ext cx="1433098" cy="543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4780E2-4430-8240-8C95-96BDFFB3453E}"/>
              </a:ext>
            </a:extLst>
          </p:cNvPr>
          <p:cNvSpPr/>
          <p:nvPr/>
        </p:nvSpPr>
        <p:spPr>
          <a:xfrm>
            <a:off x="3702122" y="3247736"/>
            <a:ext cx="1433098" cy="543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硬盘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E0A118-A34C-FE49-B156-07A863026037}"/>
              </a:ext>
            </a:extLst>
          </p:cNvPr>
          <p:cNvSpPr/>
          <p:nvPr/>
        </p:nvSpPr>
        <p:spPr>
          <a:xfrm>
            <a:off x="3702122" y="4436646"/>
            <a:ext cx="143309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进程存活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CF3640-F86A-A84B-8935-80A636D50ECC}"/>
              </a:ext>
            </a:extLst>
          </p:cNvPr>
          <p:cNvSpPr/>
          <p:nvPr/>
        </p:nvSpPr>
        <p:spPr>
          <a:xfrm>
            <a:off x="3702122" y="5031101"/>
            <a:ext cx="143309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端口存活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F18C0F-C482-FF4D-9667-5E6C4D4F4666}"/>
              </a:ext>
            </a:extLst>
          </p:cNvPr>
          <p:cNvSpPr/>
          <p:nvPr/>
        </p:nvSpPr>
        <p:spPr>
          <a:xfrm>
            <a:off x="3702122" y="5625553"/>
            <a:ext cx="1433098" cy="54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端口连接数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AAA46E-D01D-5E47-A098-2E67025DDB49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2411899" y="1736041"/>
            <a:ext cx="1290223" cy="122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DD880E-591D-4F46-BBB3-FCA9119CE66B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 flipV="1">
            <a:off x="2411899" y="2330496"/>
            <a:ext cx="1290223" cy="62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B92455-37FC-5E44-BDDF-119C5917B1F1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2411899" y="2924951"/>
            <a:ext cx="1290223" cy="3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9906A5-CBEB-6A46-A2E0-9091FD6A2F44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2411899" y="2956897"/>
            <a:ext cx="1290223" cy="56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F95966-3608-504B-A05D-E6B30FC4740C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2411899" y="4708316"/>
            <a:ext cx="1290223" cy="48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CF424F-4714-3A4A-B2CF-E506AFE25B7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2411899" y="5194858"/>
            <a:ext cx="1290223" cy="10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5ACA51-A747-A948-BACE-EFC81BC34897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2411899" y="5194858"/>
            <a:ext cx="1290223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7F068DA-0EC9-4A4C-BDD0-41CE0CE82174}"/>
              </a:ext>
            </a:extLst>
          </p:cNvPr>
          <p:cNvSpPr/>
          <p:nvPr/>
        </p:nvSpPr>
        <p:spPr>
          <a:xfrm>
            <a:off x="6172200" y="1032244"/>
            <a:ext cx="2824843" cy="5499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381658-84F5-6C46-B23B-6E1E0F71F111}"/>
              </a:ext>
            </a:extLst>
          </p:cNvPr>
          <p:cNvSpPr/>
          <p:nvPr/>
        </p:nvSpPr>
        <p:spPr>
          <a:xfrm>
            <a:off x="3707562" y="3842191"/>
            <a:ext cx="1433098" cy="543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447400-9785-6C4F-89C0-69C9C515B943}"/>
              </a:ext>
            </a:extLst>
          </p:cNvPr>
          <p:cNvCxnSpPr>
            <a:cxnSpLocks/>
            <a:stCxn id="2" idx="3"/>
            <a:endCxn id="48" idx="1"/>
          </p:cNvCxnSpPr>
          <p:nvPr/>
        </p:nvCxnSpPr>
        <p:spPr>
          <a:xfrm>
            <a:off x="2411899" y="2956897"/>
            <a:ext cx="1295663" cy="115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5BB275-F1C8-F04E-A01A-B5BC7B9C7646}"/>
              </a:ext>
            </a:extLst>
          </p:cNvPr>
          <p:cNvSpPr txBox="1"/>
          <p:nvPr/>
        </p:nvSpPr>
        <p:spPr>
          <a:xfrm>
            <a:off x="7129195" y="101308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异常事件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5C6615-2627-534C-B645-B53E99BF5425}"/>
              </a:ext>
            </a:extLst>
          </p:cNvPr>
          <p:cNvSpPr/>
          <p:nvPr/>
        </p:nvSpPr>
        <p:spPr>
          <a:xfrm>
            <a:off x="6319158" y="2610095"/>
            <a:ext cx="2612571" cy="543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事件级别</a:t>
            </a:r>
          </a:p>
          <a:p>
            <a:pPr algn="ctr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（灾难、严重、警告）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1659119-51EC-B749-9EB7-907134049AFB}"/>
              </a:ext>
            </a:extLst>
          </p:cNvPr>
          <p:cNvSpPr/>
          <p:nvPr/>
        </p:nvSpPr>
        <p:spPr>
          <a:xfrm>
            <a:off x="6319158" y="3663289"/>
            <a:ext cx="2579913" cy="543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事件状态</a:t>
            </a:r>
          </a:p>
          <a:p>
            <a:pPr algn="ctr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恢复、未恢复）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BEADF5-D4A1-354E-BE00-52ACAFE8C673}"/>
              </a:ext>
            </a:extLst>
          </p:cNvPr>
          <p:cNvSpPr/>
          <p:nvPr/>
        </p:nvSpPr>
        <p:spPr>
          <a:xfrm>
            <a:off x="6286503" y="1556902"/>
            <a:ext cx="2645232" cy="543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事件描述</a:t>
            </a:r>
          </a:p>
          <a:p>
            <a:pPr algn="ctr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（主机、对象、时间、描述）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5B8D1E5-74E9-7D49-B9AA-E2E4FBBB8FAB}"/>
              </a:ext>
            </a:extLst>
          </p:cNvPr>
          <p:cNvSpPr/>
          <p:nvPr/>
        </p:nvSpPr>
        <p:spPr>
          <a:xfrm>
            <a:off x="9648295" y="1045265"/>
            <a:ext cx="2054087" cy="5499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603D4E-FF3D-0743-BFFB-423AC1334868}"/>
              </a:ext>
            </a:extLst>
          </p:cNvPr>
          <p:cNvSpPr txBox="1"/>
          <p:nvPr/>
        </p:nvSpPr>
        <p:spPr>
          <a:xfrm>
            <a:off x="10118209" y="10620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短信通知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B5E7241-A88B-0A47-9C2F-4AA5CF4EC6A0}"/>
              </a:ext>
            </a:extLst>
          </p:cNvPr>
          <p:cNvSpPr/>
          <p:nvPr/>
        </p:nvSpPr>
        <p:spPr>
          <a:xfrm>
            <a:off x="9972292" y="1578674"/>
            <a:ext cx="1490365" cy="543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通知对象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71AAA8-EF41-2B40-8B49-1C783F544F2E}"/>
              </a:ext>
            </a:extLst>
          </p:cNvPr>
          <p:cNvSpPr/>
          <p:nvPr/>
        </p:nvSpPr>
        <p:spPr>
          <a:xfrm>
            <a:off x="9994063" y="2563831"/>
            <a:ext cx="1490365" cy="5433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通知事件</a:t>
            </a:r>
          </a:p>
        </p:txBody>
      </p:sp>
    </p:spTree>
    <p:extLst>
      <p:ext uri="{BB962C8B-B14F-4D97-AF65-F5344CB8AC3E}">
        <p14:creationId xmlns:p14="http://schemas.microsoft.com/office/powerpoint/2010/main" val="20381553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CN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依赖</a:t>
            </a:r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关系：</a:t>
            </a: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E54FF-C472-FC44-BD79-29E7541921C4}"/>
              </a:ext>
            </a:extLst>
          </p:cNvPr>
          <p:cNvSpPr txBox="1"/>
          <p:nvPr/>
        </p:nvSpPr>
        <p:spPr>
          <a:xfrm>
            <a:off x="678730" y="1046376"/>
            <a:ext cx="110576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服务对服务器的依赖：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创建：创建服务时，需指定该服务所在的服务器，通过服务器名称确定。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注：服务器名称必须唯一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删除：当某台服务器存在服务监控项时，不支持对该服务器的删除。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编辑：当某台服务器存在服务监控项时，支持对该服务器的编辑。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服务、服务器对监控项的依赖：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创建：创建服务器、服务时，需指定所依赖的监控项。通过监控项名称确定。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注：监控项名称必须唯一。</a:t>
            </a:r>
            <a:endParaRPr lang="en-US" altLang="zh-CN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删除：当某个监控项被依赖时，不支持对该监控项的删除。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编辑：当某个监控项被依赖时，支持对该监控项的编辑。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事件对监控项的依赖：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当监控项变更后，已产生的事件自动根据新的监控项阈值调整“恢复”状态。（</a:t>
            </a: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需确认？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当监控项删除后，已产生的未恢复的异常事件仍然存在。需要提供管理员手动恢复的操作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8816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UI</a:t>
            </a:r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交互补充信息</a:t>
            </a: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7BF4AC1-17EA-8241-B2F8-C883557DF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25785"/>
              </p:ext>
            </p:extLst>
          </p:nvPr>
        </p:nvGraphicFramePr>
        <p:xfrm>
          <a:off x="672227" y="1041646"/>
          <a:ext cx="10868985" cy="394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5805">
                  <a:extLst>
                    <a:ext uri="{9D8B030D-6E8A-4147-A177-3AD203B41FA5}">
                      <a16:colId xmlns:a16="http://schemas.microsoft.com/office/drawing/2014/main" val="1534071313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465814647"/>
                    </a:ext>
                  </a:extLst>
                </a:gridCol>
                <a:gridCol w="1433383">
                  <a:extLst>
                    <a:ext uri="{9D8B030D-6E8A-4147-A177-3AD203B41FA5}">
                      <a16:colId xmlns:a16="http://schemas.microsoft.com/office/drawing/2014/main" val="4052723133"/>
                    </a:ext>
                  </a:extLst>
                </a:gridCol>
                <a:gridCol w="1717590">
                  <a:extLst>
                    <a:ext uri="{9D8B030D-6E8A-4147-A177-3AD203B41FA5}">
                      <a16:colId xmlns:a16="http://schemas.microsoft.com/office/drawing/2014/main" val="20444931"/>
                    </a:ext>
                  </a:extLst>
                </a:gridCol>
                <a:gridCol w="5832390">
                  <a:extLst>
                    <a:ext uri="{9D8B030D-6E8A-4147-A177-3AD203B41FA5}">
                      <a16:colId xmlns:a16="http://schemas.microsoft.com/office/drawing/2014/main" val="1909488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页面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补充信息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84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首页面板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页面自动刷新，刷新周期暂定为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秒</a:t>
                      </a:r>
                      <a:endParaRPr lang="en-US" altLang="zh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显示内容是当前的实施状态：</a:t>
                      </a:r>
                      <a:endParaRPr lang="en-US" altLang="zh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</a:t>
                      </a:r>
                      <a:r>
                        <a:rPr 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a. </a:t>
                      </a:r>
                      <a:r>
                        <a:rPr lang="en-US" sz="12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事件概览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：当前未恢复的事件个数</a:t>
                      </a:r>
                      <a:endParaRPr lang="en-US" altLang="zh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b. 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服务器数量、服务数量：当前的数量</a:t>
                      </a:r>
                      <a:endParaRPr lang="en-US" altLang="zh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 支持跳转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：</a:t>
                      </a:r>
                      <a:endParaRPr lang="en-US" altLang="zh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a. 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事件概览：跳转到事件列表；</a:t>
                      </a:r>
                      <a:endParaRPr lang="en-US" altLang="zh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b. 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服务器饼状图：服务器列表</a:t>
                      </a:r>
                      <a:endParaRPr lang="en-US" altLang="zh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c. 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服务饼状图：服务列表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4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监控管理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服务器列表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服务器状态：服务器的状态根据被监控项产生的事件决定。如果产生了异常事件，则其状态即为异常。如异常事件恢复了，则其状态又恢复为正常。</a:t>
                      </a:r>
                      <a:endParaRPr lang="en-US" altLang="zh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特殊情况：如导致状态异常的监控项被删除，则服务器状态自动恢复为正常。</a:t>
                      </a:r>
                      <a:endParaRPr lang="en-US" altLang="zh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创建：创建服务器时，服务器名称必须唯一。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IP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地址是否可以重复？</a:t>
                      </a:r>
                      <a:endParaRPr lang="en-US" altLang="zh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73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CN" sz="12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服务器详情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展示服务器的运行状态及告警事件。运行状态与被监控项一致。</a:t>
                      </a:r>
                      <a:endParaRPr lang="en-US" altLang="zh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告警事件：默认未恢复的事件。可更换选项，过滤出所有的事件。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24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N" sz="12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12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12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12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12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36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N" sz="12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12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12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84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49675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945490" y="2674484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188744</TotalTime>
  <Words>750</Words>
  <Application>Microsoft Macintosh PowerPoint</Application>
  <PresentationFormat>自定义</PresentationFormat>
  <Paragraphs>103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华文中宋</vt:lpstr>
      <vt:lpstr>Microsoft YaHei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目的&amp;需求：</vt:lpstr>
      <vt:lpstr>对象关系</vt:lpstr>
      <vt:lpstr>依赖关系：</vt:lpstr>
      <vt:lpstr>UI交互补充信息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20380</cp:revision>
  <dcterms:created xsi:type="dcterms:W3CDTF">2020-08-18T05:45:12Z</dcterms:created>
  <dcterms:modified xsi:type="dcterms:W3CDTF">2021-09-30T08:22:43Z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1033-2.5.0.4070</vt:lpwstr>
  </property>
</Properties>
</file>