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11"/>
  </p:notesMasterIdLst>
  <p:sldIdLst>
    <p:sldId id="436" r:id="rId4"/>
    <p:sldId id="869" r:id="rId5"/>
    <p:sldId id="895" r:id="rId6"/>
    <p:sldId id="870" r:id="rId7"/>
    <p:sldId id="896" r:id="rId8"/>
    <p:sldId id="897" r:id="rId9"/>
    <p:sldId id="471" r:id="rId10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22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7020" autoAdjust="0"/>
  </p:normalViewPr>
  <p:slideViewPr>
    <p:cSldViewPr snapToGrid="0" snapToObjects="1">
      <p:cViewPr varScale="1">
        <p:scale>
          <a:sx n="155" d="100"/>
          <a:sy n="155" d="100"/>
        </p:scale>
        <p:origin x="1304" y="200"/>
      </p:cViewPr>
      <p:guideLst>
        <p:guide orient="horz" pos="425"/>
        <p:guide orient="horz" pos="4222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3/3/23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3/3/23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8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1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5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199908" y="2231857"/>
            <a:ext cx="326243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应用容器需求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3590014" y="2974912"/>
            <a:ext cx="4492625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系统组成</a:t>
            </a:r>
          </a:p>
        </p:txBody>
      </p:sp>
      <p:grpSp>
        <p:nvGrpSpPr>
          <p:cNvPr id="33802" name="Group 33801">
            <a:extLst>
              <a:ext uri="{FF2B5EF4-FFF2-40B4-BE49-F238E27FC236}">
                <a16:creationId xmlns:a16="http://schemas.microsoft.com/office/drawing/2014/main" id="{84CC797D-7C83-2AE9-D075-D511C33FEB4A}"/>
              </a:ext>
            </a:extLst>
          </p:cNvPr>
          <p:cNvGrpSpPr/>
          <p:nvPr/>
        </p:nvGrpSpPr>
        <p:grpSpPr>
          <a:xfrm>
            <a:off x="5366061" y="2755260"/>
            <a:ext cx="6331197" cy="4102740"/>
            <a:chOff x="411163" y="1120346"/>
            <a:chExt cx="7390069" cy="43001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5C2F99-F6B7-80C8-6C2E-418665F1316B}"/>
                </a:ext>
              </a:extLst>
            </p:cNvPr>
            <p:cNvSpPr/>
            <p:nvPr/>
          </p:nvSpPr>
          <p:spPr>
            <a:xfrm>
              <a:off x="522360" y="2488958"/>
              <a:ext cx="2781828" cy="6010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CN" sz="11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CA1202-655C-6EA5-6AC9-54E41C0F8B34}"/>
                </a:ext>
              </a:extLst>
            </p:cNvPr>
            <p:cNvSpPr/>
            <p:nvPr/>
          </p:nvSpPr>
          <p:spPr>
            <a:xfrm>
              <a:off x="926620" y="3882535"/>
              <a:ext cx="1530238" cy="575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CN" sz="1100" dirty="0">
                  <a:solidFill>
                    <a:schemeClr val="bg1"/>
                  </a:solidFill>
                </a:rPr>
                <a:t>Hub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753DA9-5202-B95E-97FA-214F7F7AD3ED}"/>
                </a:ext>
              </a:extLst>
            </p:cNvPr>
            <p:cNvSpPr txBox="1"/>
            <p:nvPr/>
          </p:nvSpPr>
          <p:spPr>
            <a:xfrm>
              <a:off x="1317468" y="2508520"/>
              <a:ext cx="885031" cy="22581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1400" dirty="0">
                  <a:solidFill>
                    <a:schemeClr val="accent1">
                      <a:lumMod val="75000"/>
                    </a:schemeClr>
                  </a:solidFill>
                </a:rPr>
                <a:t>UEM平台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3BCBB-0546-87F1-EFAE-A5278C9FFBDA}"/>
                </a:ext>
              </a:extLst>
            </p:cNvPr>
            <p:cNvSpPr txBox="1"/>
            <p:nvPr/>
          </p:nvSpPr>
          <p:spPr>
            <a:xfrm>
              <a:off x="1442503" y="2845352"/>
              <a:ext cx="658627" cy="1774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1100" dirty="0">
                  <a:solidFill>
                    <a:schemeClr val="accent1"/>
                  </a:solidFill>
                </a:rPr>
                <a:t>应用推送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DF2CB3-3CB0-BD70-435B-A61C1836F478}"/>
                </a:ext>
              </a:extLst>
            </p:cNvPr>
            <p:cNvSpPr/>
            <p:nvPr/>
          </p:nvSpPr>
          <p:spPr>
            <a:xfrm>
              <a:off x="479176" y="3509651"/>
              <a:ext cx="7009774" cy="173043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CN" sz="110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C8AE93D-7F10-8C8F-300D-7786BABD6923}"/>
                </a:ext>
              </a:extLst>
            </p:cNvPr>
            <p:cNvCxnSpPr>
              <a:cxnSpLocks/>
              <a:stCxn id="34" idx="0"/>
              <a:endCxn id="40" idx="2"/>
            </p:cNvCxnSpPr>
            <p:nvPr/>
          </p:nvCxnSpPr>
          <p:spPr bwMode="gray">
            <a:xfrm flipH="1" flipV="1">
              <a:off x="5961661" y="3104882"/>
              <a:ext cx="1058" cy="614262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F38AEE-EC0B-E087-39B3-2BA42579C600}"/>
                </a:ext>
              </a:extLst>
            </p:cNvPr>
            <p:cNvSpPr txBox="1"/>
            <p:nvPr/>
          </p:nvSpPr>
          <p:spPr>
            <a:xfrm>
              <a:off x="1731513" y="3250571"/>
              <a:ext cx="808315" cy="14516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900" dirty="0"/>
                <a:t>下载办公应用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0DC8D5-B41D-66AF-121F-46F84AA969E3}"/>
                </a:ext>
              </a:extLst>
            </p:cNvPr>
            <p:cNvCxnSpPr>
              <a:cxnSpLocks/>
              <a:stCxn id="23" idx="3"/>
            </p:cNvCxnSpPr>
            <p:nvPr/>
          </p:nvCxnSpPr>
          <p:spPr bwMode="gray">
            <a:xfrm>
              <a:off x="2456858" y="4170036"/>
              <a:ext cx="25590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DE4096-A237-2270-7D1C-0E0FDA19C243}"/>
                </a:ext>
              </a:extLst>
            </p:cNvPr>
            <p:cNvCxnSpPr>
              <a:cxnSpLocks/>
              <a:endCxn id="23" idx="0"/>
            </p:cNvCxnSpPr>
            <p:nvPr/>
          </p:nvCxnSpPr>
          <p:spPr bwMode="gray">
            <a:xfrm>
              <a:off x="1691739" y="3090053"/>
              <a:ext cx="0" cy="792482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4D4637-E983-6D9E-8BA2-43452AB04F42}"/>
                </a:ext>
              </a:extLst>
            </p:cNvPr>
            <p:cNvSpPr txBox="1"/>
            <p:nvPr/>
          </p:nvSpPr>
          <p:spPr>
            <a:xfrm>
              <a:off x="2952575" y="3983939"/>
              <a:ext cx="808315" cy="14516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900" dirty="0"/>
                <a:t>安装办公应用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5995A9-2D32-6849-C601-656E514D818A}"/>
                </a:ext>
              </a:extLst>
            </p:cNvPr>
            <p:cNvSpPr/>
            <p:nvPr/>
          </p:nvSpPr>
          <p:spPr>
            <a:xfrm>
              <a:off x="5015944" y="3719144"/>
              <a:ext cx="1893550" cy="12395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CN" sz="110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899F81-FAF2-820B-31AC-6FE2DF84294E}"/>
                </a:ext>
              </a:extLst>
            </p:cNvPr>
            <p:cNvSpPr/>
            <p:nvPr/>
          </p:nvSpPr>
          <p:spPr>
            <a:xfrm>
              <a:off x="5020192" y="4625523"/>
              <a:ext cx="1889302" cy="333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CN" sz="1100" dirty="0">
                  <a:solidFill>
                    <a:schemeClr val="bg1"/>
                  </a:solidFill>
                </a:rPr>
                <a:t>VSS容器App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92AB041-2B89-54C6-A82C-A7697218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7691" y="3962310"/>
              <a:ext cx="558466" cy="54718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C6FFC73-C97D-73F7-3F04-43C845D6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2807" y="3935378"/>
              <a:ext cx="618989" cy="601047"/>
            </a:xfrm>
            <a:prstGeom prst="rect">
              <a:avLst/>
            </a:prstGeom>
          </p:spPr>
        </p:pic>
        <p:pic>
          <p:nvPicPr>
            <p:cNvPr id="38" name="Picture 2" descr="查看源图像">
              <a:extLst>
                <a:ext uri="{FF2B5EF4-FFF2-40B4-BE49-F238E27FC236}">
                  <a16:creationId xmlns:a16="http://schemas.microsoft.com/office/drawing/2014/main" id="{A6638583-B85A-1629-11F1-9CB7F07FE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8446" y="3962310"/>
              <a:ext cx="601048" cy="60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5B3C65-CCE4-7E39-C4F0-045842A0EF89}"/>
                </a:ext>
              </a:extLst>
            </p:cNvPr>
            <p:cNvSpPr txBox="1"/>
            <p:nvPr/>
          </p:nvSpPr>
          <p:spPr>
            <a:xfrm>
              <a:off x="5486747" y="5002042"/>
              <a:ext cx="1151769" cy="17742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1100" dirty="0"/>
                <a:t>V</a:t>
              </a:r>
              <a:r>
                <a:rPr lang="en-US" altLang="zh-CN" sz="1100" dirty="0"/>
                <a:t>SS</a:t>
              </a:r>
              <a:r>
                <a:rPr lang="zh-CN" altLang="en-US" sz="1100" dirty="0"/>
                <a:t>虚拟安全域</a:t>
              </a:r>
              <a:endParaRPr lang="en-CN" sz="11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DA788D-7042-2DAF-41B9-FE32C59AE35E}"/>
                </a:ext>
              </a:extLst>
            </p:cNvPr>
            <p:cNvSpPr/>
            <p:nvPr/>
          </p:nvSpPr>
          <p:spPr>
            <a:xfrm>
              <a:off x="5077691" y="2503787"/>
              <a:ext cx="1767940" cy="6010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CN" sz="11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F2885-086C-6F20-3F47-844B7978F3BF}"/>
                </a:ext>
              </a:extLst>
            </p:cNvPr>
            <p:cNvSpPr txBox="1"/>
            <p:nvPr/>
          </p:nvSpPr>
          <p:spPr>
            <a:xfrm>
              <a:off x="5540520" y="2890348"/>
              <a:ext cx="989812" cy="1774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1100" dirty="0">
                  <a:solidFill>
                    <a:schemeClr val="accent6"/>
                  </a:solidFill>
                </a:rPr>
                <a:t>VSS策略配置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AAFAC3-E338-0E6B-4D52-B3723F332A2B}"/>
                </a:ext>
              </a:extLst>
            </p:cNvPr>
            <p:cNvSpPr txBox="1"/>
            <p:nvPr/>
          </p:nvSpPr>
          <p:spPr>
            <a:xfrm>
              <a:off x="5243515" y="2508520"/>
              <a:ext cx="1466942" cy="22581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14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应用打包云服务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184539-0F6E-4B54-4086-A22869C68088}"/>
                </a:ext>
              </a:extLst>
            </p:cNvPr>
            <p:cNvSpPr txBox="1"/>
            <p:nvPr/>
          </p:nvSpPr>
          <p:spPr>
            <a:xfrm>
              <a:off x="6000965" y="3285608"/>
              <a:ext cx="808315" cy="14516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900" dirty="0"/>
                <a:t>同步沙箱策略</a:t>
              </a:r>
            </a:p>
          </p:txBody>
        </p:sp>
        <p:sp>
          <p:nvSpPr>
            <p:cNvPr id="33793" name="Rectangle 33792">
              <a:extLst>
                <a:ext uri="{FF2B5EF4-FFF2-40B4-BE49-F238E27FC236}">
                  <a16:creationId xmlns:a16="http://schemas.microsoft.com/office/drawing/2014/main" id="{C3A3C211-9AD2-B571-A719-16264E6BACEE}"/>
                </a:ext>
              </a:extLst>
            </p:cNvPr>
            <p:cNvSpPr/>
            <p:nvPr/>
          </p:nvSpPr>
          <p:spPr>
            <a:xfrm>
              <a:off x="5077691" y="1494028"/>
              <a:ext cx="1767940" cy="6010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CN" sz="1100" dirty="0">
                <a:solidFill>
                  <a:schemeClr val="bg1"/>
                </a:solidFill>
              </a:endParaRPr>
            </a:p>
          </p:txBody>
        </p:sp>
        <p:sp>
          <p:nvSpPr>
            <p:cNvPr id="33796" name="TextBox 33795">
              <a:extLst>
                <a:ext uri="{FF2B5EF4-FFF2-40B4-BE49-F238E27FC236}">
                  <a16:creationId xmlns:a16="http://schemas.microsoft.com/office/drawing/2014/main" id="{459DB79D-2A26-0618-5DBE-545F5441E4BF}"/>
                </a:ext>
              </a:extLst>
            </p:cNvPr>
            <p:cNvSpPr txBox="1"/>
            <p:nvPr/>
          </p:nvSpPr>
          <p:spPr>
            <a:xfrm>
              <a:off x="5254155" y="1529548"/>
              <a:ext cx="1466942" cy="22581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CN" sz="14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京联云运营系统</a:t>
              </a:r>
            </a:p>
          </p:txBody>
        </p:sp>
        <p:cxnSp>
          <p:nvCxnSpPr>
            <p:cNvPr id="33798" name="Straight Arrow Connector 33797">
              <a:extLst>
                <a:ext uri="{FF2B5EF4-FFF2-40B4-BE49-F238E27FC236}">
                  <a16:creationId xmlns:a16="http://schemas.microsoft.com/office/drawing/2014/main" id="{E60ED2FB-D6CB-428B-EEC2-8D90E7763AA9}"/>
                </a:ext>
              </a:extLst>
            </p:cNvPr>
            <p:cNvCxnSpPr>
              <a:cxnSpLocks/>
              <a:stCxn id="33793" idx="2"/>
              <a:endCxn id="43" idx="0"/>
            </p:cNvCxnSpPr>
            <p:nvPr/>
          </p:nvCxnSpPr>
          <p:spPr bwMode="gray">
            <a:xfrm>
              <a:off x="5961660" y="2095123"/>
              <a:ext cx="15326" cy="413397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1" name="Rectangle 33800">
              <a:extLst>
                <a:ext uri="{FF2B5EF4-FFF2-40B4-BE49-F238E27FC236}">
                  <a16:creationId xmlns:a16="http://schemas.microsoft.com/office/drawing/2014/main" id="{D62998A1-B797-3A65-A814-661154564343}"/>
                </a:ext>
              </a:extLst>
            </p:cNvPr>
            <p:cNvSpPr/>
            <p:nvPr/>
          </p:nvSpPr>
          <p:spPr>
            <a:xfrm>
              <a:off x="411163" y="1120346"/>
              <a:ext cx="7390069" cy="43001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/>
            </a:p>
          </p:txBody>
        </p:sp>
      </p:grpSp>
      <p:sp>
        <p:nvSpPr>
          <p:cNvPr id="33803" name="TextBox 33802">
            <a:extLst>
              <a:ext uri="{FF2B5EF4-FFF2-40B4-BE49-F238E27FC236}">
                <a16:creationId xmlns:a16="http://schemas.microsoft.com/office/drawing/2014/main" id="{335EABA7-4E31-352E-50BF-10E2B7ED5FC8}"/>
              </a:ext>
            </a:extLst>
          </p:cNvPr>
          <p:cNvSpPr txBox="1"/>
          <p:nvPr/>
        </p:nvSpPr>
        <p:spPr>
          <a:xfrm>
            <a:off x="667265" y="921055"/>
            <a:ext cx="69472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与V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ware合作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UEM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平台提供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BYOD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场景下应用数据安全的能力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京联云：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应用打包云服务：上传、打包、下载和升级沙箱应用；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应用打包云服务：下载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应用打包云服务：配置沙箱应用策略；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VMware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UEM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后台：上传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UEM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后台：上传沙箱应用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Hub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：下载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Hub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：下载沙箱应用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3807" name="Table 3">
            <a:extLst>
              <a:ext uri="{FF2B5EF4-FFF2-40B4-BE49-F238E27FC236}">
                <a16:creationId xmlns:a16="http://schemas.microsoft.com/office/drawing/2014/main" id="{5513BA91-7348-57D3-74AF-72EB3866F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73755"/>
              </p:ext>
            </p:extLst>
          </p:nvPr>
        </p:nvGraphicFramePr>
        <p:xfrm>
          <a:off x="907543" y="4148713"/>
          <a:ext cx="3479557" cy="140722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00620">
                  <a:extLst>
                    <a:ext uri="{9D8B030D-6E8A-4147-A177-3AD203B41FA5}">
                      <a16:colId xmlns:a16="http://schemas.microsoft.com/office/drawing/2014/main" val="1719742481"/>
                    </a:ext>
                  </a:extLst>
                </a:gridCol>
                <a:gridCol w="1886391">
                  <a:extLst>
                    <a:ext uri="{9D8B030D-6E8A-4147-A177-3AD203B41FA5}">
                      <a16:colId xmlns:a16="http://schemas.microsoft.com/office/drawing/2014/main" val="1853306802"/>
                    </a:ext>
                  </a:extLst>
                </a:gridCol>
                <a:gridCol w="1092546">
                  <a:extLst>
                    <a:ext uri="{9D8B030D-6E8A-4147-A177-3AD203B41FA5}">
                      <a16:colId xmlns:a16="http://schemas.microsoft.com/office/drawing/2014/main" val="710129133"/>
                    </a:ext>
                  </a:extLst>
                </a:gridCol>
              </a:tblGrid>
              <a:tr h="345884"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型态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33567"/>
                  </a:ext>
                </a:extLst>
              </a:tr>
              <a:tr h="369575"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运营系统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pple Symbols" panose="02000000000000000000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云服务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48662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应用打包云服务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云服务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26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VSS容器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App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App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09662"/>
                  </a:ext>
                </a:extLst>
              </a:tr>
            </a:tbl>
          </a:graphicData>
        </a:graphic>
      </p:graphicFrame>
      <p:sp>
        <p:nvSpPr>
          <p:cNvPr id="33809" name="TextBox 33808">
            <a:extLst>
              <a:ext uri="{FF2B5EF4-FFF2-40B4-BE49-F238E27FC236}">
                <a16:creationId xmlns:a16="http://schemas.microsoft.com/office/drawing/2014/main" id="{03E0632B-FBC0-E8C5-7CF7-06B8EFC24DC2}"/>
              </a:ext>
            </a:extLst>
          </p:cNvPr>
          <p:cNvSpPr txBox="1"/>
          <p:nvPr/>
        </p:nvSpPr>
        <p:spPr>
          <a:xfrm>
            <a:off x="1906005" y="37700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京联云输出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5BDCA41-60F4-B241-9F8E-B385BDD829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ea typeface="微软雅黑 Light" pitchFamily="34" charset="-122"/>
              </a:rPr>
              <a:t>工作流程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44EE5-D68F-E845-3992-2684F8274BC8}"/>
              </a:ext>
            </a:extLst>
          </p:cNvPr>
          <p:cNvSpPr/>
          <p:nvPr/>
        </p:nvSpPr>
        <p:spPr>
          <a:xfrm>
            <a:off x="1749824" y="2131427"/>
            <a:ext cx="4284000" cy="12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5BA9B-EF7A-5BDB-3F12-FACCC91BE78F}"/>
              </a:ext>
            </a:extLst>
          </p:cNvPr>
          <p:cNvSpPr/>
          <p:nvPr/>
        </p:nvSpPr>
        <p:spPr>
          <a:xfrm>
            <a:off x="6610149" y="2112768"/>
            <a:ext cx="4284000" cy="12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7C450-7614-3D02-9E42-EC225E1583A0}"/>
              </a:ext>
            </a:extLst>
          </p:cNvPr>
          <p:cNvSpPr/>
          <p:nvPr/>
        </p:nvSpPr>
        <p:spPr>
          <a:xfrm>
            <a:off x="2038525" y="2617173"/>
            <a:ext cx="1619076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云服务</a:t>
            </a:r>
          </a:p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运营管理平台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AE829-0664-8DDF-B7AB-8292C61221AC}"/>
              </a:ext>
            </a:extLst>
          </p:cNvPr>
          <p:cNvSpPr txBox="1"/>
          <p:nvPr/>
        </p:nvSpPr>
        <p:spPr>
          <a:xfrm>
            <a:off x="1749824" y="2125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京联云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28C55-3F86-5F65-7864-51EE64AACE79}"/>
              </a:ext>
            </a:extLst>
          </p:cNvPr>
          <p:cNvSpPr txBox="1"/>
          <p:nvPr/>
        </p:nvSpPr>
        <p:spPr>
          <a:xfrm>
            <a:off x="6588748" y="2162524"/>
            <a:ext cx="112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mWare</a:t>
            </a:r>
            <a:endParaRPr lang="en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35BC4-EBCA-D28C-4776-85AF8F6D1481}"/>
              </a:ext>
            </a:extLst>
          </p:cNvPr>
          <p:cNvSpPr/>
          <p:nvPr/>
        </p:nvSpPr>
        <p:spPr>
          <a:xfrm>
            <a:off x="4145560" y="2617173"/>
            <a:ext cx="1619076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应用打包云服务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EDED9D-2A7C-43AD-A293-B433D23DD9FD}"/>
              </a:ext>
            </a:extLst>
          </p:cNvPr>
          <p:cNvSpPr/>
          <p:nvPr/>
        </p:nvSpPr>
        <p:spPr>
          <a:xfrm>
            <a:off x="8063188" y="2617173"/>
            <a:ext cx="1619076" cy="578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UEM平台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3BBA0-5128-D57A-4062-34DC56E9B5F8}"/>
              </a:ext>
            </a:extLst>
          </p:cNvPr>
          <p:cNvSpPr/>
          <p:nvPr/>
        </p:nvSpPr>
        <p:spPr>
          <a:xfrm>
            <a:off x="1749824" y="3700418"/>
            <a:ext cx="9296725" cy="2960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6121C9-6052-F22B-A6FE-23FAB5E397A0}"/>
              </a:ext>
            </a:extLst>
          </p:cNvPr>
          <p:cNvSpPr/>
          <p:nvPr/>
        </p:nvSpPr>
        <p:spPr>
          <a:xfrm>
            <a:off x="8093881" y="5004034"/>
            <a:ext cx="1619076" cy="5788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en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EC754C-9341-48EB-F416-EE56940E9278}"/>
              </a:ext>
            </a:extLst>
          </p:cNvPr>
          <p:cNvSpPr/>
          <p:nvPr/>
        </p:nvSpPr>
        <p:spPr>
          <a:xfrm>
            <a:off x="8037130" y="3963279"/>
            <a:ext cx="1619076" cy="578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2C709A-9797-25DF-6CA2-F7D6D9D65766}"/>
              </a:ext>
            </a:extLst>
          </p:cNvPr>
          <p:cNvCxnSpPr>
            <a:cxnSpLocks/>
          </p:cNvCxnSpPr>
          <p:nvPr/>
        </p:nvCxnSpPr>
        <p:spPr>
          <a:xfrm>
            <a:off x="9161155" y="3200072"/>
            <a:ext cx="0" cy="76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90F6DB-5F46-5FBE-9EE8-914A437FDF7E}"/>
              </a:ext>
            </a:extLst>
          </p:cNvPr>
          <p:cNvSpPr txBox="1"/>
          <p:nvPr/>
        </p:nvSpPr>
        <p:spPr>
          <a:xfrm>
            <a:off x="9204287" y="3395403"/>
            <a:ext cx="10569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下载安装容器App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BD8851-55B9-F4F2-E92C-C389B3D96DE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285064" y="5293454"/>
            <a:ext cx="280881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126D67-F3C3-F63B-4E37-1AF9C15203DD}"/>
              </a:ext>
            </a:extLst>
          </p:cNvPr>
          <p:cNvCxnSpPr>
            <a:cxnSpLocks/>
          </p:cNvCxnSpPr>
          <p:nvPr/>
        </p:nvCxnSpPr>
        <p:spPr>
          <a:xfrm flipV="1">
            <a:off x="5285064" y="3196013"/>
            <a:ext cx="0" cy="209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BB4640-07AD-9FA5-E240-6C0DCF6E2859}"/>
              </a:ext>
            </a:extLst>
          </p:cNvPr>
          <p:cNvSpPr txBox="1"/>
          <p:nvPr/>
        </p:nvSpPr>
        <p:spPr>
          <a:xfrm>
            <a:off x="6556184" y="4859175"/>
            <a:ext cx="110293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下载容器App及沙箱App的策略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44E8F1-346D-7A25-493E-0EA4139E706A}"/>
              </a:ext>
            </a:extLst>
          </p:cNvPr>
          <p:cNvCxnSpPr/>
          <p:nvPr/>
        </p:nvCxnSpPr>
        <p:spPr>
          <a:xfrm>
            <a:off x="4751660" y="1271645"/>
            <a:ext cx="0" cy="13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F1CD9F-9F33-8478-5C2A-C9715AD70FD4}"/>
              </a:ext>
            </a:extLst>
          </p:cNvPr>
          <p:cNvSpPr txBox="1"/>
          <p:nvPr/>
        </p:nvSpPr>
        <p:spPr>
          <a:xfrm>
            <a:off x="4197922" y="1248062"/>
            <a:ext cx="501376" cy="7848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上传并配置沙箱App</a:t>
            </a:r>
          </a:p>
        </p:txBody>
      </p:sp>
      <p:cxnSp>
        <p:nvCxnSpPr>
          <p:cNvPr id="33793" name="Straight Arrow Connector 33792">
            <a:extLst>
              <a:ext uri="{FF2B5EF4-FFF2-40B4-BE49-F238E27FC236}">
                <a16:creationId xmlns:a16="http://schemas.microsoft.com/office/drawing/2014/main" id="{E8D28FE6-BBF5-12C5-8B87-9D48CFE08D0B}"/>
              </a:ext>
            </a:extLst>
          </p:cNvPr>
          <p:cNvCxnSpPr>
            <a:cxnSpLocks/>
          </p:cNvCxnSpPr>
          <p:nvPr/>
        </p:nvCxnSpPr>
        <p:spPr>
          <a:xfrm>
            <a:off x="8265042" y="1275126"/>
            <a:ext cx="0" cy="134884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33800">
            <a:extLst>
              <a:ext uri="{FF2B5EF4-FFF2-40B4-BE49-F238E27FC236}">
                <a16:creationId xmlns:a16="http://schemas.microsoft.com/office/drawing/2014/main" id="{AC55B384-E0B3-D5F2-7765-38B66604DE1C}"/>
              </a:ext>
            </a:extLst>
          </p:cNvPr>
          <p:cNvSpPr txBox="1"/>
          <p:nvPr/>
        </p:nvSpPr>
        <p:spPr>
          <a:xfrm>
            <a:off x="7146723" y="1353563"/>
            <a:ext cx="11796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上传打包后沙箱App</a:t>
            </a:r>
          </a:p>
        </p:txBody>
      </p:sp>
      <p:cxnSp>
        <p:nvCxnSpPr>
          <p:cNvPr id="33802" name="Straight Arrow Connector 33801">
            <a:extLst>
              <a:ext uri="{FF2B5EF4-FFF2-40B4-BE49-F238E27FC236}">
                <a16:creationId xmlns:a16="http://schemas.microsoft.com/office/drawing/2014/main" id="{89974F9E-5165-2AF7-72E9-EFC7F363A183}"/>
              </a:ext>
            </a:extLst>
          </p:cNvPr>
          <p:cNvCxnSpPr>
            <a:cxnSpLocks/>
          </p:cNvCxnSpPr>
          <p:nvPr/>
        </p:nvCxnSpPr>
        <p:spPr>
          <a:xfrm>
            <a:off x="8247321" y="3196013"/>
            <a:ext cx="0" cy="7672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7" name="TextBox 33806">
            <a:extLst>
              <a:ext uri="{FF2B5EF4-FFF2-40B4-BE49-F238E27FC236}">
                <a16:creationId xmlns:a16="http://schemas.microsoft.com/office/drawing/2014/main" id="{466AAE65-D89A-42F3-F828-86CDAAA0BC2F}"/>
              </a:ext>
            </a:extLst>
          </p:cNvPr>
          <p:cNvSpPr txBox="1"/>
          <p:nvPr/>
        </p:nvSpPr>
        <p:spPr>
          <a:xfrm>
            <a:off x="7098321" y="3371356"/>
            <a:ext cx="105693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下载安装打包后的沙箱App</a:t>
            </a:r>
          </a:p>
        </p:txBody>
      </p:sp>
      <p:sp>
        <p:nvSpPr>
          <p:cNvPr id="33808" name="Rectangle 33807">
            <a:extLst>
              <a:ext uri="{FF2B5EF4-FFF2-40B4-BE49-F238E27FC236}">
                <a16:creationId xmlns:a16="http://schemas.microsoft.com/office/drawing/2014/main" id="{DE0EA6AA-8601-017D-AD6C-E492596FC048}"/>
              </a:ext>
            </a:extLst>
          </p:cNvPr>
          <p:cNvSpPr/>
          <p:nvPr/>
        </p:nvSpPr>
        <p:spPr>
          <a:xfrm>
            <a:off x="8366475" y="6090404"/>
            <a:ext cx="1073888" cy="4214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沙箱App</a:t>
            </a:r>
          </a:p>
        </p:txBody>
      </p:sp>
      <p:cxnSp>
        <p:nvCxnSpPr>
          <p:cNvPr id="33809" name="Straight Arrow Connector 33808">
            <a:extLst>
              <a:ext uri="{FF2B5EF4-FFF2-40B4-BE49-F238E27FC236}">
                <a16:creationId xmlns:a16="http://schemas.microsoft.com/office/drawing/2014/main" id="{38C18683-E32A-1ED0-35BF-249190EA5D2F}"/>
              </a:ext>
            </a:extLst>
          </p:cNvPr>
          <p:cNvCxnSpPr>
            <a:cxnSpLocks/>
            <a:stCxn id="33808" idx="0"/>
            <a:endCxn id="37" idx="2"/>
          </p:cNvCxnSpPr>
          <p:nvPr/>
        </p:nvCxnSpPr>
        <p:spPr>
          <a:xfrm flipV="1">
            <a:off x="8903419" y="5582874"/>
            <a:ext cx="0" cy="50753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3" name="TextBox 33812">
            <a:extLst>
              <a:ext uri="{FF2B5EF4-FFF2-40B4-BE49-F238E27FC236}">
                <a16:creationId xmlns:a16="http://schemas.microsoft.com/office/drawing/2014/main" id="{A01794D4-1C87-176E-9DFE-1A27D7C8BA39}"/>
              </a:ext>
            </a:extLst>
          </p:cNvPr>
          <p:cNvSpPr txBox="1"/>
          <p:nvPr/>
        </p:nvSpPr>
        <p:spPr>
          <a:xfrm>
            <a:off x="9083706" y="5662930"/>
            <a:ext cx="105693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动态获取</a:t>
            </a:r>
            <a:r>
              <a:rPr lang="zh-CN" alt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后的</a:t>
            </a:r>
            <a:r>
              <a:rPr lang="en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</a:t>
            </a:r>
          </a:p>
        </p:txBody>
      </p:sp>
      <p:sp>
        <p:nvSpPr>
          <p:cNvPr id="33814" name="TextBox 33813">
            <a:extLst>
              <a:ext uri="{FF2B5EF4-FFF2-40B4-BE49-F238E27FC236}">
                <a16:creationId xmlns:a16="http://schemas.microsoft.com/office/drawing/2014/main" id="{34BC007F-B72B-AE0E-C15A-B53526EE820A}"/>
              </a:ext>
            </a:extLst>
          </p:cNvPr>
          <p:cNvSpPr txBox="1"/>
          <p:nvPr/>
        </p:nvSpPr>
        <p:spPr>
          <a:xfrm>
            <a:off x="1749825" y="3733880"/>
            <a:ext cx="127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移动端</a:t>
            </a:r>
          </a:p>
        </p:txBody>
      </p:sp>
      <p:cxnSp>
        <p:nvCxnSpPr>
          <p:cNvPr id="33815" name="Straight Arrow Connector 33814">
            <a:extLst>
              <a:ext uri="{FF2B5EF4-FFF2-40B4-BE49-F238E27FC236}">
                <a16:creationId xmlns:a16="http://schemas.microsoft.com/office/drawing/2014/main" id="{1BBE0075-521B-BEF2-33E8-89EF571CAD79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657601" y="2906593"/>
            <a:ext cx="48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9" name="TextBox 33818">
            <a:extLst>
              <a:ext uri="{FF2B5EF4-FFF2-40B4-BE49-F238E27FC236}">
                <a16:creationId xmlns:a16="http://schemas.microsoft.com/office/drawing/2014/main" id="{5859D64A-59BD-75D7-CB29-74162DCFCF28}"/>
              </a:ext>
            </a:extLst>
          </p:cNvPr>
          <p:cNvSpPr txBox="1"/>
          <p:nvPr/>
        </p:nvSpPr>
        <p:spPr>
          <a:xfrm>
            <a:off x="3603823" y="26503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</a:p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租户</a:t>
            </a:r>
          </a:p>
        </p:txBody>
      </p:sp>
      <p:sp>
        <p:nvSpPr>
          <p:cNvPr id="33820" name="TextBox 33819">
            <a:extLst>
              <a:ext uri="{FF2B5EF4-FFF2-40B4-BE49-F238E27FC236}">
                <a16:creationId xmlns:a16="http://schemas.microsoft.com/office/drawing/2014/main" id="{1044B010-574E-17C6-E0CA-891295F94838}"/>
              </a:ext>
            </a:extLst>
          </p:cNvPr>
          <p:cNvSpPr txBox="1"/>
          <p:nvPr/>
        </p:nvSpPr>
        <p:spPr>
          <a:xfrm>
            <a:off x="4884294" y="1271645"/>
            <a:ext cx="63148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下载打包后的沙箱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en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1DE25A-37A6-C3B2-2685-82CB8B664C97}"/>
              </a:ext>
            </a:extLst>
          </p:cNvPr>
          <p:cNvGrpSpPr/>
          <p:nvPr/>
        </p:nvGrpSpPr>
        <p:grpSpPr>
          <a:xfrm>
            <a:off x="9142902" y="1056220"/>
            <a:ext cx="1118319" cy="1560953"/>
            <a:chOff x="9142902" y="1056220"/>
            <a:chExt cx="1118319" cy="156095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8CD23CF-BF20-50D6-A99E-7816A629F687}"/>
                </a:ext>
              </a:extLst>
            </p:cNvPr>
            <p:cNvCxnSpPr/>
            <p:nvPr/>
          </p:nvCxnSpPr>
          <p:spPr>
            <a:xfrm>
              <a:off x="9142902" y="1275126"/>
              <a:ext cx="0" cy="1342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EECF5E-48DE-9323-3AFA-862211DF59B8}"/>
                </a:ext>
              </a:extLst>
            </p:cNvPr>
            <p:cNvSpPr txBox="1"/>
            <p:nvPr/>
          </p:nvSpPr>
          <p:spPr>
            <a:xfrm>
              <a:off x="9204287" y="1271645"/>
              <a:ext cx="105693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上传并配置容器App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05EFCD5-337E-408E-0177-3AA24D784A94}"/>
                </a:ext>
              </a:extLst>
            </p:cNvPr>
            <p:cNvSpPr/>
            <p:nvPr/>
          </p:nvSpPr>
          <p:spPr>
            <a:xfrm>
              <a:off x="9572917" y="1056220"/>
              <a:ext cx="268121" cy="215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A9D990A-F119-638D-5C5D-14FD36F64965}"/>
              </a:ext>
            </a:extLst>
          </p:cNvPr>
          <p:cNvSpPr/>
          <p:nvPr/>
        </p:nvSpPr>
        <p:spPr>
          <a:xfrm>
            <a:off x="9759531" y="3212141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D7ADF8-9C5A-BBEA-8018-A229BB661DCD}"/>
              </a:ext>
            </a:extLst>
          </p:cNvPr>
          <p:cNvSpPr/>
          <p:nvPr/>
        </p:nvSpPr>
        <p:spPr>
          <a:xfrm>
            <a:off x="4314549" y="1015430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AC2BE2-0F72-018D-BC17-9A0C00CE8D58}"/>
              </a:ext>
            </a:extLst>
          </p:cNvPr>
          <p:cNvSpPr/>
          <p:nvPr/>
        </p:nvSpPr>
        <p:spPr>
          <a:xfrm>
            <a:off x="5065974" y="1033898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C537D-EE9C-7B44-77D3-2374EA71EE2A}"/>
              </a:ext>
            </a:extLst>
          </p:cNvPr>
          <p:cNvSpPr/>
          <p:nvPr/>
        </p:nvSpPr>
        <p:spPr>
          <a:xfrm>
            <a:off x="7581476" y="1072046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F49853-9D6E-79C0-9FE6-80EEEDB35159}"/>
              </a:ext>
            </a:extLst>
          </p:cNvPr>
          <p:cNvSpPr/>
          <p:nvPr/>
        </p:nvSpPr>
        <p:spPr>
          <a:xfrm>
            <a:off x="7439177" y="3127218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742466-91F1-4602-ABE7-B337E099F43E}"/>
              </a:ext>
            </a:extLst>
          </p:cNvPr>
          <p:cNvSpPr/>
          <p:nvPr/>
        </p:nvSpPr>
        <p:spPr>
          <a:xfrm>
            <a:off x="6635825" y="4648583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370136-FA2D-409E-6D5D-A3E6841E269F}"/>
              </a:ext>
            </a:extLst>
          </p:cNvPr>
          <p:cNvSpPr/>
          <p:nvPr/>
        </p:nvSpPr>
        <p:spPr>
          <a:xfrm>
            <a:off x="9858856" y="5418792"/>
            <a:ext cx="268121" cy="2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6D33A-DD83-EEDD-951F-076F49C0AB9A}"/>
              </a:ext>
            </a:extLst>
          </p:cNvPr>
          <p:cNvCxnSpPr>
            <a:cxnSpLocks/>
            <a:endCxn id="33820" idx="2"/>
          </p:cNvCxnSpPr>
          <p:nvPr/>
        </p:nvCxnSpPr>
        <p:spPr>
          <a:xfrm flipV="1">
            <a:off x="5200036" y="1917976"/>
            <a:ext cx="0" cy="6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45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51" grpId="0" animBg="1"/>
      <p:bldP spid="53" grpId="0" animBg="1"/>
      <p:bldP spid="33801" grpId="0" animBg="1"/>
      <p:bldP spid="33807" grpId="0" animBg="1"/>
      <p:bldP spid="33808" grpId="0" animBg="1"/>
      <p:bldP spid="33813" grpId="0" animBg="1"/>
      <p:bldP spid="33820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功能列表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2BC9BC1-F43D-0652-7D5C-11DE434D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85110"/>
              </p:ext>
            </p:extLst>
          </p:nvPr>
        </p:nvGraphicFramePr>
        <p:xfrm>
          <a:off x="609604" y="885825"/>
          <a:ext cx="10969622" cy="31680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87766">
                  <a:extLst>
                    <a:ext uri="{9D8B030D-6E8A-4147-A177-3AD203B41FA5}">
                      <a16:colId xmlns:a16="http://schemas.microsoft.com/office/drawing/2014/main" val="2125651707"/>
                    </a:ext>
                  </a:extLst>
                </a:gridCol>
                <a:gridCol w="682214">
                  <a:extLst>
                    <a:ext uri="{9D8B030D-6E8A-4147-A177-3AD203B41FA5}">
                      <a16:colId xmlns:a16="http://schemas.microsoft.com/office/drawing/2014/main" val="4235055497"/>
                    </a:ext>
                  </a:extLst>
                </a:gridCol>
                <a:gridCol w="1499508">
                  <a:extLst>
                    <a:ext uri="{9D8B030D-6E8A-4147-A177-3AD203B41FA5}">
                      <a16:colId xmlns:a16="http://schemas.microsoft.com/office/drawing/2014/main" val="1853306802"/>
                    </a:ext>
                  </a:extLst>
                </a:gridCol>
                <a:gridCol w="2360142">
                  <a:extLst>
                    <a:ext uri="{9D8B030D-6E8A-4147-A177-3AD203B41FA5}">
                      <a16:colId xmlns:a16="http://schemas.microsoft.com/office/drawing/2014/main" val="710129133"/>
                    </a:ext>
                  </a:extLst>
                </a:gridCol>
                <a:gridCol w="4539992">
                  <a:extLst>
                    <a:ext uri="{9D8B030D-6E8A-4147-A177-3AD203B41FA5}">
                      <a16:colId xmlns:a16="http://schemas.microsoft.com/office/drawing/2014/main" val="1974052506"/>
                    </a:ext>
                  </a:extLst>
                </a:gridCol>
              </a:tblGrid>
              <a:tr h="312519"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33567"/>
                  </a:ext>
                </a:extLst>
              </a:tr>
              <a:tr h="333924">
                <a:tc rowSpan="2"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运营系统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租户管理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创建租户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、编辑租户、删除租户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48662"/>
                  </a:ext>
                </a:extLst>
              </a:tr>
              <a:tr h="333924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VSS容器App升级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pple Symbols" panose="02000000000000000000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80357"/>
                  </a:ext>
                </a:extLst>
              </a:tr>
              <a:tr h="312519">
                <a:tc rowSpan="5"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应用打包云服务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沙箱应用管理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上传应用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、升级应用、下载应用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26"/>
                  </a:ext>
                </a:extLst>
              </a:tr>
              <a:tr h="312519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沙箱策略管理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配置沙箱策略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09662"/>
                  </a:ext>
                </a:extLst>
              </a:tr>
              <a:tr h="312519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下载VSS容器App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63637"/>
                  </a:ext>
                </a:extLst>
              </a:tr>
              <a:tr h="312519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VSS容器App策略配置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84370"/>
                  </a:ext>
                </a:extLst>
              </a:tr>
              <a:tr h="312519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打包签名配置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00041"/>
                  </a:ext>
                </a:extLst>
              </a:tr>
              <a:tr h="312519">
                <a:tc rowSpan="2"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VSS容器App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沙箱策略同步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29997"/>
                  </a:ext>
                </a:extLst>
              </a:tr>
              <a:tr h="312519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306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变更</a:t>
            </a: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/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新开发内容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2BC9BC1-F43D-0652-7D5C-11DE434D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61036"/>
              </p:ext>
            </p:extLst>
          </p:nvPr>
        </p:nvGraphicFramePr>
        <p:xfrm>
          <a:off x="609604" y="1174150"/>
          <a:ext cx="10969621" cy="164821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04846">
                  <a:extLst>
                    <a:ext uri="{9D8B030D-6E8A-4147-A177-3AD203B41FA5}">
                      <a16:colId xmlns:a16="http://schemas.microsoft.com/office/drawing/2014/main" val="2125651707"/>
                    </a:ext>
                  </a:extLst>
                </a:gridCol>
                <a:gridCol w="768794">
                  <a:extLst>
                    <a:ext uri="{9D8B030D-6E8A-4147-A177-3AD203B41FA5}">
                      <a16:colId xmlns:a16="http://schemas.microsoft.com/office/drawing/2014/main" val="4235055497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val="415681473"/>
                    </a:ext>
                  </a:extLst>
                </a:gridCol>
                <a:gridCol w="1820770">
                  <a:extLst>
                    <a:ext uri="{9D8B030D-6E8A-4147-A177-3AD203B41FA5}">
                      <a16:colId xmlns:a16="http://schemas.microsoft.com/office/drawing/2014/main" val="1853306802"/>
                    </a:ext>
                  </a:extLst>
                </a:gridCol>
                <a:gridCol w="5310022">
                  <a:extLst>
                    <a:ext uri="{9D8B030D-6E8A-4147-A177-3AD203B41FA5}">
                      <a16:colId xmlns:a16="http://schemas.microsoft.com/office/drawing/2014/main" val="1974052506"/>
                    </a:ext>
                  </a:extLst>
                </a:gridCol>
              </a:tblGrid>
              <a:tr h="312519"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变更项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33567"/>
                  </a:ext>
                </a:extLst>
              </a:tr>
              <a:tr h="333924">
                <a:tc rowSpan="4">
                  <a:txBody>
                    <a:bodyPr/>
                    <a:lstStyle/>
                    <a:p>
                      <a:pPr algn="ctr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运营系统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租户管理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 </a:t>
                      </a:r>
                      <a:r>
                        <a:rPr lang="zh-CN" altLang="en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设备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配额不需要？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pple Symbols" panose="02000000000000000000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48662"/>
                  </a:ext>
                </a:extLst>
              </a:tr>
              <a:tr h="33392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 终端安全管理改为可选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pple Symbols" panose="02000000000000000000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94683"/>
                  </a:ext>
                </a:extLst>
              </a:tr>
              <a:tr h="33392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pple Symbols" panose="02000000000000000000" pitchFamily="2" charset="-79"/>
                        </a:rPr>
                        <a:t> 增加打包服务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pple Symbols" panose="02000000000000000000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994583"/>
                  </a:ext>
                </a:extLst>
              </a:tr>
              <a:tr h="333924"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邮件通知内容</a:t>
                      </a:r>
                      <a:endParaRPr lang="en-CN" sz="1000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0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80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285184-1EDF-3EE5-348E-CF39889857BC}"/>
              </a:ext>
            </a:extLst>
          </p:cNvPr>
          <p:cNvSpPr txBox="1"/>
          <p:nvPr/>
        </p:nvSpPr>
        <p:spPr>
          <a:xfrm>
            <a:off x="675503" y="8509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变更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834C6-1769-5E46-2F8B-3970B74EA1CB}"/>
              </a:ext>
            </a:extLst>
          </p:cNvPr>
          <p:cNvSpPr txBox="1"/>
          <p:nvPr/>
        </p:nvSpPr>
        <p:spPr>
          <a:xfrm>
            <a:off x="675503" y="2974750"/>
            <a:ext cx="23185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应用打包云服务：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容器应用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策略模版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签名设置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是否桌面显示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是否桌面显示</a:t>
            </a:r>
            <a:endParaRPr lang="en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C723-F23B-FB01-ADDC-CC7B9C0D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95" y="3144027"/>
            <a:ext cx="7772400" cy="1643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24816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B47F2-C051-51EB-4C35-249C0AFBDE67}"/>
              </a:ext>
            </a:extLst>
          </p:cNvPr>
          <p:cNvSpPr txBox="1"/>
          <p:nvPr/>
        </p:nvSpPr>
        <p:spPr>
          <a:xfrm>
            <a:off x="609600" y="90637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应用打包云服务是否有数量License控制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9500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5064322" y="2721114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374</Words>
  <Application>Microsoft Macintosh PowerPoint</Application>
  <PresentationFormat>Custom</PresentationFormat>
  <Paragraphs>144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Foundry Gridnik Medium</vt:lpstr>
      <vt:lpstr>Microsoft YaHei</vt:lpstr>
      <vt:lpstr>Microsoft YaHei</vt:lpstr>
      <vt:lpstr>Microsoft YaHei UI Light</vt:lpstr>
      <vt:lpstr>华文中宋</vt:lpstr>
      <vt:lpstr>微软雅黑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Presentation</vt:lpstr>
      <vt:lpstr>系统组成</vt:lpstr>
      <vt:lpstr>工作流程</vt:lpstr>
      <vt:lpstr>功能列表</vt:lpstr>
      <vt:lpstr>变更/新开发内容</vt:lpstr>
      <vt:lpstr>问题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2108117450@qq.com</cp:lastModifiedBy>
  <cp:revision>25791</cp:revision>
  <dcterms:created xsi:type="dcterms:W3CDTF">2022-12-01T03:30:32Z</dcterms:created>
  <dcterms:modified xsi:type="dcterms:W3CDTF">2023-03-03T06:46:03Z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C49693C21153E13ED81F8863D2B337A9</vt:lpwstr>
  </property>
</Properties>
</file>