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5"/>
          </a:solidFill>
        </a:fill>
      </a:tcStyle>
    </a:wholeTbl>
    <a:band2H>
      <a:tcTxStyle/>
      <a:tcStyle>
        <a:tcBdr/>
        <a:fill>
          <a:solidFill>
            <a:srgbClr val="E6ED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DD4"/>
          </a:solidFill>
        </a:fill>
      </a:tcStyle>
    </a:wholeTbl>
    <a:band2H>
      <a:tcTxStyle/>
      <a:tcStyle>
        <a:tcBdr/>
        <a:fill>
          <a:solidFill>
            <a:srgbClr val="E7EF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5CA"/>
          </a:solidFill>
        </a:fill>
      </a:tcStyle>
    </a:wholeTbl>
    <a:band2H>
      <a:tcTxStyle/>
      <a:tcStyle>
        <a:tcBdr/>
        <a:fill>
          <a:solidFill>
            <a:srgbClr val="ED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5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30305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矩形 9"/>
          <p:cNvSpPr/>
          <p:nvPr/>
        </p:nvSpPr>
        <p:spPr>
          <a:xfrm>
            <a:off x="4303059" y="0"/>
            <a:ext cx="4840942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1925" y="4659913"/>
            <a:ext cx="231276" cy="2146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2448" y="332465"/>
            <a:ext cx="8139180" cy="33151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图片占位符 2"/>
          <p:cNvSpPr>
            <a:spLocks noGrp="1"/>
          </p:cNvSpPr>
          <p:nvPr>
            <p:ph type="pic" sz="half" idx="21"/>
          </p:nvPr>
        </p:nvSpPr>
        <p:spPr>
          <a:xfrm>
            <a:off x="502448" y="714468"/>
            <a:ext cx="3962433" cy="4042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679193" y="714468"/>
            <a:ext cx="3962435" cy="404218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502448" y="714468"/>
            <a:ext cx="8139180" cy="4042181"/>
          </a:xfrm>
          <a:prstGeom prst="rect">
            <a:avLst/>
          </a:prstGeom>
        </p:spPr>
        <p:txBody>
          <a:bodyPr/>
          <a:lstStyle>
            <a:lvl1pPr defTabSz="685800"/>
            <a:lvl2pPr defTabSz="685800"/>
            <a:lvl3pPr defTabSz="685800"/>
            <a:lvl4pPr defTabSz="685800"/>
            <a:lvl5pPr defTabSz="685800"/>
          </a:lstStyle>
          <a:p>
            <a:r>
              <a:t>正文级别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025"/>
            <a:ext cx="9144000" cy="142144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defTabSz="685800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 defTabSz="685800">
              <a:buSzTx/>
              <a:buFontTx/>
              <a:buNone/>
              <a:defRPr sz="2400"/>
            </a:lvl1pPr>
            <a:lvl2pPr marL="0" indent="0" algn="ctr" defTabSz="685800">
              <a:buSzTx/>
              <a:buFontTx/>
              <a:buNone/>
              <a:defRPr sz="2400"/>
            </a:lvl2pPr>
            <a:lvl3pPr marL="0" indent="0" algn="ctr" defTabSz="685800">
              <a:buSzTx/>
              <a:buFontTx/>
              <a:buNone/>
              <a:defRPr sz="2400"/>
            </a:lvl3pPr>
            <a:lvl4pPr marL="0" indent="0" algn="ctr" defTabSz="685800">
              <a:buSzTx/>
              <a:buFontTx/>
              <a:buNone/>
              <a:defRPr sz="2400"/>
            </a:lvl4pPr>
            <a:lvl5pPr marL="0" indent="0" algn="ctr" defTabSz="685800">
              <a:buSzTx/>
              <a:buFontTx/>
              <a:buNone/>
              <a:defRPr sz="2400"/>
            </a:lvl5pPr>
          </a:lstStyle>
          <a:p>
            <a:r>
              <a:t>单击以编辑母版副标题样式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2412" y="332465"/>
            <a:ext cx="8139180" cy="33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990" tIns="46990" rIns="46990" bIns="4699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502412" y="714468"/>
            <a:ext cx="8139180" cy="404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990" tIns="46990" rIns="46990" bIns="46990">
            <a:normAutofit/>
          </a:bodyPr>
          <a:lstStyle/>
          <a:p>
            <a:r>
              <a:t>正文级别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1676" y="4774428"/>
            <a:ext cx="231275" cy="21470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normAutofit/>
          </a:bodyPr>
          <a:lstStyle>
            <a:lvl1pPr algn="r"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20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1450" marR="0" indent="-17145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14350" marR="0" indent="-17145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857250" marR="0" indent="-17145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200150" marR="0" indent="-17145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543050" marR="0" indent="-17145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872614" marR="0" indent="-1581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215514" marR="0" indent="-1581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558414" marR="0" indent="-1581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01950" marR="0" indent="-158114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15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未标题-3.png" descr="未标题-3.png"/>
          <p:cNvPicPr>
            <a:picLocks noChangeAspect="1"/>
          </p:cNvPicPr>
          <p:nvPr/>
        </p:nvPicPr>
        <p:blipFill>
          <a:blip r:embed="rId2"/>
          <a:srcRect t="14932" b="14932"/>
          <a:stretch>
            <a:fillRect/>
          </a:stretch>
        </p:blipFill>
        <p:spPr>
          <a:xfrm>
            <a:off x="-1" y="2350235"/>
            <a:ext cx="9144001" cy="82110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标题 1"/>
          <p:cNvSpPr txBox="1">
            <a:spLocks noGrp="1"/>
          </p:cNvSpPr>
          <p:nvPr>
            <p:ph type="title"/>
          </p:nvPr>
        </p:nvSpPr>
        <p:spPr>
          <a:xfrm>
            <a:off x="906516" y="1779460"/>
            <a:ext cx="7330966" cy="4029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2200" b="0" spc="100">
                <a:solidFill>
                  <a:srgbClr val="0C003C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t>全球华人大学生数据应用创新赛</a:t>
            </a:r>
          </a:p>
        </p:txBody>
      </p:sp>
      <p:sp>
        <p:nvSpPr>
          <p:cNvPr id="75" name="文本框 4"/>
          <p:cNvSpPr txBox="1"/>
          <p:nvPr/>
        </p:nvSpPr>
        <p:spPr>
          <a:xfrm>
            <a:off x="41909" y="3339213"/>
            <a:ext cx="905256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C003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兰迪对</a:t>
            </a:r>
            <a:endParaRPr dirty="0"/>
          </a:p>
        </p:txBody>
      </p:sp>
      <p:pic>
        <p:nvPicPr>
          <p:cNvPr id="76" name="GUDC.png" descr="GUD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78" y="1369410"/>
            <a:ext cx="1233446" cy="30356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作 品 名"/>
          <p:cNvSpPr txBox="1"/>
          <p:nvPr/>
        </p:nvSpPr>
        <p:spPr>
          <a:xfrm>
            <a:off x="722810" y="2448367"/>
            <a:ext cx="794221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200">
                <a:solidFill>
                  <a:srgbClr val="00136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2000" dirty="0"/>
              <a:t>基于简化能量场的汽车安全分析可视化及模型预测控制方法</a:t>
            </a:r>
            <a:endParaRPr sz="2000" dirty="0"/>
          </a:p>
        </p:txBody>
      </p:sp>
      <p:sp>
        <p:nvSpPr>
          <p:cNvPr id="78" name="长安汽车杯"/>
          <p:cNvSpPr txBox="1"/>
          <p:nvPr/>
        </p:nvSpPr>
        <p:spPr>
          <a:xfrm>
            <a:off x="3489802" y="822122"/>
            <a:ext cx="2164397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C003C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t>长安汽车杯</a:t>
            </a:r>
          </a:p>
        </p:txBody>
      </p:sp>
      <p:sp>
        <p:nvSpPr>
          <p:cNvPr id="79" name="矩形"/>
          <p:cNvSpPr/>
          <p:nvPr/>
        </p:nvSpPr>
        <p:spPr>
          <a:xfrm>
            <a:off x="3969408" y="1369410"/>
            <a:ext cx="18637" cy="303565"/>
          </a:xfrm>
          <a:prstGeom prst="rect">
            <a:avLst/>
          </a:prstGeom>
          <a:solidFill>
            <a:srgbClr val="133B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0" name="矢量智能对象.png" descr="矢量智能对象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207114"/>
            <a:ext cx="1606625" cy="497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组 3副本.png" descr="组 3副本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239" y="1339619"/>
            <a:ext cx="2731372" cy="38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组 1.png" descr="组 1.png"/>
          <p:cNvPicPr>
            <a:picLocks noChangeAspect="1"/>
          </p:cNvPicPr>
          <p:nvPr/>
        </p:nvPicPr>
        <p:blipFill>
          <a:blip r:embed="rId6"/>
          <a:srcRect t="1583" b="40034"/>
          <a:stretch>
            <a:fillRect/>
          </a:stretch>
        </p:blipFill>
        <p:spPr>
          <a:xfrm>
            <a:off x="241591" y="3343742"/>
            <a:ext cx="9148495" cy="179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未标题-3.png" descr="未标题-3.png"/>
          <p:cNvPicPr>
            <a:picLocks noChangeAspect="1"/>
          </p:cNvPicPr>
          <p:nvPr/>
        </p:nvPicPr>
        <p:blipFill>
          <a:blip r:embed="rId2"/>
          <a:srcRect l="50085" t="10041" b="10041"/>
          <a:stretch>
            <a:fillRect/>
          </a:stretch>
        </p:blipFill>
        <p:spPr>
          <a:xfrm>
            <a:off x="1477908" y="1943535"/>
            <a:ext cx="3255794" cy="667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矢量智能对象.png" descr="矢量智能对象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207114"/>
            <a:ext cx="1606625" cy="49721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文本框 14"/>
          <p:cNvSpPr txBox="1"/>
          <p:nvPr/>
        </p:nvSpPr>
        <p:spPr>
          <a:xfrm>
            <a:off x="836295" y="452529"/>
            <a:ext cx="7471410" cy="548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85800">
              <a:defRPr sz="3600" spc="120">
                <a:solidFill>
                  <a:srgbClr val="0C003A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t>目录页</a:t>
            </a:r>
          </a:p>
        </p:txBody>
      </p:sp>
      <p:grpSp>
        <p:nvGrpSpPr>
          <p:cNvPr id="89" name="组合 25"/>
          <p:cNvGrpSpPr/>
          <p:nvPr/>
        </p:nvGrpSpPr>
        <p:grpSpPr>
          <a:xfrm>
            <a:off x="1611256" y="2041036"/>
            <a:ext cx="2228766" cy="472439"/>
            <a:chOff x="0" y="0"/>
            <a:chExt cx="2228765" cy="472438"/>
          </a:xfrm>
        </p:grpSpPr>
        <p:sp>
          <p:nvSpPr>
            <p:cNvPr id="87" name="文本框 26"/>
            <p:cNvSpPr txBox="1"/>
            <p:nvPr/>
          </p:nvSpPr>
          <p:spPr>
            <a:xfrm>
              <a:off x="0" y="12700"/>
              <a:ext cx="830059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600">
                  <a:solidFill>
                    <a:srgbClr val="001362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88" name="文本框 27"/>
            <p:cNvSpPr txBox="1"/>
            <p:nvPr/>
          </p:nvSpPr>
          <p:spPr>
            <a:xfrm>
              <a:off x="576425" y="0"/>
              <a:ext cx="1652341" cy="47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2200" b="1">
                  <a:solidFill>
                    <a:srgbClr val="001362"/>
                  </a:solidFill>
                </a:defRPr>
              </a:lvl1pPr>
            </a:lstStyle>
            <a:p>
              <a:r>
                <a:t>标题一</a:t>
              </a:r>
            </a:p>
          </p:txBody>
        </p:sp>
      </p:grpSp>
      <p:pic>
        <p:nvPicPr>
          <p:cNvPr id="90" name="未标题-3.png" descr="未标题-3.png"/>
          <p:cNvPicPr>
            <a:picLocks noChangeAspect="1"/>
          </p:cNvPicPr>
          <p:nvPr/>
        </p:nvPicPr>
        <p:blipFill>
          <a:blip r:embed="rId2"/>
          <a:srcRect l="50085" t="10041" b="10041"/>
          <a:stretch>
            <a:fillRect/>
          </a:stretch>
        </p:blipFill>
        <p:spPr>
          <a:xfrm>
            <a:off x="5110108" y="1943535"/>
            <a:ext cx="3255794" cy="6674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组合 25"/>
          <p:cNvGrpSpPr/>
          <p:nvPr/>
        </p:nvGrpSpPr>
        <p:grpSpPr>
          <a:xfrm>
            <a:off x="5243456" y="2041036"/>
            <a:ext cx="2228766" cy="472439"/>
            <a:chOff x="0" y="0"/>
            <a:chExt cx="2228765" cy="472438"/>
          </a:xfrm>
        </p:grpSpPr>
        <p:sp>
          <p:nvSpPr>
            <p:cNvPr id="91" name="文本框 26"/>
            <p:cNvSpPr txBox="1"/>
            <p:nvPr/>
          </p:nvSpPr>
          <p:spPr>
            <a:xfrm>
              <a:off x="0" y="12700"/>
              <a:ext cx="830059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600">
                  <a:solidFill>
                    <a:srgbClr val="001362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92" name="文本框 27"/>
            <p:cNvSpPr txBox="1"/>
            <p:nvPr/>
          </p:nvSpPr>
          <p:spPr>
            <a:xfrm>
              <a:off x="576425" y="0"/>
              <a:ext cx="1652341" cy="47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2200" b="1">
                  <a:solidFill>
                    <a:srgbClr val="001362"/>
                  </a:solidFill>
                </a:defRPr>
              </a:lvl1pPr>
            </a:lstStyle>
            <a:p>
              <a:r>
                <a:t>标题二</a:t>
              </a:r>
            </a:p>
          </p:txBody>
        </p:sp>
      </p:grpSp>
      <p:pic>
        <p:nvPicPr>
          <p:cNvPr id="94" name="未标题-3.png" descr="未标题-3.png"/>
          <p:cNvPicPr>
            <a:picLocks noChangeAspect="1"/>
          </p:cNvPicPr>
          <p:nvPr/>
        </p:nvPicPr>
        <p:blipFill>
          <a:blip r:embed="rId2"/>
          <a:srcRect l="50085" t="10041" b="10041"/>
          <a:stretch>
            <a:fillRect/>
          </a:stretch>
        </p:blipFill>
        <p:spPr>
          <a:xfrm>
            <a:off x="1477908" y="2883335"/>
            <a:ext cx="3255794" cy="6674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组合 25"/>
          <p:cNvGrpSpPr/>
          <p:nvPr/>
        </p:nvGrpSpPr>
        <p:grpSpPr>
          <a:xfrm>
            <a:off x="1611256" y="2980836"/>
            <a:ext cx="2228766" cy="472439"/>
            <a:chOff x="0" y="0"/>
            <a:chExt cx="2228765" cy="472438"/>
          </a:xfrm>
        </p:grpSpPr>
        <p:sp>
          <p:nvSpPr>
            <p:cNvPr id="95" name="文本框 26"/>
            <p:cNvSpPr txBox="1"/>
            <p:nvPr/>
          </p:nvSpPr>
          <p:spPr>
            <a:xfrm>
              <a:off x="0" y="12700"/>
              <a:ext cx="830059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600">
                  <a:solidFill>
                    <a:srgbClr val="001362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96" name="文本框 27"/>
            <p:cNvSpPr txBox="1"/>
            <p:nvPr/>
          </p:nvSpPr>
          <p:spPr>
            <a:xfrm>
              <a:off x="576425" y="0"/>
              <a:ext cx="1652341" cy="47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2200" b="1">
                  <a:solidFill>
                    <a:srgbClr val="001362"/>
                  </a:solidFill>
                </a:defRPr>
              </a:lvl1pPr>
            </a:lstStyle>
            <a:p>
              <a:r>
                <a:t>标题三</a:t>
              </a:r>
            </a:p>
          </p:txBody>
        </p:sp>
      </p:grpSp>
      <p:pic>
        <p:nvPicPr>
          <p:cNvPr id="98" name="未标题-3.png" descr="未标题-3.png"/>
          <p:cNvPicPr>
            <a:picLocks noChangeAspect="1"/>
          </p:cNvPicPr>
          <p:nvPr/>
        </p:nvPicPr>
        <p:blipFill>
          <a:blip r:embed="rId2"/>
          <a:srcRect l="50085" t="10041" b="10041"/>
          <a:stretch>
            <a:fillRect/>
          </a:stretch>
        </p:blipFill>
        <p:spPr>
          <a:xfrm>
            <a:off x="5110108" y="2883335"/>
            <a:ext cx="3255794" cy="6674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组合 25"/>
          <p:cNvGrpSpPr/>
          <p:nvPr/>
        </p:nvGrpSpPr>
        <p:grpSpPr>
          <a:xfrm>
            <a:off x="5243456" y="2980836"/>
            <a:ext cx="2228766" cy="472439"/>
            <a:chOff x="0" y="0"/>
            <a:chExt cx="2228765" cy="472438"/>
          </a:xfrm>
        </p:grpSpPr>
        <p:sp>
          <p:nvSpPr>
            <p:cNvPr id="99" name="文本框 26"/>
            <p:cNvSpPr txBox="1"/>
            <p:nvPr/>
          </p:nvSpPr>
          <p:spPr>
            <a:xfrm>
              <a:off x="0" y="12700"/>
              <a:ext cx="830059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600">
                  <a:solidFill>
                    <a:srgbClr val="001362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100" name="文本框 27"/>
            <p:cNvSpPr txBox="1"/>
            <p:nvPr/>
          </p:nvSpPr>
          <p:spPr>
            <a:xfrm>
              <a:off x="576425" y="0"/>
              <a:ext cx="1652341" cy="47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2200" b="1">
                  <a:solidFill>
                    <a:srgbClr val="001362"/>
                  </a:solidFill>
                </a:defRPr>
              </a:lvl1pPr>
            </a:lstStyle>
            <a:p>
              <a:r>
                <a:t>标题四</a:t>
              </a:r>
            </a:p>
          </p:txBody>
        </p:sp>
      </p:grpSp>
      <p:pic>
        <p:nvPicPr>
          <p:cNvPr id="102" name="组 1.png" descr="组 1.png"/>
          <p:cNvPicPr>
            <a:picLocks noChangeAspect="1"/>
          </p:cNvPicPr>
          <p:nvPr/>
        </p:nvPicPr>
        <p:blipFill>
          <a:blip r:embed="rId4"/>
          <a:srcRect t="1583" b="40034"/>
          <a:stretch>
            <a:fillRect/>
          </a:stretch>
        </p:blipFill>
        <p:spPr>
          <a:xfrm>
            <a:off x="-2183" y="3339213"/>
            <a:ext cx="9148496" cy="179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animBg="1" advAuto="0"/>
      <p:bldP spid="89" grpId="2" animBg="1" advAuto="0"/>
      <p:bldP spid="93" grpId="3" animBg="1" advAuto="0"/>
      <p:bldP spid="97" grpId="4" animBg="1" advAuto="0"/>
      <p:bldP spid="101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矢量智能对象.png" descr="矢量智能对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207114"/>
            <a:ext cx="1606625" cy="49721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itle 6"/>
          <p:cNvSpPr txBox="1"/>
          <p:nvPr/>
        </p:nvSpPr>
        <p:spPr>
          <a:xfrm>
            <a:off x="288565" y="278370"/>
            <a:ext cx="8176987" cy="45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999" tIns="26999" rIns="26999" bIns="26999" anchor="b">
            <a:normAutofit/>
          </a:bodyPr>
          <a:lstStyle/>
          <a:p>
            <a:pPr defTabSz="840105">
              <a:defRPr sz="2200" b="1">
                <a:solidFill>
                  <a:srgbClr val="0C00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PART1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：作品介绍</a:t>
            </a:r>
          </a:p>
        </p:txBody>
      </p:sp>
      <p:sp>
        <p:nvSpPr>
          <p:cNvPr id="106" name="文本框 10"/>
          <p:cNvSpPr txBox="1"/>
          <p:nvPr/>
        </p:nvSpPr>
        <p:spPr>
          <a:xfrm>
            <a:off x="876038" y="1633358"/>
            <a:ext cx="7523303" cy="218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汇报</a:t>
            </a:r>
            <a:r>
              <a:rPr>
                <a:latin typeface="Arial"/>
                <a:ea typeface="Arial"/>
                <a:cs typeface="Arial"/>
                <a:sym typeface="Arial"/>
              </a:rPr>
              <a:t>PPT</a:t>
            </a:r>
            <a:r>
              <a:t>内容框架没有明确需求，选手可根据分析报告进行拟定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汇报</a:t>
            </a:r>
            <a:r>
              <a:rPr>
                <a:latin typeface="Arial"/>
                <a:ea typeface="Arial"/>
                <a:cs typeface="Arial"/>
                <a:sym typeface="Arial"/>
              </a:rPr>
              <a:t>PPT</a:t>
            </a:r>
            <a:r>
              <a:t>尽量保持逻辑清晰、内容分布合理、排版美观、重点突出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汇报</a:t>
            </a:r>
            <a:r>
              <a:rPr>
                <a:latin typeface="Arial"/>
                <a:ea typeface="Arial"/>
                <a:cs typeface="Arial"/>
                <a:sym typeface="Arial"/>
              </a:rPr>
              <a:t>PPT</a:t>
            </a:r>
            <a:r>
              <a:t>中尽量使用常见字体，以免显示出错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0A1E8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</a:t>
            </a:r>
            <a:r>
              <a:rPr>
                <a:latin typeface="Arial"/>
                <a:ea typeface="Arial"/>
                <a:cs typeface="Arial"/>
                <a:sym typeface="Arial"/>
              </a:rPr>
              <a:t>PPT</a:t>
            </a:r>
            <a:r>
              <a:t>中含有视频、音频或超链接，请提前确认是否能够播放或打开</a:t>
            </a:r>
          </a:p>
        </p:txBody>
      </p:sp>
      <p:pic>
        <p:nvPicPr>
          <p:cNvPr id="107" name="组 1.png" descr="组 1.png"/>
          <p:cNvPicPr>
            <a:picLocks noChangeAspect="1"/>
          </p:cNvPicPr>
          <p:nvPr/>
        </p:nvPicPr>
        <p:blipFill>
          <a:blip r:embed="rId3"/>
          <a:srcRect t="1583" b="40034"/>
          <a:stretch>
            <a:fillRect/>
          </a:stretch>
        </p:blipFill>
        <p:spPr>
          <a:xfrm>
            <a:off x="-2183" y="3339213"/>
            <a:ext cx="9148496" cy="179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D30601-62B3-CD7A-5849-C39B2112E3F1}"/>
              </a:ext>
            </a:extLst>
          </p:cNvPr>
          <p:cNvGrpSpPr/>
          <p:nvPr/>
        </p:nvGrpSpPr>
        <p:grpSpPr>
          <a:xfrm>
            <a:off x="155167" y="453714"/>
            <a:ext cx="8833666" cy="4236072"/>
            <a:chOff x="170997" y="266259"/>
            <a:chExt cx="9464867" cy="461519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A409661-E1D1-D969-FD63-4BCD1E57B83A}"/>
                </a:ext>
              </a:extLst>
            </p:cNvPr>
            <p:cNvSpPr/>
            <p:nvPr/>
          </p:nvSpPr>
          <p:spPr>
            <a:xfrm>
              <a:off x="2380083" y="266259"/>
              <a:ext cx="3999433" cy="121323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BD4815F-A654-5954-9A1B-9AB03C0DCE46}"/>
                </a:ext>
              </a:extLst>
            </p:cNvPr>
            <p:cNvSpPr/>
            <p:nvPr/>
          </p:nvSpPr>
          <p:spPr>
            <a:xfrm>
              <a:off x="256455" y="457125"/>
              <a:ext cx="165788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Mission Planning</a:t>
              </a:r>
            </a:p>
            <a:p>
              <a:pPr algn="ctr"/>
              <a:r>
                <a:rPr lang="zh-CN" altLang="en-US" sz="1400"/>
                <a:t>任务规划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AC49495-A194-A7D4-2138-0ECB67577674}"/>
                </a:ext>
              </a:extLst>
            </p:cNvPr>
            <p:cNvSpPr/>
            <p:nvPr/>
          </p:nvSpPr>
          <p:spPr>
            <a:xfrm>
              <a:off x="2452724" y="457125"/>
              <a:ext cx="165788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Behavior Decision</a:t>
              </a:r>
            </a:p>
            <a:p>
              <a:pPr algn="ctr"/>
              <a:r>
                <a:rPr lang="zh-CN" altLang="en-US" sz="1400" dirty="0"/>
                <a:t>行为决策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6ED2D0E-765A-C409-0AD0-AA015426C4C5}"/>
                </a:ext>
              </a:extLst>
            </p:cNvPr>
            <p:cNvSpPr/>
            <p:nvPr/>
          </p:nvSpPr>
          <p:spPr>
            <a:xfrm>
              <a:off x="4648993" y="457125"/>
              <a:ext cx="165788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Motion Planning</a:t>
              </a:r>
            </a:p>
            <a:p>
              <a:pPr algn="ctr"/>
              <a:r>
                <a:rPr lang="zh-CN" altLang="en-US" sz="1400"/>
                <a:t>运动规划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CD56BFF-6B7B-F97B-C7DC-379C003CFCE5}"/>
                </a:ext>
              </a:extLst>
            </p:cNvPr>
            <p:cNvSpPr/>
            <p:nvPr/>
          </p:nvSpPr>
          <p:spPr>
            <a:xfrm>
              <a:off x="6845262" y="457125"/>
              <a:ext cx="165788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Tracking Control</a:t>
              </a:r>
            </a:p>
            <a:p>
              <a:pPr algn="ctr"/>
              <a:r>
                <a:rPr lang="zh-CN" altLang="en-US" sz="1400"/>
                <a:t>跟踪控制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8EDBFD83-58DA-F119-417C-33B68DBA7F4F}"/>
                </a:ext>
              </a:extLst>
            </p:cNvPr>
            <p:cNvSpPr/>
            <p:nvPr/>
          </p:nvSpPr>
          <p:spPr>
            <a:xfrm>
              <a:off x="1986978" y="672009"/>
              <a:ext cx="3931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AC80D2E1-3E2A-6854-BDC7-2E8B1843AFE2}"/>
                </a:ext>
              </a:extLst>
            </p:cNvPr>
            <p:cNvSpPr/>
            <p:nvPr/>
          </p:nvSpPr>
          <p:spPr>
            <a:xfrm>
              <a:off x="4183247" y="672009"/>
              <a:ext cx="3931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F71F160-898D-3013-BB1A-3D5A6758D013}"/>
                </a:ext>
              </a:extLst>
            </p:cNvPr>
            <p:cNvSpPr/>
            <p:nvPr/>
          </p:nvSpPr>
          <p:spPr>
            <a:xfrm>
              <a:off x="6383788" y="672009"/>
              <a:ext cx="3931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3FF9CC-D848-7EA8-CFB5-9DD8DC75F130}"/>
                </a:ext>
              </a:extLst>
            </p:cNvPr>
            <p:cNvSpPr/>
            <p:nvPr/>
          </p:nvSpPr>
          <p:spPr>
            <a:xfrm>
              <a:off x="354731" y="2502233"/>
              <a:ext cx="1828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Static Objects</a:t>
              </a:r>
            </a:p>
            <a:p>
              <a:pPr algn="ctr"/>
              <a:r>
                <a:rPr lang="zh-CN" altLang="en-US" sz="1400" dirty="0"/>
                <a:t>静态障碍物检测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DFE35AA-60C3-01AE-DC2A-182F78EEF307}"/>
                </a:ext>
              </a:extLst>
            </p:cNvPr>
            <p:cNvSpPr/>
            <p:nvPr/>
          </p:nvSpPr>
          <p:spPr>
            <a:xfrm>
              <a:off x="2452724" y="2502233"/>
              <a:ext cx="1828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Moving Objects</a:t>
              </a:r>
            </a:p>
            <a:p>
              <a:pPr algn="ctr"/>
              <a:r>
                <a:rPr lang="en-US" altLang="zh-CN" sz="1200" dirty="0"/>
                <a:t>(Detection/Tracking)</a:t>
              </a:r>
            </a:p>
            <a:p>
              <a:pPr algn="ctr"/>
              <a:r>
                <a:rPr lang="zh-CN" altLang="en-US" sz="1200" dirty="0"/>
                <a:t>动态障碍物检测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D894A9A-23A1-2ACE-7F33-3030BEB4DEEB}"/>
                </a:ext>
              </a:extLst>
            </p:cNvPr>
            <p:cNvSpPr/>
            <p:nvPr/>
          </p:nvSpPr>
          <p:spPr>
            <a:xfrm>
              <a:off x="4550717" y="2502233"/>
              <a:ext cx="1828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Road Shape</a:t>
              </a:r>
            </a:p>
            <a:p>
              <a:pPr algn="ctr"/>
              <a:r>
                <a:rPr lang="en-US" altLang="zh-CN" sz="1200" dirty="0"/>
                <a:t>(With Localization)</a:t>
              </a:r>
            </a:p>
            <a:p>
              <a:pPr algn="ctr"/>
              <a:r>
                <a:rPr lang="zh-CN" altLang="en-US" sz="1200" dirty="0"/>
                <a:t>道路检测（含定位修正）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810EC1E-9D82-E1FD-A0D7-13A18E25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732" y="3640591"/>
              <a:ext cx="1828800" cy="103255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77E90FD-90F7-BD32-9F03-A25B82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2724" y="3645233"/>
              <a:ext cx="1828800" cy="10287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89647E-ADF2-2410-6CD5-8FFDDFC5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716" y="3640591"/>
              <a:ext cx="1862853" cy="1032553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DF57EA2-5113-470C-EBAF-1AB6B06FD07E}"/>
                </a:ext>
              </a:extLst>
            </p:cNvPr>
            <p:cNvSpPr/>
            <p:nvPr/>
          </p:nvSpPr>
          <p:spPr>
            <a:xfrm>
              <a:off x="170997" y="1852925"/>
              <a:ext cx="6425886" cy="3028532"/>
            </a:xfrm>
            <a:prstGeom prst="roundRect">
              <a:avLst>
                <a:gd name="adj" fmla="val 952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7C1132-FDA6-E65C-8867-58D7E60BED7D}"/>
                </a:ext>
              </a:extLst>
            </p:cNvPr>
            <p:cNvSpPr txBox="1"/>
            <p:nvPr/>
          </p:nvSpPr>
          <p:spPr>
            <a:xfrm>
              <a:off x="2691855" y="1869067"/>
              <a:ext cx="1664255" cy="57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Perception</a:t>
              </a:r>
            </a:p>
            <a:p>
              <a:pPr algn="ctr"/>
              <a:r>
                <a:rPr lang="zh-CN" altLang="en-US" sz="1400" dirty="0"/>
                <a:t>环境感知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D34DEE7-1503-C70C-1EE4-295C2F45929D}"/>
                </a:ext>
              </a:extLst>
            </p:cNvPr>
            <p:cNvSpPr/>
            <p:nvPr/>
          </p:nvSpPr>
          <p:spPr>
            <a:xfrm rot="16200000">
              <a:off x="810254" y="1364888"/>
              <a:ext cx="4331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842C456-58D5-32B2-E2BB-61F8E8354F65}"/>
                </a:ext>
              </a:extLst>
            </p:cNvPr>
            <p:cNvSpPr/>
            <p:nvPr/>
          </p:nvSpPr>
          <p:spPr>
            <a:xfrm rot="16200000">
              <a:off x="3065106" y="1364888"/>
              <a:ext cx="4331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552331C9-E56D-BF4A-B8D3-A4C23F6ECFF2}"/>
                </a:ext>
              </a:extLst>
            </p:cNvPr>
            <p:cNvSpPr/>
            <p:nvPr/>
          </p:nvSpPr>
          <p:spPr>
            <a:xfrm rot="16200000">
              <a:off x="5319958" y="1364888"/>
              <a:ext cx="4331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49D2B7A-9E26-E619-2F0B-5747CE93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2076" y="2571750"/>
              <a:ext cx="2713788" cy="1689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38030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>
            <a:spLocks noGrp="1"/>
          </p:cNvSpPr>
          <p:nvPr>
            <p:ph type="title"/>
          </p:nvPr>
        </p:nvSpPr>
        <p:spPr>
          <a:xfrm>
            <a:off x="906516" y="1779460"/>
            <a:ext cx="7330966" cy="402931"/>
          </a:xfrm>
          <a:prstGeom prst="rect">
            <a:avLst/>
          </a:prstGeom>
        </p:spPr>
        <p:txBody>
          <a:bodyPr/>
          <a:lstStyle>
            <a:lvl1pPr defTabSz="520700">
              <a:defRPr sz="1800" spc="1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全球华人大学生数据应用创新赛</a:t>
            </a:r>
          </a:p>
        </p:txBody>
      </p:sp>
      <p:sp>
        <p:nvSpPr>
          <p:cNvPr id="110" name="文本框 4"/>
          <p:cNvSpPr txBox="1"/>
          <p:nvPr/>
        </p:nvSpPr>
        <p:spPr>
          <a:xfrm>
            <a:off x="41909" y="3339215"/>
            <a:ext cx="905256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C003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团 队 名</a:t>
            </a:r>
          </a:p>
        </p:txBody>
      </p:sp>
      <p:pic>
        <p:nvPicPr>
          <p:cNvPr id="111" name="GUDC.png" descr="GUD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78" y="1369410"/>
            <a:ext cx="1233446" cy="30356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长安汽车杯"/>
          <p:cNvSpPr txBox="1"/>
          <p:nvPr/>
        </p:nvSpPr>
        <p:spPr>
          <a:xfrm>
            <a:off x="3489802" y="822122"/>
            <a:ext cx="2164397" cy="32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C003C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t>长安汽车杯</a:t>
            </a:r>
          </a:p>
        </p:txBody>
      </p:sp>
      <p:sp>
        <p:nvSpPr>
          <p:cNvPr id="113" name="矩形"/>
          <p:cNvSpPr/>
          <p:nvPr/>
        </p:nvSpPr>
        <p:spPr>
          <a:xfrm>
            <a:off x="3969408" y="1369410"/>
            <a:ext cx="18637" cy="303565"/>
          </a:xfrm>
          <a:prstGeom prst="rect">
            <a:avLst/>
          </a:prstGeom>
          <a:solidFill>
            <a:srgbClr val="133B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9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4" name="矢量智能对象.png" descr="矢量智能对象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207114"/>
            <a:ext cx="1606625" cy="497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组 3副本.png" descr="组 3副本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39" y="1339619"/>
            <a:ext cx="2731372" cy="38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标题 1"/>
          <p:cNvSpPr txBox="1"/>
          <p:nvPr/>
        </p:nvSpPr>
        <p:spPr>
          <a:xfrm>
            <a:off x="906516" y="1779460"/>
            <a:ext cx="7330966" cy="402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990" tIns="46990" rIns="46990" bIns="46990" anchor="b">
            <a:normAutofit lnSpcReduction="10000"/>
          </a:bodyPr>
          <a:lstStyle>
            <a:lvl1pPr algn="ctr" defTabSz="685800">
              <a:defRPr sz="2200" spc="100">
                <a:solidFill>
                  <a:srgbClr val="0C003C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t>全球华人大学生数据应用创新赛</a:t>
            </a:r>
          </a:p>
        </p:txBody>
      </p:sp>
      <p:pic>
        <p:nvPicPr>
          <p:cNvPr id="117" name="未标题-3.png" descr="未标题-3.png"/>
          <p:cNvPicPr>
            <a:picLocks noChangeAspect="1"/>
          </p:cNvPicPr>
          <p:nvPr/>
        </p:nvPicPr>
        <p:blipFill>
          <a:blip r:embed="rId5"/>
          <a:srcRect t="14932" b="14932"/>
          <a:stretch>
            <a:fillRect/>
          </a:stretch>
        </p:blipFill>
        <p:spPr>
          <a:xfrm>
            <a:off x="-1" y="2350235"/>
            <a:ext cx="9144001" cy="82110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作 品 名"/>
          <p:cNvSpPr txBox="1"/>
          <p:nvPr/>
        </p:nvSpPr>
        <p:spPr>
          <a:xfrm>
            <a:off x="3186697" y="2448367"/>
            <a:ext cx="2770605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200">
                <a:solidFill>
                  <a:srgbClr val="00136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感 谢 观 看</a:t>
            </a:r>
          </a:p>
        </p:txBody>
      </p:sp>
      <p:pic>
        <p:nvPicPr>
          <p:cNvPr id="119" name="组 1.png" descr="组 1.png"/>
          <p:cNvPicPr>
            <a:picLocks noChangeAspect="1"/>
          </p:cNvPicPr>
          <p:nvPr/>
        </p:nvPicPr>
        <p:blipFill>
          <a:blip r:embed="rId6"/>
          <a:srcRect t="1583" b="40034"/>
          <a:stretch>
            <a:fillRect/>
          </a:stretch>
        </p:blipFill>
        <p:spPr>
          <a:xfrm>
            <a:off x="-2183" y="3339213"/>
            <a:ext cx="9148496" cy="179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B7"/>
      </a:accent1>
      <a:accent2>
        <a:srgbClr val="1B9192"/>
      </a:accent2>
      <a:accent3>
        <a:srgbClr val="369A6E"/>
      </a:accent3>
      <a:accent4>
        <a:srgbClr val="51A449"/>
      </a:accent4>
      <a:accent5>
        <a:srgbClr val="6CAD25"/>
      </a:accent5>
      <a:accent6>
        <a:srgbClr val="87B700"/>
      </a:accent6>
      <a:hlink>
        <a:srgbClr val="0000FF"/>
      </a:hlink>
      <a:folHlink>
        <a:srgbClr val="FF00FF"/>
      </a:folHlink>
    </a:clrScheme>
    <a:fontScheme name="1_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B7"/>
      </a:accent1>
      <a:accent2>
        <a:srgbClr val="1B9192"/>
      </a:accent2>
      <a:accent3>
        <a:srgbClr val="369A6E"/>
      </a:accent3>
      <a:accent4>
        <a:srgbClr val="51A449"/>
      </a:accent4>
      <a:accent5>
        <a:srgbClr val="6CAD25"/>
      </a:accent5>
      <a:accent6>
        <a:srgbClr val="87B700"/>
      </a:accent6>
      <a:hlink>
        <a:srgbClr val="0000FF"/>
      </a:hlink>
      <a:folHlink>
        <a:srgbClr val="FF00FF"/>
      </a:folHlink>
    </a:clrScheme>
    <a:fontScheme name="1_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全屏显示(16:9)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Source Han Sans CN Medium</vt:lpstr>
      <vt:lpstr>Source Han Sans CN Normal</vt:lpstr>
      <vt:lpstr>冬青黑体简体中文 W6</vt:lpstr>
      <vt:lpstr>微软雅黑</vt:lpstr>
      <vt:lpstr>Arial</vt:lpstr>
      <vt:lpstr>Calibri</vt:lpstr>
      <vt:lpstr>Helvetica</vt:lpstr>
      <vt:lpstr>1_Office 主题​​</vt:lpstr>
      <vt:lpstr>全球华人大学生数据应用创新赛</vt:lpstr>
      <vt:lpstr>PowerPoint 演示文稿</vt:lpstr>
      <vt:lpstr>PowerPoint 演示文稿</vt:lpstr>
      <vt:lpstr>PowerPoint 演示文稿</vt:lpstr>
      <vt:lpstr>全球华人大学生数据应用创新赛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全球华人大学生数据应用创新赛</dc:title>
  <dc:creator>Administrator</dc:creator>
  <cp:lastModifiedBy>杨 磊</cp:lastModifiedBy>
  <cp:revision>2</cp:revision>
  <dcterms:modified xsi:type="dcterms:W3CDTF">2022-12-05T07:17:54Z</dcterms:modified>
</cp:coreProperties>
</file>