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1F3E-CFD4-D962-24ED-DF413DD5D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DB96A-34EC-7F05-F839-61AD8B4FC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E55A4-BCAB-2F88-E1FE-09DCBF7B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4413-57D0-5AD7-AD58-EFE11E18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3C9F-CC43-EBE6-5FF4-08E6683A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4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C77E-4688-4A58-0A59-E623814F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D0A8D-80CB-1AA6-DC01-F21837579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1C91-EF96-8F96-A796-C6172982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A085-70EB-4D45-C05B-149D89AE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1351C-5C1A-18BF-FD37-A4A74FA6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717C9-6627-C9AB-C947-9C777A64C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2CD48-73AF-6D65-9B63-30CCBF25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16C2-1D3E-50E3-BFE6-09CD8FBF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23A5-C81B-6062-AD4E-6D5A5803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65B4-E124-63F0-4F53-5C09A06C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AD9F-5731-3D2E-5EFB-245765C5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D332-55F3-A12C-CE32-CE05B4F2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3715-CE62-BCCE-DCEB-0512B94C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13D4-2AB6-979C-73FC-7AF9A0BC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FF01-37E6-FF8D-8F92-DF16C094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8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C7D9-ACD1-0183-D953-99470F13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898D-9D32-A652-455E-6996E785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52EB-DC0A-83CF-7688-2CF67CC2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7350-BE8B-AE0B-DD75-FACFAE45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B1E6-3FDB-39E5-5464-7020E36E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7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5D33-EA3D-1A23-6473-0535E846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1A02-0FF9-88D4-2D44-4F7C5F1BC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0A9AB-4A1B-6C9F-0AC7-587831974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93FE5-45E8-95D6-DBD5-D88B636A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B9556-AADA-51EA-4EE0-7D2FA847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513B1-0487-B646-0AA6-1AD89479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6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0624-7DD3-EC98-A2E8-10F21174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D6B8D-308D-AEFA-B6B7-9E5065F8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E16-C77F-4EC6-7A91-FE436CFD7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FA023-30B3-905A-FE03-3C278E87A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816A1-BD7E-9242-4EFE-D2034CFCA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D50E5-AD4D-BDCE-1689-7C0DCE50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72A30-EB1B-F591-1235-908835DB0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E329-158D-2A77-ABA4-7573A138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9E9C-C35C-4790-1100-7F94248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EE5B7-3BAF-CD61-EB7B-2A9FE2A7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F640F-FE99-F36D-C5E6-CA5B3BDD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C1CA-4B1E-70F0-1A82-FE9F33D2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1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EBAFC-C3BC-BA85-0E61-0F46D196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DA414-C29F-F6EE-F1E9-F756121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65E4A-201A-BF6D-425C-96613614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B228-592B-F0E3-28FE-F7F82D32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60C2-C53F-A29E-06B6-0A673B8C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6F982-D1E5-367E-E7F6-2CA5790C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7FE1E-B27B-3AE3-7BFE-A600D7C4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54E9E-2D89-1049-E04A-2DCC4E03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83E3-475E-D5EE-95AC-3C6E14F2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6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ED97-808A-B17A-6731-0410CCC3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86901-76BF-98B3-AAD1-635C45BED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24F3E-1473-14F2-8422-8D3F1C95F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1D461-16E6-01E2-8913-37764926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4D71-C59E-31C9-41BA-8D3C713B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481FD-DC3E-2CCE-C297-3094B89A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1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3F8D3-F90F-F5D2-71F9-7D78BFD4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82C7A-8FC2-F258-E0A0-827E9B86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0099-A0AD-9F40-B897-08747A56F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9CB48-BF02-064F-98AC-25D471B8118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9376-B603-8F35-ABC8-205531547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B6CC-9BF4-A2EE-A647-57E6CF71B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87DEB-8BE8-B746-B6B3-E2B11E17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E0DD06-CF4B-8292-58E7-9451810FFE67}"/>
              </a:ext>
            </a:extLst>
          </p:cNvPr>
          <p:cNvSpPr txBox="1"/>
          <p:nvPr/>
        </p:nvSpPr>
        <p:spPr>
          <a:xfrm>
            <a:off x="3800294" y="2875002"/>
            <a:ext cx="4591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MimicMol</a:t>
            </a:r>
            <a:r>
              <a:rPr lang="en-US" sz="3000" dirty="0"/>
              <a:t>: The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42851-D7CE-52C4-A361-C3602E420929}"/>
              </a:ext>
            </a:extLst>
          </p:cNvPr>
          <p:cNvSpPr txBox="1"/>
          <p:nvPr/>
        </p:nvSpPr>
        <p:spPr>
          <a:xfrm>
            <a:off x="3800293" y="3429000"/>
            <a:ext cx="459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Austin Yang / </a:t>
            </a:r>
            <a:r>
              <a:rPr lang="en-US" dirty="0" err="1"/>
              <a:t>yanglers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EADD92-1DEF-A962-2C49-064FBB8B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16" y="879954"/>
            <a:ext cx="7411755" cy="5506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1916AE-CFC6-B511-E99A-1D955C8306F5}"/>
              </a:ext>
            </a:extLst>
          </p:cNvPr>
          <p:cNvSpPr txBox="1"/>
          <p:nvPr/>
        </p:nvSpPr>
        <p:spPr>
          <a:xfrm>
            <a:off x="2683020" y="325956"/>
            <a:ext cx="68259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Pipeline Overview: LLM Molecular Candidate Generation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a-priori</a:t>
            </a:r>
          </a:p>
          <a:p>
            <a:pPr algn="ctr" rtl="0"/>
            <a:r>
              <a:rPr lang="en-US" sz="1200" dirty="0">
                <a:solidFill>
                  <a:srgbClr val="000000"/>
                </a:solidFill>
                <a:latin typeface="EB Garamond" pitchFamily="2" charset="0"/>
              </a:rPr>
              <a:t>Austin Yang, Manuel Rivas (Stanford Department of Biomedical Data Science)</a:t>
            </a:r>
          </a:p>
        </p:txBody>
      </p:sp>
      <p:pic>
        <p:nvPicPr>
          <p:cNvPr id="1026" name="Picture 2" descr="Emoticon Thumb Up transparent PNG - StickPNG">
            <a:extLst>
              <a:ext uri="{FF2B5EF4-FFF2-40B4-BE49-F238E27FC236}">
                <a16:creationId xmlns:a16="http://schemas.microsoft.com/office/drawing/2014/main" id="{A5C6A790-220E-8CAE-4771-E5EEE357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318" y="5774498"/>
            <a:ext cx="865228" cy="82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74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494E-04A4-CEA4-E61C-E17080F3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87C7-88B5-ED14-E297-8E058D7E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Tldr</a:t>
            </a:r>
            <a:r>
              <a:rPr lang="en-US" dirty="0"/>
              <a:t>: It’s results are promising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We generate promising molecular candidates without having to fine-tune a standard transformer model (which takes time!)</a:t>
            </a:r>
          </a:p>
          <a:p>
            <a:r>
              <a:rPr lang="en-US" dirty="0">
                <a:sym typeface="Wingdings" pitchFamily="2" charset="2"/>
              </a:rPr>
              <a:t>Target of interest, input assay, and feature to optimize are all adjustable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9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830C52-7147-DE95-025D-C26C8AF1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Two possible options for </a:t>
            </a:r>
            <a:r>
              <a:rPr lang="en-US" dirty="0" err="1"/>
              <a:t>MimicMol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88705-5DFE-4DEA-B167-19CF899A86B3}"/>
              </a:ext>
            </a:extLst>
          </p:cNvPr>
          <p:cNvSpPr txBox="1"/>
          <p:nvPr/>
        </p:nvSpPr>
        <p:spPr>
          <a:xfrm>
            <a:off x="2548757" y="1567493"/>
            <a:ext cx="383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A851F-9EE1-41D1-831D-320BBD2118A0}"/>
              </a:ext>
            </a:extLst>
          </p:cNvPr>
          <p:cNvSpPr txBox="1"/>
          <p:nvPr/>
        </p:nvSpPr>
        <p:spPr>
          <a:xfrm>
            <a:off x="6538850" y="1527610"/>
            <a:ext cx="383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4FD0B9-2255-6B53-AE7B-146606B5581F}"/>
              </a:ext>
            </a:extLst>
          </p:cNvPr>
          <p:cNvSpPr txBox="1"/>
          <p:nvPr/>
        </p:nvSpPr>
        <p:spPr>
          <a:xfrm>
            <a:off x="5964476" y="5759328"/>
            <a:ext cx="29352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/>
              <a:t>(Can either be a part of </a:t>
            </a:r>
            <a:r>
              <a:rPr lang="en-US" sz="1000" i="1" dirty="0" err="1"/>
              <a:t>MimicMol</a:t>
            </a:r>
            <a:r>
              <a:rPr lang="en-US" sz="1000" i="1" dirty="0"/>
              <a:t> or its own idea!)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70EE27-8E8C-1A80-C23C-47795D942B6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866344" y="5136972"/>
            <a:ext cx="450604" cy="622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B0EBAA-E684-935F-F8DF-661C89FBA0EC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5461344" y="5604711"/>
            <a:ext cx="503132" cy="277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0EA05FA-ED1E-E192-31FA-A618AB74E195}"/>
              </a:ext>
            </a:extLst>
          </p:cNvPr>
          <p:cNvSpPr/>
          <p:nvPr/>
        </p:nvSpPr>
        <p:spPr>
          <a:xfrm>
            <a:off x="3050086" y="1539309"/>
            <a:ext cx="2411261" cy="53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Consumer: Interested in a target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9D158-1A13-EC61-53E7-77B291BD4253}"/>
              </a:ext>
            </a:extLst>
          </p:cNvPr>
          <p:cNvSpPr/>
          <p:nvPr/>
        </p:nvSpPr>
        <p:spPr>
          <a:xfrm>
            <a:off x="3050085" y="2255379"/>
            <a:ext cx="2411261" cy="801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Obtain assay data from molecular data providers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131EB5-7F92-AD94-9516-780EF5C13998}"/>
              </a:ext>
            </a:extLst>
          </p:cNvPr>
          <p:cNvSpPr/>
          <p:nvPr/>
        </p:nvSpPr>
        <p:spPr>
          <a:xfrm>
            <a:off x="3050084" y="3246251"/>
            <a:ext cx="2411261" cy="801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pipeline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6F3C3B-DA51-CF44-A7DE-95BD710A64A7}"/>
              </a:ext>
            </a:extLst>
          </p:cNvPr>
          <p:cNvSpPr/>
          <p:nvPr/>
        </p:nvSpPr>
        <p:spPr>
          <a:xfrm>
            <a:off x="3050083" y="4240779"/>
            <a:ext cx="2411261" cy="801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generated molecular candidates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0C10D5-50C2-4CE2-753C-6D9E55E0CAD5}"/>
              </a:ext>
            </a:extLst>
          </p:cNvPr>
          <p:cNvSpPr/>
          <p:nvPr/>
        </p:nvSpPr>
        <p:spPr>
          <a:xfrm>
            <a:off x="3050083" y="5203872"/>
            <a:ext cx="2411261" cy="801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 Synthesization Steps for Molecular Candidates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CB7170-EEFB-4831-BB8F-2384F56D4A7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4255716" y="2071665"/>
            <a:ext cx="1" cy="18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1F50D6-3898-1F12-533C-214B078D0F5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4255715" y="3057056"/>
            <a:ext cx="1" cy="189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4270B3-7512-75EB-8D6D-B700351EDE2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4255714" y="4047928"/>
            <a:ext cx="1" cy="192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E5FC00-C00D-9E02-6DF9-322DE564251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255714" y="5042456"/>
            <a:ext cx="0" cy="161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A3F1DC-ED52-513D-7809-376CD9C75320}"/>
              </a:ext>
            </a:extLst>
          </p:cNvPr>
          <p:cNvSpPr/>
          <p:nvPr/>
        </p:nvSpPr>
        <p:spPr>
          <a:xfrm>
            <a:off x="7111317" y="1538505"/>
            <a:ext cx="2411255" cy="635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Consumer: Provides target AND assay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9F8341-2DDF-8B7B-3FFD-7C9704474DF5}"/>
              </a:ext>
            </a:extLst>
          </p:cNvPr>
          <p:cNvSpPr/>
          <p:nvPr/>
        </p:nvSpPr>
        <p:spPr>
          <a:xfrm>
            <a:off x="7111318" y="2363986"/>
            <a:ext cx="2411261" cy="801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pipeline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700A1D-10E8-E225-8D13-9B1EE7694809}"/>
              </a:ext>
            </a:extLst>
          </p:cNvPr>
          <p:cNvSpPr/>
          <p:nvPr/>
        </p:nvSpPr>
        <p:spPr>
          <a:xfrm>
            <a:off x="7111317" y="3342676"/>
            <a:ext cx="2411261" cy="801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generated molecular candidates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14402C-641A-C551-96E7-E5E9055A3C28}"/>
              </a:ext>
            </a:extLst>
          </p:cNvPr>
          <p:cNvSpPr/>
          <p:nvPr/>
        </p:nvSpPr>
        <p:spPr>
          <a:xfrm>
            <a:off x="7111317" y="4335295"/>
            <a:ext cx="2411261" cy="801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 Synthesization Steps for Molecular Candidates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7D8210-38CD-A53B-D9AE-47E84797926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8316945" y="2173976"/>
            <a:ext cx="4" cy="190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456211-ECFE-22C3-35A2-8277D55EE761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 flipH="1">
            <a:off x="8316948" y="3165663"/>
            <a:ext cx="1" cy="177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84819D-A6D2-8083-F2D9-1560EFB9803E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316948" y="4144353"/>
            <a:ext cx="0" cy="190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7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FDE3-697B-F8B8-4958-A2596CC3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I’m unsure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8EFF-6AB0-25E1-BAA3-152EE3FF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Pricing</a:t>
            </a:r>
          </a:p>
          <a:p>
            <a:pPr lvl="1"/>
            <a:r>
              <a:rPr lang="en-US" sz="2000" dirty="0"/>
              <a:t>What is an effective pricing strategy (ex. Charge per project / target or make pipeline a subscription service?)</a:t>
            </a:r>
          </a:p>
          <a:p>
            <a:pPr lvl="1"/>
            <a:r>
              <a:rPr lang="en-US" sz="2000" dirty="0"/>
              <a:t>How should we price our product to optimize profits and accessibility to research groups, small biopharma companies, etc.</a:t>
            </a:r>
          </a:p>
          <a:p>
            <a:r>
              <a:rPr lang="en-US" sz="2000" dirty="0"/>
              <a:t>Platform Development</a:t>
            </a:r>
          </a:p>
          <a:p>
            <a:pPr lvl="1"/>
            <a:r>
              <a:rPr lang="en-US" sz="2000" dirty="0"/>
              <a:t>What should a platform for a product like this look like? How would we build it?</a:t>
            </a:r>
          </a:p>
          <a:p>
            <a:r>
              <a:rPr lang="en-US" sz="2000" dirty="0"/>
              <a:t>Finding a co-founder</a:t>
            </a:r>
          </a:p>
          <a:p>
            <a:pPr lvl="1"/>
            <a:r>
              <a:rPr lang="en-US" sz="2000" dirty="0"/>
              <a:t>What is the best way to find a good co-founder?  </a:t>
            </a:r>
          </a:p>
        </p:txBody>
      </p:sp>
    </p:spTree>
    <p:extLst>
      <p:ext uri="{BB962C8B-B14F-4D97-AF65-F5344CB8AC3E}">
        <p14:creationId xmlns:p14="http://schemas.microsoft.com/office/powerpoint/2010/main" val="253663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218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EB Garamond</vt:lpstr>
      <vt:lpstr>Wingdings</vt:lpstr>
      <vt:lpstr>Office Theme</vt:lpstr>
      <vt:lpstr>PowerPoint Presentation</vt:lpstr>
      <vt:lpstr>PowerPoint Presentation</vt:lpstr>
      <vt:lpstr>Why this pipeline?</vt:lpstr>
      <vt:lpstr>Two possible options for MimicMol</vt:lpstr>
      <vt:lpstr>What I’m unsure about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Yizhi Yang</dc:creator>
  <cp:lastModifiedBy>Austin Yizhi Yang</cp:lastModifiedBy>
  <cp:revision>2</cp:revision>
  <dcterms:created xsi:type="dcterms:W3CDTF">2025-02-23T09:07:38Z</dcterms:created>
  <dcterms:modified xsi:type="dcterms:W3CDTF">2025-02-25T10:37:05Z</dcterms:modified>
</cp:coreProperties>
</file>