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3" r:id="rId3"/>
    <p:sldId id="292" r:id="rId4"/>
    <p:sldId id="344" r:id="rId5"/>
    <p:sldId id="293" r:id="rId6"/>
    <p:sldId id="328" r:id="rId7"/>
    <p:sldId id="327" r:id="rId8"/>
    <p:sldId id="329" r:id="rId9"/>
    <p:sldId id="345" r:id="rId10"/>
    <p:sldId id="330" r:id="rId11"/>
    <p:sldId id="346" r:id="rId12"/>
    <p:sldId id="331" r:id="rId13"/>
    <p:sldId id="332" r:id="rId14"/>
    <p:sldId id="333" r:id="rId15"/>
    <p:sldId id="334" r:id="rId16"/>
    <p:sldId id="335" r:id="rId17"/>
    <p:sldId id="336" r:id="rId18"/>
    <p:sldId id="347" r:id="rId19"/>
    <p:sldId id="337" r:id="rId20"/>
    <p:sldId id="339" r:id="rId21"/>
    <p:sldId id="340" r:id="rId22"/>
    <p:sldId id="341" r:id="rId23"/>
    <p:sldId id="348" r:id="rId24"/>
    <p:sldId id="343" r:id="rId25"/>
    <p:sldId id="297" r:id="rId26"/>
    <p:sldId id="349" r:id="rId27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8" autoAdjust="0"/>
    <p:restoredTop sz="89135" autoAdjust="0"/>
  </p:normalViewPr>
  <p:slideViewPr>
    <p:cSldViewPr>
      <p:cViewPr varScale="1">
        <p:scale>
          <a:sx n="106" d="100"/>
          <a:sy n="106" d="100"/>
        </p:scale>
        <p:origin x="-17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51FA37-8744-489D-9652-D8574E74BD3E}" type="datetime1">
              <a:rPr lang="en-US"/>
              <a:pPr>
                <a:defRPr/>
              </a:pPr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BD79335-543E-4580-B2AC-1E137AD6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6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F27493-965F-4DB3-9D57-34ADAA813920}" type="datetime1">
              <a:rPr lang="en-US"/>
              <a:pPr>
                <a:defRPr/>
              </a:pPr>
              <a:t>3/2/2013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E6412D-34E1-4AA0-9DE3-AD01F19F6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0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宋体" panose="02010600030101010101" pitchFamily="2" charset="-122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4FE081-761C-4A73-81F2-270C554081DC}" type="slidenum">
              <a:rPr 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94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0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1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5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2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3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2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1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6412D-34E1-4AA0-9DE3-AD01F19F6E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E9B5-75EE-41CB-9B67-66EF79492FB0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5F01258-4CC6-4E32-96CF-4D76A7A39D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3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6C4CC-8EE1-4A40-B857-83A139C97283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E68A5-EC93-48E1-BCCB-69B7B0FA61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4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C20B-AF8E-493B-93F4-E434DB344D74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D1259-7E07-416A-8193-30940FCF65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92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1A65A-9AAA-474D-B83A-C8115F8BD6E1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0150" y="6453188"/>
            <a:ext cx="33528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7075" y="645318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519DCFB7-DF25-4105-B736-374F236946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8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56E59-86ED-451C-BE25-8B86404B2A45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CD7D902-C68D-4F59-B856-7067DF7352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4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C6EEA-D1C0-4FCB-AE37-C579E4DB0FB8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7E2CA-4514-4243-8980-0D167DFA44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F2BFE-F3D9-476D-8B47-85BBCED65E9F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DB9B3-8572-494F-84E5-C31F4C1FB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E9846-7FAC-4D5A-B4B1-8CC97C3C1E90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B2BED-23CA-417B-BCB3-392101FB4F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01347-BBAD-4302-BB24-2F6ECF83618C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8902F-DCA7-418C-8482-669BB30302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4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74246-5823-4012-919E-E102663F0B0C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68B2E-87F1-4D41-AA7C-8B770A8A88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0939A-5E44-45A9-B3DE-95592AF2AA98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0FA4BDE-37C8-417B-9E2F-70AF869DAF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827AB8-B116-4A69-805C-3E8E10912076}" type="datetime1">
              <a:rPr lang="en-US" altLang="zh-CN" smtClean="0"/>
              <a:t>3/2/2013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667125" y="637698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666F60A9-82C0-48CC-A89D-E5472D059074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701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714488"/>
            <a:ext cx="8643998" cy="1485912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Mining Evidences for </a:t>
            </a:r>
            <a:br>
              <a:rPr lang="en-US" altLang="zh-CN" sz="4000" dirty="0" smtClean="0"/>
            </a:br>
            <a:r>
              <a:rPr lang="en-US" altLang="zh-CN" sz="4000" dirty="0" smtClean="0"/>
              <a:t>Named Entity Disambiguation</a:t>
            </a:r>
            <a:endParaRPr lang="zh-CN" altLang="en-US" sz="4000" dirty="0"/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179512" y="3929063"/>
            <a:ext cx="8820472" cy="2163762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en-US" altLang="zh-CN" sz="2400" dirty="0" smtClean="0"/>
              <a:t>Yang Li, Chi Wang, </a:t>
            </a:r>
            <a:r>
              <a:rPr lang="en-US" altLang="zh-CN" sz="2400" dirty="0" err="1" smtClean="0"/>
              <a:t>Fangqiu</a:t>
            </a:r>
            <a:r>
              <a:rPr lang="en-US" altLang="zh-CN" sz="2400" dirty="0" smtClean="0"/>
              <a:t> Han, </a:t>
            </a:r>
            <a:r>
              <a:rPr lang="en-US" altLang="zh-CN" sz="2400" dirty="0" err="1" smtClean="0"/>
              <a:t>Jiawei</a:t>
            </a:r>
            <a:r>
              <a:rPr lang="en-US" altLang="zh-CN" sz="2400" dirty="0" smtClean="0"/>
              <a:t> Han, Dan Roth, </a:t>
            </a:r>
            <a:r>
              <a:rPr lang="en-US" altLang="zh-CN" sz="2400" dirty="0" err="1" smtClean="0"/>
              <a:t>Xifeng</a:t>
            </a:r>
            <a:r>
              <a:rPr lang="en-US" altLang="zh-CN" sz="2400" dirty="0" smtClean="0"/>
              <a:t> Yan</a:t>
            </a:r>
            <a:endParaRPr lang="en-US" altLang="zh-CN" sz="2400" dirty="0"/>
          </a:p>
          <a:p>
            <a:pPr marR="0" algn="ctr" eaLnBrk="1" hangingPunct="1">
              <a:lnSpc>
                <a:spcPct val="80000"/>
              </a:lnSpc>
            </a:pPr>
            <a:endParaRPr lang="en-GB" altLang="zh-CN" sz="1500" dirty="0"/>
          </a:p>
          <a:p>
            <a:pPr marR="0" algn="ctr" eaLnBrk="1" hangingPunct="1">
              <a:lnSpc>
                <a:spcPct val="80000"/>
              </a:lnSpc>
            </a:pPr>
            <a:r>
              <a:rPr lang="en-GB" altLang="zh-CN" sz="2400" dirty="0" smtClean="0"/>
              <a:t>March 4, 2013</a:t>
            </a:r>
          </a:p>
          <a:p>
            <a:pPr marR="0" algn="ctr" eaLnBrk="1" hangingPunct="1">
              <a:lnSpc>
                <a:spcPct val="80000"/>
              </a:lnSpc>
            </a:pPr>
            <a:endParaRPr lang="zh-CN" altLang="en-US" sz="1500" dirty="0" smtClean="0"/>
          </a:p>
          <a:p>
            <a:pPr marR="0" eaLnBrk="1" hangingPunct="1">
              <a:lnSpc>
                <a:spcPct val="80000"/>
              </a:lnSpc>
            </a:pPr>
            <a:endParaRPr lang="zh-CN" alt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3238FF-6A3B-4308-830B-A824260FF374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1258-4CC6-4E32-96CF-4D76A7A39DA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Mining Evidences for 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079" y="1844824"/>
            <a:ext cx="8032377" cy="5000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Mining Evidences </a:t>
            </a:r>
            <a:r>
              <a:rPr lang="en-US" altLang="zh-CN" dirty="0" smtClean="0"/>
              <a:t>for Named Entity Disambiguation</a:t>
            </a:r>
            <a:endParaRPr lang="en-US" altLang="zh-CN" dirty="0"/>
          </a:p>
          <a:p>
            <a:pPr lvl="1" eaLnBrk="1" hangingPunct="1"/>
            <a:r>
              <a:rPr lang="en-GB" altLang="zh-CN" dirty="0"/>
              <a:t>Input: </a:t>
            </a:r>
          </a:p>
          <a:p>
            <a:pPr lvl="2" eaLnBrk="1" hangingPunct="1"/>
            <a:r>
              <a:rPr lang="en-US" altLang="zh-CN" dirty="0"/>
              <a:t>A textual named entity mention </a:t>
            </a:r>
            <a:r>
              <a:rPr lang="en-US" altLang="zh-CN" i="1" dirty="0">
                <a:solidFill>
                  <a:schemeClr val="accent2"/>
                </a:solidFill>
              </a:rPr>
              <a:t>m</a:t>
            </a:r>
            <a:r>
              <a:rPr lang="en-US" altLang="zh-CN" i="1" dirty="0"/>
              <a:t>, </a:t>
            </a:r>
            <a:r>
              <a:rPr lang="en-US" altLang="zh-CN" dirty="0" smtClean="0"/>
              <a:t>a reference knowledge base </a:t>
            </a:r>
            <a:r>
              <a:rPr lang="en-US" altLang="zh-CN" i="1" dirty="0" smtClean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, and a document corpus </a:t>
            </a:r>
            <a:r>
              <a:rPr lang="en-US" altLang="zh-CN" i="1" dirty="0" smtClean="0">
                <a:solidFill>
                  <a:schemeClr val="accent2"/>
                </a:solidFill>
              </a:rPr>
              <a:t>C </a:t>
            </a:r>
            <a:r>
              <a:rPr lang="en-US" altLang="zh-CN" dirty="0"/>
              <a:t>outside</a:t>
            </a:r>
            <a:r>
              <a:rPr lang="en-US" altLang="zh-CN" i="1" dirty="0" smtClean="0">
                <a:solidFill>
                  <a:schemeClr val="accent2"/>
                </a:solidFill>
              </a:rPr>
              <a:t> K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GB" altLang="zh-CN" dirty="0" smtClean="0"/>
              <a:t>Output</a:t>
            </a:r>
            <a:r>
              <a:rPr lang="en-GB" altLang="zh-CN" dirty="0"/>
              <a:t>: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Additional evidences scattered in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 smtClean="0"/>
              <a:t> and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dirty="0" smtClean="0"/>
              <a:t> which can further help the disambiguation of </a:t>
            </a:r>
            <a:r>
              <a:rPr lang="en-US" altLang="zh-CN" i="1" dirty="0">
                <a:solidFill>
                  <a:schemeClr val="accent2"/>
                </a:solidFill>
              </a:rPr>
              <a:t>m</a:t>
            </a:r>
            <a:r>
              <a:rPr lang="en-US" altLang="zh-CN" dirty="0" smtClean="0"/>
              <a:t> with respect to </a:t>
            </a:r>
            <a:r>
              <a:rPr lang="en-US" altLang="zh-CN" i="1" dirty="0" smtClean="0">
                <a:solidFill>
                  <a:schemeClr val="accent2"/>
                </a:solidFill>
              </a:rPr>
              <a:t>K</a:t>
            </a:r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/>
              <a:t>Mining Evidences for Named Entity </a:t>
            </a:r>
            <a:r>
              <a:rPr lang="en-US" altLang="zh-CN" dirty="0" smtClean="0"/>
              <a:t>Disambiguation (MENED) is independent of query context, therefore it shall run offline as a preprocessing step.</a:t>
            </a:r>
            <a:endParaRPr lang="en-US" altLang="zh-CN" dirty="0"/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FA62A81B-5677-468E-92C0-ED8159DE8B0B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Roadmap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14400" y="2071688"/>
            <a:ext cx="8229600" cy="4389437"/>
          </a:xfrm>
        </p:spPr>
        <p:txBody>
          <a:bodyPr/>
          <a:lstStyle/>
          <a:p>
            <a:pPr eaLnBrk="1" hangingPunct="1"/>
            <a:r>
              <a:rPr lang="en-GB" altLang="zh-CN" dirty="0"/>
              <a:t>Motivation</a:t>
            </a:r>
          </a:p>
          <a:p>
            <a:pPr eaLnBrk="1" hangingPunct="1"/>
            <a:r>
              <a:rPr lang="en-GB" altLang="zh-CN" dirty="0"/>
              <a:t>Problem Statement</a:t>
            </a:r>
          </a:p>
          <a:p>
            <a:pPr eaLnBrk="1" hangingPunct="1"/>
            <a:r>
              <a:rPr lang="en-GB" altLang="zh-CN" dirty="0">
                <a:solidFill>
                  <a:srgbClr val="FFC000"/>
                </a:solidFill>
              </a:rPr>
              <a:t>Model &amp; Algorithm</a:t>
            </a:r>
          </a:p>
          <a:p>
            <a:pPr eaLnBrk="1" hangingPunct="1"/>
            <a:r>
              <a:rPr lang="en-GB" altLang="zh-CN" dirty="0"/>
              <a:t>Experiments</a:t>
            </a:r>
          </a:p>
          <a:p>
            <a:pPr eaLnBrk="1" hangingPunct="1"/>
            <a:r>
              <a:rPr lang="en-GB" altLang="zh-CN" dirty="0" smtClean="0"/>
              <a:t>Conclusions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13" y="6429375"/>
            <a:ext cx="762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B4225-C416-4C6D-B1E4-DBCA97459292}" type="slidenum">
              <a:rPr lang="zh-CN" altLang="en-US">
                <a:solidFill>
                  <a:srgbClr val="045C75"/>
                </a:solidFill>
              </a:rPr>
              <a:pPr eaLnBrk="1" hangingPunct="1"/>
              <a:t>11</a:t>
            </a:fld>
            <a:r>
              <a:rPr lang="en-US" altLang="zh-CN">
                <a:solidFill>
                  <a:srgbClr val="045C75"/>
                </a:solidFill>
              </a:rPr>
              <a:t>/34</a:t>
            </a:r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7A28EC8-9A72-664B-90F6-5C3344E4A971}" type="datetime1">
              <a:rPr lang="en-US" altLang="zh-CN"/>
              <a:pPr>
                <a:defRPr/>
              </a:pPr>
              <a:t>3/2/2013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6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Our Model </a:t>
            </a:r>
            <a:r>
              <a:rPr lang="en-US" altLang="zh-CN" dirty="0"/>
              <a:t>for </a:t>
            </a:r>
            <a:r>
              <a:rPr lang="en-US" altLang="zh-CN" dirty="0" smtClean="0"/>
              <a:t>MENED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56792"/>
            <a:ext cx="8392417" cy="5000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Intuitions behind the model</a:t>
            </a:r>
            <a:endParaRPr lang="en-US" altLang="zh-CN" dirty="0"/>
          </a:p>
          <a:p>
            <a:pPr lvl="1" eaLnBrk="1" hangingPunct="1"/>
            <a:r>
              <a:rPr lang="en-GB" altLang="zh-CN" dirty="0" smtClean="0"/>
              <a:t>Entity: </a:t>
            </a:r>
            <a:endParaRPr lang="en-GB" altLang="zh-CN" dirty="0"/>
          </a:p>
          <a:p>
            <a:pPr lvl="2" eaLnBrk="1" hangingPunct="1"/>
            <a:r>
              <a:rPr lang="en-US" altLang="zh-CN" dirty="0" smtClean="0"/>
              <a:t>Each referent entity candidate is modeled as a topic/label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GB" altLang="zh-CN" dirty="0" smtClean="0"/>
              <a:t>Document: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Each mention along with its context is modeled as a document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 smtClean="0"/>
              <a:t>Word:</a:t>
            </a:r>
          </a:p>
          <a:p>
            <a:pPr lvl="2" eaLnBrk="1" hangingPunct="1"/>
            <a:r>
              <a:rPr lang="en-US" altLang="zh-CN" dirty="0" smtClean="0"/>
              <a:t>Words associated with a topic/label are modeled as the disambiguation evidences for the corresponding entity</a:t>
            </a:r>
            <a:endParaRPr lang="en-US" altLang="zh-CN" dirty="0"/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3E122F18-E9CB-4F2B-B13E-5088827FACBA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4869160"/>
            <a:ext cx="4536503" cy="19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Our Model </a:t>
            </a:r>
            <a:r>
              <a:rPr lang="en-US" altLang="zh-CN" dirty="0"/>
              <a:t>for </a:t>
            </a:r>
            <a:r>
              <a:rPr lang="en-US" altLang="zh-CN" dirty="0" smtClean="0"/>
              <a:t>MENED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772816"/>
            <a:ext cx="8392417" cy="478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Two special topics/labels</a:t>
            </a:r>
            <a:endParaRPr lang="en-US" altLang="zh-CN" dirty="0"/>
          </a:p>
          <a:p>
            <a:pPr lvl="1" eaLnBrk="1" hangingPunct="1"/>
            <a:r>
              <a:rPr lang="en-GB" altLang="zh-CN" i="1" dirty="0" smtClean="0"/>
              <a:t>“Background”</a:t>
            </a:r>
            <a:r>
              <a:rPr lang="en-GB" altLang="zh-CN" dirty="0" smtClean="0"/>
              <a:t>: </a:t>
            </a:r>
            <a:endParaRPr lang="en-GB" altLang="zh-CN" dirty="0"/>
          </a:p>
          <a:p>
            <a:pPr lvl="2" eaLnBrk="1" hangingPunct="1"/>
            <a:r>
              <a:rPr lang="en-US" altLang="zh-CN" dirty="0" smtClean="0"/>
              <a:t>To capture words which are general to some or all topics/labels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GB" altLang="zh-CN" i="1" dirty="0" smtClean="0"/>
              <a:t>“Default”</a:t>
            </a:r>
            <a:r>
              <a:rPr lang="en-GB" altLang="zh-CN" dirty="0" smtClean="0"/>
              <a:t>: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To capture words from the documents whose underlying entities are not within the referent entity candidates</a:t>
            </a:r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/>
              <a:t>For a mention with </a:t>
            </a:r>
            <a:r>
              <a:rPr lang="en-US" altLang="zh-CN" b="1" dirty="0"/>
              <a:t>K</a:t>
            </a:r>
            <a:r>
              <a:rPr lang="en-US" altLang="zh-CN" dirty="0"/>
              <a:t> referent entity candidates, the total number of topics/labels is </a:t>
            </a:r>
            <a:r>
              <a:rPr lang="en-US" altLang="zh-CN" b="1" dirty="0"/>
              <a:t>K+2</a:t>
            </a:r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8CC3FCC1-76F3-43E9-B5B9-DA123762DCB2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Our Model </a:t>
            </a:r>
            <a:r>
              <a:rPr lang="en-US" altLang="zh-CN" dirty="0"/>
              <a:t>for </a:t>
            </a:r>
            <a:r>
              <a:rPr lang="en-US" altLang="zh-CN" dirty="0" smtClean="0"/>
              <a:t>MENED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772816"/>
            <a:ext cx="8392417" cy="478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A generative model for MENED</a:t>
            </a:r>
            <a:endParaRPr lang="en-US" altLang="zh-CN" dirty="0"/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35DB9AD5-B3CE-48AA-970F-E156B61A98B3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4128" y="1889348"/>
            <a:ext cx="3378658" cy="3987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515956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Our Model </a:t>
            </a:r>
            <a:r>
              <a:rPr lang="en-US" altLang="zh-CN" dirty="0"/>
              <a:t>for </a:t>
            </a:r>
            <a:r>
              <a:rPr lang="en-US" altLang="zh-CN" dirty="0" smtClean="0"/>
              <a:t>MENED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11" y="1628800"/>
            <a:ext cx="8392417" cy="478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Generative Process:</a:t>
            </a:r>
            <a:endParaRPr lang="en-US" altLang="zh-CN" dirty="0"/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9AC668A9-2B9D-46E6-9700-520E9F346C41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8860" y="2204864"/>
            <a:ext cx="5799444" cy="44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Our Model </a:t>
            </a:r>
            <a:r>
              <a:rPr lang="en-US" altLang="zh-CN" dirty="0"/>
              <a:t>for </a:t>
            </a:r>
            <a:r>
              <a:rPr lang="en-US" altLang="zh-CN" dirty="0" smtClean="0"/>
              <a:t>MENED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772816"/>
            <a:ext cx="8392417" cy="478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Model Inferences via Gibbs Sampling</a:t>
            </a:r>
            <a:endParaRPr lang="en-US" altLang="zh-CN" dirty="0"/>
          </a:p>
          <a:p>
            <a:pPr lvl="1" eaLnBrk="1" hangingPunct="1"/>
            <a:r>
              <a:rPr lang="en-GB" altLang="zh-CN" dirty="0" smtClean="0"/>
              <a:t>Estimating Document Label: </a:t>
            </a:r>
          </a:p>
          <a:p>
            <a:pPr lvl="1" eaLnBrk="1" hangingPunct="1"/>
            <a:endParaRPr lang="en-GB" altLang="zh-CN" dirty="0"/>
          </a:p>
          <a:p>
            <a:pPr lvl="1" eaLnBrk="1" hangingPunct="1"/>
            <a:endParaRPr lang="en-GB" altLang="zh-CN" dirty="0" smtClean="0"/>
          </a:p>
          <a:p>
            <a:pPr marL="393700" lvl="1" indent="0" eaLnBrk="1" hangingPunct="1">
              <a:buNone/>
            </a:pPr>
            <a:endParaRPr lang="en-GB" altLang="zh-CN" dirty="0" smtClean="0"/>
          </a:p>
          <a:p>
            <a:pPr marL="393700" lvl="1" indent="0" eaLnBrk="1" hangingPunct="1">
              <a:buNone/>
            </a:pPr>
            <a:endParaRPr lang="en-GB" altLang="zh-CN" dirty="0"/>
          </a:p>
          <a:p>
            <a:pPr lvl="1" eaLnBrk="1" hangingPunct="1"/>
            <a:r>
              <a:rPr lang="en-US" altLang="zh-CN" dirty="0" smtClean="0"/>
              <a:t>Estimating Label-Word Association:</a:t>
            </a:r>
            <a:endParaRPr lang="en-US" altLang="zh-CN" dirty="0"/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88EA3A7F-211D-42AF-B9D0-F6E923DA1577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08920"/>
            <a:ext cx="4261008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140968"/>
            <a:ext cx="3384376" cy="57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987048"/>
            <a:ext cx="4207173" cy="1564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987048"/>
            <a:ext cx="2160240" cy="88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128" y="5867081"/>
            <a:ext cx="2549859" cy="5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52400" y="214313"/>
            <a:ext cx="8812087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Incremental Evidence Mining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11" y="1628800"/>
            <a:ext cx="8392417" cy="478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Incremental Evidence Mining Algorithm:</a:t>
            </a:r>
            <a:endParaRPr lang="en-US" altLang="zh-CN" dirty="0"/>
          </a:p>
          <a:p>
            <a:pPr lvl="2" eaLnBrk="1" hangingPunct="1"/>
            <a:endParaRPr lang="en-US" altLang="zh-CN" i="1" dirty="0">
              <a:solidFill>
                <a:schemeClr val="accent2"/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EEF1ADC5-8A08-4BFF-830D-D403DABB1FBA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11" y="2244626"/>
            <a:ext cx="63341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Roadmap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14400" y="2071688"/>
            <a:ext cx="8229600" cy="4389437"/>
          </a:xfrm>
        </p:spPr>
        <p:txBody>
          <a:bodyPr/>
          <a:lstStyle/>
          <a:p>
            <a:pPr eaLnBrk="1" hangingPunct="1"/>
            <a:r>
              <a:rPr lang="en-GB" altLang="zh-CN" dirty="0"/>
              <a:t>Motivation</a:t>
            </a:r>
          </a:p>
          <a:p>
            <a:pPr eaLnBrk="1" hangingPunct="1"/>
            <a:r>
              <a:rPr lang="en-GB" altLang="zh-CN" dirty="0"/>
              <a:t>Problem Statement</a:t>
            </a:r>
          </a:p>
          <a:p>
            <a:pPr eaLnBrk="1" hangingPunct="1"/>
            <a:r>
              <a:rPr lang="en-GB" altLang="zh-CN" dirty="0"/>
              <a:t>Model &amp; Algorithm</a:t>
            </a:r>
          </a:p>
          <a:p>
            <a:pPr eaLnBrk="1" hangingPunct="1"/>
            <a:r>
              <a:rPr lang="en-GB" altLang="zh-CN" dirty="0">
                <a:solidFill>
                  <a:srgbClr val="FFC000"/>
                </a:solidFill>
              </a:rPr>
              <a:t>Experiments</a:t>
            </a:r>
          </a:p>
          <a:p>
            <a:pPr eaLnBrk="1" hangingPunct="1"/>
            <a:r>
              <a:rPr lang="en-GB" altLang="zh-CN" dirty="0" smtClean="0"/>
              <a:t>Conclusions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13" y="6429375"/>
            <a:ext cx="762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B4225-C416-4C6D-B1E4-DBCA97459292}" type="slidenum">
              <a:rPr lang="zh-CN" altLang="en-US">
                <a:solidFill>
                  <a:srgbClr val="045C75"/>
                </a:solidFill>
              </a:rPr>
              <a:pPr eaLnBrk="1" hangingPunct="1"/>
              <a:t>18</a:t>
            </a:fld>
            <a:r>
              <a:rPr lang="en-US" altLang="zh-CN">
                <a:solidFill>
                  <a:srgbClr val="045C75"/>
                </a:solidFill>
              </a:rPr>
              <a:t>/34</a:t>
            </a:r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7A28EC8-9A72-664B-90F6-5C3344E4A971}" type="datetime1">
              <a:rPr lang="en-US" altLang="zh-CN"/>
              <a:pPr>
                <a:defRPr/>
              </a:pPr>
              <a:t>3/2/2013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Experiments Setup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5" y="1772816"/>
            <a:ext cx="8424936" cy="478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Datasets</a:t>
            </a:r>
            <a:endParaRPr lang="en-US" altLang="zh-CN" dirty="0"/>
          </a:p>
          <a:p>
            <a:pPr lvl="1" eaLnBrk="1" hangingPunct="1"/>
            <a:r>
              <a:rPr lang="en-GB" altLang="zh-CN" dirty="0"/>
              <a:t>News data from </a:t>
            </a:r>
            <a:r>
              <a:rPr lang="en-US" altLang="zh-CN" dirty="0"/>
              <a:t>TAC-KBP2009 </a:t>
            </a:r>
            <a:r>
              <a:rPr lang="en-US" altLang="zh-CN" dirty="0" smtClean="0"/>
              <a:t>dataset (424 queries)</a:t>
            </a:r>
            <a:endParaRPr lang="en-GB" altLang="zh-CN" dirty="0"/>
          </a:p>
          <a:p>
            <a:pPr lvl="2" eaLnBrk="1" hangingPunct="1"/>
            <a:r>
              <a:rPr lang="en-US" altLang="zh-CN" dirty="0" smtClean="0"/>
              <a:t>We modified the dataset to keep only a fixed-size (in this work, 60) word window surrounding the query mention as its “context”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/>
              <a:t>Tweets data </a:t>
            </a:r>
            <a:r>
              <a:rPr lang="en-US" altLang="zh-CN" dirty="0" smtClean="0"/>
              <a:t>(340 queries)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marL="273050" lvl="2" indent="-273050" eaLnBrk="1" hangingPunct="1">
              <a:buClr>
                <a:srgbClr val="0BD0D9"/>
              </a:buClr>
              <a:buSzPct val="95000"/>
            </a:pPr>
            <a:r>
              <a:rPr lang="en-US" altLang="zh-CN" sz="2600" dirty="0"/>
              <a:t>Reference Knowledge Base: </a:t>
            </a:r>
            <a:r>
              <a:rPr lang="en-US" altLang="zh-CN" sz="2600" dirty="0" smtClean="0"/>
              <a:t>Wikipedia</a:t>
            </a:r>
            <a:endParaRPr lang="en-US" altLang="zh-CN" sz="2600" dirty="0"/>
          </a:p>
          <a:p>
            <a:pPr marL="273050" lvl="2" indent="-273050" eaLnBrk="1" hangingPunct="1">
              <a:buClr>
                <a:srgbClr val="0BD0D9"/>
              </a:buClr>
              <a:buSzPct val="95000"/>
            </a:pPr>
            <a:r>
              <a:rPr lang="en-US" altLang="zh-CN" sz="2600" dirty="0"/>
              <a:t>External Corpus: documents indexed by </a:t>
            </a:r>
            <a:r>
              <a:rPr lang="en-US" altLang="zh-CN" sz="2600" dirty="0" smtClean="0"/>
              <a:t>Google</a:t>
            </a:r>
          </a:p>
          <a:p>
            <a:pPr marL="273050" lvl="2" indent="-273050" eaLnBrk="1" hangingPunct="1">
              <a:buClr>
                <a:srgbClr val="0BD0D9"/>
              </a:buClr>
              <a:buSzPct val="95000"/>
            </a:pPr>
            <a:r>
              <a:rPr lang="en-US" altLang="zh-CN" sz="2600" dirty="0" smtClean="0"/>
              <a:t>Parameter Setting: tuned on a small test dataset</a:t>
            </a:r>
          </a:p>
          <a:p>
            <a:pPr lvl="1" eaLnBrk="1" hangingPunct="1"/>
            <a:r>
              <a:rPr lang="el-GR" altLang="zh-CN" dirty="0"/>
              <a:t>α</a:t>
            </a:r>
            <a:r>
              <a:rPr lang="en-US" altLang="zh-CN" dirty="0"/>
              <a:t> = 0.001, </a:t>
            </a:r>
            <a:r>
              <a:rPr lang="el-GR" altLang="zh-CN" dirty="0"/>
              <a:t>α</a:t>
            </a:r>
            <a:r>
              <a:rPr lang="en-US" altLang="zh-CN" baseline="-25000" dirty="0"/>
              <a:t>df</a:t>
            </a:r>
            <a:r>
              <a:rPr lang="en-US" altLang="zh-CN" dirty="0"/>
              <a:t> = 0.01, </a:t>
            </a:r>
            <a:r>
              <a:rPr lang="el-GR" altLang="zh-CN" dirty="0"/>
              <a:t>β</a:t>
            </a:r>
            <a:r>
              <a:rPr lang="en-US" altLang="zh-CN" dirty="0"/>
              <a:t> = 0.001, </a:t>
            </a:r>
            <a:r>
              <a:rPr lang="el-GR" altLang="zh-CN" dirty="0"/>
              <a:t>β</a:t>
            </a:r>
            <a:r>
              <a:rPr lang="en-US" altLang="zh-CN" baseline="-25000" dirty="0"/>
              <a:t>df</a:t>
            </a:r>
            <a:r>
              <a:rPr lang="en-US" altLang="zh-CN" dirty="0"/>
              <a:t> = 0.01, </a:t>
            </a:r>
            <a:r>
              <a:rPr lang="el-GR" altLang="zh-CN" dirty="0"/>
              <a:t>β</a:t>
            </a:r>
            <a:r>
              <a:rPr lang="en-US" altLang="zh-CN" baseline="-25000" dirty="0" err="1"/>
              <a:t>bg</a:t>
            </a:r>
            <a:r>
              <a:rPr lang="en-US" altLang="zh-CN" dirty="0"/>
              <a:t> = 0.1, </a:t>
            </a:r>
            <a:endParaRPr lang="en-US" altLang="zh-CN" dirty="0" smtClean="0"/>
          </a:p>
          <a:p>
            <a:pPr lvl="1" eaLnBrk="1" hangingPunct="1"/>
            <a:r>
              <a:rPr lang="el-GR" altLang="zh-CN" dirty="0" smtClean="0"/>
              <a:t>γ</a:t>
            </a:r>
            <a:r>
              <a:rPr lang="en-US" altLang="zh-CN" baseline="-25000" dirty="0"/>
              <a:t>1</a:t>
            </a:r>
            <a:r>
              <a:rPr lang="en-US" altLang="zh-CN" dirty="0"/>
              <a:t> = 0.0003, </a:t>
            </a:r>
            <a:r>
              <a:rPr lang="el-GR" altLang="zh-CN" dirty="0"/>
              <a:t>γ</a:t>
            </a:r>
            <a:r>
              <a:rPr lang="en-US" altLang="zh-CN" baseline="-25000" dirty="0"/>
              <a:t>2</a:t>
            </a:r>
            <a:r>
              <a:rPr lang="en-US" altLang="zh-CN" dirty="0"/>
              <a:t> = 0.001, </a:t>
            </a:r>
            <a:r>
              <a:rPr lang="el-GR" altLang="zh-CN" dirty="0"/>
              <a:t>η</a:t>
            </a:r>
            <a:r>
              <a:rPr lang="en-US" altLang="zh-CN" dirty="0"/>
              <a:t> = 0.9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C75E175-E134-4433-82B0-CCE92939D17D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6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zh-CN" dirty="0" smtClean="0"/>
              <a:t>Acknowledgement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914400" y="2071688"/>
            <a:ext cx="7762056" cy="43894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We sincerely thank Chi Wang at UIUC for his great help in modeling. We also greatly thank Prof. </a:t>
            </a:r>
            <a:r>
              <a:rPr lang="en-US" altLang="zh-CN" dirty="0" err="1" smtClean="0"/>
              <a:t>Jiawei</a:t>
            </a:r>
            <a:r>
              <a:rPr lang="en-US" altLang="zh-CN" dirty="0" smtClean="0"/>
              <a:t> Han &amp; Prof. Dan Roth at UIUC, and Prof. </a:t>
            </a:r>
            <a:r>
              <a:rPr lang="en-US" altLang="zh-CN" dirty="0" err="1" smtClean="0"/>
              <a:t>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 at CUNY for their valuable comments in discussions. 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F5600F76-870E-4392-B86B-FE72A04F88AC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23527" y="341784"/>
            <a:ext cx="8640961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Effectiveness of Evidence Mining</a:t>
            </a:r>
            <a:endParaRPr lang="zh-CN" alt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1500"/>
            <a:ext cx="7391400" cy="4648200"/>
          </a:xfrm>
        </p:spPr>
      </p:pic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FC2082FC-07B3-47CE-969B-B64ED7A7EC52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23527" y="341784"/>
            <a:ext cx="8640961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Effectiveness of Evidence Mining</a:t>
            </a:r>
            <a:endParaRPr lang="zh-CN" altLang="en-US" dirty="0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0B654AFB-28C0-4D13-9AB0-5AAFFC513C10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91" y="1671093"/>
            <a:ext cx="5264889" cy="49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23527" y="341784"/>
            <a:ext cx="8640961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Impact of Incremental Iterations</a:t>
            </a:r>
            <a:endParaRPr lang="zh-CN" altLang="en-US" dirty="0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4743785F-5B3C-4104-AA28-9E111A3B7670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70" y="1916832"/>
            <a:ext cx="584705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Roadmap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14400" y="2071688"/>
            <a:ext cx="8229600" cy="4389437"/>
          </a:xfrm>
        </p:spPr>
        <p:txBody>
          <a:bodyPr/>
          <a:lstStyle/>
          <a:p>
            <a:pPr eaLnBrk="1" hangingPunct="1"/>
            <a:r>
              <a:rPr lang="en-GB" altLang="zh-CN" dirty="0"/>
              <a:t>Motivation</a:t>
            </a:r>
          </a:p>
          <a:p>
            <a:pPr eaLnBrk="1" hangingPunct="1"/>
            <a:r>
              <a:rPr lang="en-GB" altLang="zh-CN" dirty="0"/>
              <a:t>Problem Statement</a:t>
            </a:r>
          </a:p>
          <a:p>
            <a:pPr eaLnBrk="1" hangingPunct="1"/>
            <a:r>
              <a:rPr lang="en-GB" altLang="zh-CN" dirty="0"/>
              <a:t>Model &amp; Algorithm</a:t>
            </a:r>
          </a:p>
          <a:p>
            <a:pPr eaLnBrk="1" hangingPunct="1"/>
            <a:r>
              <a:rPr lang="en-GB" altLang="zh-CN" dirty="0"/>
              <a:t>Experiments</a:t>
            </a:r>
          </a:p>
          <a:p>
            <a:pPr eaLnBrk="1" hangingPunct="1"/>
            <a:r>
              <a:rPr lang="en-GB" altLang="zh-CN" dirty="0">
                <a:solidFill>
                  <a:srgbClr val="FFC000"/>
                </a:solidFill>
              </a:rPr>
              <a:t>Conclusions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13" y="6429375"/>
            <a:ext cx="762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B4225-C416-4C6D-B1E4-DBCA97459292}" type="slidenum">
              <a:rPr lang="zh-CN" altLang="en-US">
                <a:solidFill>
                  <a:srgbClr val="045C75"/>
                </a:solidFill>
              </a:rPr>
              <a:pPr eaLnBrk="1" hangingPunct="1"/>
              <a:t>23</a:t>
            </a:fld>
            <a:r>
              <a:rPr lang="en-US" altLang="zh-CN">
                <a:solidFill>
                  <a:srgbClr val="045C75"/>
                </a:solidFill>
              </a:rPr>
              <a:t>/34</a:t>
            </a:r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7A28EC8-9A72-664B-90F6-5C3344E4A971}" type="datetime1">
              <a:rPr lang="en-US" altLang="zh-CN"/>
              <a:pPr>
                <a:defRPr/>
              </a:pPr>
              <a:t>3/2/2013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Conclusions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956767"/>
            <a:ext cx="8064895" cy="478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MENED is helpful for boosting NED performance</a:t>
            </a:r>
          </a:p>
          <a:p>
            <a:pPr eaLnBrk="1" hangingPunct="1"/>
            <a:endParaRPr lang="en-US" altLang="zh-CN" dirty="0"/>
          </a:p>
          <a:p>
            <a:pPr marL="273050" lvl="2" indent="-273050" eaLnBrk="1" hangingPunct="1">
              <a:buClr>
                <a:srgbClr val="0BD0D9"/>
              </a:buClr>
              <a:buSzPct val="95000"/>
            </a:pPr>
            <a:r>
              <a:rPr lang="en-US" altLang="zh-CN" sz="2600" dirty="0" smtClean="0"/>
              <a:t>The proposed generative model and incremental algorithm are effective in performing MENED</a:t>
            </a:r>
            <a:endParaRPr lang="en-US" altLang="zh-CN" sz="2600" dirty="0"/>
          </a:p>
          <a:p>
            <a:pPr marL="273050" lvl="2" indent="-273050" eaLnBrk="1" hangingPunct="1">
              <a:buClr>
                <a:srgbClr val="0BD0D9"/>
              </a:buClr>
              <a:buSzPct val="95000"/>
            </a:pPr>
            <a:endParaRPr lang="en-US" altLang="zh-CN" sz="2600" dirty="0" smtClean="0"/>
          </a:p>
          <a:p>
            <a:pPr marL="273050" lvl="2" indent="-273050" eaLnBrk="1" hangingPunct="1">
              <a:buClr>
                <a:srgbClr val="0BD0D9"/>
              </a:buClr>
              <a:buSzPct val="95000"/>
            </a:pPr>
            <a:r>
              <a:rPr lang="en-US" altLang="zh-CN" sz="2600" dirty="0" smtClean="0"/>
              <a:t>The mined evidences (in the form of words) can be utilized by other NED algorithms</a:t>
            </a:r>
            <a:endParaRPr lang="en-US" altLang="zh-CN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F2D80359-BD35-4CF2-BC46-793CABEAC596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419872" y="2924944"/>
            <a:ext cx="2214563" cy="1143000"/>
          </a:xfrm>
        </p:spPr>
        <p:txBody>
          <a:bodyPr/>
          <a:lstStyle/>
          <a:p>
            <a:pPr algn="ctr" eaLnBrk="1" hangingPunct="1"/>
            <a:r>
              <a:rPr lang="en-GB" altLang="zh-CN" dirty="0" smtClean="0"/>
              <a:t>Thanks!</a:t>
            </a:r>
            <a:br>
              <a:rPr lang="en-GB" altLang="zh-CN" dirty="0" smtClean="0"/>
            </a:br>
            <a:r>
              <a:rPr lang="en-GB" altLang="zh-CN" dirty="0" smtClean="0"/>
              <a:t>Q&amp;A</a:t>
            </a:r>
            <a:endParaRPr lang="zh-CN" altLang="en-US" dirty="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726B2363-54DE-4EB0-82EF-707F5BAE13FA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NED Accuracy</a:t>
            </a:r>
            <a:endParaRPr lang="zh-CN" alt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8" y="1700808"/>
            <a:ext cx="7391400" cy="4648200"/>
          </a:xfrm>
        </p:spPr>
      </p:pic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8FB0DD41-0B6C-4419-BBD8-E92420CA6711}" type="datetime1">
              <a:rPr lang="en-US" altLang="zh-CN" smtClean="0"/>
              <a:t>3/3/2013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914400" y="2071688"/>
            <a:ext cx="8229600" cy="4389437"/>
          </a:xfrm>
        </p:spPr>
        <p:txBody>
          <a:bodyPr/>
          <a:lstStyle/>
          <a:p>
            <a:pPr eaLnBrk="1" hangingPunct="1"/>
            <a:r>
              <a:rPr lang="en-GB" altLang="zh-CN" dirty="0" smtClean="0"/>
              <a:t>Motivation</a:t>
            </a:r>
          </a:p>
          <a:p>
            <a:pPr eaLnBrk="1" hangingPunct="1"/>
            <a:r>
              <a:rPr lang="en-GB" altLang="zh-CN" dirty="0" smtClean="0"/>
              <a:t>Problem Statement</a:t>
            </a:r>
          </a:p>
          <a:p>
            <a:pPr eaLnBrk="1" hangingPunct="1"/>
            <a:r>
              <a:rPr lang="en-GB" altLang="zh-CN" dirty="0" smtClean="0"/>
              <a:t>Model &amp; Algorithm</a:t>
            </a:r>
          </a:p>
          <a:p>
            <a:pPr eaLnBrk="1" hangingPunct="1"/>
            <a:r>
              <a:rPr lang="en-GB" altLang="zh-CN" dirty="0" smtClean="0"/>
              <a:t>Experiments</a:t>
            </a:r>
          </a:p>
          <a:p>
            <a:pPr eaLnBrk="1" hangingPunct="1"/>
            <a:r>
              <a:rPr lang="en-GB" altLang="zh-CN" dirty="0" smtClean="0"/>
              <a:t>Conclusions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347B9DD4-2BBE-4E67-9DC6-E5BC5861A756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Roadmap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14400" y="2071688"/>
            <a:ext cx="8229600" cy="4389437"/>
          </a:xfr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rgbClr val="FFC000"/>
                </a:solidFill>
              </a:rPr>
              <a:t>Motivation</a:t>
            </a:r>
          </a:p>
          <a:p>
            <a:pPr eaLnBrk="1" hangingPunct="1"/>
            <a:r>
              <a:rPr lang="en-GB" altLang="zh-CN" dirty="0"/>
              <a:t>Problem Statement</a:t>
            </a:r>
          </a:p>
          <a:p>
            <a:pPr eaLnBrk="1" hangingPunct="1"/>
            <a:r>
              <a:rPr lang="en-GB" altLang="zh-CN" dirty="0"/>
              <a:t>Model &amp; Algorithm</a:t>
            </a:r>
          </a:p>
          <a:p>
            <a:pPr eaLnBrk="1" hangingPunct="1"/>
            <a:r>
              <a:rPr lang="en-GB" altLang="zh-CN" dirty="0"/>
              <a:t>Experiments</a:t>
            </a:r>
          </a:p>
          <a:p>
            <a:pPr eaLnBrk="1" hangingPunct="1"/>
            <a:r>
              <a:rPr lang="en-GB" altLang="zh-CN" dirty="0" smtClean="0"/>
              <a:t>Conclusions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13" y="6429375"/>
            <a:ext cx="762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B4225-C416-4C6D-B1E4-DBCA97459292}" type="slidenum">
              <a:rPr lang="zh-CN" altLang="en-US">
                <a:solidFill>
                  <a:srgbClr val="045C75"/>
                </a:solidFill>
              </a:rPr>
              <a:pPr eaLnBrk="1" hangingPunct="1"/>
              <a:t>4</a:t>
            </a:fld>
            <a:r>
              <a:rPr lang="en-US" altLang="zh-CN">
                <a:solidFill>
                  <a:srgbClr val="045C75"/>
                </a:solidFill>
              </a:rPr>
              <a:t>/34</a:t>
            </a:r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7A28EC8-9A72-664B-90F6-5C3344E4A971}" type="datetime1">
              <a:rPr lang="en-US" altLang="zh-CN"/>
              <a:pPr>
                <a:defRPr/>
              </a:pPr>
              <a:t>3/2/2013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5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zh-CN" dirty="0" smtClean="0"/>
              <a:t>Named Entity </a:t>
            </a:r>
            <a:r>
              <a:rPr lang="en-US" altLang="zh-CN" dirty="0" smtClean="0"/>
              <a:t>Disambiguation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11" y="1812751"/>
            <a:ext cx="7960369" cy="50006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Named Entity Disambiguation </a:t>
            </a:r>
            <a:r>
              <a:rPr lang="en-US" sz="2400" dirty="0"/>
              <a:t>(</a:t>
            </a:r>
            <a:r>
              <a:rPr lang="en-US" altLang="zh-CN" sz="2400" dirty="0" smtClean="0"/>
              <a:t>NED) </a:t>
            </a:r>
            <a:r>
              <a:rPr lang="en-US" sz="2400" dirty="0" smtClean="0"/>
              <a:t>is an important component in </a:t>
            </a:r>
            <a:r>
              <a:rPr lang="en-US" sz="2400" dirty="0"/>
              <a:t>c</a:t>
            </a:r>
            <a:r>
              <a:rPr lang="en-US" sz="2400" dirty="0" smtClean="0"/>
              <a:t>onstructing high-quality information network or knowledge graph from unstructured text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90FCD1AB-8018-4E73-BCBA-F0305DD23A07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2976"/>
            <a:ext cx="6264696" cy="3256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zh-CN" dirty="0" smtClean="0"/>
              <a:t>Named Entity </a:t>
            </a:r>
            <a:r>
              <a:rPr lang="en-US" altLang="zh-CN" dirty="0" smtClean="0"/>
              <a:t>Disambiguation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11" y="1884759"/>
            <a:ext cx="7528321" cy="5000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Named Entity Disambiguation</a:t>
            </a:r>
            <a:endParaRPr lang="en-US" altLang="zh-CN" dirty="0"/>
          </a:p>
          <a:p>
            <a:pPr lvl="1" eaLnBrk="1" hangingPunct="1"/>
            <a:r>
              <a:rPr lang="en-GB" altLang="zh-CN" dirty="0"/>
              <a:t>Input: </a:t>
            </a:r>
          </a:p>
          <a:p>
            <a:pPr lvl="2" eaLnBrk="1" hangingPunct="1"/>
            <a:r>
              <a:rPr lang="en-US" altLang="zh-CN" dirty="0"/>
              <a:t>A textual named entity mention </a:t>
            </a:r>
            <a:r>
              <a:rPr lang="en-US" altLang="zh-CN" i="1" dirty="0">
                <a:solidFill>
                  <a:schemeClr val="accent2"/>
                </a:solidFill>
              </a:rPr>
              <a:t>m</a:t>
            </a:r>
            <a:r>
              <a:rPr lang="en-US" altLang="zh-CN" i="1" dirty="0"/>
              <a:t>, </a:t>
            </a:r>
            <a:r>
              <a:rPr lang="en-US" altLang="zh-CN" dirty="0"/>
              <a:t>along with the unstructured text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 smtClean="0"/>
              <a:t> in </a:t>
            </a:r>
            <a:r>
              <a:rPr lang="en-US" altLang="zh-CN" dirty="0"/>
              <a:t>which it </a:t>
            </a:r>
            <a:r>
              <a:rPr lang="en-US" altLang="zh-CN" dirty="0" smtClean="0"/>
              <a:t>appears, and a reference knowledge base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</a:p>
          <a:p>
            <a:pPr lvl="1" eaLnBrk="1" hangingPunct="1"/>
            <a:r>
              <a:rPr lang="en-GB" altLang="zh-CN" dirty="0" smtClean="0"/>
              <a:t>Output</a:t>
            </a:r>
            <a:r>
              <a:rPr lang="en-GB" altLang="zh-CN" dirty="0"/>
              <a:t>: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A mapping from the mention </a:t>
            </a:r>
            <a:r>
              <a:rPr lang="en-US" altLang="zh-CN" i="1" dirty="0">
                <a:solidFill>
                  <a:schemeClr val="accent2"/>
                </a:solidFill>
              </a:rPr>
              <a:t>m</a:t>
            </a:r>
            <a:r>
              <a:rPr lang="en-US" altLang="zh-CN" dirty="0" smtClean="0"/>
              <a:t> to its referent real world entity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 smtClean="0"/>
              <a:t> in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87DB525-B541-42CC-BD00-16ECDA16EAD4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Previous Methods for 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12" y="1812751"/>
            <a:ext cx="7672336" cy="50006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Prior Popularity</a:t>
            </a:r>
          </a:p>
          <a:p>
            <a:pPr lvl="1"/>
            <a:r>
              <a:rPr lang="en-US" sz="2200" dirty="0" smtClean="0"/>
              <a:t>Assume the most prominent entity for a given mention is the most probable underlying entity for that mention.</a:t>
            </a:r>
          </a:p>
          <a:p>
            <a:r>
              <a:rPr lang="en-US" sz="2400" dirty="0" smtClean="0"/>
              <a:t>Context Similarity</a:t>
            </a:r>
          </a:p>
          <a:p>
            <a:pPr lvl="1"/>
            <a:r>
              <a:rPr lang="en-US" sz="2200" dirty="0"/>
              <a:t>Define a similarity measure between the text around the entity mention and the document </a:t>
            </a:r>
            <a:r>
              <a:rPr lang="en-US" sz="2200" dirty="0" smtClean="0"/>
              <a:t>describing the referent entity in the knowledge base.</a:t>
            </a:r>
          </a:p>
          <a:p>
            <a:r>
              <a:rPr lang="en-US" sz="2400" dirty="0" smtClean="0"/>
              <a:t>Topical Coherence</a:t>
            </a:r>
          </a:p>
          <a:p>
            <a:pPr lvl="1"/>
            <a:r>
              <a:rPr lang="en-US" sz="2200" dirty="0"/>
              <a:t>Define a </a:t>
            </a:r>
            <a:r>
              <a:rPr lang="en-US" sz="2200" dirty="0" smtClean="0"/>
              <a:t>topical/semantic coherence measure </a:t>
            </a:r>
            <a:r>
              <a:rPr lang="en-US" sz="2200" dirty="0"/>
              <a:t>between the </a:t>
            </a:r>
            <a:r>
              <a:rPr lang="en-US" sz="2200" dirty="0" smtClean="0"/>
              <a:t>mention’s referent entity and other entities within the same context</a:t>
            </a:r>
            <a:r>
              <a:rPr lang="en-US" sz="2200" dirty="0"/>
              <a:t>.</a:t>
            </a:r>
          </a:p>
          <a:p>
            <a:pPr lvl="1"/>
            <a:endParaRPr lang="en-US" sz="2200" dirty="0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6014777-E3A1-4F78-8397-177CFCC775AE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Mining Evidences for NED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595" y="1760434"/>
            <a:ext cx="7924877" cy="5000625"/>
          </a:xfrm>
        </p:spPr>
        <p:txBody>
          <a:bodyPr>
            <a:normAutofit/>
          </a:bodyPr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/>
              <a:t>What if the information contained in the reference knowledge </a:t>
            </a:r>
            <a:r>
              <a:rPr lang="en-US" dirty="0" smtClean="0"/>
              <a:t>base </a:t>
            </a:r>
            <a:r>
              <a:rPr lang="en-US" dirty="0"/>
              <a:t>is insufficient</a:t>
            </a:r>
            <a:r>
              <a:rPr lang="en-US" dirty="0" smtClean="0"/>
              <a:t>?</a:t>
            </a:r>
          </a:p>
          <a:p>
            <a:pPr marL="547687" lvl="2" indent="-273050">
              <a:buSzPct val="95000"/>
            </a:pPr>
            <a:r>
              <a:rPr lang="en-US" dirty="0"/>
              <a:t>No evidence failure</a:t>
            </a:r>
          </a:p>
          <a:p>
            <a:pPr marL="820737" lvl="3" indent="-273050">
              <a:buSzPct val="95000"/>
            </a:pPr>
            <a:r>
              <a:rPr lang="en-US" dirty="0" smtClean="0"/>
              <a:t>Knowledge base does not cover the information in the query</a:t>
            </a:r>
          </a:p>
          <a:p>
            <a:pPr marL="820737" lvl="3" indent="-273050">
              <a:buSzPct val="95000"/>
            </a:pPr>
            <a:r>
              <a:rPr lang="en-US" dirty="0" smtClean="0"/>
              <a:t>[E.g.] </a:t>
            </a:r>
            <a:r>
              <a:rPr lang="en-US" i="1" dirty="0" smtClean="0">
                <a:solidFill>
                  <a:srgbClr val="00B0F0"/>
                </a:solidFill>
              </a:rPr>
              <a:t>Eric Xing </a:t>
            </a:r>
            <a:r>
              <a:rPr lang="en-US" i="1" dirty="0" smtClean="0"/>
              <a:t>worked with [Michael Jordan] from 1999 to 2004</a:t>
            </a:r>
          </a:p>
          <a:p>
            <a:pPr marL="547687" lvl="2" indent="-273050">
              <a:buSzPct val="95000"/>
            </a:pPr>
            <a:r>
              <a:rPr lang="en-US" dirty="0" smtClean="0"/>
              <a:t>Insufficient evidence failure</a:t>
            </a:r>
          </a:p>
          <a:p>
            <a:pPr marL="820737" lvl="3" indent="-273050">
              <a:buSzPct val="95000"/>
            </a:pPr>
            <a:r>
              <a:rPr lang="en-US" dirty="0" smtClean="0"/>
              <a:t>Important disambiguation evidences appear rarely in the knowledge base, thus overwhelmed by other evidences</a:t>
            </a:r>
          </a:p>
          <a:p>
            <a:pPr marL="820737" lvl="3" indent="-273050">
              <a:buSzPct val="95000"/>
            </a:pPr>
            <a:r>
              <a:rPr lang="en-US" dirty="0"/>
              <a:t>[</a:t>
            </a:r>
            <a:r>
              <a:rPr lang="en-US" dirty="0" smtClean="0"/>
              <a:t>E.g.] </a:t>
            </a:r>
            <a:r>
              <a:rPr lang="en-US" i="1" dirty="0" smtClean="0"/>
              <a:t>[Michael Jordan]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won</a:t>
            </a:r>
            <a:r>
              <a:rPr lang="en-US" i="1" dirty="0" smtClean="0"/>
              <a:t> the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best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B0F0"/>
                </a:solidFill>
              </a:rPr>
              <a:t>paper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award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7EA8D75F-ADC7-4C6B-9FF6-17750D839858}" type="datetime1">
              <a:rPr lang="en-US" altLang="zh-CN" smtClean="0"/>
              <a:t>3/2/2013</a:t>
            </a:fld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FB7-DF25-4105-B736-374F23694688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26" name="Picture 2" descr="http://sae.epfl.ch/files/content/sites/sae/files/shared/possible-solu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91" y="5379945"/>
            <a:ext cx="1232285" cy="11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5517232"/>
            <a:ext cx="5400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Mining </a:t>
            </a:r>
            <a:r>
              <a:rPr lang="en-US" dirty="0" smtClean="0">
                <a:solidFill>
                  <a:srgbClr val="00B0F0"/>
                </a:solidFill>
              </a:rPr>
              <a:t>additional evidences </a:t>
            </a:r>
            <a:r>
              <a:rPr lang="en-US" dirty="0">
                <a:solidFill>
                  <a:srgbClr val="00B0F0"/>
                </a:solidFill>
              </a:rPr>
              <a:t>scattered in </a:t>
            </a:r>
            <a:r>
              <a:rPr lang="en-US" dirty="0" smtClean="0">
                <a:solidFill>
                  <a:srgbClr val="00B0F0"/>
                </a:solidFill>
              </a:rPr>
              <a:t>internal and external </a:t>
            </a:r>
            <a:r>
              <a:rPr lang="en-US" dirty="0">
                <a:solidFill>
                  <a:srgbClr val="00B0F0"/>
                </a:solidFill>
              </a:rPr>
              <a:t>corpus to </a:t>
            </a:r>
            <a:r>
              <a:rPr lang="en-US" dirty="0" smtClean="0">
                <a:solidFill>
                  <a:srgbClr val="00B0F0"/>
                </a:solidFill>
              </a:rPr>
              <a:t>augment the knowledge base and enhance its disambiguation power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7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Roadmap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14400" y="2071688"/>
            <a:ext cx="8229600" cy="4389437"/>
          </a:xfrm>
        </p:spPr>
        <p:txBody>
          <a:bodyPr/>
          <a:lstStyle/>
          <a:p>
            <a:pPr eaLnBrk="1" hangingPunct="1"/>
            <a:r>
              <a:rPr lang="en-GB" altLang="zh-CN" dirty="0"/>
              <a:t>Motivation</a:t>
            </a:r>
          </a:p>
          <a:p>
            <a:pPr eaLnBrk="1" hangingPunct="1"/>
            <a:r>
              <a:rPr lang="en-GB" altLang="zh-CN" dirty="0">
                <a:solidFill>
                  <a:srgbClr val="FFC000"/>
                </a:solidFill>
              </a:rPr>
              <a:t>Problem Statement</a:t>
            </a:r>
          </a:p>
          <a:p>
            <a:pPr eaLnBrk="1" hangingPunct="1"/>
            <a:r>
              <a:rPr lang="en-GB" altLang="zh-CN" dirty="0"/>
              <a:t>Model &amp; Algorithm</a:t>
            </a:r>
          </a:p>
          <a:p>
            <a:pPr eaLnBrk="1" hangingPunct="1"/>
            <a:r>
              <a:rPr lang="en-GB" altLang="zh-CN" dirty="0"/>
              <a:t>Experiments</a:t>
            </a:r>
          </a:p>
          <a:p>
            <a:pPr eaLnBrk="1" hangingPunct="1"/>
            <a:r>
              <a:rPr lang="en-GB" altLang="zh-CN" dirty="0" smtClean="0"/>
              <a:t>Conclusions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13" y="6429375"/>
            <a:ext cx="762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B4225-C416-4C6D-B1E4-DBCA97459292}" type="slidenum">
              <a:rPr lang="zh-CN" altLang="en-US">
                <a:solidFill>
                  <a:srgbClr val="045C75"/>
                </a:solidFill>
              </a:rPr>
              <a:pPr eaLnBrk="1" hangingPunct="1"/>
              <a:t>9</a:t>
            </a:fld>
            <a:r>
              <a:rPr lang="en-US" altLang="zh-CN">
                <a:solidFill>
                  <a:srgbClr val="045C75"/>
                </a:solidFill>
              </a:rPr>
              <a:t>/34</a:t>
            </a:r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152400" y="6421438"/>
            <a:ext cx="2133600" cy="365125"/>
          </a:xfrm>
        </p:spPr>
        <p:txBody>
          <a:bodyPr/>
          <a:lstStyle/>
          <a:p>
            <a:pPr>
              <a:defRPr/>
            </a:pPr>
            <a:fld id="{57A28EC8-9A72-664B-90F6-5C3344E4A971}" type="datetime1">
              <a:rPr lang="en-US" altLang="zh-CN"/>
              <a:pPr>
                <a:defRPr/>
              </a:pPr>
              <a:t>3/2/2013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4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>
              <a:alpha val="58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43732</TotalTime>
  <Words>812</Words>
  <Application>Microsoft Office PowerPoint</Application>
  <PresentationFormat>全屏显示(4:3)</PresentationFormat>
  <Paragraphs>198</Paragraphs>
  <Slides>26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主题2</vt:lpstr>
      <vt:lpstr>Mining Evidences for  Named Entity Disambiguation</vt:lpstr>
      <vt:lpstr>Acknowledgement</vt:lpstr>
      <vt:lpstr>Outline</vt:lpstr>
      <vt:lpstr>Roadmap</vt:lpstr>
      <vt:lpstr>Named Entity Disambiguation</vt:lpstr>
      <vt:lpstr>Named Entity Disambiguation</vt:lpstr>
      <vt:lpstr>Previous Methods for NED</vt:lpstr>
      <vt:lpstr>Mining Evidences for NED</vt:lpstr>
      <vt:lpstr>Roadmap</vt:lpstr>
      <vt:lpstr>Mining Evidences for NED</vt:lpstr>
      <vt:lpstr>Roadmap</vt:lpstr>
      <vt:lpstr>Our Model for MENED</vt:lpstr>
      <vt:lpstr>Our Model for MENED</vt:lpstr>
      <vt:lpstr>Our Model for MENED</vt:lpstr>
      <vt:lpstr>Our Model for MENED</vt:lpstr>
      <vt:lpstr>Our Model for MENED</vt:lpstr>
      <vt:lpstr>Incremental Evidence Mining</vt:lpstr>
      <vt:lpstr>Roadmap</vt:lpstr>
      <vt:lpstr>Experiments Setup</vt:lpstr>
      <vt:lpstr>Effectiveness of Evidence Mining</vt:lpstr>
      <vt:lpstr>Effectiveness of Evidence Mining</vt:lpstr>
      <vt:lpstr>Impact of Incremental Iterations</vt:lpstr>
      <vt:lpstr>Roadmap</vt:lpstr>
      <vt:lpstr>Conclusions</vt:lpstr>
      <vt:lpstr>Thanks! Q&amp;A</vt:lpstr>
      <vt:lpstr>NED Accuracy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</dc:creator>
  <cp:lastModifiedBy>Yang Li</cp:lastModifiedBy>
  <cp:revision>403</cp:revision>
  <cp:lastPrinted>2013-03-02T00:48:56Z</cp:lastPrinted>
  <dcterms:modified xsi:type="dcterms:W3CDTF">2013-03-04T04:54:30Z</dcterms:modified>
</cp:coreProperties>
</file>