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323" r:id="rId3"/>
    <p:sldId id="292" r:id="rId4"/>
    <p:sldId id="293" r:id="rId5"/>
    <p:sldId id="314" r:id="rId6"/>
    <p:sldId id="304" r:id="rId7"/>
    <p:sldId id="305" r:id="rId8"/>
    <p:sldId id="306" r:id="rId9"/>
    <p:sldId id="316" r:id="rId10"/>
    <p:sldId id="318" r:id="rId11"/>
    <p:sldId id="311" r:id="rId12"/>
    <p:sldId id="307" r:id="rId13"/>
    <p:sldId id="308" r:id="rId14"/>
    <p:sldId id="309" r:id="rId15"/>
    <p:sldId id="317" r:id="rId16"/>
    <p:sldId id="319" r:id="rId17"/>
    <p:sldId id="262" r:id="rId18"/>
    <p:sldId id="310" r:id="rId19"/>
    <p:sldId id="264" r:id="rId20"/>
    <p:sldId id="300" r:id="rId21"/>
    <p:sldId id="301" r:id="rId22"/>
    <p:sldId id="299" r:id="rId23"/>
    <p:sldId id="320" r:id="rId24"/>
    <p:sldId id="321" r:id="rId25"/>
    <p:sldId id="325" r:id="rId26"/>
    <p:sldId id="322" r:id="rId27"/>
    <p:sldId id="326" r:id="rId28"/>
    <p:sldId id="313" r:id="rId29"/>
    <p:sldId id="315" r:id="rId30"/>
    <p:sldId id="297" r:id="rId31"/>
    <p:sldId id="296" r:id="rId32"/>
  </p:sldIdLst>
  <p:sldSz cx="9144000" cy="6858000" type="screen4x3"/>
  <p:notesSz cx="7010400" cy="9296400"/>
  <p:defaultTextStyle>
    <a:defPPr>
      <a:defRPr lang="zh-CN"/>
    </a:defPPr>
    <a:lvl1pPr algn="l" rtl="0" fontAlgn="base">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onstantia" panose="02030602050306030303"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Constantia" panose="02030602050306030303"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1" autoAdjust="0"/>
    <p:restoredTop sz="71141" autoAdjust="0"/>
  </p:normalViewPr>
  <p:slideViewPr>
    <p:cSldViewPr>
      <p:cViewPr varScale="1">
        <p:scale>
          <a:sx n="84" d="100"/>
          <a:sy n="84" d="100"/>
        </p:scale>
        <p:origin x="-2382" y="60"/>
      </p:cViewPr>
      <p:guideLst>
        <p:guide orient="horz" pos="2160"/>
        <p:guide pos="2880"/>
      </p:guideLst>
    </p:cSldViewPr>
  </p:slideViewPr>
  <p:outlineViewPr>
    <p:cViewPr>
      <p:scale>
        <a:sx n="33" d="100"/>
        <a:sy n="33" d="100"/>
      </p:scale>
      <p:origin x="0" y="3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D51FA37-8744-489D-9652-D8574E74BD3E}" type="datetime1">
              <a:rPr lang="en-US"/>
              <a:pPr>
                <a:defRPr/>
              </a:pPr>
              <a:t>11/26/2012</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BD79335-543E-4580-B2AC-1E137AD69B9E}" type="slidenum">
              <a:rPr lang="en-US"/>
              <a:pPr/>
              <a:t>‹#›</a:t>
            </a:fld>
            <a:endParaRPr lang="en-US"/>
          </a:p>
        </p:txBody>
      </p:sp>
    </p:spTree>
    <p:extLst>
      <p:ext uri="{BB962C8B-B14F-4D97-AF65-F5344CB8AC3E}">
        <p14:creationId xmlns:p14="http://schemas.microsoft.com/office/powerpoint/2010/main" val="502086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EF27493-965F-4DB3-9D57-34ADAA813920}" type="datetime1">
              <a:rPr lang="en-US"/>
              <a:pPr>
                <a:defRPr/>
              </a:pPr>
              <a:t>11/26/2012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0E6412D-34E1-4AA0-9DE3-AD01F19F6EF2}" type="slidenum">
              <a:rPr lang="en-US"/>
              <a:pPr/>
              <a:t>‹#›</a:t>
            </a:fld>
            <a:endParaRPr lang="en-US"/>
          </a:p>
        </p:txBody>
      </p:sp>
    </p:spTree>
    <p:extLst>
      <p:ext uri="{BB962C8B-B14F-4D97-AF65-F5344CB8AC3E}">
        <p14:creationId xmlns:p14="http://schemas.microsoft.com/office/powerpoint/2010/main" val="21192204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ea typeface="宋体" panose="02010600030101010101" pitchFamily="2" charset="-122"/>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nstantia" panose="02030602050306030303" pitchFamily="18" charset="0"/>
                <a:ea typeface="宋体" panose="02010600030101010101" pitchFamily="2" charset="-122"/>
              </a:defRPr>
            </a:lvl1pPr>
            <a:lvl2pPr marL="742950" indent="-285750" eaLnBrk="0" hangingPunct="0">
              <a:defRPr>
                <a:solidFill>
                  <a:schemeClr val="tx1"/>
                </a:solidFill>
                <a:latin typeface="Constantia" panose="02030602050306030303" pitchFamily="18" charset="0"/>
                <a:ea typeface="宋体" panose="02010600030101010101" pitchFamily="2" charset="-122"/>
              </a:defRPr>
            </a:lvl2pPr>
            <a:lvl3pPr marL="1143000" indent="-228600" eaLnBrk="0" hangingPunct="0">
              <a:defRPr>
                <a:solidFill>
                  <a:schemeClr val="tx1"/>
                </a:solidFill>
                <a:latin typeface="Constantia" panose="02030602050306030303" pitchFamily="18" charset="0"/>
                <a:ea typeface="宋体" panose="02010600030101010101" pitchFamily="2" charset="-122"/>
              </a:defRPr>
            </a:lvl3pPr>
            <a:lvl4pPr marL="1600200" indent="-228600" eaLnBrk="0" hangingPunct="0">
              <a:defRPr>
                <a:solidFill>
                  <a:schemeClr val="tx1"/>
                </a:solidFill>
                <a:latin typeface="Constantia" panose="02030602050306030303" pitchFamily="18" charset="0"/>
                <a:ea typeface="宋体" panose="02010600030101010101" pitchFamily="2" charset="-122"/>
              </a:defRPr>
            </a:lvl4pPr>
            <a:lvl5pPr marL="2057400" indent="-228600" eaLnBrk="0" hangingPunct="0">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fld id="{754FE081-761C-4A73-81F2-270C554081DC}" type="slidenum">
              <a:rPr lang="en-US">
                <a:latin typeface="Calibri" panose="020F0502020204030204" pitchFamily="34" charset="0"/>
              </a:rPr>
              <a:pPr eaLnBrk="1" hangingPunct="1"/>
              <a:t>1</a:t>
            </a:fld>
            <a:endParaRPr lang="en-US">
              <a:latin typeface="Calibri" panose="020F0502020204030204" pitchFamily="34" charset="0"/>
            </a:endParaRPr>
          </a:p>
        </p:txBody>
      </p:sp>
    </p:spTree>
    <p:extLst>
      <p:ext uri="{BB962C8B-B14F-4D97-AF65-F5344CB8AC3E}">
        <p14:creationId xmlns:p14="http://schemas.microsoft.com/office/powerpoint/2010/main" val="640194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0" hangingPunct="0">
              <a:spcBef>
                <a:spcPct val="30000"/>
              </a:spcBef>
              <a:defRPr/>
            </a:pPr>
            <a:r>
              <a:rPr lang="en-US" altLang="zh-CN" sz="1200" dirty="0" smtClean="0"/>
              <a:t>Here the </a:t>
            </a:r>
            <a:r>
              <a:rPr lang="en-US" altLang="zh-CN" sz="1200" dirty="0" err="1" smtClean="0"/>
              <a:t>Wikifier</a:t>
            </a:r>
            <a:r>
              <a:rPr lang="en-US" altLang="zh-CN" sz="1200" dirty="0" smtClean="0"/>
              <a:t> got the wrong answer mainly due to the noises</a:t>
            </a:r>
            <a:r>
              <a:rPr lang="en-US" altLang="zh-CN" sz="1200" baseline="0" dirty="0" smtClean="0"/>
              <a:t> contained in the long query</a:t>
            </a:r>
            <a:r>
              <a:rPr lang="en-US" altLang="zh-CN" sz="1200" dirty="0" smtClean="0"/>
              <a:t>.</a:t>
            </a:r>
            <a:endParaRPr lang="en-US" altLang="zh-CN" sz="1200"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10</a:t>
            </a:fld>
            <a:endParaRPr lang="en-US"/>
          </a:p>
        </p:txBody>
      </p:sp>
    </p:spTree>
    <p:extLst>
      <p:ext uri="{BB962C8B-B14F-4D97-AF65-F5344CB8AC3E}">
        <p14:creationId xmlns:p14="http://schemas.microsoft.com/office/powerpoint/2010/main" val="2455354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11</a:t>
            </a:fld>
            <a:endParaRPr lang="en-US"/>
          </a:p>
        </p:txBody>
      </p:sp>
    </p:spTree>
    <p:extLst>
      <p:ext uri="{BB962C8B-B14F-4D97-AF65-F5344CB8AC3E}">
        <p14:creationId xmlns:p14="http://schemas.microsoft.com/office/powerpoint/2010/main" val="238037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strong evidences can be mined from related documents (e.g. Michael Jordan’s bio)</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12</a:t>
            </a:fld>
            <a:endParaRPr lang="en-US"/>
          </a:p>
        </p:txBody>
      </p:sp>
    </p:spTree>
    <p:extLst>
      <p:ext uri="{BB962C8B-B14F-4D97-AF65-F5344CB8AC3E}">
        <p14:creationId xmlns:p14="http://schemas.microsoft.com/office/powerpoint/2010/main" val="108943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Evidences can be mined from detailed descriptions (e.g.</a:t>
            </a:r>
            <a:r>
              <a:rPr lang="en-US" baseline="0" dirty="0" smtClean="0"/>
              <a:t> sports news, sports blogs) of the event that LBJ won the champions </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13</a:t>
            </a:fld>
            <a:endParaRPr lang="en-US"/>
          </a:p>
        </p:txBody>
      </p:sp>
    </p:spTree>
    <p:extLst>
      <p:ext uri="{BB962C8B-B14F-4D97-AF65-F5344CB8AC3E}">
        <p14:creationId xmlns:p14="http://schemas.microsoft.com/office/powerpoint/2010/main" val="991576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Evidences can be mined from the corresponding reports of this acquisition.</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14</a:t>
            </a:fld>
            <a:endParaRPr lang="en-US"/>
          </a:p>
        </p:txBody>
      </p:sp>
    </p:spTree>
    <p:extLst>
      <p:ext uri="{BB962C8B-B14F-4D97-AF65-F5344CB8AC3E}">
        <p14:creationId xmlns:p14="http://schemas.microsoft.com/office/powerpoint/2010/main" val="95046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Evidences can be mined from the related descriptions of the drama</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15</a:t>
            </a:fld>
            <a:endParaRPr lang="en-US"/>
          </a:p>
        </p:txBody>
      </p:sp>
    </p:spTree>
    <p:extLst>
      <p:ext uri="{BB962C8B-B14F-4D97-AF65-F5344CB8AC3E}">
        <p14:creationId xmlns:p14="http://schemas.microsoft.com/office/powerpoint/2010/main" val="950464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Evidences can be mined from the related descriptions of the </a:t>
            </a:r>
            <a:r>
              <a:rPr lang="en-US" altLang="zh-CN" dirty="0" smtClean="0"/>
              <a:t>acquisition</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16</a:t>
            </a:fld>
            <a:endParaRPr lang="en-US"/>
          </a:p>
        </p:txBody>
      </p:sp>
    </p:spTree>
    <p:extLst>
      <p:ext uri="{BB962C8B-B14F-4D97-AF65-F5344CB8AC3E}">
        <p14:creationId xmlns:p14="http://schemas.microsoft.com/office/powerpoint/2010/main" val="950464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18</a:t>
            </a:fld>
            <a:endParaRPr lang="en-US"/>
          </a:p>
        </p:txBody>
      </p:sp>
    </p:spTree>
    <p:extLst>
      <p:ext uri="{BB962C8B-B14F-4D97-AF65-F5344CB8AC3E}">
        <p14:creationId xmlns:p14="http://schemas.microsoft.com/office/powerpoint/2010/main" val="3737214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in the case we show</a:t>
            </a:r>
            <a:r>
              <a:rPr lang="en-US" baseline="0" dirty="0" smtClean="0"/>
              <a:t> previously, the retrieved documents may discuss a match between New York Yankee and Boston Red Sox. It is normal to see that these documents mention “Boston Red Sox” only once at the beginning and then use “Boston” to refer to the team. Then using tf-idf we will get “Boston” as expansion term, but not “Boston Red Sox”. </a:t>
            </a:r>
            <a:r>
              <a:rPr lang="en-US" altLang="zh-CN" baseline="0" dirty="0" smtClean="0"/>
              <a:t>However, “Boston” is not a helpful evidence in this case. Adding “Boston” into the query will not help </a:t>
            </a:r>
            <a:r>
              <a:rPr lang="en-US" altLang="zh-CN" baseline="0" dirty="0" err="1" smtClean="0"/>
              <a:t>Wikifier</a:t>
            </a:r>
            <a:r>
              <a:rPr lang="en-US" altLang="zh-CN" baseline="0" dirty="0" smtClean="0"/>
              <a:t> make the right decision.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21</a:t>
            </a:fld>
            <a:endParaRPr lang="en-US"/>
          </a:p>
        </p:txBody>
      </p:sp>
    </p:spTree>
    <p:extLst>
      <p:ext uri="{BB962C8B-B14F-4D97-AF65-F5344CB8AC3E}">
        <p14:creationId xmlns:p14="http://schemas.microsoft.com/office/powerpoint/2010/main" val="403392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long query, we choose the sentence containing the name entity mention </a:t>
            </a:r>
            <a:r>
              <a:rPr lang="en-US" altLang="zh-CN" i="1" dirty="0" smtClean="0"/>
              <a:t>m</a:t>
            </a:r>
            <a:r>
              <a:rPr lang="en-US" altLang="zh-CN" dirty="0" smtClean="0"/>
              <a:t> as original query and treat the rest</a:t>
            </a:r>
            <a:r>
              <a:rPr lang="en-US" altLang="zh-CN" baseline="0" dirty="0" smtClean="0"/>
              <a:t> sentences as a related document/paragraph</a:t>
            </a:r>
            <a:endParaRPr lang="zh-CN" altLang="en-US" dirty="0"/>
          </a:p>
        </p:txBody>
      </p:sp>
      <p:sp>
        <p:nvSpPr>
          <p:cNvPr id="4" name="灯片编号占位符 3"/>
          <p:cNvSpPr>
            <a:spLocks noGrp="1"/>
          </p:cNvSpPr>
          <p:nvPr>
            <p:ph type="sldNum" sz="quarter" idx="10"/>
          </p:nvPr>
        </p:nvSpPr>
        <p:spPr/>
        <p:txBody>
          <a:bodyPr/>
          <a:lstStyle/>
          <a:p>
            <a:fld id="{50E6412D-34E1-4AA0-9DE3-AD01F19F6EF2}" type="slidenum">
              <a:rPr lang="en-US" smtClean="0"/>
              <a:pPr/>
              <a:t>22</a:t>
            </a:fld>
            <a:endParaRPr lang="en-US"/>
          </a:p>
        </p:txBody>
      </p:sp>
    </p:spTree>
    <p:extLst>
      <p:ext uri="{BB962C8B-B14F-4D97-AF65-F5344CB8AC3E}">
        <p14:creationId xmlns:p14="http://schemas.microsoft.com/office/powerpoint/2010/main" val="293997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2</a:t>
            </a:fld>
            <a:endParaRPr lang="en-US"/>
          </a:p>
        </p:txBody>
      </p:sp>
    </p:spTree>
    <p:extLst>
      <p:ext uri="{BB962C8B-B14F-4D97-AF65-F5344CB8AC3E}">
        <p14:creationId xmlns:p14="http://schemas.microsoft.com/office/powerpoint/2010/main" val="226056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b="0" i="0" smtClean="0">
                    <a:latin typeface="Cambria Math"/>
                  </a:rPr>
                  <a:t>𝑄</a:t>
                </a:r>
                <a:r>
                  <a:rPr lang="en-US" altLang="zh-CN" dirty="0" smtClean="0"/>
                  <a:t>: Original query</a:t>
                </a:r>
              </a:p>
              <a:p>
                <a:r>
                  <a:rPr lang="en-US" altLang="zh-CN" i="0">
                    <a:latin typeface="Cambria Math"/>
                  </a:rPr>
                  <a:t>𝑒</a:t>
                </a:r>
                <a:r>
                  <a:rPr lang="en-GB" altLang="zh-CN" i="0" smtClean="0">
                    <a:latin typeface="Cambria Math"/>
                  </a:rPr>
                  <a:t>_</a:t>
                </a:r>
                <a:r>
                  <a:rPr lang="en-US" altLang="zh-CN" i="0">
                    <a:latin typeface="Cambria Math"/>
                  </a:rPr>
                  <a:t>𝑖</a:t>
                </a:r>
                <a:r>
                  <a:rPr lang="en-US" altLang="zh-CN" dirty="0" smtClean="0"/>
                  <a:t>: the </a:t>
                </a:r>
                <a:r>
                  <a:rPr lang="en-US" altLang="zh-CN" dirty="0" err="1" smtClean="0"/>
                  <a:t>i-th</a:t>
                </a:r>
                <a:r>
                  <a:rPr lang="en-US" altLang="zh-CN" baseline="0" dirty="0" smtClean="0"/>
                  <a:t> entity in all entities extracted from </a:t>
                </a:r>
                <a:r>
                  <a:rPr lang="en-GB" altLang="zh-CN" dirty="0" smtClean="0"/>
                  <a:t>related paragraphs/sentences</a:t>
                </a:r>
              </a:p>
              <a:p>
                <a:r>
                  <a:rPr lang="en-US" altLang="zh-CN" b="0" i="0" smtClean="0">
                    <a:latin typeface="Cambria Math"/>
                  </a:rPr>
                  <a:t>𝑄</a:t>
                </a:r>
                <a:r>
                  <a:rPr lang="en-US" altLang="zh-CN" b="0" i="0" smtClean="0">
                    <a:latin typeface="Cambria Math"/>
                  </a:rPr>
                  <a:t>_</a:t>
                </a:r>
                <a:r>
                  <a:rPr lang="en-US" altLang="zh-CN" b="0" i="0" smtClean="0">
                    <a:latin typeface="Cambria Math"/>
                  </a:rPr>
                  <a:t>𝑐</a:t>
                </a:r>
                <a:r>
                  <a:rPr lang="en-GB" altLang="zh-CN" dirty="0" smtClean="0"/>
                  <a:t>: the set of regular context words in original query (including the </a:t>
                </a:r>
                <a:r>
                  <a:rPr lang="en-US" altLang="zh-CN" dirty="0" smtClean="0">
                    <a:solidFill>
                      <a:schemeClr val="accent2"/>
                    </a:solidFill>
                  </a:rPr>
                  <a:t>named entity mention </a:t>
                </a:r>
                <a:r>
                  <a:rPr lang="en-US" altLang="zh-CN" i="1" dirty="0" smtClean="0"/>
                  <a:t>m</a:t>
                </a:r>
                <a:r>
                  <a:rPr lang="en-US" altLang="zh-CN" i="0" baseline="0" dirty="0" smtClean="0"/>
                  <a:t>)</a:t>
                </a:r>
                <a:endParaRPr lang="en-GB" altLang="zh-CN" i="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i="0">
                    <a:latin typeface="Cambria Math"/>
                  </a:rPr>
                  <a:t>𝑄</a:t>
                </a:r>
                <a:r>
                  <a:rPr lang="en-US" altLang="zh-CN" i="0" smtClean="0">
                    <a:latin typeface="Cambria Math"/>
                  </a:rPr>
                  <a:t>_</a:t>
                </a:r>
                <a:r>
                  <a:rPr lang="en-US" altLang="zh-CN" b="0" i="0" smtClean="0">
                    <a:latin typeface="Cambria Math"/>
                  </a:rPr>
                  <a:t>𝑒</a:t>
                </a:r>
                <a:r>
                  <a:rPr lang="en-GB" altLang="zh-CN" dirty="0" smtClean="0"/>
                  <a:t>: the set of non-</a:t>
                </a:r>
                <a:r>
                  <a:rPr lang="en-GB" altLang="zh-CN" dirty="0" err="1" smtClean="0"/>
                  <a:t>ambigugous</a:t>
                </a:r>
                <a:r>
                  <a:rPr lang="en-GB" altLang="zh-CN" dirty="0" smtClean="0"/>
                  <a:t> entities in original query</a:t>
                </a:r>
              </a:p>
              <a:p>
                <a:r>
                  <a:rPr lang="en-US" altLang="zh-CN" i="0" dirty="0">
                    <a:latin typeface="Cambria Math"/>
                  </a:rPr>
                  <a:t>𝑄</a:t>
                </a:r>
                <a:r>
                  <a:rPr lang="en-GB" altLang="zh-CN" i="0" dirty="0" smtClean="0">
                    <a:latin typeface="Cambria Math"/>
                  </a:rPr>
                  <a:t>_(</a:t>
                </a:r>
                <a:r>
                  <a:rPr lang="en-US" altLang="zh-CN" b="0" i="0" dirty="0" smtClean="0">
                    <a:latin typeface="Cambria Math"/>
                  </a:rPr>
                  <a:t>𝐶</a:t>
                </a:r>
                <a:r>
                  <a:rPr lang="en-GB" altLang="zh-CN" b="0" i="0" dirty="0">
                    <a:latin typeface="Cambria Math"/>
                  </a:rPr>
                  <a:t>_</a:t>
                </a:r>
                <a:r>
                  <a:rPr lang="en-US" altLang="zh-CN" b="0" i="0" dirty="0" smtClean="0">
                    <a:latin typeface="Cambria Math"/>
                  </a:rPr>
                  <a:t>𝑗 </a:t>
                </a:r>
                <a:r>
                  <a:rPr lang="en-GB" altLang="zh-CN" b="0" i="0" dirty="0" smtClean="0">
                    <a:latin typeface="Cambria Math"/>
                  </a:rPr>
                  <a:t>)</a:t>
                </a:r>
                <a:r>
                  <a:rPr lang="en-US" altLang="zh-CN" dirty="0" smtClean="0"/>
                  <a:t>: the j-</a:t>
                </a:r>
                <a:r>
                  <a:rPr lang="en-US" altLang="zh-CN" dirty="0" err="1" smtClean="0"/>
                  <a:t>th</a:t>
                </a:r>
                <a:r>
                  <a:rPr lang="en-US" altLang="zh-CN" dirty="0" smtClean="0"/>
                  <a:t> word in </a:t>
                </a:r>
                <a:r>
                  <a:rPr lang="en-US" altLang="zh-CN" b="0" i="0" smtClean="0">
                    <a:latin typeface="Cambria Math"/>
                  </a:rPr>
                  <a:t>𝑄</a:t>
                </a:r>
                <a:r>
                  <a:rPr lang="en-US" altLang="zh-CN" b="0" i="0" smtClean="0">
                    <a:latin typeface="Cambria Math"/>
                  </a:rPr>
                  <a:t>_</a:t>
                </a:r>
                <a:r>
                  <a:rPr lang="en-US" altLang="zh-CN" b="0" i="0" smtClean="0">
                    <a:latin typeface="Cambria Math"/>
                  </a:rPr>
                  <a:t>𝑐</a:t>
                </a:r>
                <a:endParaRPr lang="en-US" altLang="zh-CN" dirty="0" smtClean="0"/>
              </a:p>
              <a:p>
                <a:r>
                  <a:rPr lang="en-US" altLang="zh-CN" b="0" i="0" dirty="0" smtClean="0">
                    <a:latin typeface="Cambria Math"/>
                  </a:rPr>
                  <a:t>𝑄</a:t>
                </a:r>
                <a:r>
                  <a:rPr lang="en-GB" altLang="zh-CN" b="0" i="0" dirty="0" smtClean="0">
                    <a:latin typeface="Cambria Math"/>
                  </a:rPr>
                  <a:t>_(</a:t>
                </a:r>
                <a:r>
                  <a:rPr lang="en-US" altLang="zh-CN" b="0" i="0" dirty="0" smtClean="0">
                    <a:latin typeface="Cambria Math"/>
                  </a:rPr>
                  <a:t>𝑒</a:t>
                </a:r>
                <a:r>
                  <a:rPr lang="en-GB" altLang="zh-CN" b="0" i="0" dirty="0" smtClean="0">
                    <a:latin typeface="Cambria Math"/>
                  </a:rPr>
                  <a:t>_</a:t>
                </a:r>
                <a:r>
                  <a:rPr lang="en-US" altLang="zh-CN" b="0" i="0" dirty="0" smtClean="0">
                    <a:latin typeface="Cambria Math"/>
                  </a:rPr>
                  <a:t>𝑘 </a:t>
                </a:r>
                <a:r>
                  <a:rPr lang="en-GB" altLang="zh-CN" b="0" i="0" dirty="0" smtClean="0">
                    <a:latin typeface="Cambria Math"/>
                  </a:rPr>
                  <a:t>)</a:t>
                </a:r>
                <a:r>
                  <a:rPr lang="en-US" altLang="zh-CN" dirty="0" smtClean="0"/>
                  <a:t>: the</a:t>
                </a:r>
                <a:r>
                  <a:rPr lang="en-US" altLang="zh-CN" baseline="0" dirty="0" smtClean="0"/>
                  <a:t> k-</a:t>
                </a:r>
                <a:r>
                  <a:rPr lang="en-US" altLang="zh-CN" baseline="0" dirty="0" err="1" smtClean="0"/>
                  <a:t>th</a:t>
                </a:r>
                <a:r>
                  <a:rPr lang="en-US" altLang="zh-CN" baseline="0" dirty="0" smtClean="0"/>
                  <a:t> entity in </a:t>
                </a:r>
                <a:r>
                  <a:rPr lang="en-US" altLang="zh-CN" i="0">
                    <a:latin typeface="Cambria Math"/>
                  </a:rPr>
                  <a:t>𝑄</a:t>
                </a:r>
                <a:r>
                  <a:rPr lang="en-US" altLang="zh-CN" i="0" smtClean="0">
                    <a:latin typeface="Cambria Math"/>
                  </a:rPr>
                  <a:t>_</a:t>
                </a:r>
                <a:r>
                  <a:rPr lang="en-US" altLang="zh-CN" b="0" i="0" smtClean="0">
                    <a:latin typeface="Cambria Math"/>
                  </a:rPr>
                  <a:t>𝑒</a:t>
                </a:r>
                <a:endParaRPr lang="en-US" altLang="zh-CN" dirty="0" smtClean="0"/>
              </a:p>
              <a:p>
                <a:r>
                  <a:rPr lang="en-US" altLang="zh-CN" b="0" i="0" smtClean="0">
                    <a:latin typeface="Cambria Math"/>
                  </a:rPr>
                  <a:t>𝑐𝑜𝑢𝑛𝑡</a:t>
                </a:r>
                <a:r>
                  <a:rPr lang="en-US" altLang="zh-CN" b="0" i="0" smtClean="0">
                    <a:latin typeface="Cambria Math"/>
                  </a:rPr>
                  <a:t>(</a:t>
                </a:r>
                <a:r>
                  <a:rPr lang="en-US" altLang="zh-CN" i="0" dirty="0">
                    <a:latin typeface="Cambria Math"/>
                  </a:rPr>
                  <a:t>𝑄</a:t>
                </a:r>
                <a:r>
                  <a:rPr lang="en-GB" altLang="zh-CN" i="0" dirty="0">
                    <a:latin typeface="Cambria Math"/>
                  </a:rPr>
                  <a:t>_(</a:t>
                </a:r>
                <a:r>
                  <a:rPr lang="en-US" altLang="zh-CN" i="0" dirty="0">
                    <a:latin typeface="Cambria Math"/>
                  </a:rPr>
                  <a:t>𝐶</a:t>
                </a:r>
                <a:r>
                  <a:rPr lang="en-GB" altLang="zh-CN" i="0" dirty="0">
                    <a:latin typeface="Cambria Math"/>
                  </a:rPr>
                  <a:t>_</a:t>
                </a:r>
                <a:r>
                  <a:rPr lang="en-US" altLang="zh-CN" i="0" dirty="0">
                    <a:latin typeface="Cambria Math"/>
                  </a:rPr>
                  <a:t>𝑗 </a:t>
                </a:r>
                <a:r>
                  <a:rPr lang="en-GB" altLang="zh-CN" i="0" dirty="0">
                    <a:latin typeface="Cambria Math"/>
                  </a:rPr>
                  <a:t>)</a:t>
                </a:r>
                <a:r>
                  <a:rPr lang="en-US" altLang="zh-CN" i="0" dirty="0">
                    <a:latin typeface="Cambria Math"/>
                  </a:rPr>
                  <a:t> )</a:t>
                </a:r>
                <a:r>
                  <a:rPr lang="en-US" altLang="zh-CN" dirty="0" smtClean="0"/>
                  <a:t>: number of appearances</a:t>
                </a:r>
                <a:r>
                  <a:rPr lang="en-US" altLang="zh-CN" baseline="0" dirty="0" smtClean="0"/>
                  <a:t> of </a:t>
                </a:r>
                <a:r>
                  <a:rPr lang="en-US" altLang="zh-CN" i="0" dirty="0">
                    <a:latin typeface="Cambria Math"/>
                  </a:rPr>
                  <a:t>𝑄</a:t>
                </a:r>
                <a:r>
                  <a:rPr lang="en-GB" altLang="zh-CN" i="0" dirty="0" smtClean="0">
                    <a:latin typeface="Cambria Math"/>
                  </a:rPr>
                  <a:t>_(</a:t>
                </a:r>
                <a:r>
                  <a:rPr lang="en-US" altLang="zh-CN" b="0" i="0" dirty="0" smtClean="0">
                    <a:latin typeface="Cambria Math"/>
                  </a:rPr>
                  <a:t>𝐶</a:t>
                </a:r>
                <a:r>
                  <a:rPr lang="en-GB" altLang="zh-CN" b="0" i="0" dirty="0">
                    <a:latin typeface="Cambria Math"/>
                  </a:rPr>
                  <a:t>_</a:t>
                </a:r>
                <a:r>
                  <a:rPr lang="en-US" altLang="zh-CN" b="0" i="0" dirty="0" smtClean="0">
                    <a:latin typeface="Cambria Math"/>
                  </a:rPr>
                  <a:t>𝑗 </a:t>
                </a:r>
                <a:r>
                  <a:rPr lang="en-GB" altLang="zh-CN" b="0" i="0" dirty="0" smtClean="0">
                    <a:latin typeface="Cambria Math"/>
                  </a:rPr>
                  <a:t>)</a:t>
                </a:r>
                <a:r>
                  <a:rPr lang="en-US" altLang="zh-CN" dirty="0" smtClean="0"/>
                  <a:t> in </a:t>
                </a:r>
                <a:r>
                  <a:rPr lang="en-US" altLang="zh-CN" dirty="0" smtClean="0"/>
                  <a:t>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b="0" i="0" smtClean="0">
                    <a:latin typeface="Cambria Math"/>
                  </a:rPr>
                  <a:t>𝑁</a:t>
                </a:r>
                <a:r>
                  <a:rPr lang="en-US" altLang="zh-CN" b="0" i="0" smtClean="0">
                    <a:latin typeface="Cambria Math"/>
                  </a:rPr>
                  <a:t>(</a:t>
                </a:r>
                <a:r>
                  <a:rPr lang="en-US" altLang="zh-CN" i="0">
                    <a:latin typeface="Cambria Math"/>
                  </a:rPr>
                  <a:t>𝑒</a:t>
                </a:r>
                <a:r>
                  <a:rPr lang="en-GB" altLang="zh-CN" i="0">
                    <a:latin typeface="Cambria Math"/>
                  </a:rPr>
                  <a:t>_</a:t>
                </a:r>
                <a:r>
                  <a:rPr lang="en-US" altLang="zh-CN" i="0">
                    <a:latin typeface="Cambria Math"/>
                  </a:rPr>
                  <a:t>𝑖 )</a:t>
                </a:r>
                <a:r>
                  <a:rPr lang="en-US" altLang="zh-CN" dirty="0" smtClean="0"/>
                  <a:t>: number of words in 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b="0" i="0" smtClean="0">
                    <a:latin typeface="Cambria Math"/>
                  </a:rPr>
                  <a:t>𝑉</a:t>
                </a:r>
                <a:r>
                  <a:rPr lang="en-US" altLang="zh-CN" b="0" i="0" smtClean="0">
                    <a:latin typeface="Cambria Math"/>
                  </a:rPr>
                  <a:t>(</a:t>
                </a:r>
                <a:r>
                  <a:rPr lang="en-US" altLang="zh-CN" i="0">
                    <a:latin typeface="Cambria Math"/>
                  </a:rPr>
                  <a:t>𝑒</a:t>
                </a:r>
                <a:r>
                  <a:rPr lang="en-GB" altLang="zh-CN" i="0">
                    <a:latin typeface="Cambria Math"/>
                  </a:rPr>
                  <a:t>_</a:t>
                </a:r>
                <a:r>
                  <a:rPr lang="en-US" altLang="zh-CN" i="0">
                    <a:latin typeface="Cambria Math"/>
                  </a:rPr>
                  <a:t>𝑖 )</a:t>
                </a:r>
                <a:r>
                  <a:rPr lang="en-US" altLang="zh-CN" dirty="0" smtClean="0"/>
                  <a:t>: number of </a:t>
                </a:r>
                <a:r>
                  <a:rPr lang="en-US" altLang="zh-CN" dirty="0" smtClean="0"/>
                  <a:t>unique words </a:t>
                </a:r>
                <a:r>
                  <a:rPr lang="en-US" altLang="zh-CN" dirty="0" smtClean="0"/>
                  <a:t>in 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i="0" dirty="0" smtClean="0">
                    <a:latin typeface="Cambria Math"/>
                  </a:rPr>
                  <a:t>𝑆𝑅(</a:t>
                </a:r>
                <a:r>
                  <a:rPr lang="en-US" altLang="zh-CN" i="0" dirty="0">
                    <a:latin typeface="Cambria Math"/>
                  </a:rPr>
                  <a:t>𝑄</a:t>
                </a:r>
                <a:r>
                  <a:rPr lang="en-GB" altLang="zh-CN" i="0" dirty="0">
                    <a:latin typeface="Cambria Math"/>
                  </a:rPr>
                  <a:t>_(</a:t>
                </a:r>
                <a:r>
                  <a:rPr lang="en-US" altLang="zh-CN" i="0" dirty="0">
                    <a:latin typeface="Cambria Math"/>
                  </a:rPr>
                  <a:t>𝑒</a:t>
                </a:r>
                <a:r>
                  <a:rPr lang="en-GB" altLang="zh-CN" i="0" dirty="0">
                    <a:latin typeface="Cambria Math"/>
                  </a:rPr>
                  <a:t>_</a:t>
                </a:r>
                <a:r>
                  <a:rPr lang="en-US" altLang="zh-CN" i="0" dirty="0">
                    <a:latin typeface="Cambria Math"/>
                  </a:rPr>
                  <a:t>𝑘 </a:t>
                </a:r>
                <a:r>
                  <a:rPr lang="en-GB" altLang="zh-CN" i="0" dirty="0">
                    <a:latin typeface="Cambria Math"/>
                  </a:rPr>
                  <a:t>)</a:t>
                </a:r>
                <a:r>
                  <a:rPr lang="en-US" altLang="zh-CN" i="0">
                    <a:latin typeface="Cambria Math"/>
                  </a:rPr>
                  <a:t>,𝑒_𝑖</a:t>
                </a:r>
                <a:r>
                  <a:rPr lang="en-US" altLang="zh-CN" b="0" i="0" smtClean="0">
                    <a:latin typeface="Cambria Math"/>
                  </a:rPr>
                  <a:t> )</a:t>
                </a:r>
                <a:r>
                  <a:rPr lang="en-US" altLang="zh-CN" dirty="0" smtClean="0"/>
                  <a:t>: semantic relatedness between</a:t>
                </a:r>
                <a:r>
                  <a:rPr lang="en-US" altLang="zh-CN" baseline="0" dirty="0" smtClean="0"/>
                  <a:t> two entities </a:t>
                </a:r>
                <a:r>
                  <a:rPr lang="en-US" altLang="zh-CN" b="0" i="0" dirty="0" smtClean="0">
                    <a:latin typeface="Cambria Math"/>
                  </a:rPr>
                  <a:t>𝑄</a:t>
                </a:r>
                <a:r>
                  <a:rPr lang="en-GB" altLang="zh-CN" b="0" i="0" dirty="0" smtClean="0">
                    <a:latin typeface="Cambria Math"/>
                  </a:rPr>
                  <a:t>_(</a:t>
                </a:r>
                <a:r>
                  <a:rPr lang="en-US" altLang="zh-CN" b="0" i="0" dirty="0" smtClean="0">
                    <a:latin typeface="Cambria Math"/>
                  </a:rPr>
                  <a:t>𝑒</a:t>
                </a:r>
                <a:r>
                  <a:rPr lang="en-GB" altLang="zh-CN" b="0" i="0" dirty="0" smtClean="0">
                    <a:latin typeface="Cambria Math"/>
                  </a:rPr>
                  <a:t>_</a:t>
                </a:r>
                <a:r>
                  <a:rPr lang="en-US" altLang="zh-CN" b="0" i="0" dirty="0" smtClean="0">
                    <a:latin typeface="Cambria Math"/>
                  </a:rPr>
                  <a:t>𝑘 </a:t>
                </a:r>
                <a:r>
                  <a:rPr lang="en-GB" altLang="zh-CN" b="0" i="0" dirty="0" smtClean="0">
                    <a:latin typeface="Cambria Math"/>
                  </a:rPr>
                  <a:t>)</a:t>
                </a:r>
                <a:r>
                  <a:rPr lang="zh-CN" altLang="en-US" dirty="0" smtClean="0"/>
                  <a:t> </a:t>
                </a:r>
                <a:r>
                  <a:rPr lang="en-US" altLang="zh-CN" dirty="0" smtClean="0"/>
                  <a:t>and </a:t>
                </a:r>
                <a:r>
                  <a:rPr lang="en-US" altLang="zh-CN" i="0">
                    <a:latin typeface="Cambria Math"/>
                  </a:rPr>
                  <a:t>𝑒</a:t>
                </a:r>
                <a:r>
                  <a:rPr lang="en-GB" altLang="zh-CN" i="0" smtClean="0">
                    <a:latin typeface="Cambria Math"/>
                  </a:rPr>
                  <a:t>_</a:t>
                </a:r>
                <a:r>
                  <a:rPr lang="en-US" altLang="zh-CN" i="0">
                    <a:latin typeface="Cambria Math"/>
                  </a:rPr>
                  <a:t>𝑖</a:t>
                </a:r>
                <a:endParaRPr lang="zh-CN" altLang="en-US" dirty="0"/>
              </a:p>
            </p:txBody>
          </p:sp>
        </mc:Fallback>
      </mc:AlternateContent>
      <p:sp>
        <p:nvSpPr>
          <p:cNvPr id="4" name="灯片编号占位符 3"/>
          <p:cNvSpPr>
            <a:spLocks noGrp="1"/>
          </p:cNvSpPr>
          <p:nvPr>
            <p:ph type="sldNum" sz="quarter" idx="10"/>
          </p:nvPr>
        </p:nvSpPr>
        <p:spPr/>
        <p:txBody>
          <a:bodyPr/>
          <a:lstStyle/>
          <a:p>
            <a:fld id="{50E6412D-34E1-4AA0-9DE3-AD01F19F6EF2}" type="slidenum">
              <a:rPr lang="en-US" smtClean="0"/>
              <a:pPr/>
              <a:t>24</a:t>
            </a:fld>
            <a:endParaRPr lang="en-US"/>
          </a:p>
        </p:txBody>
      </p:sp>
    </p:spTree>
    <p:extLst>
      <p:ext uri="{BB962C8B-B14F-4D97-AF65-F5344CB8AC3E}">
        <p14:creationId xmlns:p14="http://schemas.microsoft.com/office/powerpoint/2010/main" val="1891117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zh-CN" i="1" dirty="0" smtClean="0"/>
                  <a:t>A </a:t>
                </a:r>
                <a:r>
                  <a:rPr lang="en-US" altLang="zh-CN" dirty="0" smtClean="0"/>
                  <a:t>and</a:t>
                </a:r>
                <a:r>
                  <a:rPr lang="en-US" altLang="zh-CN" i="1" dirty="0" smtClean="0"/>
                  <a:t> B </a:t>
                </a:r>
                <a:r>
                  <a:rPr lang="en-US" altLang="zh-CN" dirty="0" smtClean="0"/>
                  <a:t>are the sets of Wikipedia concepts that hyperlink to </a:t>
                </a:r>
                <a:r>
                  <a:rPr lang="en-US" altLang="zh-CN" i="1" dirty="0" smtClean="0"/>
                  <a:t>a </a:t>
                </a:r>
                <a:r>
                  <a:rPr lang="en-US" altLang="zh-CN" dirty="0" smtClean="0"/>
                  <a:t>and</a:t>
                </a:r>
                <a:r>
                  <a:rPr lang="en-US" altLang="zh-CN" i="1" dirty="0" smtClean="0"/>
                  <a:t> b </a:t>
                </a:r>
                <a:r>
                  <a:rPr lang="en-US" altLang="zh-CN" dirty="0" smtClean="0"/>
                  <a:t>respectively</a:t>
                </a:r>
                <a:r>
                  <a:rPr lang="en-US" altLang="zh-CN" i="1" dirty="0" smtClean="0"/>
                  <a:t>, </a:t>
                </a:r>
                <a:r>
                  <a:rPr lang="en-US" altLang="zh-CN" dirty="0" smtClean="0"/>
                  <a:t>and </a:t>
                </a:r>
                <a:r>
                  <a:rPr lang="en-US" altLang="zh-CN" i="1" dirty="0" smtClean="0"/>
                  <a:t>W</a:t>
                </a:r>
                <a:r>
                  <a:rPr lang="en-US" altLang="zh-CN" dirty="0" smtClean="0"/>
                  <a:t> is the set of all concepts in Wikipedia</a:t>
                </a:r>
              </a:p>
              <a:p>
                <a:endParaRPr lang="zh-CN" altLang="en-US" dirty="0"/>
              </a:p>
            </p:txBody>
          </p:sp>
        </mc:Choice>
        <mc:Fallback xmlns="">
          <p:sp>
            <p:nvSpPr>
              <p:cNvPr id="3" name="备注占位符 2"/>
              <p:cNvSpPr>
                <a:spLocks noGrp="1"/>
              </p:cNvSpPr>
              <p:nvPr>
                <p:ph type="body" idx="1"/>
              </p:nvPr>
            </p:nvSpPr>
            <p:spPr/>
            <p:txBody>
              <a:bodyPr/>
              <a:lstStyle/>
              <a:p>
                <a:r>
                  <a:rPr lang="en-US" altLang="zh-CN" b="0" i="0" smtClean="0">
                    <a:latin typeface="Cambria Math"/>
                  </a:rPr>
                  <a:t>𝑄</a:t>
                </a:r>
                <a:r>
                  <a:rPr lang="en-US" altLang="zh-CN" dirty="0" smtClean="0"/>
                  <a:t>: Original query</a:t>
                </a:r>
              </a:p>
              <a:p>
                <a:r>
                  <a:rPr lang="en-US" altLang="zh-CN" i="0">
                    <a:latin typeface="Cambria Math"/>
                  </a:rPr>
                  <a:t>𝑒</a:t>
                </a:r>
                <a:r>
                  <a:rPr lang="en-GB" altLang="zh-CN" i="0" smtClean="0">
                    <a:latin typeface="Cambria Math"/>
                  </a:rPr>
                  <a:t>_</a:t>
                </a:r>
                <a:r>
                  <a:rPr lang="en-US" altLang="zh-CN" i="0">
                    <a:latin typeface="Cambria Math"/>
                  </a:rPr>
                  <a:t>𝑖</a:t>
                </a:r>
                <a:r>
                  <a:rPr lang="en-US" altLang="zh-CN" dirty="0" smtClean="0"/>
                  <a:t>: the </a:t>
                </a:r>
                <a:r>
                  <a:rPr lang="en-US" altLang="zh-CN" dirty="0" err="1" smtClean="0"/>
                  <a:t>i-th</a:t>
                </a:r>
                <a:r>
                  <a:rPr lang="en-US" altLang="zh-CN" baseline="0" dirty="0" smtClean="0"/>
                  <a:t> entity in all entities extracted from </a:t>
                </a:r>
                <a:r>
                  <a:rPr lang="en-GB" altLang="zh-CN" dirty="0" smtClean="0"/>
                  <a:t>related paragraphs/sentences</a:t>
                </a:r>
              </a:p>
              <a:p>
                <a:r>
                  <a:rPr lang="en-US" altLang="zh-CN" b="0" i="0" smtClean="0">
                    <a:latin typeface="Cambria Math"/>
                  </a:rPr>
                  <a:t>𝑄</a:t>
                </a:r>
                <a:r>
                  <a:rPr lang="en-US" altLang="zh-CN" b="0" i="0" smtClean="0">
                    <a:latin typeface="Cambria Math"/>
                  </a:rPr>
                  <a:t>_</a:t>
                </a:r>
                <a:r>
                  <a:rPr lang="en-US" altLang="zh-CN" b="0" i="0" smtClean="0">
                    <a:latin typeface="Cambria Math"/>
                  </a:rPr>
                  <a:t>𝑐</a:t>
                </a:r>
                <a:r>
                  <a:rPr lang="en-GB" altLang="zh-CN" dirty="0" smtClean="0"/>
                  <a:t>: the set of regular context words in original query (including the </a:t>
                </a:r>
                <a:r>
                  <a:rPr lang="en-US" altLang="zh-CN" dirty="0" smtClean="0">
                    <a:solidFill>
                      <a:schemeClr val="accent2"/>
                    </a:solidFill>
                  </a:rPr>
                  <a:t>named entity mention </a:t>
                </a:r>
                <a:r>
                  <a:rPr lang="en-US" altLang="zh-CN" i="1" dirty="0" smtClean="0"/>
                  <a:t>m</a:t>
                </a:r>
                <a:r>
                  <a:rPr lang="en-US" altLang="zh-CN" i="0" baseline="0" dirty="0" smtClean="0"/>
                  <a:t>)</a:t>
                </a:r>
                <a:endParaRPr lang="en-GB" altLang="zh-CN" i="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i="0">
                    <a:latin typeface="Cambria Math"/>
                  </a:rPr>
                  <a:t>𝑄</a:t>
                </a:r>
                <a:r>
                  <a:rPr lang="en-US" altLang="zh-CN" i="0" smtClean="0">
                    <a:latin typeface="Cambria Math"/>
                  </a:rPr>
                  <a:t>_</a:t>
                </a:r>
                <a:r>
                  <a:rPr lang="en-US" altLang="zh-CN" b="0" i="0" smtClean="0">
                    <a:latin typeface="Cambria Math"/>
                  </a:rPr>
                  <a:t>𝑒</a:t>
                </a:r>
                <a:r>
                  <a:rPr lang="en-GB" altLang="zh-CN" dirty="0" smtClean="0"/>
                  <a:t>: the set of non-</a:t>
                </a:r>
                <a:r>
                  <a:rPr lang="en-GB" altLang="zh-CN" dirty="0" err="1" smtClean="0"/>
                  <a:t>ambigugous</a:t>
                </a:r>
                <a:r>
                  <a:rPr lang="en-GB" altLang="zh-CN" dirty="0" smtClean="0"/>
                  <a:t> entities in original query</a:t>
                </a:r>
              </a:p>
              <a:p>
                <a:r>
                  <a:rPr lang="en-US" altLang="zh-CN" i="0" dirty="0">
                    <a:latin typeface="Cambria Math"/>
                  </a:rPr>
                  <a:t>𝑄</a:t>
                </a:r>
                <a:r>
                  <a:rPr lang="en-GB" altLang="zh-CN" i="0" dirty="0" smtClean="0">
                    <a:latin typeface="Cambria Math"/>
                  </a:rPr>
                  <a:t>_(</a:t>
                </a:r>
                <a:r>
                  <a:rPr lang="en-US" altLang="zh-CN" b="0" i="0" dirty="0" smtClean="0">
                    <a:latin typeface="Cambria Math"/>
                  </a:rPr>
                  <a:t>𝐶</a:t>
                </a:r>
                <a:r>
                  <a:rPr lang="en-GB" altLang="zh-CN" b="0" i="0" dirty="0">
                    <a:latin typeface="Cambria Math"/>
                  </a:rPr>
                  <a:t>_</a:t>
                </a:r>
                <a:r>
                  <a:rPr lang="en-US" altLang="zh-CN" b="0" i="0" dirty="0" smtClean="0">
                    <a:latin typeface="Cambria Math"/>
                  </a:rPr>
                  <a:t>𝑗 </a:t>
                </a:r>
                <a:r>
                  <a:rPr lang="en-GB" altLang="zh-CN" b="0" i="0" dirty="0" smtClean="0">
                    <a:latin typeface="Cambria Math"/>
                  </a:rPr>
                  <a:t>)</a:t>
                </a:r>
                <a:r>
                  <a:rPr lang="en-US" altLang="zh-CN" dirty="0" smtClean="0"/>
                  <a:t>: the j-</a:t>
                </a:r>
                <a:r>
                  <a:rPr lang="en-US" altLang="zh-CN" dirty="0" err="1" smtClean="0"/>
                  <a:t>th</a:t>
                </a:r>
                <a:r>
                  <a:rPr lang="en-US" altLang="zh-CN" dirty="0" smtClean="0"/>
                  <a:t> word in </a:t>
                </a:r>
                <a:r>
                  <a:rPr lang="en-US" altLang="zh-CN" b="0" i="0" smtClean="0">
                    <a:latin typeface="Cambria Math"/>
                  </a:rPr>
                  <a:t>𝑄</a:t>
                </a:r>
                <a:r>
                  <a:rPr lang="en-US" altLang="zh-CN" b="0" i="0" smtClean="0">
                    <a:latin typeface="Cambria Math"/>
                  </a:rPr>
                  <a:t>_</a:t>
                </a:r>
                <a:r>
                  <a:rPr lang="en-US" altLang="zh-CN" b="0" i="0" smtClean="0">
                    <a:latin typeface="Cambria Math"/>
                  </a:rPr>
                  <a:t>𝑐</a:t>
                </a:r>
                <a:endParaRPr lang="en-US" altLang="zh-CN" dirty="0" smtClean="0"/>
              </a:p>
              <a:p>
                <a:r>
                  <a:rPr lang="en-US" altLang="zh-CN" b="0" i="0" dirty="0" smtClean="0">
                    <a:latin typeface="Cambria Math"/>
                  </a:rPr>
                  <a:t>𝑄</a:t>
                </a:r>
                <a:r>
                  <a:rPr lang="en-GB" altLang="zh-CN" b="0" i="0" dirty="0" smtClean="0">
                    <a:latin typeface="Cambria Math"/>
                  </a:rPr>
                  <a:t>_(</a:t>
                </a:r>
                <a:r>
                  <a:rPr lang="en-US" altLang="zh-CN" b="0" i="0" dirty="0" smtClean="0">
                    <a:latin typeface="Cambria Math"/>
                  </a:rPr>
                  <a:t>𝑒</a:t>
                </a:r>
                <a:r>
                  <a:rPr lang="en-GB" altLang="zh-CN" b="0" i="0" dirty="0" smtClean="0">
                    <a:latin typeface="Cambria Math"/>
                  </a:rPr>
                  <a:t>_</a:t>
                </a:r>
                <a:r>
                  <a:rPr lang="en-US" altLang="zh-CN" b="0" i="0" dirty="0" smtClean="0">
                    <a:latin typeface="Cambria Math"/>
                  </a:rPr>
                  <a:t>𝑘 </a:t>
                </a:r>
                <a:r>
                  <a:rPr lang="en-GB" altLang="zh-CN" b="0" i="0" dirty="0" smtClean="0">
                    <a:latin typeface="Cambria Math"/>
                  </a:rPr>
                  <a:t>)</a:t>
                </a:r>
                <a:r>
                  <a:rPr lang="en-US" altLang="zh-CN" dirty="0" smtClean="0"/>
                  <a:t>: the</a:t>
                </a:r>
                <a:r>
                  <a:rPr lang="en-US" altLang="zh-CN" baseline="0" dirty="0" smtClean="0"/>
                  <a:t> k-</a:t>
                </a:r>
                <a:r>
                  <a:rPr lang="en-US" altLang="zh-CN" baseline="0" dirty="0" err="1" smtClean="0"/>
                  <a:t>th</a:t>
                </a:r>
                <a:r>
                  <a:rPr lang="en-US" altLang="zh-CN" baseline="0" dirty="0" smtClean="0"/>
                  <a:t> entity in </a:t>
                </a:r>
                <a:r>
                  <a:rPr lang="en-US" altLang="zh-CN" i="0">
                    <a:latin typeface="Cambria Math"/>
                  </a:rPr>
                  <a:t>𝑄</a:t>
                </a:r>
                <a:r>
                  <a:rPr lang="en-US" altLang="zh-CN" i="0" smtClean="0">
                    <a:latin typeface="Cambria Math"/>
                  </a:rPr>
                  <a:t>_</a:t>
                </a:r>
                <a:r>
                  <a:rPr lang="en-US" altLang="zh-CN" b="0" i="0" smtClean="0">
                    <a:latin typeface="Cambria Math"/>
                  </a:rPr>
                  <a:t>𝑒</a:t>
                </a:r>
                <a:endParaRPr lang="en-US" altLang="zh-CN" dirty="0" smtClean="0"/>
              </a:p>
              <a:p>
                <a:r>
                  <a:rPr lang="en-US" altLang="zh-CN" b="0" i="0" smtClean="0">
                    <a:latin typeface="Cambria Math"/>
                  </a:rPr>
                  <a:t>𝑐𝑜𝑢𝑛𝑡</a:t>
                </a:r>
                <a:r>
                  <a:rPr lang="en-US" altLang="zh-CN" b="0" i="0" smtClean="0">
                    <a:latin typeface="Cambria Math"/>
                  </a:rPr>
                  <a:t>(</a:t>
                </a:r>
                <a:r>
                  <a:rPr lang="en-US" altLang="zh-CN" i="0" dirty="0">
                    <a:latin typeface="Cambria Math"/>
                  </a:rPr>
                  <a:t>𝑄</a:t>
                </a:r>
                <a:r>
                  <a:rPr lang="en-GB" altLang="zh-CN" i="0" dirty="0">
                    <a:latin typeface="Cambria Math"/>
                  </a:rPr>
                  <a:t>_(</a:t>
                </a:r>
                <a:r>
                  <a:rPr lang="en-US" altLang="zh-CN" i="0" dirty="0">
                    <a:latin typeface="Cambria Math"/>
                  </a:rPr>
                  <a:t>𝐶</a:t>
                </a:r>
                <a:r>
                  <a:rPr lang="en-GB" altLang="zh-CN" i="0" dirty="0">
                    <a:latin typeface="Cambria Math"/>
                  </a:rPr>
                  <a:t>_</a:t>
                </a:r>
                <a:r>
                  <a:rPr lang="en-US" altLang="zh-CN" i="0" dirty="0">
                    <a:latin typeface="Cambria Math"/>
                  </a:rPr>
                  <a:t>𝑗 </a:t>
                </a:r>
                <a:r>
                  <a:rPr lang="en-GB" altLang="zh-CN" i="0" dirty="0">
                    <a:latin typeface="Cambria Math"/>
                  </a:rPr>
                  <a:t>)</a:t>
                </a:r>
                <a:r>
                  <a:rPr lang="en-US" altLang="zh-CN" i="0" dirty="0">
                    <a:latin typeface="Cambria Math"/>
                  </a:rPr>
                  <a:t> )</a:t>
                </a:r>
                <a:r>
                  <a:rPr lang="en-US" altLang="zh-CN" dirty="0" smtClean="0"/>
                  <a:t>: number of appearances</a:t>
                </a:r>
                <a:r>
                  <a:rPr lang="en-US" altLang="zh-CN" baseline="0" dirty="0" smtClean="0"/>
                  <a:t> of </a:t>
                </a:r>
                <a:r>
                  <a:rPr lang="en-US" altLang="zh-CN" i="0" dirty="0">
                    <a:latin typeface="Cambria Math"/>
                  </a:rPr>
                  <a:t>𝑄</a:t>
                </a:r>
                <a:r>
                  <a:rPr lang="en-GB" altLang="zh-CN" i="0" dirty="0" smtClean="0">
                    <a:latin typeface="Cambria Math"/>
                  </a:rPr>
                  <a:t>_(</a:t>
                </a:r>
                <a:r>
                  <a:rPr lang="en-US" altLang="zh-CN" b="0" i="0" dirty="0" smtClean="0">
                    <a:latin typeface="Cambria Math"/>
                  </a:rPr>
                  <a:t>𝐶</a:t>
                </a:r>
                <a:r>
                  <a:rPr lang="en-GB" altLang="zh-CN" b="0" i="0" dirty="0">
                    <a:latin typeface="Cambria Math"/>
                  </a:rPr>
                  <a:t>_</a:t>
                </a:r>
                <a:r>
                  <a:rPr lang="en-US" altLang="zh-CN" b="0" i="0" dirty="0" smtClean="0">
                    <a:latin typeface="Cambria Math"/>
                  </a:rPr>
                  <a:t>𝑗 </a:t>
                </a:r>
                <a:r>
                  <a:rPr lang="en-GB" altLang="zh-CN" b="0" i="0" dirty="0" smtClean="0">
                    <a:latin typeface="Cambria Math"/>
                  </a:rPr>
                  <a:t>)</a:t>
                </a:r>
                <a:r>
                  <a:rPr lang="en-US" altLang="zh-CN" dirty="0" smtClean="0"/>
                  <a:t> in </a:t>
                </a:r>
                <a:r>
                  <a:rPr lang="en-US" altLang="zh-CN" dirty="0" smtClean="0"/>
                  <a:t>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b="0" i="0" smtClean="0">
                    <a:latin typeface="Cambria Math"/>
                  </a:rPr>
                  <a:t>𝑁</a:t>
                </a:r>
                <a:r>
                  <a:rPr lang="en-US" altLang="zh-CN" b="0" i="0" smtClean="0">
                    <a:latin typeface="Cambria Math"/>
                  </a:rPr>
                  <a:t>(</a:t>
                </a:r>
                <a:r>
                  <a:rPr lang="en-US" altLang="zh-CN" i="0">
                    <a:latin typeface="Cambria Math"/>
                  </a:rPr>
                  <a:t>𝑒</a:t>
                </a:r>
                <a:r>
                  <a:rPr lang="en-GB" altLang="zh-CN" i="0">
                    <a:latin typeface="Cambria Math"/>
                  </a:rPr>
                  <a:t>_</a:t>
                </a:r>
                <a:r>
                  <a:rPr lang="en-US" altLang="zh-CN" i="0">
                    <a:latin typeface="Cambria Math"/>
                  </a:rPr>
                  <a:t>𝑖 )</a:t>
                </a:r>
                <a:r>
                  <a:rPr lang="en-US" altLang="zh-CN" dirty="0" smtClean="0"/>
                  <a:t>: number of words in 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b="0" i="0" smtClean="0">
                    <a:latin typeface="Cambria Math"/>
                  </a:rPr>
                  <a:t>𝑉</a:t>
                </a:r>
                <a:r>
                  <a:rPr lang="en-US" altLang="zh-CN" b="0" i="0" smtClean="0">
                    <a:latin typeface="Cambria Math"/>
                  </a:rPr>
                  <a:t>(</a:t>
                </a:r>
                <a:r>
                  <a:rPr lang="en-US" altLang="zh-CN" i="0">
                    <a:latin typeface="Cambria Math"/>
                  </a:rPr>
                  <a:t>𝑒</a:t>
                </a:r>
                <a:r>
                  <a:rPr lang="en-GB" altLang="zh-CN" i="0">
                    <a:latin typeface="Cambria Math"/>
                  </a:rPr>
                  <a:t>_</a:t>
                </a:r>
                <a:r>
                  <a:rPr lang="en-US" altLang="zh-CN" i="0">
                    <a:latin typeface="Cambria Math"/>
                  </a:rPr>
                  <a:t>𝑖 )</a:t>
                </a:r>
                <a:r>
                  <a:rPr lang="en-US" altLang="zh-CN" dirty="0" smtClean="0"/>
                  <a:t>: number of </a:t>
                </a:r>
                <a:r>
                  <a:rPr lang="en-US" altLang="zh-CN" dirty="0" smtClean="0"/>
                  <a:t>unique words </a:t>
                </a:r>
                <a:r>
                  <a:rPr lang="en-US" altLang="zh-CN" dirty="0" smtClean="0"/>
                  <a:t>in the wiki page of</a:t>
                </a:r>
                <a:r>
                  <a:rPr lang="en-US" altLang="zh-CN" baseline="0" dirty="0" smtClean="0"/>
                  <a:t> </a:t>
                </a:r>
                <a:r>
                  <a:rPr lang="en-US" altLang="zh-CN" i="0">
                    <a:latin typeface="Cambria Math"/>
                  </a:rPr>
                  <a:t>𝑒</a:t>
                </a:r>
                <a:r>
                  <a:rPr lang="en-GB" altLang="zh-CN" i="0" smtClean="0">
                    <a:latin typeface="Cambria Math"/>
                  </a:rPr>
                  <a:t>_</a:t>
                </a:r>
                <a:r>
                  <a:rPr lang="en-US" altLang="zh-CN" i="0">
                    <a:latin typeface="Cambria Math"/>
                  </a:rPr>
                  <a:t>𝑖</a:t>
                </a:r>
                <a:endParaRPr lang="en-US" altLang="zh-CN" dirty="0" smtClean="0"/>
              </a:p>
              <a:p>
                <a:r>
                  <a:rPr lang="en-US" altLang="zh-CN" i="0" dirty="0" smtClean="0">
                    <a:latin typeface="Cambria Math"/>
                  </a:rPr>
                  <a:t>𝑆𝑅(</a:t>
                </a:r>
                <a:r>
                  <a:rPr lang="en-US" altLang="zh-CN" i="0" dirty="0">
                    <a:latin typeface="Cambria Math"/>
                  </a:rPr>
                  <a:t>𝑄</a:t>
                </a:r>
                <a:r>
                  <a:rPr lang="en-GB" altLang="zh-CN" i="0" dirty="0">
                    <a:latin typeface="Cambria Math"/>
                  </a:rPr>
                  <a:t>_(</a:t>
                </a:r>
                <a:r>
                  <a:rPr lang="en-US" altLang="zh-CN" i="0" dirty="0">
                    <a:latin typeface="Cambria Math"/>
                  </a:rPr>
                  <a:t>𝑒</a:t>
                </a:r>
                <a:r>
                  <a:rPr lang="en-GB" altLang="zh-CN" i="0" dirty="0">
                    <a:latin typeface="Cambria Math"/>
                  </a:rPr>
                  <a:t>_</a:t>
                </a:r>
                <a:r>
                  <a:rPr lang="en-US" altLang="zh-CN" i="0" dirty="0">
                    <a:latin typeface="Cambria Math"/>
                  </a:rPr>
                  <a:t>𝑘 </a:t>
                </a:r>
                <a:r>
                  <a:rPr lang="en-GB" altLang="zh-CN" i="0" dirty="0">
                    <a:latin typeface="Cambria Math"/>
                  </a:rPr>
                  <a:t>)</a:t>
                </a:r>
                <a:r>
                  <a:rPr lang="en-US" altLang="zh-CN" i="0">
                    <a:latin typeface="Cambria Math"/>
                  </a:rPr>
                  <a:t>,𝑒_𝑖</a:t>
                </a:r>
                <a:r>
                  <a:rPr lang="en-US" altLang="zh-CN" b="0" i="0" smtClean="0">
                    <a:latin typeface="Cambria Math"/>
                  </a:rPr>
                  <a:t> )</a:t>
                </a:r>
                <a:r>
                  <a:rPr lang="en-US" altLang="zh-CN" dirty="0" smtClean="0"/>
                  <a:t>: semantic relatedness between</a:t>
                </a:r>
                <a:r>
                  <a:rPr lang="en-US" altLang="zh-CN" baseline="0" dirty="0" smtClean="0"/>
                  <a:t> two entities </a:t>
                </a:r>
                <a:r>
                  <a:rPr lang="en-US" altLang="zh-CN" b="0" i="0" dirty="0" smtClean="0">
                    <a:latin typeface="Cambria Math"/>
                  </a:rPr>
                  <a:t>𝑄</a:t>
                </a:r>
                <a:r>
                  <a:rPr lang="en-GB" altLang="zh-CN" b="0" i="0" dirty="0" smtClean="0">
                    <a:latin typeface="Cambria Math"/>
                  </a:rPr>
                  <a:t>_(</a:t>
                </a:r>
                <a:r>
                  <a:rPr lang="en-US" altLang="zh-CN" b="0" i="0" dirty="0" smtClean="0">
                    <a:latin typeface="Cambria Math"/>
                  </a:rPr>
                  <a:t>𝑒</a:t>
                </a:r>
                <a:r>
                  <a:rPr lang="en-GB" altLang="zh-CN" b="0" i="0" dirty="0" smtClean="0">
                    <a:latin typeface="Cambria Math"/>
                  </a:rPr>
                  <a:t>_</a:t>
                </a:r>
                <a:r>
                  <a:rPr lang="en-US" altLang="zh-CN" b="0" i="0" dirty="0" smtClean="0">
                    <a:latin typeface="Cambria Math"/>
                  </a:rPr>
                  <a:t>𝑘 </a:t>
                </a:r>
                <a:r>
                  <a:rPr lang="en-GB" altLang="zh-CN" b="0" i="0" dirty="0" smtClean="0">
                    <a:latin typeface="Cambria Math"/>
                  </a:rPr>
                  <a:t>)</a:t>
                </a:r>
                <a:r>
                  <a:rPr lang="zh-CN" altLang="en-US" dirty="0" smtClean="0"/>
                  <a:t> </a:t>
                </a:r>
                <a:r>
                  <a:rPr lang="en-US" altLang="zh-CN" dirty="0" smtClean="0"/>
                  <a:t>and </a:t>
                </a:r>
                <a:r>
                  <a:rPr lang="en-US" altLang="zh-CN" i="0">
                    <a:latin typeface="Cambria Math"/>
                  </a:rPr>
                  <a:t>𝑒</a:t>
                </a:r>
                <a:r>
                  <a:rPr lang="en-GB" altLang="zh-CN" i="0" smtClean="0">
                    <a:latin typeface="Cambria Math"/>
                  </a:rPr>
                  <a:t>_</a:t>
                </a:r>
                <a:r>
                  <a:rPr lang="en-US" altLang="zh-CN" i="0">
                    <a:latin typeface="Cambria Math"/>
                  </a:rPr>
                  <a:t>𝑖</a:t>
                </a:r>
                <a:endParaRPr lang="zh-CN" altLang="en-US" dirty="0"/>
              </a:p>
            </p:txBody>
          </p:sp>
        </mc:Fallback>
      </mc:AlternateContent>
      <p:sp>
        <p:nvSpPr>
          <p:cNvPr id="4" name="灯片编号占位符 3"/>
          <p:cNvSpPr>
            <a:spLocks noGrp="1"/>
          </p:cNvSpPr>
          <p:nvPr>
            <p:ph type="sldNum" sz="quarter" idx="10"/>
          </p:nvPr>
        </p:nvSpPr>
        <p:spPr/>
        <p:txBody>
          <a:bodyPr/>
          <a:lstStyle/>
          <a:p>
            <a:fld id="{50E6412D-34E1-4AA0-9DE3-AD01F19F6EF2}" type="slidenum">
              <a:rPr lang="en-US" smtClean="0"/>
              <a:pPr/>
              <a:t>25</a:t>
            </a:fld>
            <a:endParaRPr lang="en-US"/>
          </a:p>
        </p:txBody>
      </p:sp>
    </p:spTree>
    <p:extLst>
      <p:ext uri="{BB962C8B-B14F-4D97-AF65-F5344CB8AC3E}">
        <p14:creationId xmlns:p14="http://schemas.microsoft.com/office/powerpoint/2010/main" val="189111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0E6412D-34E1-4AA0-9DE3-AD01F19F6EF2}" type="slidenum">
              <a:rPr lang="en-US" smtClean="0"/>
              <a:pPr/>
              <a:t>26</a:t>
            </a:fld>
            <a:endParaRPr lang="en-US"/>
          </a:p>
        </p:txBody>
      </p:sp>
    </p:spTree>
    <p:extLst>
      <p:ext uri="{BB962C8B-B14F-4D97-AF65-F5344CB8AC3E}">
        <p14:creationId xmlns:p14="http://schemas.microsoft.com/office/powerpoint/2010/main" val="1891117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0E6412D-34E1-4AA0-9DE3-AD01F19F6EF2}" type="slidenum">
              <a:rPr lang="en-US" smtClean="0"/>
              <a:pPr/>
              <a:t>27</a:t>
            </a:fld>
            <a:endParaRPr lang="en-US"/>
          </a:p>
        </p:txBody>
      </p:sp>
    </p:spTree>
    <p:extLst>
      <p:ext uri="{BB962C8B-B14F-4D97-AF65-F5344CB8AC3E}">
        <p14:creationId xmlns:p14="http://schemas.microsoft.com/office/powerpoint/2010/main" val="1891117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412D-34E1-4AA0-9DE3-AD01F19F6EF2}" type="slidenum">
              <a:rPr lang="en-US" smtClean="0"/>
              <a:pPr/>
              <a:t>30</a:t>
            </a:fld>
            <a:endParaRPr lang="en-US"/>
          </a:p>
        </p:txBody>
      </p:sp>
    </p:spTree>
    <p:extLst>
      <p:ext uri="{BB962C8B-B14F-4D97-AF65-F5344CB8AC3E}">
        <p14:creationId xmlns:p14="http://schemas.microsoft.com/office/powerpoint/2010/main" val="247224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E6412D-34E1-4AA0-9DE3-AD01F19F6EF2}" type="slidenum">
              <a:rPr lang="en-US" smtClean="0"/>
              <a:pPr/>
              <a:t>3</a:t>
            </a:fld>
            <a:endParaRPr lang="en-US"/>
          </a:p>
        </p:txBody>
      </p:sp>
    </p:spTree>
    <p:extLst>
      <p:ext uri="{BB962C8B-B14F-4D97-AF65-F5344CB8AC3E}">
        <p14:creationId xmlns:p14="http://schemas.microsoft.com/office/powerpoint/2010/main" val="2260562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4</a:t>
            </a:fld>
            <a:endParaRPr lang="en-US"/>
          </a:p>
        </p:txBody>
      </p:sp>
    </p:spTree>
    <p:extLst>
      <p:ext uri="{BB962C8B-B14F-4D97-AF65-F5344CB8AC3E}">
        <p14:creationId xmlns:p14="http://schemas.microsoft.com/office/powerpoint/2010/main" val="16981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t>This example shows that </a:t>
            </a:r>
            <a:r>
              <a:rPr lang="en-US" dirty="0" err="1" smtClean="0"/>
              <a:t>Wikifier</a:t>
            </a:r>
            <a:r>
              <a:rPr lang="en-US" dirty="0" smtClean="0"/>
              <a:t> can handle both </a:t>
            </a:r>
            <a:r>
              <a:rPr lang="en-US" altLang="zh-CN" sz="2500" dirty="0" smtClean="0"/>
              <a:t>Name Variations (Bush</a:t>
            </a:r>
            <a:r>
              <a:rPr lang="en-US" altLang="zh-CN" sz="2500" baseline="0" dirty="0" smtClean="0"/>
              <a:t> case), and Name</a:t>
            </a:r>
            <a:r>
              <a:rPr lang="en-US" altLang="zh-CN" sz="2500" dirty="0" smtClean="0"/>
              <a:t> Ambiguity (Kerry</a:t>
            </a:r>
            <a:r>
              <a:rPr lang="en-US" altLang="zh-CN" sz="2500" baseline="0" dirty="0" smtClean="0"/>
              <a:t> case) </a:t>
            </a:r>
            <a:endParaRPr lang="en-US" altLang="zh-CN" sz="2500" dirty="0" smtClean="0"/>
          </a:p>
        </p:txBody>
      </p:sp>
      <p:sp>
        <p:nvSpPr>
          <p:cNvPr id="4" name="Slide Number Placeholder 3"/>
          <p:cNvSpPr>
            <a:spLocks noGrp="1"/>
          </p:cNvSpPr>
          <p:nvPr>
            <p:ph type="sldNum" sz="quarter" idx="10"/>
          </p:nvPr>
        </p:nvSpPr>
        <p:spPr/>
        <p:txBody>
          <a:bodyPr/>
          <a:lstStyle/>
          <a:p>
            <a:fld id="{50E6412D-34E1-4AA0-9DE3-AD01F19F6EF2}" type="slidenum">
              <a:rPr lang="en-US" smtClean="0"/>
              <a:pPr/>
              <a:t>5</a:t>
            </a:fld>
            <a:endParaRPr lang="en-US"/>
          </a:p>
        </p:txBody>
      </p:sp>
    </p:spTree>
    <p:extLst>
      <p:ext uri="{BB962C8B-B14F-4D97-AF65-F5344CB8AC3E}">
        <p14:creationId xmlns:p14="http://schemas.microsoft.com/office/powerpoint/2010/main" val="35552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Here the </a:t>
            </a:r>
            <a:r>
              <a:rPr lang="en-US" altLang="zh-CN" dirty="0" err="1" smtClean="0"/>
              <a:t>Wikifier</a:t>
            </a:r>
            <a:r>
              <a:rPr lang="en-US" altLang="zh-CN" baseline="0" dirty="0" smtClean="0"/>
              <a:t> got the wrong answer mainly due to the strong prior popularity of the basketball star.</a:t>
            </a:r>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6</a:t>
            </a:fld>
            <a:endParaRPr lang="en-US"/>
          </a:p>
        </p:txBody>
      </p:sp>
    </p:spTree>
    <p:extLst>
      <p:ext uri="{BB962C8B-B14F-4D97-AF65-F5344CB8AC3E}">
        <p14:creationId xmlns:p14="http://schemas.microsoft.com/office/powerpoint/2010/main" val="196596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dirty="0" smtClean="0"/>
              <a:t>Here the </a:t>
            </a:r>
            <a:r>
              <a:rPr lang="en-US" altLang="zh-CN" dirty="0" err="1" smtClean="0"/>
              <a:t>Wikifier</a:t>
            </a:r>
            <a:r>
              <a:rPr lang="en-US" altLang="zh-CN" baseline="0" dirty="0" smtClean="0"/>
              <a:t> got the wrong answer due to the lack of enough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7</a:t>
            </a:fld>
            <a:endParaRPr lang="en-US"/>
          </a:p>
        </p:txBody>
      </p:sp>
    </p:spTree>
    <p:extLst>
      <p:ext uri="{BB962C8B-B14F-4D97-AF65-F5344CB8AC3E}">
        <p14:creationId xmlns:p14="http://schemas.microsoft.com/office/powerpoint/2010/main" val="99587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dirty="0" smtClean="0"/>
              <a:t>Here the </a:t>
            </a:r>
            <a:r>
              <a:rPr lang="en-US" altLang="zh-CN" dirty="0" err="1" smtClean="0"/>
              <a:t>Wikifier</a:t>
            </a:r>
            <a:r>
              <a:rPr lang="en-US" altLang="zh-CN" baseline="0" dirty="0" smtClean="0"/>
              <a:t> got the wrong answer mainly due to the lack of useful information in the context. (e.g. since there is no wiki page for Tom etc., the semantic coherence info cannot be obtained and used)</a:t>
            </a:r>
            <a:endParaRPr lang="en-US" dirty="0" smtClean="0"/>
          </a:p>
          <a:p>
            <a:endParaRPr lang="en-US"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8</a:t>
            </a:fld>
            <a:endParaRPr lang="en-US"/>
          </a:p>
        </p:txBody>
      </p:sp>
    </p:spTree>
    <p:extLst>
      <p:ext uri="{BB962C8B-B14F-4D97-AF65-F5344CB8AC3E}">
        <p14:creationId xmlns:p14="http://schemas.microsoft.com/office/powerpoint/2010/main" val="238037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0" hangingPunct="0">
              <a:spcBef>
                <a:spcPct val="30000"/>
              </a:spcBef>
              <a:defRPr/>
            </a:pPr>
            <a:r>
              <a:rPr lang="en-US" altLang="zh-CN" sz="1200" dirty="0" smtClean="0"/>
              <a:t>Here the </a:t>
            </a:r>
            <a:r>
              <a:rPr lang="en-US" altLang="zh-CN" sz="1200" dirty="0" err="1" smtClean="0"/>
              <a:t>Wikifier</a:t>
            </a:r>
            <a:r>
              <a:rPr lang="en-US" altLang="zh-CN" sz="1200" dirty="0" smtClean="0"/>
              <a:t> got the wrong answer mainly due to the misleading  information “Australian” in the context.</a:t>
            </a:r>
            <a:endParaRPr lang="en-US" altLang="zh-CN" sz="1200" dirty="0"/>
          </a:p>
        </p:txBody>
      </p:sp>
      <p:sp>
        <p:nvSpPr>
          <p:cNvPr id="4" name="Slide Number Placeholder 3"/>
          <p:cNvSpPr>
            <a:spLocks noGrp="1"/>
          </p:cNvSpPr>
          <p:nvPr>
            <p:ph type="sldNum" sz="quarter" idx="10"/>
          </p:nvPr>
        </p:nvSpPr>
        <p:spPr/>
        <p:txBody>
          <a:bodyPr/>
          <a:lstStyle/>
          <a:p>
            <a:fld id="{50E6412D-34E1-4AA0-9DE3-AD01F19F6EF2}" type="slidenum">
              <a:rPr lang="en-US" smtClean="0"/>
              <a:pPr/>
              <a:t>9</a:t>
            </a:fld>
            <a:endParaRPr lang="en-US"/>
          </a:p>
        </p:txBody>
      </p:sp>
    </p:spTree>
    <p:extLst>
      <p:ext uri="{BB962C8B-B14F-4D97-AF65-F5344CB8AC3E}">
        <p14:creationId xmlns:p14="http://schemas.microsoft.com/office/powerpoint/2010/main" val="2455354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D039DDF1-E74A-4D3A-BCE2-238CDF198E4E}" type="datetime1">
              <a:rPr lang="en-US" altLang="zh-CN" smtClean="0"/>
              <a:t>11/26/2012</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solidFill>
                  <a:srgbClr val="D1EAEE"/>
                </a:solidFill>
              </a:defRPr>
            </a:lvl1pPr>
          </a:lstStyle>
          <a:p>
            <a:fld id="{F5F01258-4CC6-4E32-96CF-4D76A7A39DAC}" type="slidenum">
              <a:rPr lang="zh-CN" altLang="en-US"/>
              <a:pPr/>
              <a:t>‹#›</a:t>
            </a:fld>
            <a:endParaRPr lang="zh-CN" altLang="en-US"/>
          </a:p>
        </p:txBody>
      </p:sp>
    </p:spTree>
    <p:extLst>
      <p:ext uri="{BB962C8B-B14F-4D97-AF65-F5344CB8AC3E}">
        <p14:creationId xmlns:p14="http://schemas.microsoft.com/office/powerpoint/2010/main" val="2458638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B2E9B60-21FF-443A-9783-EDF3E0FEA30E}" type="datetime1">
              <a:rPr lang="en-US" altLang="zh-CN" smtClean="0"/>
              <a:t>11/26/2012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4B6E68A5-EC93-48E1-BCCB-69B7B0FA6127}" type="slidenum">
              <a:rPr lang="zh-CN" altLang="en-US"/>
              <a:pPr/>
              <a:t>‹#›</a:t>
            </a:fld>
            <a:endParaRPr lang="zh-CN" altLang="en-US"/>
          </a:p>
        </p:txBody>
      </p:sp>
    </p:spTree>
    <p:extLst>
      <p:ext uri="{BB962C8B-B14F-4D97-AF65-F5344CB8AC3E}">
        <p14:creationId xmlns:p14="http://schemas.microsoft.com/office/powerpoint/2010/main" val="373574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4B06E5-DA18-49E2-95BB-5208C26E31E3}" type="datetime1">
              <a:rPr lang="en-US" altLang="zh-CN" smtClean="0"/>
              <a:t>11/26/2012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7D5D1259-7E07-416A-8193-30940FCF652D}" type="slidenum">
              <a:rPr lang="zh-CN" altLang="en-US"/>
              <a:pPr/>
              <a:t>‹#›</a:t>
            </a:fld>
            <a:endParaRPr lang="zh-CN" altLang="en-US"/>
          </a:p>
        </p:txBody>
      </p:sp>
    </p:spTree>
    <p:extLst>
      <p:ext uri="{BB962C8B-B14F-4D97-AF65-F5344CB8AC3E}">
        <p14:creationId xmlns:p14="http://schemas.microsoft.com/office/powerpoint/2010/main" val="404463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a:xfrm>
            <a:off x="34925" y="6448425"/>
            <a:ext cx="2133600" cy="365125"/>
          </a:xfrm>
        </p:spPr>
        <p:txBody>
          <a:bodyPr/>
          <a:lstStyle>
            <a:lvl1pPr>
              <a:defRPr/>
            </a:lvl1pPr>
          </a:lstStyle>
          <a:p>
            <a:pPr>
              <a:defRPr/>
            </a:pPr>
            <a:fld id="{DEBB62FE-DF07-4301-929F-A3D031D707F3}" type="datetime1">
              <a:rPr lang="en-US" altLang="zh-CN" smtClean="0"/>
              <a:t>11/26/2012</a:t>
            </a:fld>
            <a:endParaRPr lang="zh-CN" altLang="en-US"/>
          </a:p>
        </p:txBody>
      </p:sp>
      <p:sp>
        <p:nvSpPr>
          <p:cNvPr id="5" name="页脚占位符 4"/>
          <p:cNvSpPr>
            <a:spLocks noGrp="1"/>
          </p:cNvSpPr>
          <p:nvPr>
            <p:ph type="ftr" sz="quarter" idx="11"/>
          </p:nvPr>
        </p:nvSpPr>
        <p:spPr>
          <a:xfrm>
            <a:off x="3740150" y="6453188"/>
            <a:ext cx="3352800" cy="365125"/>
          </a:xfrm>
        </p:spPr>
        <p:txBody>
          <a:bodyPr/>
          <a:lstStyle>
            <a:lvl1pPr>
              <a:defRPr>
                <a:latin typeface="Times New Roman" pitchFamily="18" charset="0"/>
                <a:cs typeface="Times New Roman" pitchFamily="18" charset="0"/>
              </a:defRPr>
            </a:lvl1pPr>
          </a:lstStyle>
          <a:p>
            <a:pPr>
              <a:defRPr/>
            </a:pPr>
            <a:endParaRPr lang="zh-CN" altLang="en-US"/>
          </a:p>
        </p:txBody>
      </p:sp>
      <p:sp>
        <p:nvSpPr>
          <p:cNvPr id="6" name="灯片编号占位符 5"/>
          <p:cNvSpPr>
            <a:spLocks noGrp="1"/>
          </p:cNvSpPr>
          <p:nvPr>
            <p:ph type="sldNum" sz="quarter" idx="12"/>
          </p:nvPr>
        </p:nvSpPr>
        <p:spPr>
          <a:xfrm>
            <a:off x="8347075" y="6453188"/>
            <a:ext cx="762000" cy="365125"/>
          </a:xfrm>
        </p:spPr>
        <p:txBody>
          <a:bodyPr/>
          <a:lstStyle>
            <a:lvl1pPr>
              <a:defRPr/>
            </a:lvl1pPr>
          </a:lstStyle>
          <a:p>
            <a:fld id="{519DCFB7-DF25-4105-B736-374F23694688}" type="slidenum">
              <a:rPr lang="zh-CN" altLang="en-US"/>
              <a:pPr/>
              <a:t>‹#›</a:t>
            </a:fld>
            <a:endParaRPr lang="zh-CN" altLang="en-US"/>
          </a:p>
        </p:txBody>
      </p:sp>
    </p:spTree>
    <p:extLst>
      <p:ext uri="{BB962C8B-B14F-4D97-AF65-F5344CB8AC3E}">
        <p14:creationId xmlns:p14="http://schemas.microsoft.com/office/powerpoint/2010/main" val="427318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8EE8C37-3758-402E-A3F7-9AFE02D75B39}" type="datetime1">
              <a:rPr lang="en-US" altLang="zh-CN" smtClean="0"/>
              <a:t>11/26/2012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solidFill>
                  <a:srgbClr val="D1EAEE"/>
                </a:solidFill>
              </a:defRPr>
            </a:lvl1pPr>
          </a:lstStyle>
          <a:p>
            <a:fld id="{0CD7D902-C68D-4F59-B856-7067DF735271}" type="slidenum">
              <a:rPr lang="zh-CN" altLang="en-US"/>
              <a:pPr/>
              <a:t>‹#›</a:t>
            </a:fld>
            <a:endParaRPr lang="zh-CN" altLang="en-US"/>
          </a:p>
        </p:txBody>
      </p:sp>
    </p:spTree>
    <p:extLst>
      <p:ext uri="{BB962C8B-B14F-4D97-AF65-F5344CB8AC3E}">
        <p14:creationId xmlns:p14="http://schemas.microsoft.com/office/powerpoint/2010/main" val="32105436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B23C20EA-3538-4561-AB67-6DB4798F3841}" type="datetime1">
              <a:rPr lang="en-US" altLang="zh-CN" smtClean="0"/>
              <a:t>11/26/2012</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fld id="{3907E2CA-4514-4243-8980-0D167DFA44B7}" type="slidenum">
              <a:rPr lang="zh-CN" altLang="en-US"/>
              <a:pPr/>
              <a:t>‹#›</a:t>
            </a:fld>
            <a:endParaRPr lang="zh-CN" altLang="en-US"/>
          </a:p>
        </p:txBody>
      </p:sp>
    </p:spTree>
    <p:extLst>
      <p:ext uri="{BB962C8B-B14F-4D97-AF65-F5344CB8AC3E}">
        <p14:creationId xmlns:p14="http://schemas.microsoft.com/office/powerpoint/2010/main" val="185311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fld id="{F3FDD8F4-DBD2-451E-AAE3-00C3F8F5B545}" type="datetime1">
              <a:rPr lang="en-US" altLang="zh-CN" smtClean="0"/>
              <a:t>11/26/2012</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fld id="{271DB9B3-8572-494F-84E5-C31F4C1FB8D3}" type="slidenum">
              <a:rPr lang="zh-CN" altLang="en-US"/>
              <a:pPr/>
              <a:t>‹#›</a:t>
            </a:fld>
            <a:endParaRPr lang="zh-CN" altLang="en-US"/>
          </a:p>
        </p:txBody>
      </p:sp>
    </p:spTree>
    <p:extLst>
      <p:ext uri="{BB962C8B-B14F-4D97-AF65-F5344CB8AC3E}">
        <p14:creationId xmlns:p14="http://schemas.microsoft.com/office/powerpoint/2010/main" val="410223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1CF9E48E-44F3-44DE-8C27-2A29ACF96174}" type="datetime1">
              <a:rPr lang="en-US" altLang="zh-CN" smtClean="0"/>
              <a:t>11/26/2012</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fld id="{122B2BED-23CA-417B-BCB3-392101FB4FAB}" type="slidenum">
              <a:rPr lang="zh-CN" altLang="en-US"/>
              <a:pPr/>
              <a:t>‹#›</a:t>
            </a:fld>
            <a:endParaRPr lang="zh-CN" altLang="en-US"/>
          </a:p>
        </p:txBody>
      </p:sp>
    </p:spTree>
    <p:extLst>
      <p:ext uri="{BB962C8B-B14F-4D97-AF65-F5344CB8AC3E}">
        <p14:creationId xmlns:p14="http://schemas.microsoft.com/office/powerpoint/2010/main" val="4311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E36194CC-58B2-49E3-8487-5CDE9B76618A}" type="datetime1">
              <a:rPr lang="en-US" altLang="zh-CN" smtClean="0"/>
              <a:t>11/26/2012</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fld id="{BAC8902F-DCA7-418C-8482-669BB30302B9}" type="slidenum">
              <a:rPr lang="zh-CN" altLang="en-US"/>
              <a:pPr/>
              <a:t>‹#›</a:t>
            </a:fld>
            <a:endParaRPr lang="zh-CN" altLang="en-US"/>
          </a:p>
        </p:txBody>
      </p:sp>
    </p:spTree>
    <p:extLst>
      <p:ext uri="{BB962C8B-B14F-4D97-AF65-F5344CB8AC3E}">
        <p14:creationId xmlns:p14="http://schemas.microsoft.com/office/powerpoint/2010/main" val="359824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6BD990D2-A75F-4DA2-A1B7-2698AA05A494}" type="datetime1">
              <a:rPr lang="en-US" altLang="zh-CN" smtClean="0"/>
              <a:t>11/26/2012</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fld id="{4CD68B2E-87F1-4D41-AA7C-8B770A8A885C}" type="slidenum">
              <a:rPr lang="zh-CN" altLang="en-US"/>
              <a:pPr/>
              <a:t>‹#›</a:t>
            </a:fld>
            <a:endParaRPr lang="zh-CN" altLang="en-US"/>
          </a:p>
        </p:txBody>
      </p:sp>
    </p:spTree>
    <p:extLst>
      <p:ext uri="{BB962C8B-B14F-4D97-AF65-F5344CB8AC3E}">
        <p14:creationId xmlns:p14="http://schemas.microsoft.com/office/powerpoint/2010/main" val="22177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角三角形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任意多边形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2187EAC0-AF76-4DCC-A1F1-F57DB7E1A331}" type="datetime1">
              <a:rPr lang="en-US" altLang="zh-CN" smtClean="0"/>
              <a:t>11/26/2012</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fld id="{B0FA4BDE-37C8-417B-9E2F-70AF869DAF54}" type="slidenum">
              <a:rPr lang="zh-CN" altLang="en-US"/>
              <a:pPr/>
              <a:t>‹#›</a:t>
            </a:fld>
            <a:endParaRPr lang="zh-CN" altLang="en-US"/>
          </a:p>
        </p:txBody>
      </p:sp>
    </p:spTree>
    <p:extLst>
      <p:ext uri="{BB962C8B-B14F-4D97-AF65-F5344CB8AC3E}">
        <p14:creationId xmlns:p14="http://schemas.microsoft.com/office/powerpoint/2010/main" val="140993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FDDA5AE6-242F-42DC-B727-73CF67F8754B}" type="datetime1">
              <a:rPr lang="en-US" altLang="zh-CN" smtClean="0"/>
              <a:t>11/26/2012</a:t>
            </a:fld>
            <a:endParaRPr lang="zh-CN" altLang="en-US"/>
          </a:p>
        </p:txBody>
      </p:sp>
      <p:sp>
        <p:nvSpPr>
          <p:cNvPr id="22" name="页脚占位符 21"/>
          <p:cNvSpPr>
            <a:spLocks noGrp="1"/>
          </p:cNvSpPr>
          <p:nvPr>
            <p:ph type="ftr" sz="quarter" idx="3"/>
          </p:nvPr>
        </p:nvSpPr>
        <p:spPr>
          <a:xfrm>
            <a:off x="3667125" y="6376988"/>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Times New Roman" pitchFamily="18" charset="0"/>
                <a:ea typeface="+mn-ea"/>
                <a:cs typeface="Times New Roman" pitchFamily="18" charset="0"/>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666F60A9-82C0-48CC-A89D-E5472D059074}" type="slidenum">
              <a:rPr lang="zh-CN" altLang="en-US"/>
              <a:pPr/>
              <a:t>‹#›</a:t>
            </a:fld>
            <a:endParaRPr lang="zh-CN" altLang="en-US"/>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691" r:id="rId4"/>
    <p:sldLayoutId id="2147483692" r:id="rId5"/>
    <p:sldLayoutId id="2147483693" r:id="rId6"/>
    <p:sldLayoutId id="2147483694" r:id="rId7"/>
    <p:sldLayoutId id="2147483695" r:id="rId8"/>
    <p:sldLayoutId id="2147483701" r:id="rId9"/>
    <p:sldLayoutId id="2147483696" r:id="rId10"/>
    <p:sldLayoutId id="2147483697" r:id="rId11"/>
  </p:sldLayoutIdLst>
  <p:timing>
    <p:tnLst>
      <p:par>
        <p:cTn id="1" dur="indefinite" restart="never" nodeType="tmRoot"/>
      </p:par>
    </p:tnLst>
  </p:timing>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1714488"/>
            <a:ext cx="8643998" cy="1485912"/>
          </a:xfrm>
          <a:extLst/>
        </p:spPr>
        <p:txBody>
          <a:bodyPr>
            <a:noAutofit/>
          </a:bodyPr>
          <a:lstStyle/>
          <a:p>
            <a:pPr algn="ctr" eaLnBrk="1" fontAlgn="auto" hangingPunct="1">
              <a:spcAft>
                <a:spcPts val="0"/>
              </a:spcAft>
              <a:defRPr/>
            </a:pPr>
            <a:r>
              <a:rPr lang="en-US" altLang="zh-CN" sz="4000" dirty="0" smtClean="0"/>
              <a:t>Cross-Documents Evidence Mining for Entity Linking</a:t>
            </a:r>
            <a:endParaRPr lang="zh-CN" altLang="en-US" sz="4000" dirty="0"/>
          </a:p>
        </p:txBody>
      </p:sp>
      <p:sp>
        <p:nvSpPr>
          <p:cNvPr id="6147" name="副标题 2"/>
          <p:cNvSpPr>
            <a:spLocks noGrp="1"/>
          </p:cNvSpPr>
          <p:nvPr>
            <p:ph type="subTitle" idx="1"/>
          </p:nvPr>
        </p:nvSpPr>
        <p:spPr>
          <a:xfrm>
            <a:off x="571500" y="3929063"/>
            <a:ext cx="7854950" cy="2163762"/>
          </a:xfrm>
        </p:spPr>
        <p:txBody>
          <a:bodyPr/>
          <a:lstStyle/>
          <a:p>
            <a:pPr marR="0" algn="ctr" eaLnBrk="1" hangingPunct="1">
              <a:lnSpc>
                <a:spcPct val="80000"/>
              </a:lnSpc>
            </a:pPr>
            <a:endParaRPr lang="en-US" altLang="zh-CN" sz="2400" dirty="0"/>
          </a:p>
          <a:p>
            <a:pPr marR="0" algn="ctr" eaLnBrk="1" hangingPunct="1">
              <a:lnSpc>
                <a:spcPct val="80000"/>
              </a:lnSpc>
            </a:pPr>
            <a:r>
              <a:rPr lang="en-US" altLang="zh-CN" sz="2400" dirty="0" smtClean="0"/>
              <a:t>University </a:t>
            </a:r>
            <a:r>
              <a:rPr lang="en-US" altLang="zh-CN" sz="2400" dirty="0"/>
              <a:t>of California, Santa Barbara</a:t>
            </a:r>
            <a:endParaRPr lang="en-GB" altLang="zh-CN" sz="2400" dirty="0"/>
          </a:p>
          <a:p>
            <a:pPr marR="0" algn="ctr" eaLnBrk="1" hangingPunct="1">
              <a:lnSpc>
                <a:spcPct val="80000"/>
              </a:lnSpc>
            </a:pPr>
            <a:r>
              <a:rPr lang="en-GB" altLang="zh-CN" sz="2000" dirty="0"/>
              <a:t>(</a:t>
            </a:r>
            <a:r>
              <a:rPr lang="en-US" altLang="zh-CN" sz="2000" dirty="0"/>
              <a:t>collaborate with Prof. Dan Roth at UIUC)</a:t>
            </a:r>
            <a:endParaRPr lang="en-GB" altLang="zh-CN" sz="2000" dirty="0"/>
          </a:p>
          <a:p>
            <a:pPr marR="0" algn="ctr" eaLnBrk="1" hangingPunct="1">
              <a:lnSpc>
                <a:spcPct val="80000"/>
              </a:lnSpc>
            </a:pPr>
            <a:endParaRPr lang="en-GB" altLang="zh-CN" sz="1500" dirty="0"/>
          </a:p>
          <a:p>
            <a:pPr marR="0" algn="ctr" eaLnBrk="1" hangingPunct="1">
              <a:lnSpc>
                <a:spcPct val="80000"/>
              </a:lnSpc>
            </a:pPr>
            <a:r>
              <a:rPr lang="en-GB" altLang="zh-CN" sz="2400" dirty="0" smtClean="0"/>
              <a:t>Nov 26, 2012</a:t>
            </a:r>
          </a:p>
          <a:p>
            <a:pPr marR="0" algn="ctr" eaLnBrk="1" hangingPunct="1">
              <a:lnSpc>
                <a:spcPct val="80000"/>
              </a:lnSpc>
            </a:pPr>
            <a:endParaRPr lang="zh-CN" altLang="en-US" sz="1500" dirty="0" smtClean="0"/>
          </a:p>
          <a:p>
            <a:pPr marR="0" eaLnBrk="1" hangingPunct="1">
              <a:lnSpc>
                <a:spcPct val="80000"/>
              </a:lnSpc>
            </a:pPr>
            <a:endParaRPr lang="zh-CN" altLang="en-US" sz="1400" dirty="0" smtClean="0"/>
          </a:p>
        </p:txBody>
      </p:sp>
      <p:sp>
        <p:nvSpPr>
          <p:cNvPr id="4" name="Date Placeholder 3"/>
          <p:cNvSpPr>
            <a:spLocks noGrp="1"/>
          </p:cNvSpPr>
          <p:nvPr>
            <p:ph type="dt" sz="quarter" idx="10"/>
          </p:nvPr>
        </p:nvSpPr>
        <p:spPr/>
        <p:txBody>
          <a:bodyPr/>
          <a:lstStyle/>
          <a:p>
            <a:pPr>
              <a:defRPr/>
            </a:pPr>
            <a:fld id="{B2512A85-B4B8-45B7-B8F8-049A8097E2CE}" type="datetime1">
              <a:rPr lang="en-US" altLang="zh-CN" smtClean="0"/>
              <a:t>11/26/2012</a:t>
            </a:fld>
            <a:endParaRPr lang="zh-CN" altLang="en-US" dirty="0"/>
          </a:p>
        </p:txBody>
      </p:sp>
      <p:sp>
        <p:nvSpPr>
          <p:cNvPr id="3" name="Slide Number Placeholder 2"/>
          <p:cNvSpPr>
            <a:spLocks noGrp="1"/>
          </p:cNvSpPr>
          <p:nvPr>
            <p:ph type="sldNum" sz="quarter" idx="12"/>
          </p:nvPr>
        </p:nvSpPr>
        <p:spPr/>
        <p:txBody>
          <a:bodyPr/>
          <a:lstStyle/>
          <a:p>
            <a:fld id="{F5F01258-4CC6-4E32-96CF-4D76A7A39DAC}"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Problems of Existing EL </a:t>
            </a:r>
            <a:r>
              <a:rPr lang="en-GB" altLang="zh-CN" dirty="0" err="1"/>
              <a:t>Algos</a:t>
            </a:r>
            <a:endParaRPr lang="zh-CN" altLang="en-US" dirty="0" smtClean="0"/>
          </a:p>
        </p:txBody>
      </p:sp>
      <p:sp>
        <p:nvSpPr>
          <p:cNvPr id="3" name="内容占位符 2"/>
          <p:cNvSpPr>
            <a:spLocks noGrp="1"/>
          </p:cNvSpPr>
          <p:nvPr>
            <p:ph idx="1"/>
          </p:nvPr>
        </p:nvSpPr>
        <p:spPr>
          <a:xfrm>
            <a:off x="500062" y="1308695"/>
            <a:ext cx="8464425"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a:t>Information contained in </a:t>
            </a:r>
            <a:r>
              <a:rPr lang="en-US" sz="2400" dirty="0" smtClean="0"/>
              <a:t>(long) query includes lots of noises</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10</a:t>
            </a:fld>
            <a:endParaRPr lang="zh-CN" altLang="en-US"/>
          </a:p>
        </p:txBody>
      </p:sp>
      <p:pic>
        <p:nvPicPr>
          <p:cNvPr id="16" name="Picture 13"/>
          <p:cNvPicPr>
            <a:picLocks noChangeAspect="1"/>
          </p:cNvPicPr>
          <p:nvPr/>
        </p:nvPicPr>
        <p:blipFill>
          <a:blip r:embed="rId3"/>
          <a:stretch>
            <a:fillRect/>
          </a:stretch>
        </p:blipFill>
        <p:spPr>
          <a:xfrm>
            <a:off x="3196858" y="5589240"/>
            <a:ext cx="2095222" cy="1223612"/>
          </a:xfrm>
          <a:prstGeom prst="rect">
            <a:avLst/>
          </a:prstGeom>
        </p:spPr>
      </p:pic>
      <p:pic>
        <p:nvPicPr>
          <p:cNvPr id="18" name="Picture 9" descr="https://encrypted-tbn3.gstatic.com/images?q=tbn:ANd9GcT7SWrjZLtH0m5pjdklJ6vxKwPTs3-ajnkQnfq0iXQs07tVU-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661248"/>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517" y="1811294"/>
            <a:ext cx="7894939" cy="377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1"/>
          <p:cNvCxnSpPr/>
          <p:nvPr/>
        </p:nvCxnSpPr>
        <p:spPr>
          <a:xfrm>
            <a:off x="3419872" y="4221088"/>
            <a:ext cx="824597" cy="1440160"/>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6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smtClean="0"/>
              <a:t>Possible Solution</a:t>
            </a:r>
            <a:endParaRPr lang="zh-CN" altLang="en-US" dirty="0" smtClean="0"/>
          </a:p>
        </p:txBody>
      </p:sp>
      <p:sp>
        <p:nvSpPr>
          <p:cNvPr id="3" name="内容占位符 2"/>
          <p:cNvSpPr>
            <a:spLocks noGrp="1"/>
          </p:cNvSpPr>
          <p:nvPr>
            <p:ph idx="1"/>
          </p:nvPr>
        </p:nvSpPr>
        <p:spPr>
          <a:xfrm>
            <a:off x="500062" y="1668735"/>
            <a:ext cx="8392418"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A Possible Solution: Mining evidences from other docs.</a:t>
            </a:r>
          </a:p>
          <a:p>
            <a:pPr marL="274320" indent="-274320" eaLnBrk="1" fontAlgn="auto" hangingPunct="1">
              <a:spcAft>
                <a:spcPts val="0"/>
              </a:spcAft>
              <a:buClr>
                <a:schemeClr val="accent3"/>
              </a:buClr>
              <a:buFont typeface="Wingdings 2"/>
              <a:buChar char=""/>
              <a:defRPr/>
            </a:pPr>
            <a:endParaRPr lang="en-US" sz="2400" dirty="0"/>
          </a:p>
          <a:p>
            <a:pPr marL="274320" indent="-274320" eaLnBrk="1" fontAlgn="auto" hangingPunct="1">
              <a:spcAft>
                <a:spcPts val="0"/>
              </a:spcAft>
              <a:buClr>
                <a:schemeClr val="accent3"/>
              </a:buClr>
              <a:buFont typeface="Wingdings 2"/>
              <a:buChar char=""/>
              <a:defRPr/>
            </a:pPr>
            <a:r>
              <a:rPr lang="en-US" sz="2400" dirty="0" smtClean="0"/>
              <a:t>Intuition:  Human beings can handle these problematic cases correctly because they have some other accumulated knowledge/evidences to help make the decision. If we can design a method to automatically add such evidences to a query, then computer can also make right decision. Most of these evidences are available in digital text but scattered across multiple documents. Mining evidences across documents becomes a natural way to </a:t>
            </a:r>
            <a:r>
              <a:rPr lang="en-US" altLang="zh-CN" sz="2400" dirty="0"/>
              <a:t>facilitate </a:t>
            </a:r>
            <a:r>
              <a:rPr lang="en-US" altLang="zh-CN" sz="2400" dirty="0" smtClean="0"/>
              <a:t>entity linking.</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11</a:t>
            </a:fld>
            <a:endParaRPr lang="zh-CN" altLang="en-US"/>
          </a:p>
        </p:txBody>
      </p:sp>
    </p:spTree>
    <p:extLst>
      <p:ext uri="{BB962C8B-B14F-4D97-AF65-F5344CB8AC3E}">
        <p14:creationId xmlns:p14="http://schemas.microsoft.com/office/powerpoint/2010/main" val="19002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Possible Solution</a:t>
            </a:r>
            <a:endParaRPr lang="zh-CN" altLang="en-US" dirty="0" smtClean="0"/>
          </a:p>
        </p:txBody>
      </p:sp>
      <p:sp>
        <p:nvSpPr>
          <p:cNvPr id="3" name="内容占位符 2"/>
          <p:cNvSpPr>
            <a:spLocks noGrp="1"/>
          </p:cNvSpPr>
          <p:nvPr>
            <p:ph idx="1"/>
          </p:nvPr>
        </p:nvSpPr>
        <p:spPr>
          <a:xfrm>
            <a:off x="500062" y="1380703"/>
            <a:ext cx="8320409" cy="5000625"/>
          </a:xfrm>
        </p:spPr>
        <p:txBody>
          <a:bodyPr>
            <a:normAutofit/>
          </a:bodyPr>
          <a:lstStyle/>
          <a:p>
            <a:pPr marL="274320" indent="-274320" eaLnBrk="1" fontAlgn="auto" hangingPunct="1">
              <a:spcAft>
                <a:spcPts val="0"/>
              </a:spcAft>
              <a:buClr>
                <a:schemeClr val="accent3"/>
              </a:buClr>
              <a:buFont typeface="Wingdings 2"/>
              <a:buChar char=""/>
              <a:defRPr/>
            </a:pPr>
            <a:r>
              <a:rPr lang="en-US" altLang="zh-CN" sz="2400" dirty="0" smtClean="0"/>
              <a:t>Mined </a:t>
            </a:r>
            <a:r>
              <a:rPr lang="en-US" altLang="zh-CN" sz="2400" dirty="0"/>
              <a:t>strong evidences could help balance prior popularity</a:t>
            </a:r>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12</a:t>
            </a:fld>
            <a:endParaRPr lang="zh-CN" altLang="en-US"/>
          </a:p>
        </p:txBody>
      </p:sp>
      <p:pic>
        <p:nvPicPr>
          <p:cNvPr id="5" name="Picture 4"/>
          <p:cNvPicPr>
            <a:picLocks noChangeAspect="1"/>
          </p:cNvPicPr>
          <p:nvPr/>
        </p:nvPicPr>
        <p:blipFill>
          <a:blip r:embed="rId3"/>
          <a:stretch>
            <a:fillRect/>
          </a:stretch>
        </p:blipFill>
        <p:spPr>
          <a:xfrm>
            <a:off x="611560" y="2132856"/>
            <a:ext cx="7662965" cy="2041125"/>
          </a:xfrm>
          <a:prstGeom prst="rect">
            <a:avLst/>
          </a:prstGeom>
        </p:spPr>
      </p:pic>
      <p:cxnSp>
        <p:nvCxnSpPr>
          <p:cNvPr id="6" name="Straight Arrow Connector 5"/>
          <p:cNvCxnSpPr/>
          <p:nvPr/>
        </p:nvCxnSpPr>
        <p:spPr>
          <a:xfrm>
            <a:off x="1475656" y="3881015"/>
            <a:ext cx="1835398" cy="1421553"/>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347864" y="4293096"/>
            <a:ext cx="1693604" cy="1973539"/>
          </a:xfrm>
          <a:prstGeom prst="rect">
            <a:avLst/>
          </a:prstGeom>
        </p:spPr>
      </p:pic>
      <p:pic>
        <p:nvPicPr>
          <p:cNvPr id="14" name="Picture 2" descr="Happy Smiling Fac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4581128"/>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93912" y="6381328"/>
            <a:ext cx="5814392" cy="261610"/>
          </a:xfrm>
          <a:prstGeom prst="rect">
            <a:avLst/>
          </a:prstGeom>
        </p:spPr>
        <p:txBody>
          <a:bodyPr wrap="square">
            <a:spAutoFit/>
          </a:bodyPr>
          <a:lstStyle/>
          <a:p>
            <a:r>
              <a:rPr lang="en-US" sz="1100" dirty="0" smtClean="0"/>
              <a:t>Those strong evidences can be mined from related documents (e.g. Michael Jordan’s bio)</a:t>
            </a:r>
            <a:endParaRPr lang="en-US" sz="1100" dirty="0"/>
          </a:p>
        </p:txBody>
      </p:sp>
    </p:spTree>
    <p:extLst>
      <p:ext uri="{BB962C8B-B14F-4D97-AF65-F5344CB8AC3E}">
        <p14:creationId xmlns:p14="http://schemas.microsoft.com/office/powerpoint/2010/main" val="419622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Possible Solution</a:t>
            </a:r>
            <a:endParaRPr lang="zh-CN" altLang="en-US" dirty="0" smtClean="0"/>
          </a:p>
        </p:txBody>
      </p:sp>
      <p:sp>
        <p:nvSpPr>
          <p:cNvPr id="3" name="内容占位符 2"/>
          <p:cNvSpPr>
            <a:spLocks noGrp="1"/>
          </p:cNvSpPr>
          <p:nvPr>
            <p:ph idx="1"/>
          </p:nvPr>
        </p:nvSpPr>
        <p:spPr>
          <a:xfrm>
            <a:off x="500062" y="1412776"/>
            <a:ext cx="8320409" cy="5000625"/>
          </a:xfrm>
        </p:spPr>
        <p:txBody>
          <a:bodyPr>
            <a:normAutofit/>
          </a:bodyPr>
          <a:lstStyle/>
          <a:p>
            <a:pPr marL="274320" indent="-274320" eaLnBrk="1" fontAlgn="auto" hangingPunct="1">
              <a:spcAft>
                <a:spcPts val="0"/>
              </a:spcAft>
              <a:buClr>
                <a:schemeClr val="accent3"/>
              </a:buClr>
              <a:buFont typeface="Wingdings 2"/>
              <a:buChar char=""/>
              <a:defRPr/>
            </a:pPr>
            <a:r>
              <a:rPr lang="en-US" altLang="zh-CN" sz="2400" dirty="0" smtClean="0"/>
              <a:t>Mined evidences could provide enough context information</a:t>
            </a:r>
            <a:endParaRPr lang="en-US" altLang="zh-CN"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13</a:t>
            </a:fld>
            <a:endParaRPr lang="zh-CN" altLang="en-US"/>
          </a:p>
        </p:txBody>
      </p:sp>
      <p:pic>
        <p:nvPicPr>
          <p:cNvPr id="8" name="Picture 7"/>
          <p:cNvPicPr>
            <a:picLocks noChangeAspect="1"/>
          </p:cNvPicPr>
          <p:nvPr/>
        </p:nvPicPr>
        <p:blipFill>
          <a:blip r:embed="rId3"/>
          <a:stretch>
            <a:fillRect/>
          </a:stretch>
        </p:blipFill>
        <p:spPr>
          <a:xfrm>
            <a:off x="2979806" y="4227240"/>
            <a:ext cx="2686050" cy="1924050"/>
          </a:xfrm>
          <a:prstGeom prst="rect">
            <a:avLst/>
          </a:prstGeom>
        </p:spPr>
      </p:pic>
      <p:pic>
        <p:nvPicPr>
          <p:cNvPr id="14" name="Picture 2" descr="Happy Smiling Fac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613201"/>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696386" y="2164929"/>
            <a:ext cx="7620030" cy="2006995"/>
          </a:xfrm>
          <a:prstGeom prst="rect">
            <a:avLst/>
          </a:prstGeom>
        </p:spPr>
      </p:pic>
      <p:cxnSp>
        <p:nvCxnSpPr>
          <p:cNvPr id="6" name="Straight Arrow Connector 5"/>
          <p:cNvCxnSpPr/>
          <p:nvPr/>
        </p:nvCxnSpPr>
        <p:spPr>
          <a:xfrm>
            <a:off x="1144408" y="3821113"/>
            <a:ext cx="1835398" cy="1368152"/>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71600" y="6335742"/>
            <a:ext cx="7704856" cy="261610"/>
          </a:xfrm>
          <a:prstGeom prst="rect">
            <a:avLst/>
          </a:prstGeom>
        </p:spPr>
        <p:txBody>
          <a:bodyPr wrap="square">
            <a:spAutoFit/>
          </a:bodyPr>
          <a:lstStyle/>
          <a:p>
            <a:r>
              <a:rPr lang="en-US" sz="1100" dirty="0" smtClean="0"/>
              <a:t>Evidences can be mined from detailed descriptions (e.g.</a:t>
            </a:r>
            <a:r>
              <a:rPr lang="en-US" sz="1100" baseline="0" dirty="0" smtClean="0"/>
              <a:t> sports news, sports blogs) of the event that LBJ won the champions </a:t>
            </a:r>
            <a:endParaRPr lang="en-US" sz="1100" dirty="0"/>
          </a:p>
        </p:txBody>
      </p:sp>
    </p:spTree>
    <p:extLst>
      <p:ext uri="{BB962C8B-B14F-4D97-AF65-F5344CB8AC3E}">
        <p14:creationId xmlns:p14="http://schemas.microsoft.com/office/powerpoint/2010/main" val="913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Possible Solution</a:t>
            </a:r>
            <a:endParaRPr lang="zh-CN" altLang="en-US" dirty="0" smtClean="0"/>
          </a:p>
        </p:txBody>
      </p:sp>
      <p:sp>
        <p:nvSpPr>
          <p:cNvPr id="3" name="内容占位符 2"/>
          <p:cNvSpPr>
            <a:spLocks noGrp="1"/>
          </p:cNvSpPr>
          <p:nvPr>
            <p:ph idx="1"/>
          </p:nvPr>
        </p:nvSpPr>
        <p:spPr>
          <a:xfrm>
            <a:off x="518864" y="1380703"/>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a:t>Supporting evidence </a:t>
            </a:r>
            <a:r>
              <a:rPr lang="en-US" sz="2400" dirty="0" smtClean="0"/>
              <a:t>mined elsewhere </a:t>
            </a:r>
            <a:r>
              <a:rPr lang="en-US" sz="2400" dirty="0"/>
              <a:t>can offer direct help</a:t>
            </a:r>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14</a:t>
            </a:fld>
            <a:endParaRPr lang="zh-CN" altLang="en-US" dirty="0"/>
          </a:p>
        </p:txBody>
      </p:sp>
      <p:pic>
        <p:nvPicPr>
          <p:cNvPr id="16" name="Picture 15"/>
          <p:cNvPicPr>
            <a:picLocks noChangeAspect="1"/>
          </p:cNvPicPr>
          <p:nvPr/>
        </p:nvPicPr>
        <p:blipFill>
          <a:blip r:embed="rId3"/>
          <a:stretch>
            <a:fillRect/>
          </a:stretch>
        </p:blipFill>
        <p:spPr>
          <a:xfrm>
            <a:off x="3222648" y="4327827"/>
            <a:ext cx="2574591" cy="1869550"/>
          </a:xfrm>
          <a:prstGeom prst="rect">
            <a:avLst/>
          </a:prstGeom>
        </p:spPr>
      </p:pic>
      <p:pic>
        <p:nvPicPr>
          <p:cNvPr id="17" name="Picture 2" descr="Happy Smiling Fac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5017" y="454119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176935" y="6407750"/>
            <a:ext cx="5491409" cy="261610"/>
          </a:xfrm>
          <a:prstGeom prst="rect">
            <a:avLst/>
          </a:prstGeom>
        </p:spPr>
        <p:txBody>
          <a:bodyPr wrap="square">
            <a:spAutoFit/>
          </a:bodyPr>
          <a:lstStyle/>
          <a:p>
            <a:r>
              <a:rPr lang="en-US" sz="1100" dirty="0" smtClean="0"/>
              <a:t>Evidences can be mined from the corresponding reports of this acquisition. </a:t>
            </a:r>
            <a:endParaRPr lang="en-US" sz="1100" dirty="0"/>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81" y="1988840"/>
            <a:ext cx="7718543" cy="224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1422449" y="3717032"/>
            <a:ext cx="1763390" cy="1616249"/>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5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Possible Solution</a:t>
            </a:r>
            <a:endParaRPr lang="zh-CN" altLang="en-US" dirty="0" smtClean="0"/>
          </a:p>
        </p:txBody>
      </p:sp>
      <p:sp>
        <p:nvSpPr>
          <p:cNvPr id="3" name="内容占位符 2"/>
          <p:cNvSpPr>
            <a:spLocks noGrp="1"/>
          </p:cNvSpPr>
          <p:nvPr>
            <p:ph idx="1"/>
          </p:nvPr>
        </p:nvSpPr>
        <p:spPr>
          <a:xfrm>
            <a:off x="518864" y="1380703"/>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Mined evidence can counterbalance the misleading info</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15</a:t>
            </a:fld>
            <a:endParaRPr lang="zh-CN" altLang="en-US" dirty="0"/>
          </a:p>
        </p:txBody>
      </p:sp>
      <p:pic>
        <p:nvPicPr>
          <p:cNvPr id="17" name="Picture 2" descr="Happy Smiling Fac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017" y="454119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176935" y="6381328"/>
            <a:ext cx="5491409" cy="261610"/>
          </a:xfrm>
          <a:prstGeom prst="rect">
            <a:avLst/>
          </a:prstGeom>
        </p:spPr>
        <p:txBody>
          <a:bodyPr wrap="square">
            <a:spAutoFit/>
          </a:bodyPr>
          <a:lstStyle/>
          <a:p>
            <a:r>
              <a:rPr lang="en-US" altLang="zh-CN" sz="1100" dirty="0"/>
              <a:t>Evidences can be mined from the related descriptions of the drama</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28" y="2060848"/>
            <a:ext cx="7722697" cy="224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H="1">
            <a:off x="5274383" y="3789040"/>
            <a:ext cx="2321954" cy="1013786"/>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002" y="4450804"/>
            <a:ext cx="23622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9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Possible Solution</a:t>
            </a:r>
            <a:endParaRPr lang="zh-CN" altLang="en-US" dirty="0" smtClean="0"/>
          </a:p>
        </p:txBody>
      </p:sp>
      <p:sp>
        <p:nvSpPr>
          <p:cNvPr id="3" name="内容占位符 2"/>
          <p:cNvSpPr>
            <a:spLocks noGrp="1"/>
          </p:cNvSpPr>
          <p:nvPr>
            <p:ph idx="1"/>
          </p:nvPr>
        </p:nvSpPr>
        <p:spPr>
          <a:xfrm>
            <a:off x="518864" y="1380703"/>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Mined evidence can help discard the noises</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16</a:t>
            </a:fld>
            <a:endParaRPr lang="zh-CN" altLang="en-US" dirty="0"/>
          </a:p>
        </p:txBody>
      </p:sp>
      <p:pic>
        <p:nvPicPr>
          <p:cNvPr id="17" name="Picture 2" descr="Happy Smiling Fac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017" y="4541193"/>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176935" y="6381328"/>
            <a:ext cx="5491409" cy="261610"/>
          </a:xfrm>
          <a:prstGeom prst="rect">
            <a:avLst/>
          </a:prstGeom>
        </p:spPr>
        <p:txBody>
          <a:bodyPr wrap="square">
            <a:spAutoFit/>
          </a:bodyPr>
          <a:lstStyle/>
          <a:p>
            <a:r>
              <a:rPr lang="en-US" altLang="zh-CN" sz="1100" dirty="0"/>
              <a:t>Evidences can be mined from the related descriptions of the acquisition</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27" y="1902362"/>
            <a:ext cx="7722697" cy="253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1547664" y="3645024"/>
            <a:ext cx="1388338" cy="1872208"/>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5"/>
          <p:cNvPicPr>
            <a:picLocks noChangeAspect="1"/>
          </p:cNvPicPr>
          <p:nvPr/>
        </p:nvPicPr>
        <p:blipFill>
          <a:blip r:embed="rId5"/>
          <a:stretch>
            <a:fillRect/>
          </a:stretch>
        </p:blipFill>
        <p:spPr>
          <a:xfrm>
            <a:off x="2987824" y="4439770"/>
            <a:ext cx="2574591" cy="1869550"/>
          </a:xfrm>
          <a:prstGeom prst="rect">
            <a:avLst/>
          </a:prstGeom>
        </p:spPr>
      </p:pic>
    </p:spTree>
    <p:extLst>
      <p:ext uri="{BB962C8B-B14F-4D97-AF65-F5344CB8AC3E}">
        <p14:creationId xmlns:p14="http://schemas.microsoft.com/office/powerpoint/2010/main" val="25242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428625"/>
            <a:ext cx="8229600" cy="1143000"/>
          </a:xfrm>
        </p:spPr>
        <p:txBody>
          <a:bodyPr/>
          <a:lstStyle/>
          <a:p>
            <a:pPr algn="ctr" eaLnBrk="1" hangingPunct="1"/>
            <a:r>
              <a:rPr lang="en-GB" altLang="zh-CN" dirty="0" smtClean="0"/>
              <a:t>Problem Definition</a:t>
            </a:r>
            <a:endParaRPr lang="zh-CN" altLang="en-US" dirty="0" smtClean="0"/>
          </a:p>
        </p:txBody>
      </p:sp>
      <p:sp>
        <p:nvSpPr>
          <p:cNvPr id="12291" name="内容占位符 2"/>
          <p:cNvSpPr>
            <a:spLocks noGrp="1"/>
          </p:cNvSpPr>
          <p:nvPr>
            <p:ph idx="1"/>
          </p:nvPr>
        </p:nvSpPr>
        <p:spPr>
          <a:xfrm>
            <a:off x="446856" y="1919883"/>
            <a:ext cx="8229600" cy="4389437"/>
          </a:xfrm>
        </p:spPr>
        <p:txBody>
          <a:bodyPr/>
          <a:lstStyle/>
          <a:p>
            <a:pPr eaLnBrk="1" hangingPunct="1"/>
            <a:r>
              <a:rPr lang="en-US" altLang="zh-CN" dirty="0" smtClean="0"/>
              <a:t>Cross-Doc Evidence Mining For Entity linking  </a:t>
            </a:r>
          </a:p>
          <a:p>
            <a:pPr eaLnBrk="1" hangingPunct="1"/>
            <a:endParaRPr lang="en-US" altLang="zh-CN" dirty="0" smtClean="0"/>
          </a:p>
          <a:p>
            <a:pPr lvl="1" eaLnBrk="1" hangingPunct="1"/>
            <a:r>
              <a:rPr lang="en-GB" altLang="zh-CN" dirty="0" smtClean="0"/>
              <a:t>Input: </a:t>
            </a:r>
          </a:p>
          <a:p>
            <a:pPr lvl="2" eaLnBrk="1" hangingPunct="1"/>
            <a:r>
              <a:rPr lang="en-US" altLang="zh-CN" dirty="0" smtClean="0"/>
              <a:t>A textual </a:t>
            </a:r>
            <a:r>
              <a:rPr lang="en-US" altLang="zh-CN" dirty="0" smtClean="0">
                <a:solidFill>
                  <a:schemeClr val="accent2"/>
                </a:solidFill>
              </a:rPr>
              <a:t>named entity mention </a:t>
            </a:r>
            <a:r>
              <a:rPr lang="en-US" altLang="zh-CN" i="1" dirty="0" smtClean="0"/>
              <a:t>m, </a:t>
            </a:r>
            <a:r>
              <a:rPr lang="en-US" altLang="zh-CN" dirty="0" smtClean="0"/>
              <a:t>along with the unstructured text in which it appears.</a:t>
            </a:r>
          </a:p>
          <a:p>
            <a:pPr lvl="2" eaLnBrk="1" hangingPunct="1"/>
            <a:endParaRPr lang="en-US" altLang="zh-CN" dirty="0" smtClean="0"/>
          </a:p>
          <a:p>
            <a:pPr lvl="1" eaLnBrk="1" hangingPunct="1"/>
            <a:r>
              <a:rPr lang="en-GB" altLang="zh-CN" dirty="0" smtClean="0"/>
              <a:t>Output:</a:t>
            </a:r>
            <a:endParaRPr lang="en-US" altLang="zh-CN" dirty="0" smtClean="0"/>
          </a:p>
          <a:p>
            <a:pPr lvl="2" eaLnBrk="1" hangingPunct="1"/>
            <a:r>
              <a:rPr lang="en-US" altLang="zh-CN" dirty="0" smtClean="0"/>
              <a:t>The </a:t>
            </a:r>
            <a:r>
              <a:rPr lang="en-US" altLang="zh-CN" dirty="0" smtClean="0">
                <a:solidFill>
                  <a:srgbClr val="FF0000"/>
                </a:solidFill>
              </a:rPr>
              <a:t>useful</a:t>
            </a:r>
            <a:r>
              <a:rPr lang="en-US" altLang="zh-CN" dirty="0" smtClean="0"/>
              <a:t> evidences (e.g. context, entities) mined from other related documents which can greatly help the existing entity linking algorithms to find the </a:t>
            </a:r>
            <a:r>
              <a:rPr lang="en-US" altLang="zh-CN" dirty="0" smtClean="0">
                <a:solidFill>
                  <a:schemeClr val="accent2"/>
                </a:solidFill>
              </a:rPr>
              <a:t>corresponding real world entity </a:t>
            </a:r>
            <a:r>
              <a:rPr lang="en-US" altLang="zh-CN" i="1" dirty="0" smtClean="0"/>
              <a:t>e </a:t>
            </a:r>
            <a:r>
              <a:rPr lang="en-US" altLang="zh-CN" dirty="0" smtClean="0"/>
              <a:t>in the knowledge base</a:t>
            </a:r>
          </a:p>
        </p:txBody>
      </p:sp>
      <p:sp>
        <p:nvSpPr>
          <p:cNvPr id="5" name="日期占位符 3"/>
          <p:cNvSpPr>
            <a:spLocks noGrp="1"/>
          </p:cNvSpPr>
          <p:nvPr>
            <p:ph type="dt" sz="quarter" idx="10"/>
          </p:nvPr>
        </p:nvSpPr>
        <p:spPr>
          <a:xfrm>
            <a:off x="152400" y="6421438"/>
            <a:ext cx="2133600" cy="365125"/>
          </a:xfrm>
        </p:spPr>
        <p:txBody>
          <a:bodyPr/>
          <a:lstStyle/>
          <a:p>
            <a:pPr>
              <a:defRPr/>
            </a:pPr>
            <a:fld id="{4C4864E9-2199-4CB5-BD97-348D3BEAC0F7}"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 Definition</a:t>
            </a:r>
            <a:endParaRPr lang="zh-CN" altLang="en-US" dirty="0" smtClean="0"/>
          </a:p>
        </p:txBody>
      </p:sp>
      <p:sp>
        <p:nvSpPr>
          <p:cNvPr id="3" name="内容占位符 2"/>
          <p:cNvSpPr>
            <a:spLocks noGrp="1"/>
          </p:cNvSpPr>
          <p:nvPr>
            <p:ph idx="1"/>
          </p:nvPr>
        </p:nvSpPr>
        <p:spPr>
          <a:xfrm>
            <a:off x="518864" y="1340768"/>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Only </a:t>
            </a:r>
            <a:r>
              <a:rPr lang="en-US" sz="2400" dirty="0">
                <a:solidFill>
                  <a:srgbClr val="FF0000"/>
                </a:solidFill>
              </a:rPr>
              <a:t>u</a:t>
            </a:r>
            <a:r>
              <a:rPr lang="en-US" sz="2400" dirty="0" smtClean="0">
                <a:solidFill>
                  <a:srgbClr val="FF0000"/>
                </a:solidFill>
              </a:rPr>
              <a:t>seful</a:t>
            </a:r>
            <a:r>
              <a:rPr lang="en-US" sz="2400" dirty="0" smtClean="0"/>
              <a:t> evidences matter! Not the more the better!</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18</a:t>
            </a:fld>
            <a:endParaRPr lang="zh-CN" altLang="en-US"/>
          </a:p>
        </p:txBody>
      </p:sp>
      <p:pic>
        <p:nvPicPr>
          <p:cNvPr id="14" name="Picture 13"/>
          <p:cNvPicPr>
            <a:picLocks noChangeAspect="1"/>
          </p:cNvPicPr>
          <p:nvPr/>
        </p:nvPicPr>
        <p:blipFill>
          <a:blip r:embed="rId3"/>
          <a:stretch>
            <a:fillRect/>
          </a:stretch>
        </p:blipFill>
        <p:spPr>
          <a:xfrm>
            <a:off x="3196858" y="5589240"/>
            <a:ext cx="2095222" cy="1223612"/>
          </a:xfrm>
          <a:prstGeom prst="rect">
            <a:avLst/>
          </a:prstGeom>
        </p:spPr>
      </p:pic>
      <p:pic>
        <p:nvPicPr>
          <p:cNvPr id="15" name="Picture 9" descr="https://encrypted-tbn3.gstatic.com/images?q=tbn:ANd9GcT7SWrjZLtH0m5pjdklJ6vxKwPTs3-ajnkQnfq0iXQs07tVU-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661248"/>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243" y="1772816"/>
            <a:ext cx="7519173" cy="386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1691680" y="3429000"/>
            <a:ext cx="1505178" cy="2920430"/>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3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smtClean="0"/>
              <a:t>Baseline Methods</a:t>
            </a:r>
            <a:endParaRPr lang="zh-CN" altLang="en-US" dirty="0" smtClean="0"/>
          </a:p>
        </p:txBody>
      </p:sp>
      <p:sp>
        <p:nvSpPr>
          <p:cNvPr id="3" name="内容占位符 2"/>
          <p:cNvSpPr>
            <a:spLocks noGrp="1"/>
          </p:cNvSpPr>
          <p:nvPr>
            <p:ph idx="1"/>
          </p:nvPr>
        </p:nvSpPr>
        <p:spPr>
          <a:xfrm>
            <a:off x="564356" y="1802481"/>
            <a:ext cx="8229600" cy="4626893"/>
          </a:xfrm>
        </p:spPr>
        <p:txBody>
          <a:bodyPr>
            <a:normAutofit/>
          </a:bodyPr>
          <a:lstStyle/>
          <a:p>
            <a:r>
              <a:rPr lang="en-US" altLang="zh-CN" b="1" dirty="0"/>
              <a:t>Basic Query </a:t>
            </a:r>
            <a:r>
              <a:rPr lang="en-US" altLang="zh-CN" b="1" dirty="0" smtClean="0"/>
              <a:t>Expansion [3,4]</a:t>
            </a:r>
            <a:r>
              <a:rPr lang="en-US" altLang="zh-CN" sz="2600" b="1" dirty="0" smtClean="0"/>
              <a:t>: </a:t>
            </a:r>
            <a:r>
              <a:rPr lang="en-US" altLang="zh-CN" dirty="0"/>
              <a:t>use </a:t>
            </a:r>
            <a:r>
              <a:rPr lang="en-US" dirty="0" smtClean="0"/>
              <a:t>co-reference resolution, acronym expansion </a:t>
            </a:r>
            <a:r>
              <a:rPr lang="en-US" i="1" dirty="0" smtClean="0"/>
              <a:t>etc.</a:t>
            </a:r>
            <a:r>
              <a:rPr lang="en-US" dirty="0" smtClean="0"/>
              <a:t> to expand queries</a:t>
            </a:r>
          </a:p>
          <a:p>
            <a:endParaRPr lang="en-US" dirty="0" smtClean="0"/>
          </a:p>
          <a:p>
            <a:pPr lvl="1" eaLnBrk="1" hangingPunct="1"/>
            <a:r>
              <a:rPr lang="en-GB" altLang="zh-CN" dirty="0" smtClean="0"/>
              <a:t>Drawbacks: </a:t>
            </a:r>
          </a:p>
          <a:p>
            <a:pPr lvl="2" eaLnBrk="1" hangingPunct="1"/>
            <a:r>
              <a:rPr lang="en-US" dirty="0" smtClean="0"/>
              <a:t>Co-reference resolution becomes less helpful when the query is short (no enough context), or the </a:t>
            </a:r>
            <a:r>
              <a:rPr lang="en-US" altLang="zh-CN" dirty="0" smtClean="0">
                <a:solidFill>
                  <a:schemeClr val="accent2"/>
                </a:solidFill>
              </a:rPr>
              <a:t>named entity mention </a:t>
            </a:r>
            <a:r>
              <a:rPr lang="en-US" altLang="zh-CN" i="1" dirty="0" smtClean="0"/>
              <a:t>m </a:t>
            </a:r>
            <a:r>
              <a:rPr lang="en-US" altLang="zh-CN" dirty="0"/>
              <a:t>is not the </a:t>
            </a:r>
            <a:r>
              <a:rPr lang="en-US" altLang="zh-CN" dirty="0" smtClean="0"/>
              <a:t>“focus” of </a:t>
            </a:r>
            <a:r>
              <a:rPr lang="en-US" altLang="zh-CN" dirty="0"/>
              <a:t>the query </a:t>
            </a:r>
            <a:r>
              <a:rPr lang="en-US" altLang="zh-CN" dirty="0" smtClean="0"/>
              <a:t>(no co-reference exists in </a:t>
            </a:r>
            <a:r>
              <a:rPr lang="en-US" altLang="zh-CN" dirty="0"/>
              <a:t>query</a:t>
            </a:r>
            <a:r>
              <a:rPr lang="en-US" altLang="zh-CN" dirty="0" smtClean="0"/>
              <a:t>).</a:t>
            </a:r>
          </a:p>
          <a:p>
            <a:pPr lvl="2" eaLnBrk="1" hangingPunct="1"/>
            <a:r>
              <a:rPr lang="en-US" altLang="zh-CN" dirty="0" smtClean="0"/>
              <a:t>Acronym expansion is not helpful when there are no acronyms in the query or the acronyms themselves are ambiguous.</a:t>
            </a:r>
            <a:endParaRPr lang="en-US" altLang="zh-CN" dirty="0"/>
          </a:p>
          <a:p>
            <a:endParaRPr lang="en-US" altLang="zh-CN" dirty="0"/>
          </a:p>
        </p:txBody>
      </p:sp>
      <p:sp>
        <p:nvSpPr>
          <p:cNvPr id="9" name="日期占位符 3"/>
          <p:cNvSpPr>
            <a:spLocks noGrp="1"/>
          </p:cNvSpPr>
          <p:nvPr>
            <p:ph type="dt" sz="quarter" idx="10"/>
          </p:nvPr>
        </p:nvSpPr>
        <p:spPr>
          <a:xfrm>
            <a:off x="152400" y="6421438"/>
            <a:ext cx="2133600" cy="365125"/>
          </a:xfrm>
        </p:spPr>
        <p:txBody>
          <a:bodyPr/>
          <a:lstStyle/>
          <a:p>
            <a:pPr>
              <a:defRPr/>
            </a:pPr>
            <a:fld id="{9AFA4FDA-0E4D-4366-9C3A-D815D5316CF1}"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19</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eaLnBrk="1" hangingPunct="1"/>
            <a:r>
              <a:rPr lang="en-GB" altLang="zh-CN" dirty="0" smtClean="0"/>
              <a:t>Acknowledgement</a:t>
            </a:r>
            <a:endParaRPr lang="zh-CN" altLang="en-US" dirty="0" smtClean="0"/>
          </a:p>
        </p:txBody>
      </p:sp>
      <p:sp>
        <p:nvSpPr>
          <p:cNvPr id="7171" name="内容占位符 2"/>
          <p:cNvSpPr>
            <a:spLocks noGrp="1"/>
          </p:cNvSpPr>
          <p:nvPr>
            <p:ph idx="1"/>
          </p:nvPr>
        </p:nvSpPr>
        <p:spPr>
          <a:xfrm>
            <a:off x="914400" y="2071688"/>
            <a:ext cx="7762056" cy="4389437"/>
          </a:xfrm>
        </p:spPr>
        <p:txBody>
          <a:bodyPr/>
          <a:lstStyle/>
          <a:p>
            <a:pPr eaLnBrk="1" hangingPunct="1"/>
            <a:r>
              <a:rPr lang="en-US" altLang="zh-CN" dirty="0" smtClean="0"/>
              <a:t>We sincerely thank Prof. Dan Roth at UIUC and Prof. </a:t>
            </a:r>
            <a:r>
              <a:rPr lang="en-US" altLang="zh-CN" dirty="0" err="1" smtClean="0"/>
              <a:t>Heng</a:t>
            </a:r>
            <a:r>
              <a:rPr lang="en-US" altLang="zh-CN" dirty="0" smtClean="0"/>
              <a:t> </a:t>
            </a:r>
            <a:r>
              <a:rPr lang="en-US" altLang="zh-CN" dirty="0" err="1" smtClean="0"/>
              <a:t>Ji</a:t>
            </a:r>
            <a:r>
              <a:rPr lang="en-US" altLang="zh-CN" dirty="0" smtClean="0"/>
              <a:t> at CUNY for their valuable comments in discussions. </a:t>
            </a:r>
            <a:endParaRPr lang="zh-CN" altLang="en-US" dirty="0" smtClean="0"/>
          </a:p>
        </p:txBody>
      </p:sp>
      <p:sp>
        <p:nvSpPr>
          <p:cNvPr id="5" name="日期占位符 3"/>
          <p:cNvSpPr>
            <a:spLocks noGrp="1"/>
          </p:cNvSpPr>
          <p:nvPr>
            <p:ph type="dt" sz="quarter" idx="10"/>
          </p:nvPr>
        </p:nvSpPr>
        <p:spPr>
          <a:xfrm>
            <a:off x="152400" y="6421438"/>
            <a:ext cx="2133600" cy="365125"/>
          </a:xfrm>
        </p:spPr>
        <p:txBody>
          <a:bodyPr/>
          <a:lstStyle/>
          <a:p>
            <a:pPr>
              <a:defRPr/>
            </a:pPr>
            <a:fld id="{68545677-9134-4F05-9162-C25976CCC913}"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2</a:t>
            </a:fld>
            <a:endParaRPr lang="zh-CN" altLang="en-US"/>
          </a:p>
        </p:txBody>
      </p:sp>
    </p:spTree>
    <p:extLst>
      <p:ext uri="{BB962C8B-B14F-4D97-AF65-F5344CB8AC3E}">
        <p14:creationId xmlns:p14="http://schemas.microsoft.com/office/powerpoint/2010/main" val="433435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smtClean="0"/>
              <a:t>Baseline Methods</a:t>
            </a:r>
            <a:endParaRPr lang="zh-CN" altLang="en-US" dirty="0" smtClean="0"/>
          </a:p>
        </p:txBody>
      </p:sp>
      <p:sp>
        <p:nvSpPr>
          <p:cNvPr id="3" name="内容占位符 2"/>
          <p:cNvSpPr>
            <a:spLocks noGrp="1"/>
          </p:cNvSpPr>
          <p:nvPr>
            <p:ph idx="1"/>
          </p:nvPr>
        </p:nvSpPr>
        <p:spPr>
          <a:xfrm>
            <a:off x="564356" y="1802481"/>
            <a:ext cx="8184108" cy="4722863"/>
          </a:xfrm>
        </p:spPr>
        <p:txBody>
          <a:bodyPr>
            <a:normAutofit lnSpcReduction="10000"/>
          </a:bodyPr>
          <a:lstStyle/>
          <a:p>
            <a:r>
              <a:rPr lang="en-US" altLang="zh-CN" sz="2600" b="1" dirty="0" smtClean="0"/>
              <a:t>Micro Collaborative Entity Linking [5,6]</a:t>
            </a:r>
            <a:r>
              <a:rPr lang="en-US" altLang="zh-CN" b="1" dirty="0" smtClean="0"/>
              <a:t>: </a:t>
            </a:r>
            <a:r>
              <a:rPr lang="en-US" dirty="0"/>
              <a:t>search a group of </a:t>
            </a:r>
            <a:r>
              <a:rPr lang="en-US" dirty="0" smtClean="0"/>
              <a:t>related documents (</a:t>
            </a:r>
            <a:r>
              <a:rPr lang="en-US" altLang="zh-CN" dirty="0"/>
              <a:t>instance-level </a:t>
            </a:r>
            <a:r>
              <a:rPr lang="en-US" altLang="zh-CN" dirty="0" smtClean="0"/>
              <a:t>collaborators) by clustering</a:t>
            </a:r>
            <a:r>
              <a:rPr lang="en-US" dirty="0" smtClean="0"/>
              <a:t>, </a:t>
            </a:r>
            <a:r>
              <a:rPr lang="en-US" dirty="0"/>
              <a:t>and make the joint </a:t>
            </a:r>
            <a:r>
              <a:rPr lang="en-US" dirty="0" smtClean="0"/>
              <a:t>decision</a:t>
            </a:r>
            <a:r>
              <a:rPr lang="en-US" altLang="zh-CN" dirty="0"/>
              <a:t> </a:t>
            </a:r>
            <a:r>
              <a:rPr lang="en-US" altLang="zh-CN" dirty="0" smtClean="0"/>
              <a:t>(Voting/Averaging/Merging)</a:t>
            </a:r>
            <a:r>
              <a:rPr lang="en-US" dirty="0" smtClean="0"/>
              <a:t> </a:t>
            </a:r>
            <a:r>
              <a:rPr lang="en-US" dirty="0"/>
              <a:t>from the group </a:t>
            </a:r>
            <a:r>
              <a:rPr lang="en-US" dirty="0" smtClean="0"/>
              <a:t>using </a:t>
            </a:r>
            <a:r>
              <a:rPr lang="en-US" dirty="0"/>
              <a:t>a stand-alone entity linking algorithm</a:t>
            </a:r>
            <a:r>
              <a:rPr lang="en-US" dirty="0" smtClean="0"/>
              <a:t>. </a:t>
            </a:r>
          </a:p>
          <a:p>
            <a:endParaRPr lang="en-US" dirty="0" smtClean="0"/>
          </a:p>
          <a:p>
            <a:pPr lvl="1" eaLnBrk="1" hangingPunct="1"/>
            <a:r>
              <a:rPr lang="en-GB" altLang="zh-CN" dirty="0" smtClean="0"/>
              <a:t>Drawbacks: </a:t>
            </a:r>
          </a:p>
          <a:p>
            <a:pPr lvl="2" eaLnBrk="1" hangingPunct="1"/>
            <a:r>
              <a:rPr lang="en-US" dirty="0" smtClean="0"/>
              <a:t>Documents clustering makes less sense when the </a:t>
            </a:r>
            <a:r>
              <a:rPr lang="en-US" altLang="zh-CN" dirty="0"/>
              <a:t>query</a:t>
            </a:r>
            <a:r>
              <a:rPr lang="en-US" altLang="zh-CN" i="1" dirty="0" smtClean="0"/>
              <a:t> </a:t>
            </a:r>
            <a:r>
              <a:rPr lang="en-US" altLang="zh-CN" dirty="0" smtClean="0"/>
              <a:t>is not the “dominating topical focus” of the retrieved documents. (e.g. query appears infrequently in the retrieved documents)</a:t>
            </a:r>
          </a:p>
          <a:p>
            <a:pPr lvl="2" eaLnBrk="1" hangingPunct="1"/>
            <a:r>
              <a:rPr lang="en-US" altLang="zh-CN" dirty="0" smtClean="0"/>
              <a:t>Voting/Averaging/Merging is too coarse as it does not consider the various disambiguation abilities of different evidences.</a:t>
            </a:r>
          </a:p>
          <a:p>
            <a:endParaRPr lang="en-US" dirty="0"/>
          </a:p>
        </p:txBody>
      </p:sp>
      <p:sp>
        <p:nvSpPr>
          <p:cNvPr id="9" name="日期占位符 3"/>
          <p:cNvSpPr>
            <a:spLocks noGrp="1"/>
          </p:cNvSpPr>
          <p:nvPr>
            <p:ph type="dt" sz="quarter" idx="10"/>
          </p:nvPr>
        </p:nvSpPr>
        <p:spPr>
          <a:xfrm>
            <a:off x="152400" y="6421438"/>
            <a:ext cx="2133600" cy="365125"/>
          </a:xfrm>
        </p:spPr>
        <p:txBody>
          <a:bodyPr/>
          <a:lstStyle/>
          <a:p>
            <a:pPr>
              <a:defRPr/>
            </a:pPr>
            <a:fld id="{0C007998-47F1-4E25-8B1C-0AA10D06C4BC}"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20</a:t>
            </a:fld>
            <a:endParaRPr lang="zh-CN" altLang="en-US"/>
          </a:p>
        </p:txBody>
      </p:sp>
    </p:spTree>
    <p:custDataLst>
      <p:tags r:id="rId1"/>
    </p:custDataLst>
    <p:extLst>
      <p:ext uri="{BB962C8B-B14F-4D97-AF65-F5344CB8AC3E}">
        <p14:creationId xmlns:p14="http://schemas.microsoft.com/office/powerpoint/2010/main" val="28984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smtClean="0"/>
              <a:t>Baseline Methods</a:t>
            </a:r>
            <a:endParaRPr lang="zh-CN" altLang="en-US" dirty="0" smtClean="0"/>
          </a:p>
        </p:txBody>
      </p:sp>
      <p:sp>
        <p:nvSpPr>
          <p:cNvPr id="3" name="内容占位符 2"/>
          <p:cNvSpPr>
            <a:spLocks noGrp="1"/>
          </p:cNvSpPr>
          <p:nvPr>
            <p:ph idx="1"/>
          </p:nvPr>
        </p:nvSpPr>
        <p:spPr>
          <a:xfrm>
            <a:off x="564356" y="1802481"/>
            <a:ext cx="8229600" cy="4626893"/>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altLang="zh-CN" b="1" dirty="0" smtClean="0"/>
              <a:t>Pseudo-Relevance Feedback [7,8]: </a:t>
            </a:r>
            <a:r>
              <a:rPr lang="en-US" altLang="zh-CN" dirty="0"/>
              <a:t>trust the top 10~20 documents </a:t>
            </a:r>
            <a:r>
              <a:rPr lang="en-US" dirty="0" smtClean="0"/>
              <a:t>retrieved by </a:t>
            </a:r>
            <a:r>
              <a:rPr lang="en-US" dirty="0"/>
              <a:t>original query as relevant results and select top 20-30 terms from these documents </a:t>
            </a:r>
            <a:r>
              <a:rPr lang="en-US" dirty="0" smtClean="0"/>
              <a:t>(e.g. using </a:t>
            </a:r>
            <a:r>
              <a:rPr lang="en-US" dirty="0"/>
              <a:t>tf-idf weights) to expand the original query</a:t>
            </a:r>
            <a:r>
              <a:rPr lang="en-US" dirty="0" smtClean="0"/>
              <a:t>.</a:t>
            </a:r>
          </a:p>
          <a:p>
            <a:pPr marL="274320" indent="-274320" eaLnBrk="1" fontAlgn="auto" hangingPunct="1">
              <a:spcAft>
                <a:spcPts val="0"/>
              </a:spcAft>
              <a:buClr>
                <a:schemeClr val="accent3"/>
              </a:buClr>
              <a:buFont typeface="Wingdings 2"/>
              <a:buChar char=""/>
              <a:defRPr/>
            </a:pPr>
            <a:endParaRPr lang="en-US" altLang="zh-CN" dirty="0"/>
          </a:p>
          <a:p>
            <a:pPr lvl="1" eaLnBrk="1" hangingPunct="1"/>
            <a:r>
              <a:rPr lang="en-GB" altLang="zh-CN" dirty="0" smtClean="0"/>
              <a:t>Drawbacks: </a:t>
            </a:r>
          </a:p>
          <a:p>
            <a:pPr lvl="2" eaLnBrk="1" hangingPunct="1"/>
            <a:r>
              <a:rPr lang="en-US" dirty="0" smtClean="0"/>
              <a:t>The assumption </a:t>
            </a:r>
            <a:r>
              <a:rPr lang="en-US" dirty="0"/>
              <a:t>that the top 10~20 documents are </a:t>
            </a:r>
            <a:r>
              <a:rPr lang="en-US" dirty="0" smtClean="0"/>
              <a:t>relevant may not be true. T</a:t>
            </a:r>
            <a:r>
              <a:rPr lang="en-US" altLang="zh-TW" dirty="0" smtClean="0"/>
              <a:t>he </a:t>
            </a:r>
            <a:r>
              <a:rPr lang="en-US" altLang="zh-TW" dirty="0"/>
              <a:t>top retrieved documents frequently contain non-relevant documents, which introduce noise into the expanded </a:t>
            </a:r>
            <a:r>
              <a:rPr lang="en-US" altLang="zh-TW" dirty="0" smtClean="0"/>
              <a:t>query</a:t>
            </a:r>
          </a:p>
          <a:p>
            <a:pPr lvl="2" eaLnBrk="1" hangingPunct="1"/>
            <a:r>
              <a:rPr lang="en-US" altLang="zh-CN" dirty="0" smtClean="0"/>
              <a:t>Selecting expansion terms using tf-idf is not very semantically meaningful. </a:t>
            </a:r>
          </a:p>
          <a:p>
            <a:pPr marL="274320" indent="-274320" eaLnBrk="1" fontAlgn="auto" hangingPunct="1">
              <a:spcAft>
                <a:spcPts val="0"/>
              </a:spcAft>
              <a:buClr>
                <a:schemeClr val="accent3"/>
              </a:buClr>
              <a:buFont typeface="Wingdings 2"/>
              <a:buChar char=""/>
              <a:defRPr/>
            </a:pPr>
            <a:endParaRPr lang="zh-CN" altLang="en-US" dirty="0"/>
          </a:p>
        </p:txBody>
      </p:sp>
      <p:sp>
        <p:nvSpPr>
          <p:cNvPr id="9" name="日期占位符 3"/>
          <p:cNvSpPr>
            <a:spLocks noGrp="1"/>
          </p:cNvSpPr>
          <p:nvPr>
            <p:ph type="dt" sz="quarter" idx="10"/>
          </p:nvPr>
        </p:nvSpPr>
        <p:spPr>
          <a:xfrm>
            <a:off x="152400" y="6421438"/>
            <a:ext cx="2133600" cy="365125"/>
          </a:xfrm>
        </p:spPr>
        <p:txBody>
          <a:bodyPr/>
          <a:lstStyle/>
          <a:p>
            <a:pPr>
              <a:defRPr/>
            </a:pPr>
            <a:fld id="{7037C6BF-DFEA-4C54-97B5-EBD02A85B95E}"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21</a:t>
            </a:fld>
            <a:endParaRPr lang="zh-CN" altLang="en-US"/>
          </a:p>
        </p:txBody>
      </p:sp>
    </p:spTree>
    <p:custDataLst>
      <p:tags r:id="rId1"/>
    </p:custDataLst>
    <p:extLst>
      <p:ext uri="{BB962C8B-B14F-4D97-AF65-F5344CB8AC3E}">
        <p14:creationId xmlns:p14="http://schemas.microsoft.com/office/powerpoint/2010/main" val="4304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smtClean="0"/>
              <a:t>Our </a:t>
            </a:r>
            <a:r>
              <a:rPr lang="en-GB" altLang="zh-CN" dirty="0" smtClean="0"/>
              <a:t>Possible Solution </a:t>
            </a:r>
            <a:r>
              <a:rPr lang="en-GB" altLang="zh-CN" dirty="0" smtClean="0"/>
              <a:t>(Pipeline)</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22</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22</a:t>
            </a:fld>
            <a:endParaRPr lang="zh-TW" altLang="en-US"/>
          </a:p>
        </p:txBody>
      </p:sp>
      <p:cxnSp>
        <p:nvCxnSpPr>
          <p:cNvPr id="16" name="直線單箭頭接點 12"/>
          <p:cNvCxnSpPr/>
          <p:nvPr/>
        </p:nvCxnSpPr>
        <p:spPr>
          <a:xfrm>
            <a:off x="2998705" y="4637156"/>
            <a:ext cx="106923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7" name="剪去單一角落矩形 13"/>
          <p:cNvSpPr/>
          <p:nvPr/>
        </p:nvSpPr>
        <p:spPr>
          <a:xfrm>
            <a:off x="4067944" y="4401568"/>
            <a:ext cx="1224136" cy="47871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evidence</a:t>
            </a:r>
            <a:r>
              <a:rPr lang="en-US" altLang="zh-TW" baseline="-25000" dirty="0" smtClean="0"/>
              <a:t>1</a:t>
            </a:r>
            <a:endParaRPr lang="zh-TW" altLang="en-US" baseline="-25000" dirty="0"/>
          </a:p>
        </p:txBody>
      </p:sp>
      <p:cxnSp>
        <p:nvCxnSpPr>
          <p:cNvPr id="18" name="直線單箭頭接點 14"/>
          <p:cNvCxnSpPr>
            <a:endCxn id="25" idx="2"/>
          </p:cNvCxnSpPr>
          <p:nvPr/>
        </p:nvCxnSpPr>
        <p:spPr>
          <a:xfrm flipV="1">
            <a:off x="2998041" y="5305275"/>
            <a:ext cx="1069903" cy="71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5"/>
          <p:cNvCxnSpPr>
            <a:endCxn id="26" idx="2"/>
          </p:cNvCxnSpPr>
          <p:nvPr/>
        </p:nvCxnSpPr>
        <p:spPr>
          <a:xfrm>
            <a:off x="2921881" y="5992359"/>
            <a:ext cx="11460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6"/>
          <p:cNvCxnSpPr/>
          <p:nvPr/>
        </p:nvCxnSpPr>
        <p:spPr>
          <a:xfrm>
            <a:off x="957231" y="2469532"/>
            <a:ext cx="78740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21" name="群組 17"/>
          <p:cNvGrpSpPr/>
          <p:nvPr/>
        </p:nvGrpSpPr>
        <p:grpSpPr>
          <a:xfrm>
            <a:off x="1578773" y="1772816"/>
            <a:ext cx="1409051" cy="1562343"/>
            <a:chOff x="1685042" y="409206"/>
            <a:chExt cx="1409051" cy="1562343"/>
          </a:xfrm>
        </p:grpSpPr>
        <p:sp>
          <p:nvSpPr>
            <p:cNvPr id="22" name="Documents"/>
            <p:cNvSpPr>
              <a:spLocks noEditPoints="1" noChangeArrowheads="1"/>
            </p:cNvSpPr>
            <p:nvPr/>
          </p:nvSpPr>
          <p:spPr bwMode="auto">
            <a:xfrm>
              <a:off x="1850909" y="409206"/>
              <a:ext cx="1243184" cy="156234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TW" altLang="en-US"/>
            </a:p>
          </p:txBody>
        </p:sp>
        <p:sp>
          <p:nvSpPr>
            <p:cNvPr id="23" name="文字方塊 19"/>
            <p:cNvSpPr txBox="1"/>
            <p:nvPr/>
          </p:nvSpPr>
          <p:spPr>
            <a:xfrm>
              <a:off x="1685042" y="921643"/>
              <a:ext cx="1328743" cy="523220"/>
            </a:xfrm>
            <a:prstGeom prst="rect">
              <a:avLst/>
            </a:prstGeom>
            <a:noFill/>
          </p:spPr>
          <p:txBody>
            <a:bodyPr wrap="square" rtlCol="0">
              <a:spAutoFit/>
            </a:bodyPr>
            <a:lstStyle/>
            <a:p>
              <a:pPr algn="ctr"/>
              <a:r>
                <a:rPr lang="en-US" altLang="zh-TW" sz="1400" dirty="0" smtClean="0"/>
                <a:t>Web</a:t>
              </a:r>
            </a:p>
            <a:p>
              <a:pPr algn="ctr"/>
              <a:r>
                <a:rPr lang="en-US" altLang="zh-TW" sz="1400" dirty="0" smtClean="0"/>
                <a:t>documents</a:t>
              </a:r>
              <a:endParaRPr lang="zh-TW" altLang="en-US" sz="1400" dirty="0"/>
            </a:p>
          </p:txBody>
        </p:sp>
      </p:grpSp>
      <p:sp>
        <p:nvSpPr>
          <p:cNvPr id="25" name="剪去單一角落矩形 21"/>
          <p:cNvSpPr/>
          <p:nvPr/>
        </p:nvSpPr>
        <p:spPr>
          <a:xfrm>
            <a:off x="4067944" y="5065917"/>
            <a:ext cx="1224136" cy="47871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evidence</a:t>
            </a:r>
            <a:r>
              <a:rPr lang="en-US" altLang="zh-TW" baseline="-25000" dirty="0" smtClean="0"/>
              <a:t>2</a:t>
            </a:r>
            <a:endParaRPr lang="zh-TW" altLang="en-US" baseline="-25000" dirty="0"/>
          </a:p>
        </p:txBody>
      </p:sp>
      <p:sp>
        <p:nvSpPr>
          <p:cNvPr id="26" name="剪去單一角落矩形 22"/>
          <p:cNvSpPr/>
          <p:nvPr/>
        </p:nvSpPr>
        <p:spPr>
          <a:xfrm>
            <a:off x="4067944" y="5753001"/>
            <a:ext cx="1224136" cy="47871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evidence</a:t>
            </a:r>
            <a:r>
              <a:rPr lang="en-US" altLang="zh-TW" baseline="-25000" dirty="0" smtClean="0"/>
              <a:t>3</a:t>
            </a:r>
            <a:endParaRPr lang="zh-TW" altLang="en-US" baseline="-25000" dirty="0"/>
          </a:p>
        </p:txBody>
      </p:sp>
      <p:sp>
        <p:nvSpPr>
          <p:cNvPr id="47" name="Document"/>
          <p:cNvSpPr>
            <a:spLocks noEditPoints="1" noChangeArrowheads="1"/>
          </p:cNvSpPr>
          <p:nvPr/>
        </p:nvSpPr>
        <p:spPr bwMode="auto">
          <a:xfrm>
            <a:off x="169295" y="2009824"/>
            <a:ext cx="745719" cy="93219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TW" altLang="en-US"/>
          </a:p>
        </p:txBody>
      </p:sp>
      <p:sp>
        <p:nvSpPr>
          <p:cNvPr id="48" name="文字方塊 11"/>
          <p:cNvSpPr txBox="1"/>
          <p:nvPr/>
        </p:nvSpPr>
        <p:spPr>
          <a:xfrm>
            <a:off x="1039456" y="2182756"/>
            <a:ext cx="1084272" cy="307777"/>
          </a:xfrm>
          <a:prstGeom prst="rect">
            <a:avLst/>
          </a:prstGeom>
          <a:noFill/>
        </p:spPr>
        <p:txBody>
          <a:bodyPr wrap="square" rtlCol="0">
            <a:spAutoFit/>
          </a:bodyPr>
          <a:lstStyle/>
          <a:p>
            <a:r>
              <a:rPr lang="en-US" altLang="zh-TW" sz="1400" dirty="0" smtClean="0"/>
              <a:t>Search</a:t>
            </a:r>
            <a:endParaRPr lang="zh-TW" altLang="en-US" dirty="0"/>
          </a:p>
        </p:txBody>
      </p:sp>
      <p:sp>
        <p:nvSpPr>
          <p:cNvPr id="49" name="文字方塊 19"/>
          <p:cNvSpPr txBox="1"/>
          <p:nvPr/>
        </p:nvSpPr>
        <p:spPr>
          <a:xfrm>
            <a:off x="-180528" y="2276872"/>
            <a:ext cx="1328743" cy="307777"/>
          </a:xfrm>
          <a:prstGeom prst="rect">
            <a:avLst/>
          </a:prstGeom>
          <a:noFill/>
        </p:spPr>
        <p:txBody>
          <a:bodyPr wrap="square" rtlCol="0">
            <a:spAutoFit/>
          </a:bodyPr>
          <a:lstStyle/>
          <a:p>
            <a:pPr algn="ctr"/>
            <a:r>
              <a:rPr lang="en-US" altLang="zh-TW" sz="1400" dirty="0" smtClean="0"/>
              <a:t>Query</a:t>
            </a:r>
          </a:p>
        </p:txBody>
      </p:sp>
      <p:sp>
        <p:nvSpPr>
          <p:cNvPr id="50" name="文字方塊 11"/>
          <p:cNvSpPr txBox="1"/>
          <p:nvPr/>
        </p:nvSpPr>
        <p:spPr>
          <a:xfrm>
            <a:off x="3059832" y="4365104"/>
            <a:ext cx="1084272" cy="307777"/>
          </a:xfrm>
          <a:prstGeom prst="rect">
            <a:avLst/>
          </a:prstGeom>
          <a:noFill/>
        </p:spPr>
        <p:txBody>
          <a:bodyPr wrap="square" rtlCol="0">
            <a:spAutoFit/>
          </a:bodyPr>
          <a:lstStyle/>
          <a:p>
            <a:r>
              <a:rPr lang="en-US" altLang="zh-TW" sz="1400" dirty="0" smtClean="0"/>
              <a:t>Ext</a:t>
            </a:r>
            <a:r>
              <a:rPr lang="en-US" altLang="zh-CN" sz="1400" dirty="0" smtClean="0"/>
              <a:t>r</a:t>
            </a:r>
            <a:r>
              <a:rPr lang="en-US" altLang="zh-TW" sz="1400" dirty="0" smtClean="0"/>
              <a:t>action</a:t>
            </a:r>
            <a:endParaRPr lang="zh-TW" altLang="en-US" dirty="0"/>
          </a:p>
        </p:txBody>
      </p:sp>
      <p:sp>
        <p:nvSpPr>
          <p:cNvPr id="56" name="文字方塊 11"/>
          <p:cNvSpPr txBox="1"/>
          <p:nvPr/>
        </p:nvSpPr>
        <p:spPr>
          <a:xfrm>
            <a:off x="3059832" y="5032921"/>
            <a:ext cx="1084272" cy="307777"/>
          </a:xfrm>
          <a:prstGeom prst="rect">
            <a:avLst/>
          </a:prstGeom>
          <a:noFill/>
        </p:spPr>
        <p:txBody>
          <a:bodyPr wrap="square" rtlCol="0">
            <a:spAutoFit/>
          </a:bodyPr>
          <a:lstStyle/>
          <a:p>
            <a:r>
              <a:rPr lang="en-US" altLang="zh-TW" sz="1400" dirty="0" smtClean="0"/>
              <a:t>Ext</a:t>
            </a:r>
            <a:r>
              <a:rPr lang="en-US" altLang="zh-CN" sz="1400" dirty="0" smtClean="0"/>
              <a:t>r</a:t>
            </a:r>
            <a:r>
              <a:rPr lang="en-US" altLang="zh-TW" sz="1400" dirty="0" smtClean="0"/>
              <a:t>action</a:t>
            </a:r>
            <a:endParaRPr lang="zh-TW" altLang="en-US" dirty="0"/>
          </a:p>
        </p:txBody>
      </p:sp>
      <p:sp>
        <p:nvSpPr>
          <p:cNvPr id="57" name="文字方塊 11"/>
          <p:cNvSpPr txBox="1"/>
          <p:nvPr/>
        </p:nvSpPr>
        <p:spPr>
          <a:xfrm>
            <a:off x="3055680" y="5713511"/>
            <a:ext cx="1084272" cy="307777"/>
          </a:xfrm>
          <a:prstGeom prst="rect">
            <a:avLst/>
          </a:prstGeom>
          <a:noFill/>
        </p:spPr>
        <p:txBody>
          <a:bodyPr wrap="square" rtlCol="0">
            <a:spAutoFit/>
          </a:bodyPr>
          <a:lstStyle/>
          <a:p>
            <a:r>
              <a:rPr lang="en-US" altLang="zh-TW" sz="1400" dirty="0" smtClean="0"/>
              <a:t>Ext</a:t>
            </a:r>
            <a:r>
              <a:rPr lang="en-US" altLang="zh-CN" sz="1400" dirty="0" smtClean="0"/>
              <a:t>r</a:t>
            </a:r>
            <a:r>
              <a:rPr lang="en-US" altLang="zh-TW" sz="1400" dirty="0" smtClean="0"/>
              <a:t>action</a:t>
            </a:r>
            <a:endParaRPr lang="zh-TW" altLang="en-US" dirty="0"/>
          </a:p>
        </p:txBody>
      </p:sp>
      <p:sp>
        <p:nvSpPr>
          <p:cNvPr id="61" name="Oval 60"/>
          <p:cNvSpPr/>
          <p:nvPr/>
        </p:nvSpPr>
        <p:spPr>
          <a:xfrm>
            <a:off x="5940152" y="4600873"/>
            <a:ext cx="1296144" cy="130508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Scoring&amp;</a:t>
            </a:r>
          </a:p>
          <a:p>
            <a:pPr algn="ctr"/>
            <a:r>
              <a:rPr lang="en-US" sz="1600" dirty="0" smtClean="0"/>
              <a:t>Ranking</a:t>
            </a:r>
            <a:endParaRPr lang="en-US" sz="1600" dirty="0"/>
          </a:p>
        </p:txBody>
      </p:sp>
      <p:cxnSp>
        <p:nvCxnSpPr>
          <p:cNvPr id="71" name="直線單箭頭接點 12"/>
          <p:cNvCxnSpPr>
            <a:stCxn id="17" idx="0"/>
            <a:endCxn id="61" idx="2"/>
          </p:cNvCxnSpPr>
          <p:nvPr/>
        </p:nvCxnSpPr>
        <p:spPr>
          <a:xfrm>
            <a:off x="5292080" y="4640926"/>
            <a:ext cx="648072" cy="61249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線單箭頭接點 12"/>
          <p:cNvCxnSpPr>
            <a:stCxn id="25" idx="0"/>
            <a:endCxn id="61" idx="2"/>
          </p:cNvCxnSpPr>
          <p:nvPr/>
        </p:nvCxnSpPr>
        <p:spPr>
          <a:xfrm flipV="1">
            <a:off x="5292080" y="5253418"/>
            <a:ext cx="648072" cy="51857"/>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12"/>
          <p:cNvCxnSpPr>
            <a:stCxn id="26" idx="0"/>
            <a:endCxn id="61" idx="2"/>
          </p:cNvCxnSpPr>
          <p:nvPr/>
        </p:nvCxnSpPr>
        <p:spPr>
          <a:xfrm flipV="1">
            <a:off x="5292080" y="5253418"/>
            <a:ext cx="648072" cy="73894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線單箭頭接點 16"/>
          <p:cNvCxnSpPr/>
          <p:nvPr/>
        </p:nvCxnSpPr>
        <p:spPr>
          <a:xfrm>
            <a:off x="7236296" y="5248414"/>
            <a:ext cx="720080" cy="53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2" name="文字方塊 11"/>
          <p:cNvSpPr txBox="1"/>
          <p:nvPr/>
        </p:nvSpPr>
        <p:spPr>
          <a:xfrm>
            <a:off x="7164288" y="4941168"/>
            <a:ext cx="1084272" cy="307777"/>
          </a:xfrm>
          <a:prstGeom prst="rect">
            <a:avLst/>
          </a:prstGeom>
          <a:noFill/>
        </p:spPr>
        <p:txBody>
          <a:bodyPr wrap="square" rtlCol="0">
            <a:spAutoFit/>
          </a:bodyPr>
          <a:lstStyle/>
          <a:p>
            <a:r>
              <a:rPr lang="en-US" altLang="zh-TW" sz="1400" dirty="0" smtClean="0"/>
              <a:t>Filtering</a:t>
            </a:r>
            <a:endParaRPr lang="zh-TW" altLang="en-US" dirty="0"/>
          </a:p>
        </p:txBody>
      </p:sp>
      <p:sp>
        <p:nvSpPr>
          <p:cNvPr id="83" name="剪去單一角落矩形 13"/>
          <p:cNvSpPr/>
          <p:nvPr/>
        </p:nvSpPr>
        <p:spPr>
          <a:xfrm>
            <a:off x="7956376" y="4581128"/>
            <a:ext cx="1080120" cy="132334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Helpful Evidence</a:t>
            </a:r>
            <a:endParaRPr lang="zh-TW" altLang="en-US" sz="1600" baseline="-25000" dirty="0"/>
          </a:p>
        </p:txBody>
      </p:sp>
      <p:sp>
        <p:nvSpPr>
          <p:cNvPr id="86" name="矩形 2"/>
          <p:cNvSpPr/>
          <p:nvPr/>
        </p:nvSpPr>
        <p:spPr>
          <a:xfrm>
            <a:off x="3059832" y="3717032"/>
            <a:ext cx="4166247" cy="3024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7" name="群組 17"/>
          <p:cNvGrpSpPr/>
          <p:nvPr/>
        </p:nvGrpSpPr>
        <p:grpSpPr>
          <a:xfrm>
            <a:off x="3707904" y="1794649"/>
            <a:ext cx="1409051" cy="1562343"/>
            <a:chOff x="1685042" y="409206"/>
            <a:chExt cx="1409051" cy="1562343"/>
          </a:xfrm>
        </p:grpSpPr>
        <p:sp>
          <p:nvSpPr>
            <p:cNvPr id="88" name="Documents"/>
            <p:cNvSpPr>
              <a:spLocks noEditPoints="1" noChangeArrowheads="1"/>
            </p:cNvSpPr>
            <p:nvPr/>
          </p:nvSpPr>
          <p:spPr bwMode="auto">
            <a:xfrm>
              <a:off x="1850909" y="409206"/>
              <a:ext cx="1243184" cy="156234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TW" altLang="en-US"/>
            </a:p>
          </p:txBody>
        </p:sp>
        <p:sp>
          <p:nvSpPr>
            <p:cNvPr id="89" name="文字方塊 19"/>
            <p:cNvSpPr txBox="1"/>
            <p:nvPr/>
          </p:nvSpPr>
          <p:spPr>
            <a:xfrm>
              <a:off x="1685042" y="921643"/>
              <a:ext cx="1328743" cy="523220"/>
            </a:xfrm>
            <a:prstGeom prst="rect">
              <a:avLst/>
            </a:prstGeom>
            <a:noFill/>
          </p:spPr>
          <p:txBody>
            <a:bodyPr wrap="square" rtlCol="0">
              <a:spAutoFit/>
            </a:bodyPr>
            <a:lstStyle/>
            <a:p>
              <a:pPr algn="ctr"/>
              <a:r>
                <a:rPr lang="en-US" altLang="zh-TW" sz="1400" dirty="0" smtClean="0"/>
                <a:t>Ranked Web</a:t>
              </a:r>
            </a:p>
            <a:p>
              <a:pPr algn="ctr"/>
              <a:r>
                <a:rPr lang="en-US" altLang="zh-TW" sz="1400" dirty="0" smtClean="0"/>
                <a:t>documents</a:t>
              </a:r>
              <a:endParaRPr lang="zh-TW" altLang="en-US" sz="1400" dirty="0"/>
            </a:p>
          </p:txBody>
        </p:sp>
      </p:grpSp>
      <p:cxnSp>
        <p:nvCxnSpPr>
          <p:cNvPr id="90" name="直線單箭頭接點 16"/>
          <p:cNvCxnSpPr/>
          <p:nvPr/>
        </p:nvCxnSpPr>
        <p:spPr>
          <a:xfrm>
            <a:off x="3059832" y="2491640"/>
            <a:ext cx="78740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1" name="文字方塊 11"/>
          <p:cNvSpPr txBox="1"/>
          <p:nvPr/>
        </p:nvSpPr>
        <p:spPr>
          <a:xfrm>
            <a:off x="3059832" y="2204864"/>
            <a:ext cx="1084272" cy="307777"/>
          </a:xfrm>
          <a:prstGeom prst="rect">
            <a:avLst/>
          </a:prstGeom>
          <a:noFill/>
        </p:spPr>
        <p:txBody>
          <a:bodyPr wrap="square" rtlCol="0">
            <a:spAutoFit/>
          </a:bodyPr>
          <a:lstStyle/>
          <a:p>
            <a:r>
              <a:rPr lang="en-US" altLang="zh-TW" sz="1400" dirty="0" smtClean="0"/>
              <a:t>  Rank</a:t>
            </a:r>
            <a:endParaRPr lang="zh-TW" altLang="en-US" dirty="0"/>
          </a:p>
        </p:txBody>
      </p:sp>
      <p:grpSp>
        <p:nvGrpSpPr>
          <p:cNvPr id="97" name="群組 17"/>
          <p:cNvGrpSpPr/>
          <p:nvPr/>
        </p:nvGrpSpPr>
        <p:grpSpPr>
          <a:xfrm>
            <a:off x="1512830" y="4498174"/>
            <a:ext cx="1409051" cy="1562343"/>
            <a:chOff x="1685042" y="409206"/>
            <a:chExt cx="1409051" cy="1562343"/>
          </a:xfrm>
        </p:grpSpPr>
        <p:sp>
          <p:nvSpPr>
            <p:cNvPr id="98" name="Documents"/>
            <p:cNvSpPr>
              <a:spLocks noEditPoints="1" noChangeArrowheads="1"/>
            </p:cNvSpPr>
            <p:nvPr/>
          </p:nvSpPr>
          <p:spPr bwMode="auto">
            <a:xfrm>
              <a:off x="1850909" y="409206"/>
              <a:ext cx="1243184" cy="156234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TW" altLang="en-US"/>
            </a:p>
          </p:txBody>
        </p:sp>
        <p:sp>
          <p:nvSpPr>
            <p:cNvPr id="99" name="文字方塊 19"/>
            <p:cNvSpPr txBox="1"/>
            <p:nvPr/>
          </p:nvSpPr>
          <p:spPr>
            <a:xfrm>
              <a:off x="1685042" y="921643"/>
              <a:ext cx="1328743" cy="523220"/>
            </a:xfrm>
            <a:prstGeom prst="rect">
              <a:avLst/>
            </a:prstGeom>
            <a:noFill/>
          </p:spPr>
          <p:txBody>
            <a:bodyPr wrap="square" rtlCol="0">
              <a:spAutoFit/>
            </a:bodyPr>
            <a:lstStyle/>
            <a:p>
              <a:pPr algn="ctr"/>
              <a:r>
                <a:rPr lang="en-US" altLang="zh-CN" sz="1400" dirty="0" smtClean="0"/>
                <a:t>Related </a:t>
              </a:r>
              <a:r>
                <a:rPr lang="en-US" altLang="zh-TW" sz="1400" dirty="0" smtClean="0"/>
                <a:t>Web</a:t>
              </a:r>
            </a:p>
            <a:p>
              <a:pPr algn="ctr"/>
              <a:r>
                <a:rPr lang="en-US" altLang="zh-TW" sz="1400" dirty="0" smtClean="0"/>
                <a:t>documents</a:t>
              </a:r>
              <a:endParaRPr lang="zh-TW" altLang="en-US" sz="1400" dirty="0"/>
            </a:p>
          </p:txBody>
        </p:sp>
      </p:grpSp>
      <p:cxnSp>
        <p:nvCxnSpPr>
          <p:cNvPr id="100" name="直線單箭頭接點 16"/>
          <p:cNvCxnSpPr/>
          <p:nvPr/>
        </p:nvCxnSpPr>
        <p:spPr>
          <a:xfrm rot="10800000" flipV="1">
            <a:off x="1678698" y="3616095"/>
            <a:ext cx="2893303" cy="1653672"/>
          </a:xfrm>
          <a:prstGeom prst="bentConnector3">
            <a:avLst>
              <a:gd name="adj1" fmla="val 131004"/>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1" name="文字方塊 11"/>
          <p:cNvSpPr txBox="1"/>
          <p:nvPr/>
        </p:nvSpPr>
        <p:spPr>
          <a:xfrm>
            <a:off x="792750" y="4993431"/>
            <a:ext cx="1084272" cy="307777"/>
          </a:xfrm>
          <a:prstGeom prst="rect">
            <a:avLst/>
          </a:prstGeom>
          <a:noFill/>
        </p:spPr>
        <p:txBody>
          <a:bodyPr wrap="square" rtlCol="0">
            <a:spAutoFit/>
          </a:bodyPr>
          <a:lstStyle/>
          <a:p>
            <a:r>
              <a:rPr lang="en-US" altLang="zh-CN" sz="1400" dirty="0"/>
              <a:t>Filtering</a:t>
            </a:r>
            <a:endParaRPr lang="zh-TW" altLang="en-US" dirty="0"/>
          </a:p>
        </p:txBody>
      </p:sp>
      <p:cxnSp>
        <p:nvCxnSpPr>
          <p:cNvPr id="123" name="直線單箭頭接點 16"/>
          <p:cNvCxnSpPr/>
          <p:nvPr/>
        </p:nvCxnSpPr>
        <p:spPr>
          <a:xfrm flipH="1" flipV="1">
            <a:off x="4566668" y="3342743"/>
            <a:ext cx="5334" cy="27335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246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a:t>Our Possible Solution</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23</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23</a:t>
            </a:fld>
            <a:endParaRPr lang="zh-TW" altLang="en-US"/>
          </a:p>
        </p:txBody>
      </p:sp>
      <p:sp>
        <p:nvSpPr>
          <p:cNvPr id="30" name="内容占位符 2"/>
          <p:cNvSpPr>
            <a:spLocks noGrp="1"/>
          </p:cNvSpPr>
          <p:nvPr>
            <p:ph idx="1"/>
          </p:nvPr>
        </p:nvSpPr>
        <p:spPr>
          <a:xfrm>
            <a:off x="644079" y="1884759"/>
            <a:ext cx="8104385" cy="5000625"/>
          </a:xfrm>
        </p:spPr>
        <p:txBody>
          <a:bodyPr>
            <a:normAutofit/>
          </a:bodyPr>
          <a:lstStyle/>
          <a:p>
            <a:r>
              <a:rPr lang="en-US" altLang="zh-CN" sz="2400" dirty="0" smtClean="0"/>
              <a:t>We are interested in two types of evidences:</a:t>
            </a:r>
          </a:p>
          <a:p>
            <a:pPr lvl="1" eaLnBrk="1" hangingPunct="1"/>
            <a:r>
              <a:rPr lang="en-GB" altLang="zh-CN" dirty="0" smtClean="0"/>
              <a:t>Entity evidence: the evidence itself is an entity/concept</a:t>
            </a:r>
          </a:p>
          <a:p>
            <a:pPr lvl="1" eaLnBrk="1" hangingPunct="1"/>
            <a:r>
              <a:rPr lang="en-GB" altLang="zh-CN" dirty="0" smtClean="0"/>
              <a:t>Context evidence: the evidence is just regular context</a:t>
            </a:r>
          </a:p>
          <a:p>
            <a:pPr marL="393700" lvl="1" indent="0" eaLnBrk="1" hangingPunct="1">
              <a:buNone/>
            </a:pPr>
            <a:endParaRPr lang="en-GB" altLang="zh-CN" dirty="0" smtClean="0"/>
          </a:p>
          <a:p>
            <a:pPr marL="273050" lvl="1" indent="-273050">
              <a:buClr>
                <a:srgbClr val="0BD0D9"/>
              </a:buClr>
              <a:buSzPct val="95000"/>
            </a:pPr>
            <a:r>
              <a:rPr lang="en-GB" altLang="zh-CN" dirty="0"/>
              <a:t> </a:t>
            </a:r>
            <a:r>
              <a:rPr lang="en-US" altLang="zh-CN" dirty="0"/>
              <a:t>We </a:t>
            </a:r>
            <a:r>
              <a:rPr lang="en-US" altLang="zh-CN" dirty="0" smtClean="0"/>
              <a:t>propose a two-step method to mine evidences:</a:t>
            </a:r>
          </a:p>
          <a:p>
            <a:pPr lvl="1" eaLnBrk="1" hangingPunct="1"/>
            <a:r>
              <a:rPr lang="en-US" altLang="zh-CN" dirty="0"/>
              <a:t>(1) Find related entity </a:t>
            </a:r>
            <a:r>
              <a:rPr lang="en-US" altLang="zh-CN" dirty="0" smtClean="0"/>
              <a:t>evidences</a:t>
            </a:r>
            <a:endParaRPr lang="en-US" altLang="zh-CN" dirty="0"/>
          </a:p>
          <a:p>
            <a:pPr lvl="1" eaLnBrk="1" hangingPunct="1"/>
            <a:r>
              <a:rPr lang="en-US" altLang="zh-CN" dirty="0"/>
              <a:t>(2) Use mined entity evidences along with original query to generate regular context evidence</a:t>
            </a:r>
          </a:p>
          <a:p>
            <a:pPr marL="393700" lvl="1" indent="0" eaLnBrk="1" hangingPunct="1">
              <a:buNone/>
            </a:pPr>
            <a:endParaRPr lang="en-GB" altLang="zh-CN" dirty="0"/>
          </a:p>
          <a:p>
            <a:endParaRPr lang="en-US" altLang="zh-CN" dirty="0" smtClean="0"/>
          </a:p>
          <a:p>
            <a:pPr marL="640080" lvl="1" indent="-246888" eaLnBrk="1" fontAlgn="auto" hangingPunct="1">
              <a:spcAft>
                <a:spcPts val="0"/>
              </a:spcAft>
              <a:buFont typeface="Wingdings 2"/>
              <a:buChar char=""/>
              <a:defRPr/>
            </a:pPr>
            <a:endParaRPr lang="en-US" altLang="zh-CN" dirty="0"/>
          </a:p>
          <a:p>
            <a:pPr marL="640080" lvl="1" indent="-246888" eaLnBrk="1" fontAlgn="auto" hangingPunct="1">
              <a:spcAft>
                <a:spcPts val="0"/>
              </a:spcAft>
              <a:buFont typeface="Wingdings 2"/>
              <a:buChar char=""/>
              <a:defRPr/>
            </a:pPr>
            <a:endParaRPr lang="en-US" altLang="zh-CN" sz="2500" dirty="0" smtClean="0"/>
          </a:p>
          <a:p>
            <a:pPr marL="640080" lvl="1" indent="-246888" eaLnBrk="1" fontAlgn="auto" hangingPunct="1">
              <a:spcAft>
                <a:spcPts val="0"/>
              </a:spcAft>
              <a:buFont typeface="Wingdings 2"/>
              <a:buChar char=""/>
              <a:defRPr/>
            </a:pPr>
            <a:endParaRPr lang="en-US" altLang="zh-CN" sz="2500" dirty="0" smtClean="0"/>
          </a:p>
        </p:txBody>
      </p:sp>
    </p:spTree>
    <p:custDataLst>
      <p:tags r:id="rId1"/>
    </p:custDataLst>
    <p:extLst>
      <p:ext uri="{BB962C8B-B14F-4D97-AF65-F5344CB8AC3E}">
        <p14:creationId xmlns:p14="http://schemas.microsoft.com/office/powerpoint/2010/main" val="312880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60648"/>
            <a:ext cx="8229600" cy="1143000"/>
          </a:xfrm>
        </p:spPr>
        <p:txBody>
          <a:bodyPr/>
          <a:lstStyle/>
          <a:p>
            <a:pPr algn="ctr" eaLnBrk="1" hangingPunct="1"/>
            <a:r>
              <a:rPr lang="en-GB" altLang="zh-CN" dirty="0"/>
              <a:t>Our Possible Solution</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24</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24</a:t>
            </a:fld>
            <a:endParaRPr lang="zh-TW" altLang="en-US"/>
          </a:p>
        </p:txBody>
      </p:sp>
      <mc:AlternateContent xmlns:mc="http://schemas.openxmlformats.org/markup-compatibility/2006" xmlns:a14="http://schemas.microsoft.com/office/drawing/2010/main">
        <mc:Choice Requires="a14">
          <p:sp>
            <p:nvSpPr>
              <p:cNvPr id="30" name="内容占位符 2"/>
              <p:cNvSpPr>
                <a:spLocks noGrp="1"/>
              </p:cNvSpPr>
              <p:nvPr>
                <p:ph idx="1"/>
              </p:nvPr>
            </p:nvSpPr>
            <p:spPr>
              <a:xfrm>
                <a:off x="251520" y="1628801"/>
                <a:ext cx="9289031" cy="5323506"/>
              </a:xfrm>
            </p:spPr>
            <p:txBody>
              <a:bodyPr>
                <a:normAutofit fontScale="92500" lnSpcReduction="10000"/>
              </a:bodyPr>
              <a:lstStyle/>
              <a:p>
                <a:r>
                  <a:rPr lang="en-US" altLang="zh-CN" sz="2400" dirty="0" smtClean="0"/>
                  <a:t>How to find related entity evidences?</a:t>
                </a:r>
              </a:p>
              <a:p>
                <a:pPr lvl="1" eaLnBrk="1" hangingPunct="1"/>
                <a:r>
                  <a:rPr lang="en-GB" altLang="zh-CN" dirty="0" smtClean="0"/>
                  <a:t>Extract all entities from related paragraphs</a:t>
                </a:r>
              </a:p>
              <a:p>
                <a:pPr lvl="1" eaLnBrk="1" hangingPunct="1"/>
                <a:r>
                  <a:rPr lang="en-GB" altLang="zh-CN" dirty="0" smtClean="0"/>
                  <a:t>Rank these entities w.r.t P(</a:t>
                </a:r>
                <a:r>
                  <a:rPr lang="en-GB" altLang="zh-CN" i="1" dirty="0" err="1" smtClean="0"/>
                  <a:t>e</a:t>
                </a:r>
                <a:r>
                  <a:rPr lang="en-GB" altLang="zh-CN" sz="1600" i="1" dirty="0" err="1" smtClean="0"/>
                  <a:t>i</a:t>
                </a:r>
                <a:r>
                  <a:rPr lang="en-GB" altLang="zh-CN" i="1" dirty="0" err="1" smtClean="0"/>
                  <a:t>|Q</a:t>
                </a:r>
                <a:r>
                  <a:rPr lang="en-GB" altLang="zh-CN" dirty="0" smtClean="0"/>
                  <a:t>)</a:t>
                </a:r>
              </a:p>
              <a:p>
                <a:pPr marL="393700" lvl="1" indent="0" eaLnBrk="1" hangingPunct="1">
                  <a:buNone/>
                </a:pPr>
                <a:r>
                  <a:rPr lang="en-GB" altLang="zh-CN" dirty="0" smtClean="0"/>
                  <a:t>    P(</a:t>
                </a:r>
                <a14:m>
                  <m:oMath xmlns:m="http://schemas.openxmlformats.org/officeDocument/2006/math">
                    <m:sSub>
                      <m:sSubPr>
                        <m:ctrlPr>
                          <a:rPr lang="en-GB" altLang="zh-CN" i="1" smtClean="0">
                            <a:latin typeface="Cambria Math"/>
                          </a:rPr>
                        </m:ctrlPr>
                      </m:sSubPr>
                      <m:e>
                        <m:r>
                          <a:rPr lang="en-US" altLang="zh-CN" b="0" i="1" smtClean="0">
                            <a:latin typeface="Cambria Math"/>
                          </a:rPr>
                          <m:t>𝑒</m:t>
                        </m:r>
                      </m:e>
                      <m:sub>
                        <m:r>
                          <a:rPr lang="en-US" altLang="zh-CN" b="0" i="1" smtClean="0">
                            <a:latin typeface="Cambria Math"/>
                          </a:rPr>
                          <m:t>𝑖</m:t>
                        </m:r>
                      </m:sub>
                    </m:sSub>
                    <m:d>
                      <m:dPr>
                        <m:begChr m:val="|"/>
                        <m:ctrlPr>
                          <a:rPr lang="en-US" altLang="zh-CN" b="0" i="1" smtClean="0">
                            <a:latin typeface="Cambria Math"/>
                          </a:rPr>
                        </m:ctrlPr>
                      </m:dPr>
                      <m:e>
                        <m:r>
                          <a:rPr lang="en-US" altLang="zh-CN" b="0" i="1" smtClean="0">
                            <a:latin typeface="Cambria Math"/>
                          </a:rPr>
                          <m:t>𝑄</m:t>
                        </m:r>
                      </m:e>
                    </m:d>
                    <m:r>
                      <a:rPr lang="en-US" altLang="zh-CN" b="0" i="1" smtClean="0">
                        <a:latin typeface="Cambria Math"/>
                      </a:rPr>
                      <m:t>=</m:t>
                    </m:r>
                    <m:f>
                      <m:fPr>
                        <m:ctrlPr>
                          <a:rPr lang="en-US" altLang="zh-CN" b="0" i="1" smtClean="0">
                            <a:latin typeface="Cambria Math"/>
                          </a:rPr>
                        </m:ctrlPr>
                      </m:fPr>
                      <m:num>
                        <m:r>
                          <a:rPr lang="en-US" altLang="zh-CN" b="0" i="1" smtClean="0">
                            <a:latin typeface="Cambria Math"/>
                          </a:rPr>
                          <m:t>𝑃</m:t>
                        </m:r>
                        <m:r>
                          <a:rPr lang="en-US" altLang="zh-CN" b="0" i="1" smtClean="0">
                            <a:latin typeface="Cambria Math"/>
                          </a:rPr>
                          <m:t>(</m:t>
                        </m:r>
                        <m:sSub>
                          <m:sSubPr>
                            <m:ctrlPr>
                              <a:rPr lang="en-GB" altLang="zh-CN" i="1">
                                <a:latin typeface="Cambria Math"/>
                              </a:rPr>
                            </m:ctrlPr>
                          </m:sSubPr>
                          <m:e>
                            <m:r>
                              <a:rPr lang="en-US" altLang="zh-CN" i="1">
                                <a:latin typeface="Cambria Math"/>
                              </a:rPr>
                              <m:t>𝑒</m:t>
                            </m:r>
                          </m:e>
                          <m:sub>
                            <m:r>
                              <a:rPr lang="en-US" altLang="zh-CN" i="1">
                                <a:latin typeface="Cambria Math"/>
                              </a:rPr>
                              <m:t>𝑖</m:t>
                            </m:r>
                          </m:sub>
                        </m:sSub>
                        <m:r>
                          <a:rPr lang="en-US" altLang="zh-CN" b="0" i="1" smtClean="0">
                            <a:latin typeface="Cambria Math"/>
                          </a:rPr>
                          <m:t>,</m:t>
                        </m:r>
                        <m:r>
                          <a:rPr lang="en-US" altLang="zh-CN" b="0" i="1" smtClean="0">
                            <a:latin typeface="Cambria Math"/>
                          </a:rPr>
                          <m:t>𝑄</m:t>
                        </m:r>
                        <m:r>
                          <a:rPr lang="en-US" altLang="zh-CN" b="0" i="1" smtClean="0">
                            <a:latin typeface="Cambria Math"/>
                          </a:rPr>
                          <m:t>)</m:t>
                        </m:r>
                      </m:num>
                      <m:den>
                        <m:r>
                          <a:rPr lang="en-US" altLang="zh-CN" b="0" i="1" smtClean="0">
                            <a:latin typeface="Cambria Math"/>
                          </a:rPr>
                          <m:t>𝑃</m:t>
                        </m:r>
                        <m:r>
                          <a:rPr lang="en-US" altLang="zh-CN" b="0" i="1" smtClean="0">
                            <a:latin typeface="Cambria Math"/>
                          </a:rPr>
                          <m:t>(</m:t>
                        </m:r>
                        <m:r>
                          <a:rPr lang="en-US" altLang="zh-CN" b="0" i="1" smtClean="0">
                            <a:latin typeface="Cambria Math"/>
                          </a:rPr>
                          <m:t>𝑄</m:t>
                        </m:r>
                        <m:r>
                          <a:rPr lang="en-US" altLang="zh-CN" b="0" i="1" smtClean="0">
                            <a:latin typeface="Cambria Math"/>
                          </a:rPr>
                          <m:t>)</m:t>
                        </m:r>
                      </m:den>
                    </m:f>
                  </m:oMath>
                </a14:m>
                <a:r>
                  <a:rPr lang="en-GB" altLang="zh-CN" dirty="0" smtClean="0"/>
                  <a:t> </a:t>
                </a:r>
                <a14:m>
                  <m:oMath xmlns:m="http://schemas.openxmlformats.org/officeDocument/2006/math">
                    <m:r>
                      <a:rPr lang="en-US" altLang="zh-CN" i="1">
                        <a:latin typeface="Cambria Math"/>
                      </a:rPr>
                      <m:t>=</m:t>
                    </m:r>
                    <m:f>
                      <m:fPr>
                        <m:ctrlPr>
                          <a:rPr lang="en-US" altLang="zh-CN" i="1" smtClean="0">
                            <a:latin typeface="Cambria Math"/>
                          </a:rPr>
                        </m:ctrlPr>
                      </m:fPr>
                      <m:num>
                        <m:r>
                          <a:rPr lang="en-US" altLang="zh-CN" b="0" i="1" smtClean="0">
                            <a:latin typeface="Cambria Math"/>
                          </a:rPr>
                          <m:t>𝑃</m:t>
                        </m:r>
                        <m:d>
                          <m:dPr>
                            <m:ctrlPr>
                              <a:rPr lang="en-US" altLang="zh-CN" b="0" i="1" smtClean="0">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b="0" i="1" smtClean="0">
                            <a:latin typeface="Cambria Math"/>
                          </a:rPr>
                          <m:t>𝑃</m:t>
                        </m:r>
                        <m:r>
                          <a:rPr lang="en-US" altLang="zh-CN" b="0" i="1" smtClean="0">
                            <a:latin typeface="Cambria Math"/>
                          </a:rPr>
                          <m:t>(</m:t>
                        </m:r>
                        <m:r>
                          <a:rPr lang="en-US" altLang="zh-CN" b="0" i="1" smtClean="0">
                            <a:latin typeface="Cambria Math"/>
                          </a:rPr>
                          <m:t>𝑄</m:t>
                        </m:r>
                        <m:r>
                          <a:rPr lang="en-US" altLang="zh-CN" b="0" i="1" smtClean="0">
                            <a:latin typeface="Cambria Math"/>
                          </a:rPr>
                          <m:t>|</m:t>
                        </m:r>
                        <m:sSub>
                          <m:sSubPr>
                            <m:ctrlPr>
                              <a:rPr lang="en-GB" altLang="zh-CN" i="1">
                                <a:latin typeface="Cambria Math"/>
                              </a:rPr>
                            </m:ctrlPr>
                          </m:sSubPr>
                          <m:e>
                            <m:r>
                              <a:rPr lang="en-US" altLang="zh-CN" i="1">
                                <a:latin typeface="Cambria Math"/>
                              </a:rPr>
                              <m:t>𝑒</m:t>
                            </m:r>
                          </m:e>
                          <m:sub>
                            <m:r>
                              <a:rPr lang="en-US" altLang="zh-CN" i="1">
                                <a:latin typeface="Cambria Math"/>
                              </a:rPr>
                              <m:t>𝑖</m:t>
                            </m:r>
                          </m:sub>
                        </m:sSub>
                        <m:r>
                          <a:rPr lang="en-US" altLang="zh-CN" b="0" i="1" smtClean="0">
                            <a:latin typeface="Cambria Math"/>
                          </a:rPr>
                          <m:t>)</m:t>
                        </m:r>
                      </m:num>
                      <m:den>
                        <m:r>
                          <a:rPr lang="en-US" altLang="zh-CN" b="0" i="1" smtClean="0">
                            <a:latin typeface="Cambria Math"/>
                          </a:rPr>
                          <m:t>𝑃</m:t>
                        </m:r>
                        <m:r>
                          <a:rPr lang="en-US" altLang="zh-CN" b="0" i="1" smtClean="0">
                            <a:latin typeface="Cambria Math"/>
                          </a:rPr>
                          <m:t>(</m:t>
                        </m:r>
                        <m:r>
                          <a:rPr lang="en-US" altLang="zh-CN" b="0" i="1" smtClean="0">
                            <a:latin typeface="Cambria Math"/>
                          </a:rPr>
                          <m:t>𝑄</m:t>
                        </m:r>
                        <m:r>
                          <a:rPr lang="en-US" altLang="zh-CN" b="0" i="1" smtClean="0">
                            <a:latin typeface="Cambria Math"/>
                          </a:rPr>
                          <m:t>)</m:t>
                        </m:r>
                      </m:den>
                    </m:f>
                  </m:oMath>
                </a14:m>
                <a:r>
                  <a:rPr lang="en-GB" altLang="zh-CN" dirty="0" smtClean="0"/>
                  <a:t> </a:t>
                </a:r>
              </a:p>
              <a:p>
                <a:pPr marL="393700" lvl="1" indent="0" eaLnBrk="1" hangingPunct="1">
                  <a:buNone/>
                </a:pPr>
                <a:r>
                  <a:rPr lang="en-GB" altLang="zh-CN" dirty="0" smtClean="0"/>
                  <a:t>    Assume </a:t>
                </a:r>
                <a:r>
                  <a:rPr lang="en-GB" altLang="zh-CN" dirty="0"/>
                  <a:t>P(</a:t>
                </a:r>
                <a14:m>
                  <m:oMath xmlns:m="http://schemas.openxmlformats.org/officeDocument/2006/math">
                    <m:r>
                      <a:rPr lang="en-US" altLang="zh-CN" i="1" smtClean="0">
                        <a:latin typeface="Cambria Math"/>
                      </a:rPr>
                      <m:t>𝑄</m:t>
                    </m:r>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m:t>
                    </m:r>
                  </m:oMath>
                </a14:m>
                <a:r>
                  <a:rPr lang="en-GB" altLang="zh-CN" dirty="0"/>
                  <a:t> P(</a:t>
                </a:r>
                <a14:m>
                  <m:oMath xmlns:m="http://schemas.openxmlformats.org/officeDocument/2006/math">
                    <m:sSub>
                      <m:sSubPr>
                        <m:ctrlPr>
                          <a:rPr lang="en-US" altLang="zh-CN" i="1" smtClean="0">
                            <a:latin typeface="Cambria Math"/>
                          </a:rPr>
                        </m:ctrlPr>
                      </m:sSubPr>
                      <m:e>
                        <m:r>
                          <a:rPr lang="en-US" altLang="zh-CN" b="0" i="1" smtClean="0">
                            <a:latin typeface="Cambria Math"/>
                          </a:rPr>
                          <m:t>𝑄</m:t>
                        </m:r>
                      </m:e>
                      <m:sub>
                        <m:r>
                          <a:rPr lang="en-US" altLang="zh-CN" b="0" i="1" smtClean="0">
                            <a:latin typeface="Cambria Math"/>
                          </a:rPr>
                          <m:t>𝑐</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m:rPr>
                        <m:nor/>
                      </m:rPr>
                      <a:rPr lang="en-GB" altLang="zh-CN" dirty="0"/>
                      <m:t>P</m:t>
                    </m:r>
                    <m:r>
                      <m:rPr>
                        <m:nor/>
                      </m:rPr>
                      <a:rPr lang="en-GB" altLang="zh-CN" dirty="0"/>
                      <m:t>(</m:t>
                    </m:r>
                    <m:sSub>
                      <m:sSubPr>
                        <m:ctrlPr>
                          <a:rPr lang="en-US" altLang="zh-CN" i="1">
                            <a:latin typeface="Cambria Math"/>
                          </a:rPr>
                        </m:ctrlPr>
                      </m:sSubPr>
                      <m:e>
                        <m:r>
                          <a:rPr lang="en-US" altLang="zh-CN" i="1">
                            <a:latin typeface="Cambria Math"/>
                          </a:rPr>
                          <m:t>𝑄</m:t>
                        </m:r>
                      </m:e>
                      <m:sub>
                        <m:r>
                          <a:rPr lang="en-US" altLang="zh-CN" b="0" i="1" smtClean="0">
                            <a:latin typeface="Cambria Math"/>
                          </a:rPr>
                          <m:t>𝑒</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oMath>
                </a14:m>
                <a:r>
                  <a:rPr lang="en-GB" altLang="zh-CN" dirty="0" smtClean="0"/>
                  <a:t>, then</a:t>
                </a:r>
              </a:p>
              <a:p>
                <a:pPr marL="393700" lvl="1" indent="0" eaLnBrk="1" hangingPunct="1">
                  <a:buNone/>
                </a:pPr>
                <a:r>
                  <a:rPr lang="en-GB" altLang="zh-CN" dirty="0"/>
                  <a:t> </a:t>
                </a:r>
                <a:r>
                  <a:rPr lang="en-GB" altLang="zh-CN" dirty="0" smtClean="0"/>
                  <a:t>P</a:t>
                </a:r>
                <a:r>
                  <a:rPr lang="en-GB" altLang="zh-CN" dirty="0"/>
                  <a:t>(</a:t>
                </a:r>
                <a14:m>
                  <m:oMath xmlns:m="http://schemas.openxmlformats.org/officeDocument/2006/math">
                    <m:sSub>
                      <m:sSubPr>
                        <m:ctrlPr>
                          <a:rPr lang="en-GB" altLang="zh-CN" i="1">
                            <a:latin typeface="Cambria Math"/>
                          </a:rPr>
                        </m:ctrlPr>
                      </m:sSubPr>
                      <m:e>
                        <m:r>
                          <a:rPr lang="en-US" altLang="zh-CN" i="1">
                            <a:latin typeface="Cambria Math"/>
                          </a:rPr>
                          <m:t>𝑒</m:t>
                        </m:r>
                      </m:e>
                      <m:sub>
                        <m:r>
                          <a:rPr lang="en-US" altLang="zh-CN" i="1">
                            <a:latin typeface="Cambria Math"/>
                          </a:rPr>
                          <m:t>𝑖</m:t>
                        </m:r>
                      </m:sub>
                    </m:sSub>
                    <m:d>
                      <m:dPr>
                        <m:begChr m:val="|"/>
                        <m:ctrlPr>
                          <a:rPr lang="en-US" altLang="zh-CN" i="1">
                            <a:latin typeface="Cambria Math"/>
                          </a:rPr>
                        </m:ctrlPr>
                      </m:dPr>
                      <m:e>
                        <m:r>
                          <a:rPr lang="en-US" altLang="zh-CN" i="1">
                            <a:latin typeface="Cambria Math"/>
                          </a:rPr>
                          <m:t>𝑄</m:t>
                        </m:r>
                      </m:e>
                    </m:d>
                  </m:oMath>
                </a14:m>
                <a:r>
                  <a:rPr lang="en-GB" altLang="zh-CN" dirty="0"/>
                  <a:t> </a:t>
                </a:r>
                <a14:m>
                  <m:oMath xmlns:m="http://schemas.openxmlformats.org/officeDocument/2006/math">
                    <m:r>
                      <a:rPr lang="en-US" altLang="zh-CN" i="1">
                        <a:latin typeface="Cambria Math"/>
                      </a:rPr>
                      <m:t>=</m:t>
                    </m:r>
                    <m:f>
                      <m:fPr>
                        <m:ctrlPr>
                          <a:rPr lang="en-US" altLang="zh-CN" i="1">
                            <a:latin typeface="Cambria Math"/>
                          </a:rPr>
                        </m:ctrlPr>
                      </m:fPr>
                      <m:num>
                        <m:r>
                          <a:rPr lang="en-US" altLang="zh-CN" i="1">
                            <a:latin typeface="Cambria Math"/>
                          </a:rPr>
                          <m:t>𝑃</m:t>
                        </m:r>
                        <m:d>
                          <m:dPr>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𝑃</m:t>
                        </m:r>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𝑐</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𝑃</m:t>
                        </m:r>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𝑒</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num>
                      <m:den>
                        <m:r>
                          <a:rPr lang="en-US" altLang="zh-CN" i="1">
                            <a:latin typeface="Cambria Math"/>
                          </a:rPr>
                          <m:t>𝑃</m:t>
                        </m:r>
                        <m:r>
                          <a:rPr lang="en-US" altLang="zh-CN" i="1">
                            <a:latin typeface="Cambria Math"/>
                          </a:rPr>
                          <m:t>(</m:t>
                        </m:r>
                        <m:r>
                          <a:rPr lang="en-US" altLang="zh-CN" i="1">
                            <a:latin typeface="Cambria Math"/>
                          </a:rPr>
                          <m:t>𝑄</m:t>
                        </m:r>
                        <m:r>
                          <a:rPr lang="en-US" altLang="zh-CN" i="1">
                            <a:latin typeface="Cambria Math"/>
                          </a:rPr>
                          <m:t>)</m:t>
                        </m:r>
                      </m:den>
                    </m:f>
                    <m:r>
                      <a:rPr lang="en-US" altLang="zh-CN" i="1">
                        <a:latin typeface="Cambria Math"/>
                      </a:rPr>
                      <m:t>=</m:t>
                    </m:r>
                  </m:oMath>
                </a14:m>
                <a:r>
                  <a:rPr lang="en-GB" altLang="zh-CN" dirty="0" smtClean="0"/>
                  <a:t> </a:t>
                </a:r>
                <a14:m>
                  <m:oMath xmlns:m="http://schemas.openxmlformats.org/officeDocument/2006/math">
                    <m:f>
                      <m:fPr>
                        <m:ctrlPr>
                          <a:rPr lang="en-US" altLang="zh-CN" i="1">
                            <a:latin typeface="Cambria Math"/>
                          </a:rPr>
                        </m:ctrlPr>
                      </m:fPr>
                      <m:num>
                        <m:r>
                          <a:rPr lang="en-US" altLang="zh-CN" i="1">
                            <a:latin typeface="Cambria Math"/>
                          </a:rPr>
                          <m:t>𝑃</m:t>
                        </m:r>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𝑐</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𝑃</m:t>
                        </m:r>
                        <m:d>
                          <m:dPr>
                            <m:ctrlPr>
                              <a:rPr lang="en-US" altLang="zh-CN" b="0" i="1" smtClean="0">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e>
                            <m:sSub>
                              <m:sSubPr>
                                <m:ctrlPr>
                                  <a:rPr lang="en-US" altLang="zh-CN" i="1">
                                    <a:latin typeface="Cambria Math"/>
                                  </a:rPr>
                                </m:ctrlPr>
                              </m:sSubPr>
                              <m:e>
                                <m:r>
                                  <a:rPr lang="en-US" altLang="zh-CN" i="1">
                                    <a:latin typeface="Cambria Math"/>
                                  </a:rPr>
                                  <m:t>𝑄</m:t>
                                </m:r>
                              </m:e>
                              <m:sub>
                                <m:r>
                                  <a:rPr lang="en-US" altLang="zh-CN" i="1">
                                    <a:latin typeface="Cambria Math"/>
                                  </a:rPr>
                                  <m:t>𝑒</m:t>
                                </m:r>
                              </m:sub>
                            </m:sSub>
                          </m:e>
                        </m:d>
                        <m:r>
                          <a:rPr lang="en-US" altLang="zh-CN" i="1">
                            <a:latin typeface="Cambria Math"/>
                          </a:rPr>
                          <m:t>𝑃</m:t>
                        </m:r>
                        <m:sSub>
                          <m:sSubPr>
                            <m:ctrlPr>
                              <a:rPr lang="en-US" altLang="zh-CN" i="1">
                                <a:latin typeface="Cambria Math"/>
                              </a:rPr>
                            </m:ctrlPr>
                          </m:sSubPr>
                          <m:e>
                            <m:r>
                              <a:rPr lang="en-US" altLang="zh-CN" i="1">
                                <a:latin typeface="Cambria Math"/>
                              </a:rPr>
                              <m:t>(</m:t>
                            </m:r>
                            <m:r>
                              <a:rPr lang="en-US" altLang="zh-CN" i="1">
                                <a:latin typeface="Cambria Math"/>
                              </a:rPr>
                              <m:t>𝑄</m:t>
                            </m:r>
                          </m:e>
                          <m:sub>
                            <m:r>
                              <a:rPr lang="en-US" altLang="zh-CN" i="1">
                                <a:latin typeface="Cambria Math"/>
                              </a:rPr>
                              <m:t>𝑒</m:t>
                            </m:r>
                          </m:sub>
                        </m:sSub>
                        <m:r>
                          <a:rPr lang="en-US" altLang="zh-CN" b="0" i="1" smtClean="0">
                            <a:latin typeface="Cambria Math"/>
                          </a:rPr>
                          <m:t>)</m:t>
                        </m:r>
                      </m:num>
                      <m:den>
                        <m:r>
                          <a:rPr lang="en-US" altLang="zh-CN" i="1">
                            <a:latin typeface="Cambria Math"/>
                          </a:rPr>
                          <m:t>𝑃</m:t>
                        </m:r>
                        <m:d>
                          <m:dPr>
                            <m:ctrlPr>
                              <a:rPr lang="en-US" altLang="zh-CN" i="1">
                                <a:latin typeface="Cambria Math"/>
                              </a:rPr>
                            </m:ctrlPr>
                          </m:dPr>
                          <m:e>
                            <m:r>
                              <a:rPr lang="en-US" altLang="zh-CN" i="1">
                                <a:latin typeface="Cambria Math"/>
                              </a:rPr>
                              <m:t>𝑄</m:t>
                            </m:r>
                          </m:e>
                        </m:d>
                      </m:den>
                    </m:f>
                  </m:oMath>
                </a14:m>
                <a:r>
                  <a:rPr lang="en-GB" altLang="zh-CN" dirty="0" smtClean="0"/>
                  <a:t> </a:t>
                </a:r>
                <a14:m>
                  <m:oMath xmlns:m="http://schemas.openxmlformats.org/officeDocument/2006/math">
                    <m:r>
                      <a:rPr lang="en-US" altLang="zh-CN" i="1" smtClean="0">
                        <a:latin typeface="Cambria Math"/>
                        <a:ea typeface="Cambria Math"/>
                      </a:rPr>
                      <m:t>∝</m:t>
                    </m:r>
                    <m:r>
                      <m:rPr>
                        <m:nor/>
                      </m:rPr>
                      <a:rPr lang="en-GB" altLang="zh-CN" dirty="0"/>
                      <m:t>P</m:t>
                    </m:r>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𝑐</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oMath>
                </a14:m>
                <a:r>
                  <a:rPr lang="en-GB" altLang="zh-CN" dirty="0" smtClean="0"/>
                  <a:t>P(</a:t>
                </a:r>
                <a14:m>
                  <m:oMath xmlns:m="http://schemas.openxmlformats.org/officeDocument/2006/math">
                    <m:sSub>
                      <m:sSubPr>
                        <m:ctrlPr>
                          <a:rPr lang="en-GB" altLang="zh-CN" i="1">
                            <a:latin typeface="Cambria Math"/>
                          </a:rPr>
                        </m:ctrlPr>
                      </m:sSubPr>
                      <m:e>
                        <m:r>
                          <a:rPr lang="en-US" altLang="zh-CN" i="1">
                            <a:latin typeface="Cambria Math"/>
                          </a:rPr>
                          <m:t>𝑒</m:t>
                        </m:r>
                      </m:e>
                      <m:sub>
                        <m:r>
                          <a:rPr lang="en-US" altLang="zh-CN" i="1">
                            <a:latin typeface="Cambria Math"/>
                          </a:rPr>
                          <m:t>𝑖</m:t>
                        </m:r>
                      </m:sub>
                    </m:sSub>
                    <m:d>
                      <m:dPr>
                        <m:begChr m:val="|"/>
                        <m:ctrlPr>
                          <a:rPr lang="en-US" altLang="zh-CN" b="0" i="1" smtClean="0">
                            <a:latin typeface="Cambria Math"/>
                          </a:rPr>
                        </m:ctrlPr>
                      </m:dPr>
                      <m:e>
                        <m:sSub>
                          <m:sSubPr>
                            <m:ctrlPr>
                              <a:rPr lang="en-US" altLang="zh-CN" i="1">
                                <a:latin typeface="Cambria Math"/>
                              </a:rPr>
                            </m:ctrlPr>
                          </m:sSubPr>
                          <m:e>
                            <m:r>
                              <a:rPr lang="en-US" altLang="zh-CN" i="1">
                                <a:latin typeface="Cambria Math"/>
                              </a:rPr>
                              <m:t>𝑄</m:t>
                            </m:r>
                          </m:e>
                          <m:sub>
                            <m:r>
                              <a:rPr lang="en-US" altLang="zh-CN" i="1">
                                <a:latin typeface="Cambria Math"/>
                              </a:rPr>
                              <m:t>𝑒</m:t>
                            </m:r>
                          </m:sub>
                        </m:sSub>
                      </m:e>
                    </m:d>
                  </m:oMath>
                </a14:m>
                <a:endParaRPr lang="en-US" altLang="zh-CN" b="0" dirty="0" smtClean="0"/>
              </a:p>
              <a:p>
                <a:r>
                  <a:rPr lang="en-US" altLang="zh-CN" sz="2400" dirty="0"/>
                  <a:t>Notations:</a:t>
                </a:r>
              </a:p>
              <a:p>
                <a:pPr lvl="1"/>
                <a14:m>
                  <m:oMath xmlns:m="http://schemas.openxmlformats.org/officeDocument/2006/math">
                    <m:r>
                      <a:rPr lang="en-US" altLang="zh-CN" i="1">
                        <a:latin typeface="Cambria Math"/>
                      </a:rPr>
                      <m:t>𝑄</m:t>
                    </m:r>
                  </m:oMath>
                </a14:m>
                <a:r>
                  <a:rPr lang="en-US" altLang="zh-CN" dirty="0"/>
                  <a:t>: Original query</a:t>
                </a:r>
              </a:p>
              <a:p>
                <a:pPr lvl="1"/>
                <a14:m>
                  <m:oMath xmlns:m="http://schemas.openxmlformats.org/officeDocument/2006/math">
                    <m:sSub>
                      <m:sSubPr>
                        <m:ctrlPr>
                          <a:rPr lang="en-GB" altLang="zh-CN" i="1">
                            <a:latin typeface="Cambria Math"/>
                          </a:rPr>
                        </m:ctrlPr>
                      </m:sSubPr>
                      <m:e>
                        <m:r>
                          <a:rPr lang="en-US" altLang="zh-CN" i="1">
                            <a:latin typeface="Cambria Math"/>
                          </a:rPr>
                          <m:t>𝑒</m:t>
                        </m:r>
                      </m:e>
                      <m:sub>
                        <m:r>
                          <a:rPr lang="en-US" altLang="zh-CN" i="1">
                            <a:latin typeface="Cambria Math"/>
                          </a:rPr>
                          <m:t>𝑖</m:t>
                        </m:r>
                      </m:sub>
                    </m:sSub>
                  </m:oMath>
                </a14:m>
                <a:r>
                  <a:rPr lang="en-US" altLang="zh-CN" dirty="0"/>
                  <a:t>: the </a:t>
                </a:r>
                <a:r>
                  <a:rPr lang="en-US" altLang="zh-CN" dirty="0" err="1"/>
                  <a:t>i-th</a:t>
                </a:r>
                <a:r>
                  <a:rPr lang="en-US" altLang="zh-CN" dirty="0"/>
                  <a:t> entity in </a:t>
                </a:r>
                <a:r>
                  <a:rPr lang="en-US" altLang="zh-CN" dirty="0" smtClean="0"/>
                  <a:t>the </a:t>
                </a:r>
                <a:r>
                  <a:rPr lang="en-US" altLang="zh-CN" dirty="0"/>
                  <a:t>entities extracted from </a:t>
                </a:r>
                <a:r>
                  <a:rPr lang="en-GB" altLang="zh-CN" dirty="0"/>
                  <a:t>related paragraphs</a:t>
                </a:r>
              </a:p>
              <a:p>
                <a:pPr lvl="1"/>
                <a14:m>
                  <m:oMath xmlns:m="http://schemas.openxmlformats.org/officeDocument/2006/math">
                    <m:sSub>
                      <m:sSubPr>
                        <m:ctrlPr>
                          <a:rPr lang="en-US" altLang="zh-CN" i="1">
                            <a:latin typeface="Cambria Math"/>
                          </a:rPr>
                        </m:ctrlPr>
                      </m:sSubPr>
                      <m:e>
                        <m:r>
                          <a:rPr lang="en-US" altLang="zh-CN" i="1">
                            <a:latin typeface="Cambria Math"/>
                          </a:rPr>
                          <m:t>𝑄</m:t>
                        </m:r>
                      </m:e>
                      <m:sub>
                        <m:r>
                          <a:rPr lang="en-US" altLang="zh-CN" i="1">
                            <a:latin typeface="Cambria Math"/>
                          </a:rPr>
                          <m:t>𝑐</m:t>
                        </m:r>
                      </m:sub>
                    </m:sSub>
                  </m:oMath>
                </a14:m>
                <a:r>
                  <a:rPr lang="en-GB" altLang="zh-CN" dirty="0"/>
                  <a:t>: the set of regular context words in original query (including the </a:t>
                </a:r>
                <a:r>
                  <a:rPr lang="en-US" altLang="zh-CN" dirty="0"/>
                  <a:t>named entity mention </a:t>
                </a:r>
                <a:r>
                  <a:rPr lang="en-US" altLang="zh-CN" i="1" dirty="0"/>
                  <a:t>m</a:t>
                </a:r>
                <a:r>
                  <a:rPr lang="en-US" altLang="zh-CN" dirty="0"/>
                  <a:t>)</a:t>
                </a:r>
                <a:endParaRPr lang="en-GB" altLang="zh-CN" dirty="0"/>
              </a:p>
              <a:p>
                <a:pPr lvl="1" defTabSz="457200">
                  <a:defRPr/>
                </a:pPr>
                <a14:m>
                  <m:oMath xmlns:m="http://schemas.openxmlformats.org/officeDocument/2006/math">
                    <m:sSub>
                      <m:sSubPr>
                        <m:ctrlPr>
                          <a:rPr lang="en-US" altLang="zh-CN" i="1">
                            <a:latin typeface="Cambria Math"/>
                          </a:rPr>
                        </m:ctrlPr>
                      </m:sSubPr>
                      <m:e>
                        <m:r>
                          <a:rPr lang="en-US" altLang="zh-CN" i="1">
                            <a:latin typeface="Cambria Math"/>
                          </a:rPr>
                          <m:t>𝑄</m:t>
                        </m:r>
                      </m:e>
                      <m:sub>
                        <m:r>
                          <a:rPr lang="en-US" altLang="zh-CN" i="1">
                            <a:latin typeface="Cambria Math"/>
                          </a:rPr>
                          <m:t>𝑒</m:t>
                        </m:r>
                      </m:sub>
                    </m:sSub>
                  </m:oMath>
                </a14:m>
                <a:r>
                  <a:rPr lang="en-GB" altLang="zh-CN" dirty="0">
                    <a:latin typeface="Cambria Math"/>
                  </a:rPr>
                  <a:t>: the set of non-</a:t>
                </a:r>
                <a:r>
                  <a:rPr lang="en-GB" altLang="zh-CN" dirty="0" err="1">
                    <a:latin typeface="Cambria Math"/>
                  </a:rPr>
                  <a:t>ambigugous</a:t>
                </a:r>
                <a:r>
                  <a:rPr lang="en-GB" altLang="zh-CN" dirty="0">
                    <a:latin typeface="Cambria Math"/>
                  </a:rPr>
                  <a:t> entities in original </a:t>
                </a:r>
                <a:r>
                  <a:rPr lang="en-GB" altLang="zh-CN" dirty="0" smtClean="0">
                    <a:latin typeface="Cambria Math"/>
                  </a:rPr>
                  <a:t>query</a:t>
                </a:r>
                <a:endParaRPr lang="en-GB" altLang="zh-CN" dirty="0" smtClean="0"/>
              </a:p>
              <a:p>
                <a:pPr marL="393700" lvl="1" indent="0" eaLnBrk="1" hangingPunct="1">
                  <a:buNone/>
                </a:pPr>
                <a:r>
                  <a:rPr lang="en-GB" altLang="zh-CN" dirty="0" smtClean="0"/>
                  <a:t> </a:t>
                </a:r>
                <a:endParaRPr lang="en-US" altLang="zh-CN" dirty="0"/>
              </a:p>
              <a:p>
                <a:pPr marL="640080" lvl="1" indent="-246888" eaLnBrk="1" fontAlgn="auto" hangingPunct="1">
                  <a:spcAft>
                    <a:spcPts val="0"/>
                  </a:spcAft>
                  <a:buFont typeface="Wingdings 2"/>
                  <a:buChar char=""/>
                  <a:defRPr/>
                </a:pPr>
                <a:endParaRPr lang="en-US" altLang="zh-CN" sz="2500" dirty="0" smtClean="0"/>
              </a:p>
              <a:p>
                <a:pPr marL="640080" lvl="1" indent="-246888" eaLnBrk="1" fontAlgn="auto" hangingPunct="1">
                  <a:spcAft>
                    <a:spcPts val="0"/>
                  </a:spcAft>
                  <a:buFont typeface="Wingdings 2"/>
                  <a:buChar char=""/>
                  <a:defRPr/>
                </a:pPr>
                <a:endParaRPr lang="en-US" altLang="zh-CN" sz="2500" dirty="0" smtClean="0"/>
              </a:p>
            </p:txBody>
          </p:sp>
        </mc:Choice>
        <mc:Fallback xmlns="">
          <p:sp>
            <p:nvSpPr>
              <p:cNvPr id="30" name="内容占位符 2"/>
              <p:cNvSpPr>
                <a:spLocks noGrp="1" noRot="1" noChangeAspect="1" noMove="1" noResize="1" noEditPoints="1" noAdjustHandles="1" noChangeArrowheads="1" noChangeShapeType="1" noTextEdit="1"/>
              </p:cNvSpPr>
              <p:nvPr>
                <p:ph idx="1"/>
              </p:nvPr>
            </p:nvSpPr>
            <p:spPr>
              <a:xfrm>
                <a:off x="251520" y="1628801"/>
                <a:ext cx="9289031" cy="5323506"/>
              </a:xfrm>
              <a:blipFill rotWithShape="1">
                <a:blip r:embed="rId4"/>
                <a:stretch>
                  <a:fillRect l="-525" t="-13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6295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60648"/>
            <a:ext cx="8229600" cy="1143000"/>
          </a:xfrm>
        </p:spPr>
        <p:txBody>
          <a:bodyPr/>
          <a:lstStyle/>
          <a:p>
            <a:pPr algn="ctr" eaLnBrk="1" hangingPunct="1"/>
            <a:r>
              <a:rPr lang="en-GB" altLang="zh-CN" dirty="0"/>
              <a:t>Our Possible Solution</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25</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25</a:t>
            </a:fld>
            <a:endParaRPr lang="zh-TW" altLang="en-US"/>
          </a:p>
        </p:txBody>
      </p:sp>
      <mc:AlternateContent xmlns:mc="http://schemas.openxmlformats.org/markup-compatibility/2006" xmlns:a14="http://schemas.microsoft.com/office/drawing/2010/main">
        <mc:Choice Requires="a14">
          <p:sp>
            <p:nvSpPr>
              <p:cNvPr id="30" name="内容占位符 2"/>
              <p:cNvSpPr>
                <a:spLocks noGrp="1"/>
              </p:cNvSpPr>
              <p:nvPr>
                <p:ph idx="1"/>
              </p:nvPr>
            </p:nvSpPr>
            <p:spPr>
              <a:xfrm>
                <a:off x="251520" y="1628800"/>
                <a:ext cx="9289031" cy="5688632"/>
              </a:xfrm>
            </p:spPr>
            <p:txBody>
              <a:bodyPr>
                <a:normAutofit fontScale="92500" lnSpcReduction="20000"/>
              </a:bodyPr>
              <a:lstStyle/>
              <a:p>
                <a:pPr marL="273050" lvl="1" indent="-273050">
                  <a:buClr>
                    <a:srgbClr val="0BD0D9"/>
                  </a:buClr>
                  <a:buSzPct val="95000"/>
                </a:pPr>
                <a:r>
                  <a:rPr lang="en-GB" altLang="zh-CN" dirty="0"/>
                  <a:t>Rank these entities w.r.t </a:t>
                </a:r>
                <a:r>
                  <a:rPr lang="en-GB" altLang="zh-CN" dirty="0" smtClean="0"/>
                  <a:t>P(</a:t>
                </a:r>
                <a:r>
                  <a:rPr lang="en-GB" altLang="zh-CN" i="1" dirty="0" err="1"/>
                  <a:t>e</a:t>
                </a:r>
                <a:r>
                  <a:rPr lang="en-GB" altLang="zh-CN" sz="1400" i="1" dirty="0" err="1"/>
                  <a:t>i</a:t>
                </a:r>
                <a:r>
                  <a:rPr lang="en-GB" altLang="zh-CN" i="1" dirty="0" err="1"/>
                  <a:t>|Q</a:t>
                </a:r>
                <a:r>
                  <a:rPr lang="en-GB" altLang="zh-CN" dirty="0" smtClean="0"/>
                  <a:t>) </a:t>
                </a:r>
                <a:r>
                  <a:rPr lang="en-GB" altLang="zh-CN" dirty="0"/>
                  <a:t>(continue</a:t>
                </a:r>
                <a:r>
                  <a:rPr lang="en-GB" altLang="zh-CN" dirty="0" smtClean="0"/>
                  <a:t>)</a:t>
                </a:r>
              </a:p>
              <a:p>
                <a:pPr marL="393700" lvl="1" indent="0" eaLnBrk="1" hangingPunct="1">
                  <a:buNone/>
                </a:pPr>
                <a:r>
                  <a:rPr lang="en-GB" altLang="zh-CN" dirty="0" smtClean="0"/>
                  <a:t>P</a:t>
                </a:r>
                <a14:m>
                  <m:oMath xmlns:m="http://schemas.openxmlformats.org/officeDocument/2006/math">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𝑐</m:t>
                        </m:r>
                      </m:sub>
                    </m:sSub>
                    <m:d>
                      <m:dPr>
                        <m:begChr m:val="|"/>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m:t>
                    </m:r>
                    <m:nary>
                      <m:naryPr>
                        <m:chr m:val="∏"/>
                        <m:limLoc m:val="subSup"/>
                        <m:supHide m:val="on"/>
                        <m:ctrlPr>
                          <a:rPr lang="en-US" altLang="zh-CN" i="1">
                            <a:latin typeface="Cambria Math"/>
                          </a:rPr>
                        </m:ctrlPr>
                      </m:naryPr>
                      <m:sub>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sub>
                      <m:sup/>
                      <m:e>
                        <m:r>
                          <m:rPr>
                            <m:nor/>
                          </m:rPr>
                          <a:rPr lang="en-GB" altLang="zh-CN" dirty="0"/>
                          <m:t>P</m:t>
                        </m:r>
                        <m:r>
                          <a:rPr lang="en-US" altLang="zh-CN" i="1" dirty="0">
                            <a:latin typeface="Cambria Math"/>
                          </a:rPr>
                          <m:t>(</m:t>
                        </m:r>
                        <m:sSub>
                          <m:sSubPr>
                            <m:ctrlPr>
                              <a:rPr lang="en-US" altLang="zh-CN" i="1" dirty="0">
                                <a:latin typeface="Cambria Math"/>
                              </a:rPr>
                            </m:ctrlPr>
                          </m:sSubPr>
                          <m:e>
                            <m:r>
                              <a:rPr lang="en-US" altLang="zh-CN" i="1" dirty="0">
                                <a:latin typeface="Cambria Math"/>
                              </a:rPr>
                              <m:t>𝑄</m:t>
                            </m:r>
                          </m:e>
                          <m:sub>
                            <m:sSub>
                              <m:sSubPr>
                                <m:ctrlPr>
                                  <a:rPr lang="en-US" altLang="zh-CN" i="1" dirty="0">
                                    <a:latin typeface="Cambria Math"/>
                                  </a:rPr>
                                </m:ctrlPr>
                              </m:sSubPr>
                              <m:e>
                                <m:r>
                                  <a:rPr lang="en-US" altLang="zh-CN" i="1" dirty="0">
                                    <a:latin typeface="Cambria Math"/>
                                  </a:rPr>
                                  <m:t>𝑐</m:t>
                                </m:r>
                              </m:e>
                              <m:sub>
                                <m:r>
                                  <a:rPr lang="en-US" altLang="zh-CN" i="1" dirty="0">
                                    <a:latin typeface="Cambria Math"/>
                                  </a:rPr>
                                  <m:t>𝑗</m:t>
                                </m:r>
                              </m:sub>
                            </m:sSub>
                          </m:sub>
                        </m:sSub>
                        <m:r>
                          <a:rPr lang="en-US" altLang="zh-CN" i="1" dirty="0">
                            <a:latin typeface="Cambria Math"/>
                          </a:rPr>
                          <m:t>|</m:t>
                        </m:r>
                        <m:sSub>
                          <m:sSubPr>
                            <m:ctrlPr>
                              <a:rPr lang="en-US" altLang="zh-CN" i="1" dirty="0">
                                <a:latin typeface="Cambria Math"/>
                              </a:rPr>
                            </m:ctrlPr>
                          </m:sSubPr>
                          <m:e>
                            <m:r>
                              <a:rPr lang="en-US" altLang="zh-CN" i="1" dirty="0">
                                <a:latin typeface="Cambria Math"/>
                              </a:rPr>
                              <m:t>𝑒</m:t>
                            </m:r>
                          </m:e>
                          <m:sub>
                            <m:r>
                              <a:rPr lang="en-US" altLang="zh-CN" i="1" dirty="0">
                                <a:latin typeface="Cambria Math"/>
                              </a:rPr>
                              <m:t>𝑖</m:t>
                            </m:r>
                          </m:sub>
                        </m:sSub>
                        <m:r>
                          <a:rPr lang="en-US" altLang="zh-CN" i="1" dirty="0">
                            <a:latin typeface="Cambria Math"/>
                          </a:rPr>
                          <m:t>)</m:t>
                        </m:r>
                        <m:r>
                          <a:rPr lang="en-US" altLang="zh-CN" i="1">
                            <a:latin typeface="Cambria Math"/>
                          </a:rPr>
                          <m:t>=</m:t>
                        </m:r>
                        <m:nary>
                          <m:naryPr>
                            <m:chr m:val="∏"/>
                            <m:limLoc m:val="subSup"/>
                            <m:supHide m:val="on"/>
                            <m:ctrlPr>
                              <a:rPr lang="en-US" altLang="zh-CN" i="1">
                                <a:latin typeface="Cambria Math"/>
                              </a:rPr>
                            </m:ctrlPr>
                          </m:naryPr>
                          <m:sub>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sub>
                          <m:sup/>
                          <m:e>
                            <m:f>
                              <m:fPr>
                                <m:ctrlPr>
                                  <a:rPr lang="en-US" altLang="zh-CN" i="1">
                                    <a:latin typeface="Cambria Math"/>
                                  </a:rPr>
                                </m:ctrlPr>
                              </m:fPr>
                              <m:num>
                                <m:r>
                                  <a:rPr lang="en-US" altLang="zh-CN" i="1">
                                    <a:latin typeface="Cambria Math"/>
                                  </a:rPr>
                                  <m:t>|</m:t>
                                </m:r>
                                <m:r>
                                  <a:rPr lang="en-US" altLang="zh-CN" i="1">
                                    <a:latin typeface="Cambria Math"/>
                                  </a:rPr>
                                  <m:t>𝐷</m:t>
                                </m:r>
                                <m:r>
                                  <a:rPr lang="en-US" altLang="zh-CN" i="1">
                                    <a:latin typeface="Cambria Math"/>
                                  </a:rPr>
                                  <m:t>(</m:t>
                                </m:r>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r>
                                  <a:rPr lang="en-US" altLang="zh-CN" i="1" dirty="0">
                                    <a:latin typeface="Cambria Math"/>
                                  </a:rPr>
                                  <m:t>) </m:t>
                                </m:r>
                                <m:r>
                                  <a:rPr lang="en-US" altLang="zh-CN" i="1">
                                    <a:latin typeface="Cambria Math"/>
                                    <a:ea typeface="Cambria Math"/>
                                  </a:rPr>
                                  <m:t>∩ </m:t>
                                </m:r>
                                <m:r>
                                  <a:rPr lang="en-US" altLang="zh-CN" i="1">
                                    <a:latin typeface="Cambria Math"/>
                                    <a:ea typeface="Cambria Math"/>
                                  </a:rPr>
                                  <m:t>𝐷</m:t>
                                </m:r>
                                <m:r>
                                  <a:rPr lang="en-US" altLang="zh-CN" i="1">
                                    <a:latin typeface="Cambria Math"/>
                                    <a:ea typeface="Cambria Math"/>
                                  </a:rPr>
                                  <m:t>(</m:t>
                                </m:r>
                                <m:sSub>
                                  <m:sSubPr>
                                    <m:ctrlPr>
                                      <a:rPr lang="en-GB"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r>
                                  <a:rPr lang="en-US" altLang="zh-CN" i="1">
                                    <a:latin typeface="Cambria Math"/>
                                    <a:ea typeface="Cambria Math"/>
                                  </a:rPr>
                                  <m:t>|</m:t>
                                </m:r>
                              </m:num>
                              <m:den>
                                <m:r>
                                  <a:rPr lang="en-US" altLang="zh-CN" i="1" dirty="0">
                                    <a:latin typeface="Cambria Math"/>
                                  </a:rPr>
                                  <m:t>|</m:t>
                                </m:r>
                                <m:r>
                                  <a:rPr lang="en-US" altLang="zh-CN" i="1">
                                    <a:latin typeface="Cambria Math"/>
                                  </a:rPr>
                                  <m:t>𝐷</m:t>
                                </m:r>
                                <m:d>
                                  <m:dPr>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r>
                                  <a:rPr lang="en-US" altLang="zh-CN" i="1">
                                    <a:latin typeface="Cambria Math"/>
                                  </a:rPr>
                                  <m:t>|</m:t>
                                </m:r>
                              </m:den>
                            </m:f>
                          </m:e>
                        </m:nary>
                      </m:e>
                    </m:nary>
                  </m:oMath>
                </a14:m>
                <a:r>
                  <a:rPr lang="en-US" altLang="zh-CN" dirty="0"/>
                  <a:t> </a:t>
                </a:r>
              </a:p>
              <a:p>
                <a:pPr marL="393192" lvl="1" indent="0" eaLnBrk="1" fontAlgn="auto" hangingPunct="1">
                  <a:spcAft>
                    <a:spcPts val="0"/>
                  </a:spcAft>
                  <a:buNone/>
                  <a:defRPr/>
                </a:pPr>
                <a:r>
                  <a:rPr lang="en-GB" altLang="zh-CN" dirty="0" smtClean="0"/>
                  <a:t>P</a:t>
                </a:r>
                <a:r>
                  <a:rPr lang="en-GB" altLang="zh-CN" dirty="0"/>
                  <a:t>(</a:t>
                </a:r>
                <a14:m>
                  <m:oMath xmlns:m="http://schemas.openxmlformats.org/officeDocument/2006/math">
                    <m:sSub>
                      <m:sSubPr>
                        <m:ctrlPr>
                          <a:rPr lang="en-GB"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𝑒</m:t>
                        </m:r>
                      </m:sub>
                    </m:sSub>
                    <m:r>
                      <a:rPr lang="en-US" altLang="zh-CN" i="1">
                        <a:latin typeface="Cambria Math"/>
                      </a:rPr>
                      <m:t>)</m:t>
                    </m:r>
                  </m:oMath>
                </a14:m>
                <a:r>
                  <a:rPr lang="en-GB" altLang="zh-CN" dirty="0"/>
                  <a:t> </a:t>
                </a:r>
                <a14:m>
                  <m:oMath xmlns:m="http://schemas.openxmlformats.org/officeDocument/2006/math">
                    <m:r>
                      <a:rPr lang="en-US" altLang="zh-CN" i="1">
                        <a:latin typeface="Cambria Math"/>
                      </a:rPr>
                      <m:t>=</m:t>
                    </m:r>
                  </m:oMath>
                </a14:m>
                <a:r>
                  <a:rPr lang="en-GB" altLang="zh-CN" dirty="0"/>
                  <a:t> </a:t>
                </a:r>
                <a14:m>
                  <m:oMath xmlns:m="http://schemas.openxmlformats.org/officeDocument/2006/math">
                    <m:f>
                      <m:fPr>
                        <m:ctrlPr>
                          <a:rPr lang="en-GB" altLang="zh-CN" i="1" dirty="0">
                            <a:latin typeface="Cambria Math"/>
                          </a:rPr>
                        </m:ctrlPr>
                      </m:fPr>
                      <m:num>
                        <m:r>
                          <a:rPr lang="en-US" altLang="zh-CN" i="1" dirty="0">
                            <a:latin typeface="Cambria Math"/>
                          </a:rPr>
                          <m:t>𝑆𝑅</m:t>
                        </m:r>
                        <m:r>
                          <a:rPr lang="en-US" altLang="zh-CN" i="1" dirty="0">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𝑒</m:t>
                            </m:r>
                          </m:sub>
                        </m:sSub>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num>
                      <m:den>
                        <m:nary>
                          <m:naryPr>
                            <m:chr m:val="∑"/>
                            <m:supHide m:val="on"/>
                            <m:ctrlPr>
                              <a:rPr lang="en-GB" altLang="zh-CN" i="1" dirty="0">
                                <a:latin typeface="Cambria Math"/>
                              </a:rPr>
                            </m:ctrlPr>
                          </m:naryPr>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𝑖</m:t>
                                </m:r>
                              </m:sub>
                            </m:sSub>
                          </m:sub>
                          <m:sup/>
                          <m:e>
                            <m:r>
                              <a:rPr lang="en-US" altLang="zh-CN" i="1" dirty="0">
                                <a:latin typeface="Cambria Math"/>
                              </a:rPr>
                              <m:t>𝑆𝑅</m:t>
                            </m:r>
                            <m:r>
                              <a:rPr lang="en-US" altLang="zh-CN" i="1" dirty="0">
                                <a:latin typeface="Cambria Math"/>
                              </a:rPr>
                              <m:t>(</m:t>
                            </m:r>
                            <m:sSub>
                              <m:sSubPr>
                                <m:ctrlPr>
                                  <a:rPr lang="en-US" altLang="zh-CN" i="1">
                                    <a:latin typeface="Cambria Math"/>
                                  </a:rPr>
                                </m:ctrlPr>
                              </m:sSubPr>
                              <m:e>
                                <m:r>
                                  <a:rPr lang="en-US" altLang="zh-CN" i="1">
                                    <a:latin typeface="Cambria Math"/>
                                  </a:rPr>
                                  <m:t>𝑄</m:t>
                                </m:r>
                              </m:e>
                              <m:sub>
                                <m:r>
                                  <a:rPr lang="en-US" altLang="zh-CN" i="1">
                                    <a:latin typeface="Cambria Math"/>
                                  </a:rPr>
                                  <m:t>𝑒</m:t>
                                </m:r>
                              </m:sub>
                            </m:sSub>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e>
                        </m:nary>
                      </m:den>
                    </m:f>
                  </m:oMath>
                </a14:m>
                <a:r>
                  <a:rPr lang="en-GB" altLang="zh-CN" dirty="0"/>
                  <a:t> </a:t>
                </a:r>
                <a14:m>
                  <m:oMath xmlns:m="http://schemas.openxmlformats.org/officeDocument/2006/math">
                    <m:r>
                      <a:rPr lang="en-US" altLang="zh-CN" i="1">
                        <a:latin typeface="Cambria Math"/>
                      </a:rPr>
                      <m:t>=</m:t>
                    </m:r>
                  </m:oMath>
                </a14:m>
                <a:r>
                  <a:rPr lang="en-GB" altLang="zh-CN" dirty="0"/>
                  <a:t> </a:t>
                </a:r>
                <a14:m>
                  <m:oMath xmlns:m="http://schemas.openxmlformats.org/officeDocument/2006/math">
                    <m:f>
                      <m:fPr>
                        <m:ctrlPr>
                          <a:rPr lang="en-GB" altLang="zh-CN" i="1" dirty="0">
                            <a:latin typeface="Cambria Math"/>
                          </a:rPr>
                        </m:ctrlPr>
                      </m:fPr>
                      <m:num>
                        <m:nary>
                          <m:naryPr>
                            <m:chr m:val="∑"/>
                            <m:limLoc m:val="subSup"/>
                            <m:supHide m:val="on"/>
                            <m:ctrlPr>
                              <a:rPr lang="en-GB" altLang="zh-CN" i="1" dirty="0">
                                <a:latin typeface="Cambria Math"/>
                              </a:rPr>
                            </m:ctrlPr>
                          </m:naryPr>
                          <m:sub>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sub>
                          <m:sup/>
                          <m:e>
                            <m:r>
                              <a:rPr lang="en-US" altLang="zh-CN" i="1" dirty="0">
                                <a:latin typeface="Cambria Math"/>
                              </a:rPr>
                              <m:t>𝑆𝑅</m:t>
                            </m:r>
                            <m:r>
                              <a:rPr lang="en-US" altLang="zh-CN" i="1" dirty="0">
                                <a:latin typeface="Cambria Math"/>
                              </a:rPr>
                              <m:t>(</m:t>
                            </m:r>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e>
                        </m:nary>
                      </m:num>
                      <m:den>
                        <m:nary>
                          <m:naryPr>
                            <m:chr m:val="∑"/>
                            <m:supHide m:val="on"/>
                            <m:ctrlPr>
                              <a:rPr lang="en-GB" altLang="zh-CN" i="1" dirty="0">
                                <a:latin typeface="Cambria Math"/>
                              </a:rPr>
                            </m:ctrlPr>
                          </m:naryPr>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𝑖</m:t>
                                </m:r>
                              </m:sub>
                            </m:sSub>
                          </m:sub>
                          <m:sup/>
                          <m:e>
                            <m:nary>
                              <m:naryPr>
                                <m:chr m:val="∑"/>
                                <m:limLoc m:val="subSup"/>
                                <m:supHide m:val="on"/>
                                <m:ctrlPr>
                                  <a:rPr lang="en-GB" altLang="zh-CN" i="1" dirty="0">
                                    <a:latin typeface="Cambria Math"/>
                                  </a:rPr>
                                </m:ctrlPr>
                              </m:naryPr>
                              <m:sub>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sub>
                              <m:sup/>
                              <m:e>
                                <m:r>
                                  <a:rPr lang="en-US" altLang="zh-CN" i="1" dirty="0">
                                    <a:latin typeface="Cambria Math"/>
                                  </a:rPr>
                                  <m:t>𝑆𝑅</m:t>
                                </m:r>
                                <m:r>
                                  <a:rPr lang="en-US" altLang="zh-CN" i="1" dirty="0">
                                    <a:latin typeface="Cambria Math"/>
                                  </a:rPr>
                                  <m:t>(</m:t>
                                </m:r>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e>
                            </m:nary>
                          </m:e>
                        </m:nary>
                      </m:den>
                    </m:f>
                  </m:oMath>
                </a14:m>
                <a:endParaRPr lang="en-GB" altLang="zh-CN" dirty="0"/>
              </a:p>
              <a:p>
                <a:pPr marL="393192" lvl="1" indent="0" eaLnBrk="1" fontAlgn="auto" hangingPunct="1">
                  <a:spcAft>
                    <a:spcPts val="0"/>
                  </a:spcAft>
                  <a:buNone/>
                  <a:defRPr/>
                </a:pPr>
                <a14:m>
                  <m:oMathPara xmlns:m="http://schemas.openxmlformats.org/officeDocument/2006/math">
                    <m:oMathParaPr>
                      <m:jc m:val="centerGroup"/>
                    </m:oMathParaPr>
                    <m:oMath xmlns:m="http://schemas.openxmlformats.org/officeDocument/2006/math">
                      <m:r>
                        <a:rPr lang="en-US" altLang="zh-CN" i="1" dirty="0">
                          <a:latin typeface="Cambria Math"/>
                        </a:rPr>
                        <m:t> </m:t>
                      </m:r>
                    </m:oMath>
                  </m:oMathPara>
                </a14:m>
                <a:endParaRPr lang="en-GB" altLang="zh-CN" dirty="0"/>
              </a:p>
              <a:p>
                <a:endParaRPr lang="en-GB" altLang="zh-CN" dirty="0" smtClean="0"/>
              </a:p>
              <a:p>
                <a:endParaRPr lang="en-US" altLang="zh-CN" sz="2400" dirty="0" smtClean="0"/>
              </a:p>
              <a:p>
                <a:r>
                  <a:rPr lang="en-US" altLang="zh-CN" sz="2400" dirty="0" smtClean="0"/>
                  <a:t>Notations</a:t>
                </a:r>
                <a:r>
                  <a:rPr lang="en-US" altLang="zh-CN" sz="2400" dirty="0"/>
                  <a:t>:</a:t>
                </a:r>
              </a:p>
              <a:p>
                <a:pPr lvl="1"/>
                <a14:m>
                  <m:oMath xmlns:m="http://schemas.openxmlformats.org/officeDocument/2006/math">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oMath>
                </a14:m>
                <a:r>
                  <a:rPr lang="en-US" altLang="zh-CN" dirty="0"/>
                  <a:t>: the j-</a:t>
                </a:r>
                <a:r>
                  <a:rPr lang="en-US" altLang="zh-CN" dirty="0" err="1"/>
                  <a:t>th</a:t>
                </a:r>
                <a:r>
                  <a:rPr lang="en-US" altLang="zh-CN" dirty="0"/>
                  <a:t> word in </a:t>
                </a:r>
                <a14:m>
                  <m:oMath xmlns:m="http://schemas.openxmlformats.org/officeDocument/2006/math">
                    <m:sSub>
                      <m:sSubPr>
                        <m:ctrlPr>
                          <a:rPr lang="en-US" altLang="zh-CN" i="1">
                            <a:latin typeface="Cambria Math"/>
                          </a:rPr>
                        </m:ctrlPr>
                      </m:sSubPr>
                      <m:e>
                        <m:r>
                          <a:rPr lang="en-US" altLang="zh-CN" i="1">
                            <a:latin typeface="Cambria Math"/>
                          </a:rPr>
                          <m:t>𝑄</m:t>
                        </m:r>
                      </m:e>
                      <m:sub>
                        <m:r>
                          <a:rPr lang="en-US" altLang="zh-CN" i="1">
                            <a:latin typeface="Cambria Math"/>
                          </a:rPr>
                          <m:t>𝑐</m:t>
                        </m:r>
                      </m:sub>
                    </m:sSub>
                  </m:oMath>
                </a14:m>
                <a:endParaRPr lang="en-US" altLang="zh-CN" dirty="0"/>
              </a:p>
              <a:p>
                <a:pPr lvl="1"/>
                <a14:m>
                  <m:oMath xmlns:m="http://schemas.openxmlformats.org/officeDocument/2006/math">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oMath>
                </a14:m>
                <a:r>
                  <a:rPr lang="en-US" altLang="zh-CN" dirty="0"/>
                  <a:t>: the k-</a:t>
                </a:r>
                <a:r>
                  <a:rPr lang="en-US" altLang="zh-CN" dirty="0" err="1"/>
                  <a:t>th</a:t>
                </a:r>
                <a:r>
                  <a:rPr lang="en-US" altLang="zh-CN" dirty="0"/>
                  <a:t> entity in </a:t>
                </a:r>
                <a14:m>
                  <m:oMath xmlns:m="http://schemas.openxmlformats.org/officeDocument/2006/math">
                    <m:sSub>
                      <m:sSubPr>
                        <m:ctrlPr>
                          <a:rPr lang="en-US" altLang="zh-CN" i="1">
                            <a:latin typeface="Cambria Math"/>
                          </a:rPr>
                        </m:ctrlPr>
                      </m:sSubPr>
                      <m:e>
                        <m:r>
                          <a:rPr lang="en-US" altLang="zh-CN" i="1">
                            <a:latin typeface="Cambria Math"/>
                          </a:rPr>
                          <m:t>𝑄</m:t>
                        </m:r>
                      </m:e>
                      <m:sub>
                        <m:r>
                          <a:rPr lang="en-US" altLang="zh-CN" i="1">
                            <a:latin typeface="Cambria Math"/>
                          </a:rPr>
                          <m:t>𝑒</m:t>
                        </m:r>
                      </m:sub>
                    </m:sSub>
                  </m:oMath>
                </a14:m>
                <a:endParaRPr lang="en-US" altLang="zh-CN" dirty="0"/>
              </a:p>
              <a:p>
                <a:pPr lvl="1"/>
                <a14:m>
                  <m:oMath xmlns:m="http://schemas.openxmlformats.org/officeDocument/2006/math">
                    <m:r>
                      <a:rPr lang="en-US" altLang="zh-CN" i="1">
                        <a:latin typeface="Cambria Math"/>
                      </a:rPr>
                      <m:t>𝐷</m:t>
                    </m:r>
                    <m:d>
                      <m:dPr>
                        <m:ctrlPr>
                          <a:rPr lang="en-US" altLang="zh-CN" i="1">
                            <a:latin typeface="Cambria Math"/>
                          </a:rPr>
                        </m:ctrlPr>
                      </m:dPr>
                      <m:e>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e>
                    </m:d>
                  </m:oMath>
                </a14:m>
                <a:r>
                  <a:rPr lang="en-US" altLang="zh-CN" dirty="0"/>
                  <a:t>: set of d</a:t>
                </a:r>
                <a14:m>
                  <m:oMath xmlns:m="http://schemas.openxmlformats.org/officeDocument/2006/math">
                    <m:r>
                      <m:rPr>
                        <m:sty m:val="p"/>
                      </m:rPr>
                      <a:rPr lang="en-US" altLang="zh-CN" dirty="0">
                        <a:latin typeface="Cambria Math"/>
                      </a:rPr>
                      <m:t>ocuments</m:t>
                    </m:r>
                    <m:r>
                      <a:rPr lang="en-US" altLang="zh-CN" dirty="0">
                        <a:latin typeface="Cambria Math"/>
                      </a:rPr>
                      <m:t> </m:t>
                    </m:r>
                    <m:r>
                      <m:rPr>
                        <m:sty m:val="p"/>
                      </m:rPr>
                      <a:rPr lang="en-US" altLang="zh-CN" dirty="0">
                        <a:latin typeface="Cambria Math"/>
                      </a:rPr>
                      <m:t>containing</m:t>
                    </m:r>
                    <m:r>
                      <a:rPr lang="en-US" altLang="zh-CN" dirty="0">
                        <a:latin typeface="Cambria Math"/>
                      </a:rPr>
                      <m:t> </m:t>
                    </m:r>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𝑐</m:t>
                            </m:r>
                          </m:e>
                          <m:sub>
                            <m:r>
                              <a:rPr lang="en-US" altLang="zh-CN" i="1" dirty="0">
                                <a:latin typeface="Cambria Math"/>
                              </a:rPr>
                              <m:t>𝑗</m:t>
                            </m:r>
                          </m:sub>
                        </m:sSub>
                      </m:sub>
                    </m:sSub>
                  </m:oMath>
                </a14:m>
                <a:endParaRPr lang="en-US" altLang="zh-CN" dirty="0"/>
              </a:p>
              <a:p>
                <a:pPr lvl="1"/>
                <a14:m>
                  <m:oMath xmlns:m="http://schemas.openxmlformats.org/officeDocument/2006/math">
                    <m:r>
                      <a:rPr lang="en-US" altLang="zh-CN" i="1">
                        <a:latin typeface="Cambria Math"/>
                      </a:rPr>
                      <m:t>𝐷</m:t>
                    </m:r>
                    <m:d>
                      <m:dPr>
                        <m:ctrlPr>
                          <a:rPr lang="en-US" altLang="zh-CN" i="1">
                            <a:latin typeface="Cambria Math"/>
                          </a:rPr>
                        </m:ctrlPr>
                      </m:dPr>
                      <m:e>
                        <m:sSub>
                          <m:sSubPr>
                            <m:ctrlPr>
                              <a:rPr lang="en-GB" altLang="zh-CN" i="1">
                                <a:latin typeface="Cambria Math"/>
                              </a:rPr>
                            </m:ctrlPr>
                          </m:sSubPr>
                          <m:e>
                            <m:r>
                              <a:rPr lang="en-US" altLang="zh-CN" i="1">
                                <a:latin typeface="Cambria Math"/>
                              </a:rPr>
                              <m:t>𝑒</m:t>
                            </m:r>
                          </m:e>
                          <m:sub>
                            <m:r>
                              <a:rPr lang="en-US" altLang="zh-CN" i="1">
                                <a:latin typeface="Cambria Math"/>
                              </a:rPr>
                              <m:t>𝑖</m:t>
                            </m:r>
                          </m:sub>
                        </m:sSub>
                      </m:e>
                    </m:d>
                  </m:oMath>
                </a14:m>
                <a:r>
                  <a:rPr lang="en-US" altLang="zh-CN" dirty="0"/>
                  <a:t>: set of d</a:t>
                </a:r>
                <a14:m>
                  <m:oMath xmlns:m="http://schemas.openxmlformats.org/officeDocument/2006/math">
                    <m:r>
                      <m:rPr>
                        <m:sty m:val="p"/>
                      </m:rPr>
                      <a:rPr lang="en-US" altLang="zh-CN">
                        <a:latin typeface="Cambria Math"/>
                      </a:rPr>
                      <m:t>ocuments</m:t>
                    </m:r>
                    <m:r>
                      <a:rPr lang="en-US" altLang="zh-CN">
                        <a:latin typeface="Cambria Math"/>
                      </a:rPr>
                      <m:t> </m:t>
                    </m:r>
                    <m:r>
                      <m:rPr>
                        <m:sty m:val="p"/>
                      </m:rPr>
                      <a:rPr lang="en-US" altLang="zh-CN">
                        <a:latin typeface="Cambria Math"/>
                      </a:rPr>
                      <m:t>containing</m:t>
                    </m:r>
                    <m:r>
                      <a:rPr lang="en-US" altLang="zh-CN">
                        <a:latin typeface="Cambria Math"/>
                      </a:rPr>
                      <m:t> </m:t>
                    </m:r>
                    <m:sSub>
                      <m:sSubPr>
                        <m:ctrlPr>
                          <a:rPr lang="en-GB" altLang="zh-CN" i="1">
                            <a:latin typeface="Cambria Math"/>
                          </a:rPr>
                        </m:ctrlPr>
                      </m:sSubPr>
                      <m:e>
                        <m:r>
                          <a:rPr lang="en-US" altLang="zh-CN" i="1">
                            <a:latin typeface="Cambria Math"/>
                          </a:rPr>
                          <m:t>𝑒</m:t>
                        </m:r>
                      </m:e>
                      <m:sub>
                        <m:r>
                          <a:rPr lang="en-US" altLang="zh-CN" i="1">
                            <a:latin typeface="Cambria Math"/>
                          </a:rPr>
                          <m:t>𝑖</m:t>
                        </m:r>
                      </m:sub>
                    </m:sSub>
                  </m:oMath>
                </a14:m>
                <a:endParaRPr lang="en-US" altLang="zh-CN" dirty="0"/>
              </a:p>
              <a:p>
                <a:pPr lvl="1"/>
                <a14:m>
                  <m:oMath xmlns:m="http://schemas.openxmlformats.org/officeDocument/2006/math">
                    <m:r>
                      <a:rPr lang="en-US" altLang="zh-CN" i="1" dirty="0">
                        <a:latin typeface="Cambria Math"/>
                      </a:rPr>
                      <m:t>𝑆𝑅</m:t>
                    </m:r>
                    <m:d>
                      <m:dPr>
                        <m:ctrlPr>
                          <a:rPr lang="en-US" altLang="zh-CN" i="1" dirty="0">
                            <a:latin typeface="Cambria Math"/>
                          </a:rPr>
                        </m:ctrlPr>
                      </m:dPr>
                      <m:e>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r>
                          <a:rPr lang="en-US" altLang="zh-CN" i="1">
                            <a:latin typeface="Cambria Math"/>
                          </a:rPr>
                          <m:t>,</m:t>
                        </m:r>
                        <m:sSub>
                          <m:sSubPr>
                            <m:ctrlPr>
                              <a:rPr lang="en-US" altLang="zh-CN" i="1">
                                <a:latin typeface="Cambria Math"/>
                              </a:rPr>
                            </m:ctrlPr>
                          </m:sSubPr>
                          <m:e>
                            <m:r>
                              <a:rPr lang="en-US" altLang="zh-CN" i="1">
                                <a:latin typeface="Cambria Math"/>
                              </a:rPr>
                              <m:t>𝑒</m:t>
                            </m:r>
                          </m:e>
                          <m:sub>
                            <m:r>
                              <a:rPr lang="en-US" altLang="zh-CN" i="1">
                                <a:latin typeface="Cambria Math"/>
                              </a:rPr>
                              <m:t>𝑖</m:t>
                            </m:r>
                          </m:sub>
                        </m:sSub>
                      </m:e>
                    </m:d>
                  </m:oMath>
                </a14:m>
                <a:r>
                  <a:rPr lang="en-US" altLang="zh-CN" dirty="0"/>
                  <a:t>: semantic relatedness between two entities </a:t>
                </a:r>
                <a14:m>
                  <m:oMath xmlns:m="http://schemas.openxmlformats.org/officeDocument/2006/math">
                    <m:sSub>
                      <m:sSubPr>
                        <m:ctrlPr>
                          <a:rPr lang="en-GB" altLang="zh-CN" i="1" dirty="0">
                            <a:latin typeface="Cambria Math"/>
                          </a:rPr>
                        </m:ctrlPr>
                      </m:sSubPr>
                      <m:e>
                        <m:r>
                          <a:rPr lang="en-US" altLang="zh-CN" i="1" dirty="0">
                            <a:latin typeface="Cambria Math"/>
                          </a:rPr>
                          <m:t>𝑄</m:t>
                        </m:r>
                      </m:e>
                      <m:sub>
                        <m:sSub>
                          <m:sSubPr>
                            <m:ctrlPr>
                              <a:rPr lang="en-GB" altLang="zh-CN" i="1" dirty="0">
                                <a:latin typeface="Cambria Math"/>
                              </a:rPr>
                            </m:ctrlPr>
                          </m:sSubPr>
                          <m:e>
                            <m:r>
                              <a:rPr lang="en-US" altLang="zh-CN" i="1" dirty="0">
                                <a:latin typeface="Cambria Math"/>
                              </a:rPr>
                              <m:t>𝑒</m:t>
                            </m:r>
                          </m:e>
                          <m:sub>
                            <m:r>
                              <a:rPr lang="en-US" altLang="zh-CN" i="1" dirty="0">
                                <a:latin typeface="Cambria Math"/>
                              </a:rPr>
                              <m:t>𝑘</m:t>
                            </m:r>
                          </m:sub>
                        </m:sSub>
                      </m:sub>
                    </m:sSub>
                  </m:oMath>
                </a14:m>
                <a:r>
                  <a:rPr lang="zh-CN" altLang="en-US" dirty="0"/>
                  <a:t> </a:t>
                </a:r>
                <a:r>
                  <a:rPr lang="en-US" altLang="zh-CN" dirty="0"/>
                  <a:t>and </a:t>
                </a:r>
                <a14:m>
                  <m:oMath xmlns:m="http://schemas.openxmlformats.org/officeDocument/2006/math">
                    <m:sSub>
                      <m:sSubPr>
                        <m:ctrlPr>
                          <a:rPr lang="en-GB" altLang="zh-CN" i="1">
                            <a:latin typeface="Cambria Math"/>
                          </a:rPr>
                        </m:ctrlPr>
                      </m:sSubPr>
                      <m:e>
                        <m:r>
                          <a:rPr lang="en-US" altLang="zh-CN" i="1">
                            <a:latin typeface="Cambria Math"/>
                          </a:rPr>
                          <m:t>𝑒</m:t>
                        </m:r>
                      </m:e>
                      <m:sub>
                        <m:r>
                          <a:rPr lang="en-US" altLang="zh-CN" i="1">
                            <a:latin typeface="Cambria Math"/>
                          </a:rPr>
                          <m:t>𝑖</m:t>
                        </m:r>
                      </m:sub>
                    </m:sSub>
                  </m:oMath>
                </a14:m>
                <a:endParaRPr lang="en-GB" altLang="zh-CN" dirty="0" smtClean="0"/>
              </a:p>
              <a:p>
                <a:pPr marL="393192" lvl="1" indent="0" eaLnBrk="1" fontAlgn="auto" hangingPunct="1">
                  <a:spcAft>
                    <a:spcPts val="0"/>
                  </a:spcAft>
                  <a:buNone/>
                  <a:defRPr/>
                </a:pPr>
                <a14:m>
                  <m:oMathPara xmlns:m="http://schemas.openxmlformats.org/officeDocument/2006/math">
                    <m:oMathParaPr>
                      <m:jc m:val="centerGroup"/>
                    </m:oMathParaPr>
                    <m:oMath xmlns:m="http://schemas.openxmlformats.org/officeDocument/2006/math">
                      <m:r>
                        <a:rPr lang="en-US" altLang="zh-CN" b="0" i="1" dirty="0" smtClean="0">
                          <a:latin typeface="Cambria Math"/>
                        </a:rPr>
                        <m:t> </m:t>
                      </m:r>
                    </m:oMath>
                  </m:oMathPara>
                </a14:m>
                <a:endParaRPr lang="en-GB" altLang="zh-CN" dirty="0"/>
              </a:p>
              <a:p>
                <a:pPr marL="393192" lvl="1" indent="0" eaLnBrk="1" fontAlgn="auto" hangingPunct="1">
                  <a:spcAft>
                    <a:spcPts val="0"/>
                  </a:spcAft>
                  <a:buNone/>
                  <a:defRPr/>
                </a:pPr>
                <a:endParaRPr lang="en-US" altLang="zh-CN" dirty="0"/>
              </a:p>
              <a:p>
                <a:pPr marL="640080" lvl="1" indent="-246888" eaLnBrk="1" fontAlgn="auto" hangingPunct="1">
                  <a:spcAft>
                    <a:spcPts val="0"/>
                  </a:spcAft>
                  <a:buFont typeface="Wingdings 2"/>
                  <a:buChar char=""/>
                  <a:defRPr/>
                </a:pPr>
                <a:endParaRPr lang="en-US" altLang="zh-CN" sz="2500" dirty="0" smtClean="0"/>
              </a:p>
              <a:p>
                <a:pPr marL="640080" lvl="1" indent="-246888" eaLnBrk="1" fontAlgn="auto" hangingPunct="1">
                  <a:spcAft>
                    <a:spcPts val="0"/>
                  </a:spcAft>
                  <a:buFont typeface="Wingdings 2"/>
                  <a:buChar char=""/>
                  <a:defRPr/>
                </a:pPr>
                <a:endParaRPr lang="en-US" altLang="zh-CN" sz="2500" dirty="0" smtClean="0"/>
              </a:p>
            </p:txBody>
          </p:sp>
        </mc:Choice>
        <mc:Fallback xmlns="">
          <p:sp>
            <p:nvSpPr>
              <p:cNvPr id="30" name="内容占位符 2"/>
              <p:cNvSpPr>
                <a:spLocks noGrp="1" noRot="1" noChangeAspect="1" noMove="1" noResize="1" noEditPoints="1" noAdjustHandles="1" noChangeArrowheads="1" noChangeShapeType="1" noTextEdit="1"/>
              </p:cNvSpPr>
              <p:nvPr>
                <p:ph idx="1"/>
              </p:nvPr>
            </p:nvSpPr>
            <p:spPr>
              <a:xfrm>
                <a:off x="251520" y="1628800"/>
                <a:ext cx="9289031" cy="5688632"/>
              </a:xfrm>
              <a:blipFill rotWithShape="1">
                <a:blip r:embed="rId4"/>
                <a:stretch>
                  <a:fillRect l="-525" t="-1715"/>
                </a:stretch>
              </a:blipFill>
            </p:spPr>
            <p:txBody>
              <a:bodyPr/>
              <a:lstStyle/>
              <a:p>
                <a:r>
                  <a:rPr lang="zh-CN" altLang="en-US">
                    <a:noFill/>
                  </a:rPr>
                  <a:t> </a:t>
                </a:r>
              </a:p>
            </p:txBody>
          </p:sp>
        </mc:Fallback>
      </mc:AlternateContent>
      <p:pic>
        <p:nvPicPr>
          <p:cNvPr id="8" name="Picture 1"/>
          <p:cNvPicPr/>
          <p:nvPr/>
        </p:nvPicPr>
        <p:blipFill>
          <a:blip r:embed="rId5"/>
          <a:stretch>
            <a:fillRect/>
          </a:stretch>
        </p:blipFill>
        <p:spPr>
          <a:xfrm>
            <a:off x="755576" y="3429000"/>
            <a:ext cx="4536504" cy="864096"/>
          </a:xfrm>
          <a:prstGeom prst="rect">
            <a:avLst/>
          </a:prstGeom>
        </p:spPr>
      </p:pic>
    </p:spTree>
    <p:custDataLst>
      <p:tags r:id="rId1"/>
    </p:custDataLst>
    <p:extLst>
      <p:ext uri="{BB962C8B-B14F-4D97-AF65-F5344CB8AC3E}">
        <p14:creationId xmlns:p14="http://schemas.microsoft.com/office/powerpoint/2010/main" val="59031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60648"/>
            <a:ext cx="8229600" cy="1143000"/>
          </a:xfrm>
        </p:spPr>
        <p:txBody>
          <a:bodyPr/>
          <a:lstStyle/>
          <a:p>
            <a:pPr algn="ctr" eaLnBrk="1" hangingPunct="1"/>
            <a:r>
              <a:rPr lang="en-GB" altLang="zh-CN" dirty="0"/>
              <a:t>Our Possible Solution</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26</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26</a:t>
            </a:fld>
            <a:endParaRPr lang="zh-TW" altLang="en-US"/>
          </a:p>
        </p:txBody>
      </p:sp>
      <p:sp>
        <p:nvSpPr>
          <p:cNvPr id="30" name="内容占位符 2"/>
          <p:cNvSpPr>
            <a:spLocks noGrp="1"/>
          </p:cNvSpPr>
          <p:nvPr>
            <p:ph idx="1"/>
          </p:nvPr>
        </p:nvSpPr>
        <p:spPr>
          <a:xfrm>
            <a:off x="323528" y="1628800"/>
            <a:ext cx="8208912" cy="5000625"/>
          </a:xfrm>
        </p:spPr>
        <p:txBody>
          <a:bodyPr>
            <a:normAutofit/>
          </a:bodyPr>
          <a:lstStyle/>
          <a:p>
            <a:r>
              <a:rPr lang="en-US" altLang="zh-CN" sz="2400" dirty="0" smtClean="0"/>
              <a:t>How to find related entity evidences? (Continue)</a:t>
            </a:r>
          </a:p>
          <a:p>
            <a:pPr lvl="1" eaLnBrk="1" hangingPunct="1">
              <a:defRPr/>
            </a:pPr>
            <a:r>
              <a:rPr lang="en-GB" altLang="zh-CN" dirty="0"/>
              <a:t>Among top-ranked entities, choose </a:t>
            </a:r>
            <a:r>
              <a:rPr lang="en-GB" altLang="zh-CN" dirty="0" smtClean="0"/>
              <a:t>N entities as entity evidences</a:t>
            </a:r>
            <a:endParaRPr lang="en-GB" altLang="zh-CN" dirty="0"/>
          </a:p>
          <a:p>
            <a:pPr lvl="2" eaLnBrk="1" hangingPunct="1">
              <a:defRPr/>
            </a:pPr>
            <a:r>
              <a:rPr lang="en-US" altLang="zh-CN" dirty="0" smtClean="0"/>
              <a:t>Need to consider those entities’ semantic complementarities</a:t>
            </a:r>
          </a:p>
          <a:p>
            <a:pPr lvl="2" eaLnBrk="1" hangingPunct="1">
              <a:defRPr/>
            </a:pPr>
            <a:r>
              <a:rPr lang="en-US" altLang="zh-CN" dirty="0" smtClean="0"/>
              <a:t>Possible Solution: make use of entity-entity graph in Wikipedia structure to measure complementarities. </a:t>
            </a:r>
          </a:p>
          <a:p>
            <a:pPr lvl="3" eaLnBrk="1" hangingPunct="1">
              <a:defRPr/>
            </a:pPr>
            <a:r>
              <a:rPr lang="en-US" altLang="zh-CN" dirty="0" smtClean="0"/>
              <a:t>Entity-entity graph: entities as nodes, anchor links as edges</a:t>
            </a:r>
          </a:p>
          <a:p>
            <a:pPr lvl="3" eaLnBrk="1" hangingPunct="1">
              <a:defRPr/>
            </a:pPr>
            <a:r>
              <a:rPr lang="en-US" altLang="zh-CN" dirty="0" smtClean="0"/>
              <a:t>Assume the larger the diameter of the </a:t>
            </a:r>
            <a:r>
              <a:rPr lang="en-US" altLang="zh-CN" dirty="0"/>
              <a:t>entity-entity graph </a:t>
            </a:r>
            <a:r>
              <a:rPr lang="en-US" altLang="zh-CN" dirty="0" smtClean="0"/>
              <a:t>formed by the </a:t>
            </a:r>
            <a:r>
              <a:rPr lang="en-GB" altLang="zh-CN" dirty="0"/>
              <a:t>entity </a:t>
            </a:r>
            <a:r>
              <a:rPr lang="en-GB" altLang="zh-CN" dirty="0" smtClean="0"/>
              <a:t>evidences, the better their </a:t>
            </a:r>
            <a:r>
              <a:rPr lang="en-US" altLang="zh-CN" dirty="0"/>
              <a:t>semantic complementarities</a:t>
            </a:r>
          </a:p>
          <a:p>
            <a:pPr marL="393192" lvl="1" indent="0" eaLnBrk="1" fontAlgn="auto" hangingPunct="1">
              <a:spcAft>
                <a:spcPts val="0"/>
              </a:spcAft>
              <a:buNone/>
              <a:defRPr/>
            </a:pPr>
            <a:endParaRPr lang="en-US" altLang="zh-CN" dirty="0"/>
          </a:p>
          <a:p>
            <a:pPr marL="640080" lvl="1" indent="-246888" eaLnBrk="1" fontAlgn="auto" hangingPunct="1">
              <a:spcAft>
                <a:spcPts val="0"/>
              </a:spcAft>
              <a:buFont typeface="Wingdings 2"/>
              <a:buChar char=""/>
              <a:defRPr/>
            </a:pPr>
            <a:endParaRPr lang="en-US" altLang="zh-CN" sz="2500" dirty="0" smtClean="0"/>
          </a:p>
          <a:p>
            <a:pPr marL="640080" lvl="1" indent="-246888" eaLnBrk="1" fontAlgn="auto" hangingPunct="1">
              <a:spcAft>
                <a:spcPts val="0"/>
              </a:spcAft>
              <a:buFont typeface="Wingdings 2"/>
              <a:buChar char=""/>
              <a:defRPr/>
            </a:pPr>
            <a:endParaRPr lang="en-US" altLang="zh-CN" sz="2500" dirty="0" smtClean="0"/>
          </a:p>
        </p:txBody>
      </p:sp>
    </p:spTree>
    <p:custDataLst>
      <p:tags r:id="rId1"/>
    </p:custDataLst>
    <p:extLst>
      <p:ext uri="{BB962C8B-B14F-4D97-AF65-F5344CB8AC3E}">
        <p14:creationId xmlns:p14="http://schemas.microsoft.com/office/powerpoint/2010/main" val="383681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60648"/>
            <a:ext cx="8229600" cy="1143000"/>
          </a:xfrm>
        </p:spPr>
        <p:txBody>
          <a:bodyPr/>
          <a:lstStyle/>
          <a:p>
            <a:pPr algn="ctr" eaLnBrk="1" hangingPunct="1"/>
            <a:r>
              <a:rPr lang="en-GB" altLang="zh-CN" dirty="0"/>
              <a:t>Our Possible Solution</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27</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27</a:t>
            </a:fld>
            <a:endParaRPr lang="zh-TW" altLang="en-US"/>
          </a:p>
        </p:txBody>
      </p:sp>
      <p:sp>
        <p:nvSpPr>
          <p:cNvPr id="30" name="内容占位符 2"/>
          <p:cNvSpPr>
            <a:spLocks noGrp="1"/>
          </p:cNvSpPr>
          <p:nvPr>
            <p:ph idx="1"/>
          </p:nvPr>
        </p:nvSpPr>
        <p:spPr>
          <a:xfrm>
            <a:off x="323528" y="1628800"/>
            <a:ext cx="8363272" cy="5000625"/>
          </a:xfrm>
        </p:spPr>
        <p:txBody>
          <a:bodyPr>
            <a:normAutofit/>
          </a:bodyPr>
          <a:lstStyle/>
          <a:p>
            <a:pPr eaLnBrk="1" hangingPunct="1">
              <a:defRPr/>
            </a:pPr>
            <a:r>
              <a:rPr lang="en-US" altLang="zh-CN" dirty="0" smtClean="0"/>
              <a:t>How to generate </a:t>
            </a:r>
            <a:r>
              <a:rPr lang="en-US" altLang="zh-CN" dirty="0"/>
              <a:t>regular context </a:t>
            </a:r>
            <a:r>
              <a:rPr lang="en-US" altLang="zh-CN" dirty="0" smtClean="0"/>
              <a:t>evidence?</a:t>
            </a:r>
            <a:endParaRPr lang="en-US" altLang="zh-CN" dirty="0"/>
          </a:p>
          <a:p>
            <a:pPr lvl="1" eaLnBrk="1" hangingPunct="1">
              <a:defRPr/>
            </a:pPr>
            <a:r>
              <a:rPr lang="en-US" altLang="zh-CN" dirty="0"/>
              <a:t>Use </a:t>
            </a:r>
            <a:r>
              <a:rPr lang="en-US" altLang="zh-CN" dirty="0" smtClean="0"/>
              <a:t>entity </a:t>
            </a:r>
            <a:r>
              <a:rPr lang="en-US" altLang="zh-CN" dirty="0"/>
              <a:t>evidences </a:t>
            </a:r>
            <a:r>
              <a:rPr lang="en-US" altLang="zh-CN" dirty="0" smtClean="0"/>
              <a:t>to </a:t>
            </a:r>
            <a:r>
              <a:rPr lang="en-US" altLang="zh-CN" dirty="0"/>
              <a:t>generate regular context evidence</a:t>
            </a:r>
          </a:p>
          <a:p>
            <a:pPr lvl="1" eaLnBrk="1" hangingPunct="1">
              <a:defRPr/>
            </a:pPr>
            <a:r>
              <a:rPr lang="en-US" altLang="zh-CN" dirty="0" smtClean="0"/>
              <a:t>Assumption 1: frequently mentioned words in all entity evidence’s wiki pages are useful context evidences.</a:t>
            </a:r>
          </a:p>
          <a:p>
            <a:pPr lvl="2" eaLnBrk="1" hangingPunct="1">
              <a:defRPr/>
            </a:pPr>
            <a:r>
              <a:rPr lang="en-US" altLang="zh-CN" dirty="0" smtClean="0"/>
              <a:t>Choose top TF-IDF words in all entity evidences’ wiki pages as regular context evidences.</a:t>
            </a:r>
          </a:p>
          <a:p>
            <a:pPr lvl="1" eaLnBrk="1" hangingPunct="1">
              <a:defRPr/>
            </a:pPr>
            <a:r>
              <a:rPr lang="en-US" altLang="zh-CN" dirty="0" smtClean="0"/>
              <a:t>Assumption 2: the generalization descriptions of all entity evidences are useful context evidences.</a:t>
            </a:r>
          </a:p>
          <a:p>
            <a:pPr lvl="2" eaLnBrk="1" hangingPunct="1">
              <a:defRPr/>
            </a:pPr>
            <a:r>
              <a:rPr lang="en-US" altLang="zh-CN" dirty="0" smtClean="0"/>
              <a:t>Choose shared category descriptions of all </a:t>
            </a:r>
            <a:r>
              <a:rPr lang="en-US" altLang="zh-CN" dirty="0"/>
              <a:t>entity evidences’ wiki </a:t>
            </a:r>
            <a:r>
              <a:rPr lang="en-US" altLang="zh-CN" dirty="0" smtClean="0"/>
              <a:t>pages as regular context evidences.</a:t>
            </a:r>
            <a:endParaRPr lang="en-US" altLang="zh-CN" dirty="0"/>
          </a:p>
          <a:p>
            <a:pPr marL="393192" lvl="1" indent="0" eaLnBrk="1" fontAlgn="auto" hangingPunct="1">
              <a:spcAft>
                <a:spcPts val="0"/>
              </a:spcAft>
              <a:buNone/>
              <a:defRPr/>
            </a:pPr>
            <a:endParaRPr lang="en-US" altLang="zh-CN" dirty="0"/>
          </a:p>
          <a:p>
            <a:pPr marL="640080" lvl="1" indent="-246888" eaLnBrk="1" fontAlgn="auto" hangingPunct="1">
              <a:spcAft>
                <a:spcPts val="0"/>
              </a:spcAft>
              <a:buFont typeface="Wingdings 2"/>
              <a:buChar char=""/>
              <a:defRPr/>
            </a:pPr>
            <a:endParaRPr lang="en-US" altLang="zh-CN" sz="2500" dirty="0" smtClean="0"/>
          </a:p>
          <a:p>
            <a:pPr marL="640080" lvl="1" indent="-246888" eaLnBrk="1" fontAlgn="auto" hangingPunct="1">
              <a:spcAft>
                <a:spcPts val="0"/>
              </a:spcAft>
              <a:buFont typeface="Wingdings 2"/>
              <a:buChar char=""/>
              <a:defRPr/>
            </a:pPr>
            <a:endParaRPr lang="en-US" altLang="zh-CN" sz="2500" dirty="0" smtClean="0"/>
          </a:p>
        </p:txBody>
      </p:sp>
    </p:spTree>
    <p:custDataLst>
      <p:tags r:id="rId1"/>
    </p:custDataLst>
    <p:extLst>
      <p:ext uri="{BB962C8B-B14F-4D97-AF65-F5344CB8AC3E}">
        <p14:creationId xmlns:p14="http://schemas.microsoft.com/office/powerpoint/2010/main" val="380076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lgn="ctr" eaLnBrk="1" hangingPunct="1"/>
            <a:r>
              <a:rPr lang="en-GB" altLang="zh-CN" dirty="0" smtClean="0"/>
              <a:t>Conclusion</a:t>
            </a:r>
            <a:endParaRPr lang="zh-CN" altLang="en-US" dirty="0" smtClean="0"/>
          </a:p>
        </p:txBody>
      </p:sp>
      <p:sp>
        <p:nvSpPr>
          <p:cNvPr id="39939" name="内容占位符 2"/>
          <p:cNvSpPr>
            <a:spLocks noGrp="1"/>
          </p:cNvSpPr>
          <p:nvPr>
            <p:ph idx="1"/>
          </p:nvPr>
        </p:nvSpPr>
        <p:spPr>
          <a:xfrm>
            <a:off x="251521" y="1935163"/>
            <a:ext cx="8725792" cy="4389437"/>
          </a:xfrm>
        </p:spPr>
        <p:txBody>
          <a:bodyPr/>
          <a:lstStyle/>
          <a:p>
            <a:pPr eaLnBrk="1" hangingPunct="1"/>
            <a:r>
              <a:rPr lang="en-US" altLang="zh-CN" sz="2800" dirty="0" smtClean="0"/>
              <a:t>Cross-Documents Evidence Mining for Entity Linking</a:t>
            </a:r>
            <a:endParaRPr lang="en-US" altLang="zh-CN" dirty="0" smtClean="0"/>
          </a:p>
          <a:p>
            <a:pPr lvl="1" eaLnBrk="1" hangingPunct="1"/>
            <a:r>
              <a:rPr lang="en-US" altLang="zh-CN" dirty="0" smtClean="0"/>
              <a:t>Essential for both short/less informative queries (e.g. tweets, news titles) and noisy long queries (e.g. a paragraph)</a:t>
            </a:r>
          </a:p>
          <a:p>
            <a:pPr lvl="1" eaLnBrk="1" hangingPunct="1"/>
            <a:r>
              <a:rPr lang="en-US" altLang="zh-CN" dirty="0" smtClean="0"/>
              <a:t>Could be beneficial to any Entity Linking algorithms</a:t>
            </a:r>
          </a:p>
          <a:p>
            <a:pPr lvl="1" eaLnBrk="1" hangingPunct="1"/>
            <a:r>
              <a:rPr lang="en-US" altLang="zh-CN" dirty="0" smtClean="0"/>
              <a:t>Existing solutions have drawbacks</a:t>
            </a:r>
          </a:p>
          <a:p>
            <a:pPr lvl="1" eaLnBrk="1" hangingPunct="1"/>
            <a:r>
              <a:rPr lang="en-US" altLang="zh-CN" dirty="0" smtClean="0"/>
              <a:t>Need an advanced model/algorithm to solve the problem</a:t>
            </a:r>
            <a:endParaRPr lang="zh-CN" altLang="en-US" dirty="0" smtClean="0"/>
          </a:p>
        </p:txBody>
      </p:sp>
      <p:sp>
        <p:nvSpPr>
          <p:cNvPr id="7" name="日期占位符 3"/>
          <p:cNvSpPr>
            <a:spLocks noGrp="1"/>
          </p:cNvSpPr>
          <p:nvPr>
            <p:ph type="dt" sz="quarter" idx="10"/>
          </p:nvPr>
        </p:nvSpPr>
        <p:spPr>
          <a:xfrm>
            <a:off x="152400" y="6421438"/>
            <a:ext cx="2133600" cy="365125"/>
          </a:xfrm>
        </p:spPr>
        <p:txBody>
          <a:bodyPr/>
          <a:lstStyle/>
          <a:p>
            <a:pPr>
              <a:defRPr/>
            </a:pPr>
            <a:fld id="{A9152545-B629-4FF5-BEDE-430DF9CC5E2A}"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28</a:t>
            </a:fld>
            <a:endParaRPr lang="zh-CN" altLang="en-US"/>
          </a:p>
        </p:txBody>
      </p:sp>
    </p:spTree>
    <p:extLst>
      <p:ext uri="{BB962C8B-B14F-4D97-AF65-F5344CB8AC3E}">
        <p14:creationId xmlns:p14="http://schemas.microsoft.com/office/powerpoint/2010/main" val="1488923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00063"/>
            <a:ext cx="8229600" cy="1143000"/>
          </a:xfrm>
        </p:spPr>
        <p:txBody>
          <a:bodyPr/>
          <a:lstStyle/>
          <a:p>
            <a:pPr algn="ctr" eaLnBrk="1" hangingPunct="1"/>
            <a:r>
              <a:rPr lang="en-GB" altLang="zh-CN" dirty="0" smtClean="0"/>
              <a:t>References</a:t>
            </a:r>
            <a:endParaRPr lang="zh-CN" altLang="en-US" dirty="0" smtClean="0"/>
          </a:p>
        </p:txBody>
      </p:sp>
      <p:sp>
        <p:nvSpPr>
          <p:cNvPr id="9" name="日期占位符 3"/>
          <p:cNvSpPr>
            <a:spLocks noGrp="1"/>
          </p:cNvSpPr>
          <p:nvPr>
            <p:ph type="dt" sz="quarter" idx="10"/>
          </p:nvPr>
        </p:nvSpPr>
        <p:spPr>
          <a:xfrm>
            <a:off x="152400" y="6421438"/>
            <a:ext cx="2133600" cy="365125"/>
          </a:xfrm>
        </p:spPr>
        <p:txBody>
          <a:bodyPr/>
          <a:lstStyle/>
          <a:p>
            <a:pPr>
              <a:defRPr/>
            </a:pPr>
            <a:fld id="{A4FE0BD3-2A74-4D29-8145-49EE4DD9F0A7}" type="datetime1">
              <a:rPr lang="en-US" altLang="zh-CN" smtClean="0"/>
              <a:t>11/26/2012</a:t>
            </a:fld>
            <a:endParaRPr lang="zh-CN" altLang="en-US" dirty="0"/>
          </a:p>
        </p:txBody>
      </p:sp>
      <p:sp>
        <p:nvSpPr>
          <p:cNvPr id="4" name="Slide Number Placeholder 3"/>
          <p:cNvSpPr>
            <a:spLocks noGrp="1"/>
          </p:cNvSpPr>
          <p:nvPr>
            <p:ph type="sldNum" sz="quarter" idx="12"/>
          </p:nvPr>
        </p:nvSpPr>
        <p:spPr/>
        <p:txBody>
          <a:bodyPr/>
          <a:lstStyle/>
          <a:p>
            <a:fld id="{519DCFB7-DF25-4105-B736-374F23694688}" type="slidenum">
              <a:rPr lang="zh-CN" altLang="en-US" smtClean="0"/>
              <a:pPr/>
              <a:t>29</a:t>
            </a:fld>
            <a:endParaRPr lang="zh-CN" altLang="en-US"/>
          </a:p>
        </p:txBody>
      </p:sp>
      <p:sp>
        <p:nvSpPr>
          <p:cNvPr id="7" name="投影片編號版面配置區 3"/>
          <p:cNvSpPr txBox="1">
            <a:spLocks/>
          </p:cNvSpPr>
          <p:nvPr/>
        </p:nvSpPr>
        <p:spPr>
          <a:xfrm>
            <a:off x="6553200" y="6952307"/>
            <a:ext cx="21336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29</a:t>
            </a:fld>
            <a:endParaRPr lang="zh-TW" altLang="en-US"/>
          </a:p>
        </p:txBody>
      </p:sp>
      <p:sp>
        <p:nvSpPr>
          <p:cNvPr id="30" name="内容占位符 2"/>
          <p:cNvSpPr>
            <a:spLocks noGrp="1"/>
          </p:cNvSpPr>
          <p:nvPr>
            <p:ph idx="1"/>
          </p:nvPr>
        </p:nvSpPr>
        <p:spPr>
          <a:xfrm>
            <a:off x="611560" y="1700808"/>
            <a:ext cx="8104385" cy="5000625"/>
          </a:xfrm>
        </p:spPr>
        <p:txBody>
          <a:bodyPr>
            <a:normAutofit lnSpcReduction="10000"/>
          </a:bodyPr>
          <a:lstStyle/>
          <a:p>
            <a:pPr marL="0" indent="0">
              <a:buNone/>
            </a:pPr>
            <a:r>
              <a:rPr lang="en-US" altLang="zh-CN" sz="1800" dirty="0" smtClean="0"/>
              <a:t>[1] </a:t>
            </a:r>
            <a:r>
              <a:rPr lang="en-US" sz="1800" dirty="0" err="1"/>
              <a:t>Heng</a:t>
            </a:r>
            <a:r>
              <a:rPr lang="en-US" sz="1800" dirty="0"/>
              <a:t> </a:t>
            </a:r>
            <a:r>
              <a:rPr lang="en-US" sz="1800" dirty="0" err="1"/>
              <a:t>Ji</a:t>
            </a:r>
            <a:r>
              <a:rPr lang="en-US" sz="1800" dirty="0"/>
              <a:t> and Ralph </a:t>
            </a:r>
            <a:r>
              <a:rPr lang="en-US" sz="1800" dirty="0" err="1"/>
              <a:t>Grishman</a:t>
            </a:r>
            <a:r>
              <a:rPr lang="en-US" sz="1800" dirty="0"/>
              <a:t>. 2011. </a:t>
            </a:r>
            <a:r>
              <a:rPr lang="en-US" sz="1800" i="1" dirty="0"/>
              <a:t>Knowledge </a:t>
            </a:r>
            <a:r>
              <a:rPr lang="en-US" sz="1800" i="1" dirty="0" smtClean="0"/>
              <a:t>Base Population</a:t>
            </a:r>
            <a:r>
              <a:rPr lang="en-US" sz="1800" i="1" dirty="0"/>
              <a:t>:  Successful Approaches and Challenges.</a:t>
            </a:r>
            <a:r>
              <a:rPr lang="en-US" sz="1800" dirty="0"/>
              <a:t> Proc. ACL2011. </a:t>
            </a:r>
            <a:endParaRPr lang="en-US" dirty="0"/>
          </a:p>
          <a:p>
            <a:pPr marL="0" indent="0">
              <a:buNone/>
            </a:pPr>
            <a:r>
              <a:rPr lang="en-US" altLang="zh-CN" sz="1800" dirty="0"/>
              <a:t>[2] </a:t>
            </a:r>
            <a:r>
              <a:rPr lang="en-US" sz="1800" dirty="0"/>
              <a:t>Lev </a:t>
            </a:r>
            <a:r>
              <a:rPr lang="en-US" sz="1800" dirty="0" err="1"/>
              <a:t>Ratinov</a:t>
            </a:r>
            <a:r>
              <a:rPr lang="en-US" sz="1800" dirty="0"/>
              <a:t>, Dan Roth, Doug Downey and </a:t>
            </a:r>
            <a:r>
              <a:rPr lang="en-US" sz="1800" dirty="0" smtClean="0"/>
              <a:t>Mike Anderson</a:t>
            </a:r>
            <a:r>
              <a:rPr lang="en-US" sz="1800" dirty="0"/>
              <a:t>. 2011. </a:t>
            </a:r>
            <a:r>
              <a:rPr lang="en-US" sz="1800" i="1" dirty="0"/>
              <a:t>Local and Global Algorithms </a:t>
            </a:r>
            <a:r>
              <a:rPr lang="en-US" sz="1800" i="1" dirty="0" smtClean="0"/>
              <a:t>for Disambiguation </a:t>
            </a:r>
            <a:r>
              <a:rPr lang="en-US" sz="1800" i="1" dirty="0"/>
              <a:t>to Wikipedia.</a:t>
            </a:r>
            <a:r>
              <a:rPr lang="en-US" sz="1800" dirty="0"/>
              <a:t> Proc. ACL2011</a:t>
            </a:r>
            <a:r>
              <a:rPr lang="en-US" sz="1800" dirty="0" smtClean="0"/>
              <a:t>.</a:t>
            </a:r>
          </a:p>
          <a:p>
            <a:pPr marL="0" indent="0">
              <a:buNone/>
            </a:pPr>
            <a:r>
              <a:rPr lang="en-US" altLang="zh-CN" sz="1800" dirty="0" smtClean="0"/>
              <a:t>[</a:t>
            </a:r>
            <a:r>
              <a:rPr lang="en-US" altLang="zh-CN" sz="1800" dirty="0"/>
              <a:t>3</a:t>
            </a:r>
            <a:r>
              <a:rPr lang="en-US" altLang="zh-CN" sz="1800" dirty="0" smtClean="0"/>
              <a:t>]</a:t>
            </a:r>
            <a:r>
              <a:rPr lang="en-US" sz="1800" dirty="0"/>
              <a:t> </a:t>
            </a:r>
            <a:r>
              <a:rPr lang="en-US" sz="1800" dirty="0" err="1"/>
              <a:t>Swapna</a:t>
            </a:r>
            <a:r>
              <a:rPr lang="en-US" sz="1800" dirty="0"/>
              <a:t> </a:t>
            </a:r>
            <a:r>
              <a:rPr lang="en-US" sz="1800" dirty="0" err="1"/>
              <a:t>Gottipati</a:t>
            </a:r>
            <a:r>
              <a:rPr lang="en-US" sz="1800" dirty="0"/>
              <a:t> and Jing Jiang. 2011. </a:t>
            </a:r>
            <a:r>
              <a:rPr lang="en-US" sz="1800" i="1" dirty="0"/>
              <a:t>Linking </a:t>
            </a:r>
            <a:r>
              <a:rPr lang="en-US" sz="1800" i="1" dirty="0" smtClean="0"/>
              <a:t>Entities to </a:t>
            </a:r>
            <a:r>
              <a:rPr lang="en-US" sz="1800" i="1" dirty="0"/>
              <a:t>a Knowledge Base with Query Expansion. </a:t>
            </a:r>
            <a:r>
              <a:rPr lang="en-US" sz="1800" dirty="0" smtClean="0"/>
              <a:t>Proc. EMNLP2011</a:t>
            </a:r>
            <a:r>
              <a:rPr lang="en-US" sz="1800" dirty="0"/>
              <a:t>.</a:t>
            </a:r>
            <a:endParaRPr lang="en-US" altLang="zh-CN" sz="1800" dirty="0"/>
          </a:p>
          <a:p>
            <a:pPr marL="0" indent="0">
              <a:buNone/>
            </a:pPr>
            <a:r>
              <a:rPr lang="en-US" altLang="zh-CN" sz="1800" dirty="0"/>
              <a:t>[4]</a:t>
            </a:r>
            <a:r>
              <a:rPr lang="en-US" sz="1800" dirty="0"/>
              <a:t> Wei Zhang, Yan </a:t>
            </a:r>
            <a:r>
              <a:rPr lang="en-US" sz="1800" dirty="0" err="1"/>
              <a:t>Chuan</a:t>
            </a:r>
            <a:r>
              <a:rPr lang="en-US" sz="1800" dirty="0"/>
              <a:t> </a:t>
            </a:r>
            <a:r>
              <a:rPr lang="en-US" sz="1800" dirty="0" err="1"/>
              <a:t>Sim</a:t>
            </a:r>
            <a:r>
              <a:rPr lang="en-US" sz="1800" dirty="0"/>
              <a:t>, </a:t>
            </a:r>
            <a:r>
              <a:rPr lang="en-US" sz="1800" dirty="0" err="1"/>
              <a:t>Jian</a:t>
            </a:r>
            <a:r>
              <a:rPr lang="en-US" sz="1800" dirty="0"/>
              <a:t> Su and Chew Lim Tan. 2011. </a:t>
            </a:r>
            <a:r>
              <a:rPr lang="en-US" sz="1800" i="1" dirty="0"/>
              <a:t>Entity linking with effective acronym expansion, instance selection and topic </a:t>
            </a:r>
            <a:r>
              <a:rPr lang="en-US" sz="1800" i="1" dirty="0" smtClean="0"/>
              <a:t>modeling. </a:t>
            </a:r>
            <a:r>
              <a:rPr lang="en-US" sz="1800" dirty="0" smtClean="0"/>
              <a:t>Proc. IJCAI2011</a:t>
            </a:r>
            <a:endParaRPr lang="en-US" altLang="zh-CN" sz="1800" dirty="0"/>
          </a:p>
          <a:p>
            <a:pPr marL="0" indent="0">
              <a:buNone/>
            </a:pPr>
            <a:r>
              <a:rPr lang="en-US" altLang="zh-CN" sz="1800" dirty="0"/>
              <a:t>[5</a:t>
            </a:r>
            <a:r>
              <a:rPr lang="en-US" altLang="zh-CN" sz="1800" dirty="0" smtClean="0"/>
              <a:t>]</a:t>
            </a:r>
            <a:r>
              <a:rPr lang="en-US" sz="1800" dirty="0"/>
              <a:t> </a:t>
            </a:r>
            <a:r>
              <a:rPr lang="en-US" sz="1800" dirty="0" err="1"/>
              <a:t>Zheng</a:t>
            </a:r>
            <a:r>
              <a:rPr lang="en-US" sz="1800" dirty="0"/>
              <a:t> Chen and </a:t>
            </a:r>
            <a:r>
              <a:rPr lang="en-US" sz="1800" dirty="0" err="1"/>
              <a:t>Heng</a:t>
            </a:r>
            <a:r>
              <a:rPr lang="en-US" sz="1800" dirty="0"/>
              <a:t> </a:t>
            </a:r>
            <a:r>
              <a:rPr lang="en-US" sz="1800" dirty="0" err="1"/>
              <a:t>Ji</a:t>
            </a:r>
            <a:r>
              <a:rPr lang="en-US" sz="1800" dirty="0"/>
              <a:t>. 2011. </a:t>
            </a:r>
            <a:r>
              <a:rPr lang="en-US" sz="1800" i="1" dirty="0"/>
              <a:t>Collaborative Ranking: A Case Study on Entity Linking.</a:t>
            </a:r>
            <a:r>
              <a:rPr lang="en-US" sz="1800" dirty="0"/>
              <a:t> Proc. </a:t>
            </a:r>
            <a:r>
              <a:rPr lang="en-US" sz="1800" dirty="0" smtClean="0"/>
              <a:t>EMNLP2011</a:t>
            </a:r>
          </a:p>
          <a:p>
            <a:pPr marL="0" indent="0">
              <a:buNone/>
            </a:pPr>
            <a:r>
              <a:rPr lang="en-US" altLang="zh-CN" sz="1800" dirty="0" smtClean="0"/>
              <a:t>[6] Taylor Cassidy, </a:t>
            </a:r>
            <a:r>
              <a:rPr lang="en-US" altLang="zh-CN" sz="1800" dirty="0" err="1" smtClean="0"/>
              <a:t>Heng</a:t>
            </a:r>
            <a:r>
              <a:rPr lang="en-US" altLang="zh-CN" sz="1800" dirty="0" smtClean="0"/>
              <a:t> </a:t>
            </a:r>
            <a:r>
              <a:rPr lang="en-US" altLang="zh-CN" sz="1800" dirty="0" err="1" smtClean="0"/>
              <a:t>Ji</a:t>
            </a:r>
            <a:r>
              <a:rPr lang="en-US" altLang="zh-CN" sz="1800" dirty="0" smtClean="0"/>
              <a:t>, Lev </a:t>
            </a:r>
            <a:r>
              <a:rPr lang="en-US" altLang="zh-CN" sz="1800" dirty="0" err="1" smtClean="0"/>
              <a:t>Ratinov</a:t>
            </a:r>
            <a:r>
              <a:rPr lang="en-US" altLang="zh-CN" sz="1800" dirty="0" smtClean="0"/>
              <a:t>, </a:t>
            </a:r>
            <a:r>
              <a:rPr lang="en-US" altLang="zh-CN" sz="1800" dirty="0" err="1" smtClean="0"/>
              <a:t>Arkaitz</a:t>
            </a:r>
            <a:r>
              <a:rPr lang="en-US" altLang="zh-CN" sz="1800" dirty="0" smtClean="0"/>
              <a:t> </a:t>
            </a:r>
            <a:r>
              <a:rPr lang="en-US" altLang="zh-CN" sz="1800" dirty="0" err="1" smtClean="0"/>
              <a:t>Zubiaga</a:t>
            </a:r>
            <a:r>
              <a:rPr lang="en-US" altLang="zh-CN" sz="1800" dirty="0"/>
              <a:t> </a:t>
            </a:r>
            <a:r>
              <a:rPr lang="en-US" altLang="zh-CN" sz="1800" dirty="0" smtClean="0"/>
              <a:t>and </a:t>
            </a:r>
            <a:r>
              <a:rPr lang="en-US" altLang="zh-CN" sz="1800" dirty="0" err="1" smtClean="0"/>
              <a:t>Hongzhao</a:t>
            </a:r>
            <a:r>
              <a:rPr lang="en-US" altLang="zh-CN" sz="1800" dirty="0" smtClean="0"/>
              <a:t> Huang. 2012. </a:t>
            </a:r>
            <a:r>
              <a:rPr lang="en-US" altLang="zh-CN" sz="1800" i="1" dirty="0"/>
              <a:t>Analysis and Enhancement of </a:t>
            </a:r>
            <a:r>
              <a:rPr lang="en-US" altLang="zh-CN" sz="1800" i="1" dirty="0" err="1"/>
              <a:t>Wikification</a:t>
            </a:r>
            <a:r>
              <a:rPr lang="en-US" altLang="zh-CN" sz="1800" i="1" dirty="0"/>
              <a:t> for </a:t>
            </a:r>
            <a:r>
              <a:rPr lang="en-US" altLang="zh-CN" sz="1800" i="1" dirty="0" err="1"/>
              <a:t>Microblogs</a:t>
            </a:r>
            <a:r>
              <a:rPr lang="en-US" altLang="zh-CN" sz="1800" i="1" dirty="0"/>
              <a:t> with Context Expansion. </a:t>
            </a:r>
            <a:r>
              <a:rPr lang="en-US" altLang="zh-CN" sz="1800" dirty="0" smtClean="0"/>
              <a:t>Proc. COLING2012</a:t>
            </a:r>
            <a:endParaRPr lang="en-US" altLang="zh-CN" sz="1800" dirty="0"/>
          </a:p>
          <a:p>
            <a:pPr marL="0" indent="0">
              <a:buNone/>
            </a:pPr>
            <a:r>
              <a:rPr lang="en-US" altLang="zh-CN" sz="1800" dirty="0" smtClean="0"/>
              <a:t>[7] </a:t>
            </a:r>
            <a:r>
              <a:rPr lang="en-US" sz="1800" dirty="0" err="1"/>
              <a:t>Jinxi</a:t>
            </a:r>
            <a:r>
              <a:rPr lang="en-US" sz="1800" dirty="0"/>
              <a:t> </a:t>
            </a:r>
            <a:r>
              <a:rPr lang="en-US" sz="1800" dirty="0" err="1"/>
              <a:t>Xu</a:t>
            </a:r>
            <a:r>
              <a:rPr lang="en-US" sz="1800" dirty="0"/>
              <a:t> and W. Bruce </a:t>
            </a:r>
            <a:r>
              <a:rPr lang="en-US" sz="1800" dirty="0" smtClean="0"/>
              <a:t>Croft. 1996.</a:t>
            </a:r>
            <a:r>
              <a:rPr lang="en-US" sz="1800" dirty="0"/>
              <a:t> </a:t>
            </a:r>
            <a:r>
              <a:rPr lang="en-US" sz="1800" i="1" dirty="0"/>
              <a:t>Query expansion using local and global document </a:t>
            </a:r>
            <a:r>
              <a:rPr lang="en-US" sz="1800" i="1" dirty="0" smtClean="0"/>
              <a:t>analysis. </a:t>
            </a:r>
            <a:r>
              <a:rPr lang="en-US" sz="1800" dirty="0" smtClean="0"/>
              <a:t>Proc. SIGIR1996</a:t>
            </a:r>
          </a:p>
          <a:p>
            <a:pPr marL="0" indent="0">
              <a:buNone/>
            </a:pPr>
            <a:r>
              <a:rPr lang="en-US" altLang="zh-CN" sz="1800" dirty="0" smtClean="0"/>
              <a:t>[8] Laura Dietz and Jeffrey Dalton. Across-Document Neighborhood Expansion.</a:t>
            </a:r>
          </a:p>
          <a:p>
            <a:pPr marL="0" indent="0">
              <a:buNone/>
            </a:pPr>
            <a:r>
              <a:rPr lang="en-US" altLang="zh-CN" sz="1800" dirty="0" smtClean="0"/>
              <a:t>Proc. TAC2012</a:t>
            </a:r>
            <a:endParaRPr lang="en-US" altLang="zh-CN" sz="1800" dirty="0"/>
          </a:p>
        </p:txBody>
      </p:sp>
    </p:spTree>
    <p:custDataLst>
      <p:tags r:id="rId1"/>
    </p:custDataLst>
    <p:extLst>
      <p:ext uri="{BB962C8B-B14F-4D97-AF65-F5344CB8AC3E}">
        <p14:creationId xmlns:p14="http://schemas.microsoft.com/office/powerpoint/2010/main" val="135165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eaLnBrk="1" hangingPunct="1"/>
            <a:r>
              <a:rPr lang="en-GB" altLang="zh-CN" dirty="0" smtClean="0"/>
              <a:t>Outline</a:t>
            </a:r>
            <a:endParaRPr lang="zh-CN" altLang="en-US" dirty="0" smtClean="0"/>
          </a:p>
        </p:txBody>
      </p:sp>
      <p:sp>
        <p:nvSpPr>
          <p:cNvPr id="7171" name="内容占位符 2"/>
          <p:cNvSpPr>
            <a:spLocks noGrp="1"/>
          </p:cNvSpPr>
          <p:nvPr>
            <p:ph idx="1"/>
          </p:nvPr>
        </p:nvSpPr>
        <p:spPr>
          <a:xfrm>
            <a:off x="914400" y="2071688"/>
            <a:ext cx="8229600" cy="4389437"/>
          </a:xfrm>
        </p:spPr>
        <p:txBody>
          <a:bodyPr/>
          <a:lstStyle/>
          <a:p>
            <a:pPr eaLnBrk="1" hangingPunct="1"/>
            <a:r>
              <a:rPr lang="en-US" altLang="zh-CN" dirty="0" smtClean="0"/>
              <a:t>Entity Linking</a:t>
            </a:r>
          </a:p>
          <a:p>
            <a:pPr eaLnBrk="1" hangingPunct="1"/>
            <a:r>
              <a:rPr lang="en-GB" altLang="zh-CN" dirty="0" smtClean="0"/>
              <a:t>Problems of Existing EL Algorithms</a:t>
            </a:r>
          </a:p>
          <a:p>
            <a:pPr eaLnBrk="1" hangingPunct="1"/>
            <a:r>
              <a:rPr lang="en-GB" altLang="zh-CN" dirty="0" smtClean="0"/>
              <a:t>Possible Solution</a:t>
            </a:r>
          </a:p>
          <a:p>
            <a:pPr eaLnBrk="1" hangingPunct="1"/>
            <a:r>
              <a:rPr lang="en-GB" altLang="zh-CN" dirty="0" smtClean="0"/>
              <a:t>Problem Definition</a:t>
            </a:r>
          </a:p>
          <a:p>
            <a:pPr eaLnBrk="1" hangingPunct="1"/>
            <a:r>
              <a:rPr lang="en-GB" altLang="zh-CN" dirty="0" smtClean="0"/>
              <a:t>Baseline Methods</a:t>
            </a:r>
          </a:p>
          <a:p>
            <a:pPr eaLnBrk="1" hangingPunct="1"/>
            <a:r>
              <a:rPr lang="en-GB" altLang="zh-CN" dirty="0" smtClean="0"/>
              <a:t>Our </a:t>
            </a:r>
            <a:r>
              <a:rPr lang="en-GB" altLang="zh-CN" dirty="0" smtClean="0"/>
              <a:t>Possible Solution</a:t>
            </a:r>
            <a:endParaRPr lang="en-GB" altLang="zh-CN" dirty="0" smtClean="0"/>
          </a:p>
          <a:p>
            <a:pPr eaLnBrk="1" hangingPunct="1"/>
            <a:r>
              <a:rPr lang="en-GB" altLang="zh-CN" dirty="0" smtClean="0"/>
              <a:t>Conclusion</a:t>
            </a:r>
            <a:endParaRPr lang="zh-CN" altLang="en-US" dirty="0" smtClean="0"/>
          </a:p>
        </p:txBody>
      </p:sp>
      <p:sp>
        <p:nvSpPr>
          <p:cNvPr id="5" name="日期占位符 3"/>
          <p:cNvSpPr>
            <a:spLocks noGrp="1"/>
          </p:cNvSpPr>
          <p:nvPr>
            <p:ph type="dt" sz="quarter" idx="10"/>
          </p:nvPr>
        </p:nvSpPr>
        <p:spPr>
          <a:xfrm>
            <a:off x="152400" y="6421438"/>
            <a:ext cx="2133600" cy="365125"/>
          </a:xfrm>
        </p:spPr>
        <p:txBody>
          <a:bodyPr/>
          <a:lstStyle/>
          <a:p>
            <a:pPr>
              <a:defRPr/>
            </a:pPr>
            <a:fld id="{68545677-9134-4F05-9162-C25976CCC913}"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419872" y="2924944"/>
            <a:ext cx="2214563" cy="1143000"/>
          </a:xfrm>
        </p:spPr>
        <p:txBody>
          <a:bodyPr/>
          <a:lstStyle/>
          <a:p>
            <a:pPr algn="ctr" eaLnBrk="1" hangingPunct="1"/>
            <a:r>
              <a:rPr lang="en-GB" altLang="zh-CN" dirty="0" smtClean="0"/>
              <a:t>Thanks!</a:t>
            </a:r>
            <a:br>
              <a:rPr lang="en-GB" altLang="zh-CN" dirty="0" smtClean="0"/>
            </a:br>
            <a:r>
              <a:rPr lang="en-GB" altLang="zh-CN" dirty="0" smtClean="0"/>
              <a:t>Q&amp;A</a:t>
            </a:r>
            <a:endParaRPr lang="zh-CN" altLang="en-US" dirty="0" smtClean="0"/>
          </a:p>
        </p:txBody>
      </p:sp>
      <p:sp>
        <p:nvSpPr>
          <p:cNvPr id="7" name="日期占位符 3"/>
          <p:cNvSpPr>
            <a:spLocks noGrp="1"/>
          </p:cNvSpPr>
          <p:nvPr>
            <p:ph type="dt" sz="quarter" idx="10"/>
          </p:nvPr>
        </p:nvSpPr>
        <p:spPr>
          <a:xfrm>
            <a:off x="152400" y="6421438"/>
            <a:ext cx="2133600" cy="365125"/>
          </a:xfrm>
        </p:spPr>
        <p:txBody>
          <a:bodyPr/>
          <a:lstStyle/>
          <a:p>
            <a:pPr>
              <a:defRPr/>
            </a:pPr>
            <a:fld id="{484D464A-288B-4A02-984C-CF6BD3D265E4}"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30</a:t>
            </a:fld>
            <a:endParaRPr lang="zh-CN" altLang="en-US"/>
          </a:p>
        </p:txBody>
      </p:sp>
    </p:spTree>
    <p:extLst>
      <p:ext uri="{BB962C8B-B14F-4D97-AF65-F5344CB8AC3E}">
        <p14:creationId xmlns:p14="http://schemas.microsoft.com/office/powerpoint/2010/main" val="4134692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lgn="ctr" eaLnBrk="1" hangingPunct="1"/>
            <a:r>
              <a:rPr lang="en-GB" altLang="zh-CN" dirty="0" smtClean="0"/>
              <a:t>Harder Case/Future Work</a:t>
            </a:r>
            <a:endParaRPr lang="zh-CN" altLang="en-US" dirty="0" smtClean="0"/>
          </a:p>
        </p:txBody>
      </p:sp>
      <p:sp>
        <p:nvSpPr>
          <p:cNvPr id="39939" name="内容占位符 2"/>
          <p:cNvSpPr>
            <a:spLocks noGrp="1"/>
          </p:cNvSpPr>
          <p:nvPr>
            <p:ph idx="1"/>
          </p:nvPr>
        </p:nvSpPr>
        <p:spPr>
          <a:xfrm>
            <a:off x="251521" y="1935163"/>
            <a:ext cx="8725792" cy="4389437"/>
          </a:xfrm>
        </p:spPr>
        <p:txBody>
          <a:bodyPr/>
          <a:lstStyle/>
          <a:p>
            <a:pPr eaLnBrk="1" hangingPunct="1"/>
            <a:r>
              <a:rPr lang="en-US" altLang="zh-CN" sz="2800" dirty="0" smtClean="0"/>
              <a:t>The following case is even harder, it requires not only cross-document evidence mining, but also a more intelligent way for candidate generation.</a:t>
            </a:r>
            <a:endParaRPr lang="zh-CN" altLang="en-US" dirty="0" smtClean="0"/>
          </a:p>
        </p:txBody>
      </p:sp>
      <p:sp>
        <p:nvSpPr>
          <p:cNvPr id="7" name="日期占位符 3"/>
          <p:cNvSpPr>
            <a:spLocks noGrp="1"/>
          </p:cNvSpPr>
          <p:nvPr>
            <p:ph type="dt" sz="quarter" idx="10"/>
          </p:nvPr>
        </p:nvSpPr>
        <p:spPr>
          <a:xfrm>
            <a:off x="152400" y="6421438"/>
            <a:ext cx="2133600" cy="365125"/>
          </a:xfrm>
        </p:spPr>
        <p:txBody>
          <a:bodyPr/>
          <a:lstStyle/>
          <a:p>
            <a:pPr>
              <a:defRPr/>
            </a:pPr>
            <a:fld id="{A9152545-B629-4FF5-BEDE-430DF9CC5E2A}"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31</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23" y="3526904"/>
            <a:ext cx="8173532" cy="220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H="1">
            <a:off x="1259632" y="5373216"/>
            <a:ext cx="72008" cy="720080"/>
          </a:xfrm>
          <a:prstGeom prst="straightConnector1">
            <a:avLst/>
          </a:prstGeom>
          <a:ln w="31750">
            <a:solidFill>
              <a:schemeClr val="accent1">
                <a:alpha val="58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093296"/>
            <a:ext cx="2952328" cy="24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137" y="6151080"/>
            <a:ext cx="1664367" cy="23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a:endCxn id="1028" idx="0"/>
          </p:cNvCxnSpPr>
          <p:nvPr/>
        </p:nvCxnSpPr>
        <p:spPr>
          <a:xfrm>
            <a:off x="7020272" y="5373216"/>
            <a:ext cx="1256049" cy="777864"/>
          </a:xfrm>
          <a:prstGeom prst="straightConnector1">
            <a:avLst/>
          </a:prstGeom>
          <a:ln w="31750">
            <a:solidFill>
              <a:schemeClr val="accent1">
                <a:alpha val="58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156176" y="5373216"/>
            <a:ext cx="0" cy="576064"/>
          </a:xfrm>
          <a:prstGeom prst="straightConnector1">
            <a:avLst/>
          </a:prstGeom>
          <a:ln w="31750">
            <a:solidFill>
              <a:schemeClr val="accent1">
                <a:alpha val="58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5949280"/>
            <a:ext cx="3600400" cy="25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p:cNvCxnSpPr/>
          <p:nvPr/>
        </p:nvCxnSpPr>
        <p:spPr>
          <a:xfrm flipH="1">
            <a:off x="3491880" y="5373216"/>
            <a:ext cx="576064" cy="1152128"/>
          </a:xfrm>
          <a:prstGeom prst="straightConnector1">
            <a:avLst/>
          </a:prstGeom>
          <a:ln w="31750">
            <a:solidFill>
              <a:schemeClr val="accent1">
                <a:alpha val="58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6480720"/>
            <a:ext cx="1316763" cy="33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500063" y="214313"/>
            <a:ext cx="8229600" cy="1143000"/>
          </a:xfrm>
        </p:spPr>
        <p:txBody>
          <a:bodyPr/>
          <a:lstStyle/>
          <a:p>
            <a:pPr algn="ctr" eaLnBrk="1" hangingPunct="1"/>
            <a:r>
              <a:rPr lang="en-GB" altLang="zh-CN" dirty="0" smtClean="0"/>
              <a:t>Entity Linking</a:t>
            </a:r>
            <a:endParaRPr lang="zh-CN" altLang="en-US" dirty="0" smtClean="0"/>
          </a:p>
        </p:txBody>
      </p:sp>
      <p:sp>
        <p:nvSpPr>
          <p:cNvPr id="3" name="内容占位符 2"/>
          <p:cNvSpPr>
            <a:spLocks noGrp="1"/>
          </p:cNvSpPr>
          <p:nvPr>
            <p:ph idx="1"/>
          </p:nvPr>
        </p:nvSpPr>
        <p:spPr>
          <a:xfrm>
            <a:off x="644079" y="1484784"/>
            <a:ext cx="7960369" cy="5000625"/>
          </a:xfrm>
        </p:spPr>
        <p:txBody>
          <a:bodyPr>
            <a:normAutofit/>
          </a:bodyPr>
          <a:lstStyle/>
          <a:p>
            <a:r>
              <a:rPr lang="en-US" sz="2400" dirty="0" smtClean="0"/>
              <a:t>Entity Linking [1] is an important component in </a:t>
            </a:r>
            <a:r>
              <a:rPr lang="en-US" sz="2400" dirty="0"/>
              <a:t>c</a:t>
            </a:r>
            <a:r>
              <a:rPr lang="en-US" sz="2400" dirty="0" smtClean="0"/>
              <a:t>onstructing high-quality information/knowledge network from unstructured text</a:t>
            </a:r>
          </a:p>
        </p:txBody>
      </p:sp>
      <p:sp>
        <p:nvSpPr>
          <p:cNvPr id="13" name="日期占位符 3"/>
          <p:cNvSpPr>
            <a:spLocks noGrp="1"/>
          </p:cNvSpPr>
          <p:nvPr>
            <p:ph type="dt" sz="quarter" idx="10"/>
          </p:nvPr>
        </p:nvSpPr>
        <p:spPr>
          <a:xfrm>
            <a:off x="152400" y="6421438"/>
            <a:ext cx="2133600" cy="365125"/>
          </a:xfrm>
        </p:spPr>
        <p:txBody>
          <a:bodyPr/>
          <a:lstStyle/>
          <a:p>
            <a:pPr>
              <a:defRPr/>
            </a:pPr>
            <a:fld id="{9EA79753-97CD-44D7-8EBA-6546F04AB952}"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4</a:t>
            </a:fld>
            <a:endParaRPr lang="zh-CN" altLang="en-US"/>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790" y="2564904"/>
            <a:ext cx="4601666" cy="35454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8" name="TextBox 5"/>
          <p:cNvSpPr txBox="1">
            <a:spLocks noChangeArrowheads="1"/>
          </p:cNvSpPr>
          <p:nvPr/>
        </p:nvSpPr>
        <p:spPr bwMode="auto">
          <a:xfrm>
            <a:off x="622223" y="3501008"/>
            <a:ext cx="2947940" cy="16312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onstantia" panose="02030602050306030303" pitchFamily="18" charset="0"/>
                <a:ea typeface="宋体" panose="02010600030101010101" pitchFamily="2" charset="-122"/>
              </a:defRPr>
            </a:lvl1pPr>
            <a:lvl2pPr marL="742950" indent="-285750" eaLnBrk="0" hangingPunct="0">
              <a:defRPr>
                <a:solidFill>
                  <a:schemeClr val="tx1"/>
                </a:solidFill>
                <a:latin typeface="Constantia" panose="02030602050306030303" pitchFamily="18" charset="0"/>
                <a:ea typeface="宋体" panose="02010600030101010101" pitchFamily="2" charset="-122"/>
              </a:defRPr>
            </a:lvl2pPr>
            <a:lvl3pPr marL="1143000" indent="-228600" eaLnBrk="0" hangingPunct="0">
              <a:defRPr>
                <a:solidFill>
                  <a:schemeClr val="tx1"/>
                </a:solidFill>
                <a:latin typeface="Constantia" panose="02030602050306030303" pitchFamily="18" charset="0"/>
                <a:ea typeface="宋体" panose="02010600030101010101" pitchFamily="2" charset="-122"/>
              </a:defRPr>
            </a:lvl3pPr>
            <a:lvl4pPr marL="1600200" indent="-228600" eaLnBrk="0" hangingPunct="0">
              <a:defRPr>
                <a:solidFill>
                  <a:schemeClr val="tx1"/>
                </a:solidFill>
                <a:latin typeface="Constantia" panose="02030602050306030303" pitchFamily="18" charset="0"/>
                <a:ea typeface="宋体" panose="02010600030101010101" pitchFamily="2" charset="-122"/>
              </a:defRPr>
            </a:lvl4pPr>
            <a:lvl5pPr marL="2057400" indent="-228600" eaLnBrk="0" hangingPunct="0">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nstantia" panose="02030602050306030303" pitchFamily="18" charset="0"/>
                <a:ea typeface="宋体" panose="02010600030101010101" pitchFamily="2" charset="-122"/>
              </a:defRPr>
            </a:lvl9pPr>
          </a:lstStyle>
          <a:p>
            <a:pPr eaLnBrk="1" hangingPunct="1"/>
            <a:r>
              <a:rPr lang="en-US" altLang="zh-CN" sz="2000" dirty="0"/>
              <a:t>Mrs.</a:t>
            </a:r>
            <a:r>
              <a:rPr lang="en-US" sz="2000" dirty="0"/>
              <a:t> Merkel, born on 1954-07-17, is the current </a:t>
            </a:r>
            <a:r>
              <a:rPr lang="en-US" altLang="zh-CN" sz="2000" dirty="0"/>
              <a:t>premier of</a:t>
            </a:r>
            <a:r>
              <a:rPr lang="en-US" sz="2000" dirty="0"/>
              <a:t> Germany, which is an important member of EU.</a:t>
            </a:r>
            <a:endParaRPr lang="zh-CN" altLang="en-US" sz="2000" dirty="0"/>
          </a:p>
        </p:txBody>
      </p:sp>
      <p:sp>
        <p:nvSpPr>
          <p:cNvPr id="43" name="圆角矩形 19"/>
          <p:cNvSpPr/>
          <p:nvPr/>
        </p:nvSpPr>
        <p:spPr>
          <a:xfrm>
            <a:off x="709902" y="3531018"/>
            <a:ext cx="1325587" cy="3231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圆角矩形 19"/>
          <p:cNvSpPr/>
          <p:nvPr/>
        </p:nvSpPr>
        <p:spPr>
          <a:xfrm>
            <a:off x="1907704" y="4149080"/>
            <a:ext cx="1008112" cy="3231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圆角矩形 19"/>
          <p:cNvSpPr/>
          <p:nvPr/>
        </p:nvSpPr>
        <p:spPr>
          <a:xfrm>
            <a:off x="1941375" y="4760292"/>
            <a:ext cx="369912" cy="270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圆角矩形 19"/>
          <p:cNvSpPr/>
          <p:nvPr/>
        </p:nvSpPr>
        <p:spPr>
          <a:xfrm>
            <a:off x="684910" y="3897908"/>
            <a:ext cx="1150785" cy="2511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Freeform 56"/>
          <p:cNvSpPr/>
          <p:nvPr/>
        </p:nvSpPr>
        <p:spPr>
          <a:xfrm>
            <a:off x="2108546" y="5040305"/>
            <a:ext cx="5448641" cy="1652377"/>
          </a:xfrm>
          <a:custGeom>
            <a:avLst/>
            <a:gdLst>
              <a:gd name="connsiteX0" fmla="*/ 3063 w 5448641"/>
              <a:gd name="connsiteY0" fmla="*/ 0 h 1652377"/>
              <a:gd name="connsiteX1" fmla="*/ 884806 w 5448641"/>
              <a:gd name="connsiteY1" fmla="*/ 1649186 h 1652377"/>
              <a:gd name="connsiteX2" fmla="*/ 5448641 w 5448641"/>
              <a:gd name="connsiteY2" fmla="*/ 334736 h 1652377"/>
            </a:gdLst>
            <a:ahLst/>
            <a:cxnLst>
              <a:cxn ang="0">
                <a:pos x="connsiteX0" y="connsiteY0"/>
              </a:cxn>
              <a:cxn ang="0">
                <a:pos x="connsiteX1" y="connsiteY1"/>
              </a:cxn>
              <a:cxn ang="0">
                <a:pos x="connsiteX2" y="connsiteY2"/>
              </a:cxn>
            </a:cxnLst>
            <a:rect l="l" t="t" r="r" b="b"/>
            <a:pathLst>
              <a:path w="5448641" h="1652377">
                <a:moveTo>
                  <a:pt x="3063" y="0"/>
                </a:moveTo>
                <a:cubicBezTo>
                  <a:pt x="-9864" y="796698"/>
                  <a:pt x="-22790" y="1593397"/>
                  <a:pt x="884806" y="1649186"/>
                </a:cubicBezTo>
                <a:cubicBezTo>
                  <a:pt x="1792402" y="1704975"/>
                  <a:pt x="3620521" y="1019855"/>
                  <a:pt x="5448641" y="334736"/>
                </a:cubicBezTo>
              </a:path>
            </a:pathLst>
          </a:custGeom>
          <a:ln w="127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Freeform 57"/>
          <p:cNvSpPr/>
          <p:nvPr/>
        </p:nvSpPr>
        <p:spPr>
          <a:xfrm>
            <a:off x="2700949" y="4470317"/>
            <a:ext cx="5528734" cy="2269724"/>
          </a:xfrm>
          <a:custGeom>
            <a:avLst/>
            <a:gdLst>
              <a:gd name="connsiteX0" fmla="*/ 0 w 5528734"/>
              <a:gd name="connsiteY0" fmla="*/ 0 h 2269724"/>
              <a:gd name="connsiteX1" fmla="*/ 1998134 w 5528734"/>
              <a:gd name="connsiteY1" fmla="*/ 2184400 h 2269724"/>
              <a:gd name="connsiteX2" fmla="*/ 5528734 w 5528734"/>
              <a:gd name="connsiteY2" fmla="*/ 1617134 h 2269724"/>
            </a:gdLst>
            <a:ahLst/>
            <a:cxnLst>
              <a:cxn ang="0">
                <a:pos x="connsiteX0" y="connsiteY0"/>
              </a:cxn>
              <a:cxn ang="0">
                <a:pos x="connsiteX1" y="connsiteY1"/>
              </a:cxn>
              <a:cxn ang="0">
                <a:pos x="connsiteX2" y="connsiteY2"/>
              </a:cxn>
            </a:cxnLst>
            <a:rect l="l" t="t" r="r" b="b"/>
            <a:pathLst>
              <a:path w="5528734" h="2269724">
                <a:moveTo>
                  <a:pt x="0" y="0"/>
                </a:moveTo>
                <a:cubicBezTo>
                  <a:pt x="538339" y="957439"/>
                  <a:pt x="1076678" y="1914878"/>
                  <a:pt x="1998134" y="2184400"/>
                </a:cubicBezTo>
                <a:cubicBezTo>
                  <a:pt x="2919590" y="2453922"/>
                  <a:pt x="4224162" y="2035528"/>
                  <a:pt x="5528734" y="1617134"/>
                </a:cubicBezTo>
              </a:path>
            </a:pathLst>
          </a:custGeom>
          <a:ln w="127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Freeform 59"/>
          <p:cNvSpPr/>
          <p:nvPr/>
        </p:nvSpPr>
        <p:spPr>
          <a:xfrm>
            <a:off x="381774" y="4148584"/>
            <a:ext cx="3792375" cy="1840405"/>
          </a:xfrm>
          <a:custGeom>
            <a:avLst/>
            <a:gdLst>
              <a:gd name="connsiteX0" fmla="*/ 321042 w 3792375"/>
              <a:gd name="connsiteY0" fmla="*/ 0 h 1840405"/>
              <a:gd name="connsiteX1" fmla="*/ 337975 w 3792375"/>
              <a:gd name="connsiteY1" fmla="*/ 1710267 h 1840405"/>
              <a:gd name="connsiteX2" fmla="*/ 3792375 w 3792375"/>
              <a:gd name="connsiteY2" fmla="*/ 1591733 h 1840405"/>
            </a:gdLst>
            <a:ahLst/>
            <a:cxnLst>
              <a:cxn ang="0">
                <a:pos x="connsiteX0" y="connsiteY0"/>
              </a:cxn>
              <a:cxn ang="0">
                <a:pos x="connsiteX1" y="connsiteY1"/>
              </a:cxn>
              <a:cxn ang="0">
                <a:pos x="connsiteX2" y="connsiteY2"/>
              </a:cxn>
            </a:cxnLst>
            <a:rect l="l" t="t" r="r" b="b"/>
            <a:pathLst>
              <a:path w="3792375" h="1840405">
                <a:moveTo>
                  <a:pt x="321042" y="0"/>
                </a:moveTo>
                <a:cubicBezTo>
                  <a:pt x="40230" y="722489"/>
                  <a:pt x="-240581" y="1444978"/>
                  <a:pt x="337975" y="1710267"/>
                </a:cubicBezTo>
                <a:cubicBezTo>
                  <a:pt x="916531" y="1975556"/>
                  <a:pt x="2354453" y="1783644"/>
                  <a:pt x="3792375" y="1591733"/>
                </a:cubicBezTo>
              </a:path>
            </a:pathLst>
          </a:custGeom>
          <a:ln w="127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Freeform 60"/>
          <p:cNvSpPr/>
          <p:nvPr/>
        </p:nvSpPr>
        <p:spPr>
          <a:xfrm>
            <a:off x="2035489" y="3434666"/>
            <a:ext cx="2180994" cy="1255785"/>
          </a:xfrm>
          <a:custGeom>
            <a:avLst/>
            <a:gdLst>
              <a:gd name="connsiteX0" fmla="*/ 0 w 1981200"/>
              <a:gd name="connsiteY0" fmla="*/ 104318 h 1255785"/>
              <a:gd name="connsiteX1" fmla="*/ 1481666 w 1981200"/>
              <a:gd name="connsiteY1" fmla="*/ 112785 h 1255785"/>
              <a:gd name="connsiteX2" fmla="*/ 1981200 w 1981200"/>
              <a:gd name="connsiteY2" fmla="*/ 1255785 h 1255785"/>
            </a:gdLst>
            <a:ahLst/>
            <a:cxnLst>
              <a:cxn ang="0">
                <a:pos x="connsiteX0" y="connsiteY0"/>
              </a:cxn>
              <a:cxn ang="0">
                <a:pos x="connsiteX1" y="connsiteY1"/>
              </a:cxn>
              <a:cxn ang="0">
                <a:pos x="connsiteX2" y="connsiteY2"/>
              </a:cxn>
            </a:cxnLst>
            <a:rect l="l" t="t" r="r" b="b"/>
            <a:pathLst>
              <a:path w="1981200" h="1255785">
                <a:moveTo>
                  <a:pt x="0" y="104318"/>
                </a:moveTo>
                <a:cubicBezTo>
                  <a:pt x="575733" y="12596"/>
                  <a:pt x="1151466" y="-79126"/>
                  <a:pt x="1481666" y="112785"/>
                </a:cubicBezTo>
                <a:cubicBezTo>
                  <a:pt x="1811866" y="304696"/>
                  <a:pt x="1896533" y="780240"/>
                  <a:pt x="1981200" y="1255785"/>
                </a:cubicBezTo>
              </a:path>
            </a:pathLst>
          </a:custGeom>
          <a:ln w="127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2" name="Rectangle 61"/>
          <p:cNvSpPr/>
          <p:nvPr/>
        </p:nvSpPr>
        <p:spPr>
          <a:xfrm>
            <a:off x="4139952" y="6709415"/>
            <a:ext cx="5886400" cy="200055"/>
          </a:xfrm>
          <a:prstGeom prst="rect">
            <a:avLst/>
          </a:prstGeom>
        </p:spPr>
        <p:txBody>
          <a:bodyPr wrap="square">
            <a:spAutoFit/>
          </a:bodyPr>
          <a:lstStyle/>
          <a:p>
            <a:pPr defTabSz="457200" eaLnBrk="0" hangingPunct="0">
              <a:spcBef>
                <a:spcPct val="30000"/>
              </a:spcBef>
              <a:defRPr/>
            </a:pPr>
            <a:r>
              <a:rPr lang="en-US" altLang="zh-CN" sz="700" dirty="0"/>
              <a:t>Figure modified from </a:t>
            </a:r>
            <a:r>
              <a:rPr lang="zh-CN" altLang="en-US" sz="700" dirty="0"/>
              <a:t>“</a:t>
            </a:r>
            <a:r>
              <a:rPr lang="en-US" altLang="zh-CN" sz="700" dirty="0"/>
              <a:t>Information to Knowledge: Harvesting Entities and Relationships from Web Sources</a:t>
            </a:r>
            <a:r>
              <a:rPr lang="zh-CN" altLang="en-US" sz="700" dirty="0"/>
              <a:t>”</a:t>
            </a:r>
            <a:r>
              <a:rPr lang="en-US" altLang="zh-CN" sz="700" dirty="0"/>
              <a:t>.  PODS’10.</a:t>
            </a:r>
            <a:endParaRPr lang="zh-CN" altLang="en-US" sz="7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P spid="49" grpId="0" animBg="1"/>
      <p:bldP spid="53" grpId="0" animBg="1"/>
      <p:bldP spid="54" grpId="0" animBg="1"/>
      <p:bldP spid="57" grpId="0" animBg="1"/>
      <p:bldP spid="58" grpId="0" animBg="1"/>
      <p:bldP spid="60" grpId="0" animBg="1"/>
      <p:bldP spid="61" grpId="0" animBg="1"/>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500063" y="214313"/>
            <a:ext cx="8229600" cy="1143000"/>
          </a:xfrm>
        </p:spPr>
        <p:txBody>
          <a:bodyPr/>
          <a:lstStyle/>
          <a:p>
            <a:pPr algn="ctr" eaLnBrk="1" hangingPunct="1"/>
            <a:r>
              <a:rPr lang="en-US" altLang="zh-CN" dirty="0" smtClean="0"/>
              <a:t>Entity Linking</a:t>
            </a:r>
            <a:endParaRPr lang="zh-CN" altLang="en-US" dirty="0" smtClean="0"/>
          </a:p>
        </p:txBody>
      </p:sp>
      <p:sp>
        <p:nvSpPr>
          <p:cNvPr id="3" name="内容占位符 2"/>
          <p:cNvSpPr>
            <a:spLocks noGrp="1"/>
          </p:cNvSpPr>
          <p:nvPr>
            <p:ph idx="1"/>
          </p:nvPr>
        </p:nvSpPr>
        <p:spPr>
          <a:xfrm>
            <a:off x="644079" y="1412776"/>
            <a:ext cx="7960369" cy="5000625"/>
          </a:xfrm>
        </p:spPr>
        <p:txBody>
          <a:bodyPr>
            <a:normAutofit/>
          </a:bodyPr>
          <a:lstStyle/>
          <a:p>
            <a:r>
              <a:rPr lang="en-US" altLang="zh-CN" sz="2500" dirty="0" err="1" smtClean="0"/>
              <a:t>Wikifier</a:t>
            </a:r>
            <a:r>
              <a:rPr lang="en-US" altLang="zh-CN" sz="2500" dirty="0" smtClean="0"/>
              <a:t> [2] is a state-of-the-art Entity Linking tool</a:t>
            </a:r>
          </a:p>
          <a:p>
            <a:r>
              <a:rPr lang="en-US" altLang="zh-CN" sz="2500" dirty="0" smtClean="0"/>
              <a:t>It uses the following information:</a:t>
            </a:r>
          </a:p>
          <a:p>
            <a:pPr marL="640080" lvl="1" indent="-246888" eaLnBrk="1" fontAlgn="auto" hangingPunct="1">
              <a:spcAft>
                <a:spcPts val="0"/>
              </a:spcAft>
              <a:buFont typeface="Wingdings 2"/>
              <a:buChar char=""/>
              <a:defRPr/>
            </a:pPr>
            <a:r>
              <a:rPr lang="en-US" altLang="zh-CN" sz="2500" dirty="0"/>
              <a:t>Prior Popularity</a:t>
            </a:r>
          </a:p>
          <a:p>
            <a:pPr marL="640080" lvl="1" indent="-246888" eaLnBrk="1" fontAlgn="auto" hangingPunct="1">
              <a:spcAft>
                <a:spcPts val="0"/>
              </a:spcAft>
              <a:buFont typeface="Wingdings 2"/>
              <a:buChar char=""/>
              <a:defRPr/>
            </a:pPr>
            <a:r>
              <a:rPr lang="en-US" altLang="zh-CN" sz="2500" dirty="0"/>
              <a:t>Context Similarity</a:t>
            </a:r>
            <a:endParaRPr lang="en-US" altLang="zh-CN" dirty="0"/>
          </a:p>
          <a:p>
            <a:pPr marL="640080" lvl="1" indent="-246888" eaLnBrk="1" fontAlgn="auto" hangingPunct="1">
              <a:spcAft>
                <a:spcPts val="0"/>
              </a:spcAft>
              <a:buFont typeface="Wingdings 2"/>
              <a:buChar char=""/>
              <a:defRPr/>
            </a:pPr>
            <a:r>
              <a:rPr lang="en-US" sz="2500" dirty="0"/>
              <a:t>Semantic Similarity/Coherence </a:t>
            </a:r>
            <a:endParaRPr lang="en-US" altLang="zh-CN" sz="2500" dirty="0"/>
          </a:p>
          <a:p>
            <a:endParaRPr lang="en-US" altLang="zh-CN" sz="2500" dirty="0" smtClean="0"/>
          </a:p>
          <a:p>
            <a:endParaRPr lang="en-US" altLang="zh-CN" sz="2500" dirty="0"/>
          </a:p>
        </p:txBody>
      </p:sp>
      <p:sp>
        <p:nvSpPr>
          <p:cNvPr id="13" name="日期占位符 3"/>
          <p:cNvSpPr>
            <a:spLocks noGrp="1"/>
          </p:cNvSpPr>
          <p:nvPr>
            <p:ph type="dt" sz="quarter" idx="10"/>
          </p:nvPr>
        </p:nvSpPr>
        <p:spPr>
          <a:xfrm>
            <a:off x="152400" y="6421438"/>
            <a:ext cx="2133600" cy="365125"/>
          </a:xfrm>
        </p:spPr>
        <p:txBody>
          <a:bodyPr/>
          <a:lstStyle/>
          <a:p>
            <a:pPr>
              <a:defRPr/>
            </a:pPr>
            <a:fld id="{1CFF83B2-E47F-479D-9A59-B590E004FD2C}" type="datetime1">
              <a:rPr lang="en-US" altLang="zh-CN" smtClean="0"/>
              <a:t>11/26/2012</a:t>
            </a:fld>
            <a:endParaRPr lang="zh-CN" altLang="en-US" dirty="0"/>
          </a:p>
        </p:txBody>
      </p:sp>
      <p:sp>
        <p:nvSpPr>
          <p:cNvPr id="2" name="Slide Number Placeholder 1"/>
          <p:cNvSpPr>
            <a:spLocks noGrp="1"/>
          </p:cNvSpPr>
          <p:nvPr>
            <p:ph type="sldNum" sz="quarter" idx="12"/>
          </p:nvPr>
        </p:nvSpPr>
        <p:spPr/>
        <p:txBody>
          <a:bodyPr/>
          <a:lstStyle/>
          <a:p>
            <a:fld id="{519DCFB7-DF25-4105-B736-374F23694688}" type="slidenum">
              <a:rPr lang="zh-CN" altLang="en-US" smtClean="0"/>
              <a:pPr/>
              <a:t>5</a:t>
            </a:fld>
            <a:endParaRPr lang="zh-CN" altLang="en-US" dirty="0"/>
          </a:p>
        </p:txBody>
      </p:sp>
      <p:pic>
        <p:nvPicPr>
          <p:cNvPr id="8" name="Picture 7"/>
          <p:cNvPicPr>
            <a:picLocks noChangeAspect="1"/>
          </p:cNvPicPr>
          <p:nvPr/>
        </p:nvPicPr>
        <p:blipFill>
          <a:blip r:embed="rId3"/>
          <a:stretch>
            <a:fillRect/>
          </a:stretch>
        </p:blipFill>
        <p:spPr>
          <a:xfrm>
            <a:off x="1475656" y="5501831"/>
            <a:ext cx="1407483" cy="1316482"/>
          </a:xfrm>
          <a:prstGeom prst="rect">
            <a:avLst/>
          </a:prstGeom>
        </p:spPr>
      </p:pic>
      <p:pic>
        <p:nvPicPr>
          <p:cNvPr id="14" name="Picture 13"/>
          <p:cNvPicPr>
            <a:picLocks noChangeAspect="1"/>
          </p:cNvPicPr>
          <p:nvPr/>
        </p:nvPicPr>
        <p:blipFill>
          <a:blip r:embed="rId4"/>
          <a:stretch>
            <a:fillRect/>
          </a:stretch>
        </p:blipFill>
        <p:spPr>
          <a:xfrm>
            <a:off x="842442" y="3708995"/>
            <a:ext cx="6753894" cy="1682896"/>
          </a:xfrm>
          <a:prstGeom prst="rect">
            <a:avLst/>
          </a:prstGeom>
        </p:spPr>
      </p:pic>
      <p:cxnSp>
        <p:nvCxnSpPr>
          <p:cNvPr id="7" name="Straight Arrow Connector 6"/>
          <p:cNvCxnSpPr/>
          <p:nvPr/>
        </p:nvCxnSpPr>
        <p:spPr>
          <a:xfrm>
            <a:off x="1331640" y="5179886"/>
            <a:ext cx="144016" cy="481362"/>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stretch>
            <a:fillRect/>
          </a:stretch>
        </p:blipFill>
        <p:spPr>
          <a:xfrm>
            <a:off x="3491880" y="5501832"/>
            <a:ext cx="1310904" cy="1316482"/>
          </a:xfrm>
          <a:prstGeom prst="rect">
            <a:avLst/>
          </a:prstGeom>
        </p:spPr>
      </p:pic>
      <p:cxnSp>
        <p:nvCxnSpPr>
          <p:cNvPr id="19" name="Straight Arrow Connector 18"/>
          <p:cNvCxnSpPr/>
          <p:nvPr/>
        </p:nvCxnSpPr>
        <p:spPr>
          <a:xfrm>
            <a:off x="3175793" y="5176590"/>
            <a:ext cx="388095" cy="484658"/>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80112" y="5541039"/>
            <a:ext cx="2520280" cy="1200329"/>
          </a:xfrm>
          <a:prstGeom prst="rect">
            <a:avLst/>
          </a:prstGeom>
          <a:noFill/>
        </p:spPr>
        <p:txBody>
          <a:bodyPr wrap="square" rtlCol="0">
            <a:spAutoFit/>
          </a:bodyPr>
          <a:lstStyle/>
          <a:p>
            <a:r>
              <a:rPr lang="en-US" dirty="0" smtClean="0"/>
              <a:t>It handles both </a:t>
            </a:r>
            <a:r>
              <a:rPr lang="en-US" altLang="zh-CN" dirty="0">
                <a:solidFill>
                  <a:srgbClr val="FF0000"/>
                </a:solidFill>
              </a:rPr>
              <a:t>Name Variations</a:t>
            </a:r>
            <a:r>
              <a:rPr lang="en-US" altLang="zh-CN" dirty="0"/>
              <a:t> (Bush case), and </a:t>
            </a:r>
            <a:r>
              <a:rPr lang="en-US" altLang="zh-CN" dirty="0">
                <a:solidFill>
                  <a:srgbClr val="FF0000"/>
                </a:solidFill>
              </a:rPr>
              <a:t>Name Ambiguity </a:t>
            </a:r>
            <a:r>
              <a:rPr lang="en-US" altLang="zh-CN" dirty="0"/>
              <a:t>(Kerry case) </a:t>
            </a:r>
            <a:r>
              <a:rPr lang="en-US" altLang="zh-CN" dirty="0" smtClean="0"/>
              <a:t>well</a:t>
            </a:r>
            <a:r>
              <a:rPr lang="en-US" dirty="0" smtClean="0"/>
              <a:t> </a:t>
            </a:r>
            <a:endParaRPr lang="en-US" dirty="0"/>
          </a:p>
        </p:txBody>
      </p:sp>
    </p:spTree>
    <p:extLst>
      <p:ext uri="{BB962C8B-B14F-4D97-AF65-F5344CB8AC3E}">
        <p14:creationId xmlns:p14="http://schemas.microsoft.com/office/powerpoint/2010/main" val="215705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Problems of Existing EL </a:t>
            </a:r>
            <a:r>
              <a:rPr lang="en-GB" altLang="zh-CN" dirty="0" err="1"/>
              <a:t>Algos</a:t>
            </a:r>
            <a:endParaRPr lang="en-GB" altLang="zh-CN" dirty="0"/>
          </a:p>
        </p:txBody>
      </p:sp>
      <p:sp>
        <p:nvSpPr>
          <p:cNvPr id="3" name="内容占位符 2"/>
          <p:cNvSpPr>
            <a:spLocks noGrp="1"/>
          </p:cNvSpPr>
          <p:nvPr>
            <p:ph idx="1"/>
          </p:nvPr>
        </p:nvSpPr>
        <p:spPr>
          <a:xfrm>
            <a:off x="500063" y="1340768"/>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altLang="zh-CN" sz="2400" dirty="0" smtClean="0"/>
              <a:t>Prior popularity could be troublesome </a:t>
            </a:r>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pic>
        <p:nvPicPr>
          <p:cNvPr id="9225" name="Picture 9" descr="https://encrypted-tbn3.gstatic.com/images?q=tbn:ANd9GcT7SWrjZLtH0m5pjdklJ6vxKwPTs3-ajnkQnfq0iXQs07tVU-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084" y="4375550"/>
            <a:ext cx="1516398" cy="1516398"/>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519DCFB7-DF25-4105-B736-374F23694688}" type="slidenum">
              <a:rPr lang="zh-CN" altLang="en-US" smtClean="0"/>
              <a:pPr/>
              <a:t>6</a:t>
            </a:fld>
            <a:endParaRPr lang="zh-CN" altLang="en-US"/>
          </a:p>
        </p:txBody>
      </p:sp>
      <p:pic>
        <p:nvPicPr>
          <p:cNvPr id="2" name="Picture 1"/>
          <p:cNvPicPr>
            <a:picLocks noChangeAspect="1"/>
          </p:cNvPicPr>
          <p:nvPr/>
        </p:nvPicPr>
        <p:blipFill>
          <a:blip r:embed="rId4"/>
          <a:stretch>
            <a:fillRect/>
          </a:stretch>
        </p:blipFill>
        <p:spPr>
          <a:xfrm>
            <a:off x="611559" y="1999286"/>
            <a:ext cx="7694717" cy="2066715"/>
          </a:xfrm>
          <a:prstGeom prst="rect">
            <a:avLst/>
          </a:prstGeom>
        </p:spPr>
      </p:pic>
      <p:cxnSp>
        <p:nvCxnSpPr>
          <p:cNvPr id="6" name="Straight Arrow Connector 5"/>
          <p:cNvCxnSpPr/>
          <p:nvPr/>
        </p:nvCxnSpPr>
        <p:spPr>
          <a:xfrm>
            <a:off x="1475656" y="3728838"/>
            <a:ext cx="1835398" cy="1368152"/>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stretch>
            <a:fillRect/>
          </a:stretch>
        </p:blipFill>
        <p:spPr>
          <a:xfrm>
            <a:off x="3311054" y="4249638"/>
            <a:ext cx="2390775" cy="1771650"/>
          </a:xfrm>
          <a:prstGeom prst="rect">
            <a:avLst/>
          </a:prstGeom>
        </p:spPr>
      </p:pic>
      <p:sp>
        <p:nvSpPr>
          <p:cNvPr id="11" name="Rectangle 8"/>
          <p:cNvSpPr/>
          <p:nvPr/>
        </p:nvSpPr>
        <p:spPr>
          <a:xfrm>
            <a:off x="1493912" y="6381328"/>
            <a:ext cx="6547570" cy="261610"/>
          </a:xfrm>
          <a:prstGeom prst="rect">
            <a:avLst/>
          </a:prstGeom>
        </p:spPr>
        <p:txBody>
          <a:bodyPr wrap="square">
            <a:spAutoFit/>
          </a:bodyPr>
          <a:lstStyle/>
          <a:p>
            <a:r>
              <a:rPr lang="en-US" altLang="zh-CN" sz="1100" dirty="0"/>
              <a:t>Here the </a:t>
            </a:r>
            <a:r>
              <a:rPr lang="en-US" altLang="zh-CN" sz="1100" dirty="0" err="1"/>
              <a:t>Wikifier</a:t>
            </a:r>
            <a:r>
              <a:rPr lang="en-US" altLang="zh-CN" sz="1100" dirty="0"/>
              <a:t> got the wrong answer mainly due to the strong prior popularity of the basketball star.</a:t>
            </a:r>
          </a:p>
        </p:txBody>
      </p:sp>
    </p:spTree>
    <p:extLst>
      <p:ext uri="{BB962C8B-B14F-4D97-AF65-F5344CB8AC3E}">
        <p14:creationId xmlns:p14="http://schemas.microsoft.com/office/powerpoint/2010/main" val="274389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Problems of Existing EL </a:t>
            </a:r>
            <a:r>
              <a:rPr lang="en-GB" altLang="zh-CN" dirty="0" err="1"/>
              <a:t>Algos</a:t>
            </a:r>
            <a:endParaRPr lang="zh-CN" altLang="en-US" dirty="0" smtClean="0"/>
          </a:p>
        </p:txBody>
      </p:sp>
      <p:sp>
        <p:nvSpPr>
          <p:cNvPr id="3" name="内容占位符 2"/>
          <p:cNvSpPr>
            <a:spLocks noGrp="1"/>
          </p:cNvSpPr>
          <p:nvPr>
            <p:ph idx="1"/>
          </p:nvPr>
        </p:nvSpPr>
        <p:spPr>
          <a:xfrm>
            <a:off x="500063" y="1308695"/>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altLang="zh-CN" sz="2400" dirty="0" smtClean="0"/>
              <a:t>No enough context in short queries </a:t>
            </a:r>
            <a:r>
              <a:rPr lang="en-US" altLang="zh-CN" sz="2400" dirty="0"/>
              <a:t>(e.g. news title, tweets)</a:t>
            </a:r>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pic>
        <p:nvPicPr>
          <p:cNvPr id="9225" name="Picture 9" descr="https://encrypted-tbn3.gstatic.com/images?q=tbn:ANd9GcT7SWrjZLtH0m5pjdklJ6vxKwPTs3-ajnkQnfq0iXQs07tVU-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084" y="4469185"/>
            <a:ext cx="1516398" cy="1516398"/>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519DCFB7-DF25-4105-B736-374F23694688}" type="slidenum">
              <a:rPr lang="zh-CN" altLang="en-US" smtClean="0"/>
              <a:pPr/>
              <a:t>7</a:t>
            </a:fld>
            <a:endParaRPr lang="zh-CN" altLang="en-US"/>
          </a:p>
        </p:txBody>
      </p:sp>
      <p:pic>
        <p:nvPicPr>
          <p:cNvPr id="5" name="Picture 4"/>
          <p:cNvPicPr>
            <a:picLocks noChangeAspect="1"/>
          </p:cNvPicPr>
          <p:nvPr/>
        </p:nvPicPr>
        <p:blipFill>
          <a:blip r:embed="rId4"/>
          <a:stretch>
            <a:fillRect/>
          </a:stretch>
        </p:blipFill>
        <p:spPr>
          <a:xfrm>
            <a:off x="625370" y="2020913"/>
            <a:ext cx="7680906" cy="2010282"/>
          </a:xfrm>
          <a:prstGeom prst="rect">
            <a:avLst/>
          </a:prstGeom>
        </p:spPr>
      </p:pic>
      <p:cxnSp>
        <p:nvCxnSpPr>
          <p:cNvPr id="6" name="Straight Arrow Connector 5"/>
          <p:cNvCxnSpPr/>
          <p:nvPr/>
        </p:nvCxnSpPr>
        <p:spPr>
          <a:xfrm>
            <a:off x="1144408" y="3730549"/>
            <a:ext cx="1835398" cy="1368152"/>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stretch>
            <a:fillRect/>
          </a:stretch>
        </p:blipFill>
        <p:spPr>
          <a:xfrm>
            <a:off x="3021012" y="4093493"/>
            <a:ext cx="2295525" cy="2247900"/>
          </a:xfrm>
          <a:prstGeom prst="rect">
            <a:avLst/>
          </a:prstGeom>
        </p:spPr>
      </p:pic>
      <p:sp>
        <p:nvSpPr>
          <p:cNvPr id="11" name="Rectangle 8"/>
          <p:cNvSpPr/>
          <p:nvPr/>
        </p:nvSpPr>
        <p:spPr>
          <a:xfrm>
            <a:off x="2069976" y="6454497"/>
            <a:ext cx="5166320" cy="430887"/>
          </a:xfrm>
          <a:prstGeom prst="rect">
            <a:avLst/>
          </a:prstGeom>
        </p:spPr>
        <p:txBody>
          <a:bodyPr wrap="square">
            <a:spAutoFit/>
          </a:bodyPr>
          <a:lstStyle/>
          <a:p>
            <a:pPr defTabSz="457200" eaLnBrk="0" hangingPunct="0">
              <a:spcBef>
                <a:spcPct val="30000"/>
              </a:spcBef>
              <a:defRPr/>
            </a:pPr>
            <a:r>
              <a:rPr lang="en-US" altLang="zh-CN" sz="1100" dirty="0"/>
              <a:t>Here the </a:t>
            </a:r>
            <a:r>
              <a:rPr lang="en-US" altLang="zh-CN" sz="1100" dirty="0" err="1"/>
              <a:t>Wikifier</a:t>
            </a:r>
            <a:r>
              <a:rPr lang="en-US" altLang="zh-CN" sz="1100" dirty="0"/>
              <a:t> got the wrong answer due to the lack of enough context.</a:t>
            </a:r>
          </a:p>
          <a:p>
            <a:endParaRPr lang="en-US" altLang="zh-CN" sz="1100" dirty="0"/>
          </a:p>
        </p:txBody>
      </p:sp>
    </p:spTree>
    <p:extLst>
      <p:ext uri="{BB962C8B-B14F-4D97-AF65-F5344CB8AC3E}">
        <p14:creationId xmlns:p14="http://schemas.microsoft.com/office/powerpoint/2010/main" val="323962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Problems of Existing EL </a:t>
            </a:r>
            <a:r>
              <a:rPr lang="en-GB" altLang="zh-CN" dirty="0" err="1"/>
              <a:t>Algos</a:t>
            </a:r>
            <a:endParaRPr lang="zh-CN" altLang="en-US" dirty="0" smtClean="0"/>
          </a:p>
        </p:txBody>
      </p:sp>
      <p:sp>
        <p:nvSpPr>
          <p:cNvPr id="3" name="内容占位符 2"/>
          <p:cNvSpPr>
            <a:spLocks noGrp="1"/>
          </p:cNvSpPr>
          <p:nvPr>
            <p:ph idx="1"/>
          </p:nvPr>
        </p:nvSpPr>
        <p:spPr>
          <a:xfrm>
            <a:off x="500063" y="1308695"/>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a:t>Information contained in query may not offer direct help</a:t>
            </a:r>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8</a:t>
            </a:fld>
            <a:endParaRPr lang="zh-CN" altLang="en-US"/>
          </a:p>
        </p:txBody>
      </p:sp>
      <p:pic>
        <p:nvPicPr>
          <p:cNvPr id="14" name="Picture 13"/>
          <p:cNvPicPr>
            <a:picLocks noChangeAspect="1"/>
          </p:cNvPicPr>
          <p:nvPr/>
        </p:nvPicPr>
        <p:blipFill>
          <a:blip r:embed="rId3"/>
          <a:stretch>
            <a:fillRect/>
          </a:stretch>
        </p:blipFill>
        <p:spPr>
          <a:xfrm>
            <a:off x="3196858" y="4437112"/>
            <a:ext cx="2887310" cy="1686192"/>
          </a:xfrm>
          <a:prstGeom prst="rect">
            <a:avLst/>
          </a:prstGeom>
        </p:spPr>
      </p:pic>
      <p:pic>
        <p:nvPicPr>
          <p:cNvPr id="15" name="Picture 9" descr="https://encrypted-tbn3.gstatic.com/images?q=tbn:ANd9GcT7SWrjZLtH0m5pjdklJ6vxKwPTs3-ajnkQnfq0iXQs07tVU-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084" y="4509120"/>
            <a:ext cx="1516398" cy="15163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p:cNvSpPr/>
          <p:nvPr/>
        </p:nvSpPr>
        <p:spPr>
          <a:xfrm>
            <a:off x="1619672" y="6381328"/>
            <a:ext cx="6624736" cy="600164"/>
          </a:xfrm>
          <a:prstGeom prst="rect">
            <a:avLst/>
          </a:prstGeom>
        </p:spPr>
        <p:txBody>
          <a:bodyPr wrap="square">
            <a:spAutoFit/>
          </a:bodyPr>
          <a:lstStyle/>
          <a:p>
            <a:pPr defTabSz="457200" eaLnBrk="0" hangingPunct="0">
              <a:spcBef>
                <a:spcPct val="30000"/>
              </a:spcBef>
              <a:defRPr/>
            </a:pPr>
            <a:r>
              <a:rPr lang="en-US" altLang="zh-CN" sz="1100" dirty="0"/>
              <a:t>Here the </a:t>
            </a:r>
            <a:r>
              <a:rPr lang="en-US" altLang="zh-CN" sz="1100" dirty="0" err="1"/>
              <a:t>Wikifier</a:t>
            </a:r>
            <a:r>
              <a:rPr lang="en-US" altLang="zh-CN" sz="1100" dirty="0"/>
              <a:t> got the wrong answer mainly due to the lack of useful information in the context. (e.g. since there is no wiki page for </a:t>
            </a:r>
            <a:r>
              <a:rPr lang="en-US" altLang="zh-CN" sz="1100" dirty="0" smtClean="0"/>
              <a:t>Tom etc., </a:t>
            </a:r>
            <a:r>
              <a:rPr lang="en-US" altLang="zh-CN" sz="1100" dirty="0"/>
              <a:t>the semantic coherence info cannot be obtained and used)</a:t>
            </a:r>
          </a:p>
          <a:p>
            <a:endParaRPr lang="en-US" altLang="zh-CN" sz="1100" dirty="0"/>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1" y="1916832"/>
            <a:ext cx="7792112" cy="2256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1475656" y="3645024"/>
            <a:ext cx="1691382" cy="1584176"/>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0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00063" y="214313"/>
            <a:ext cx="8229600" cy="1143000"/>
          </a:xfrm>
        </p:spPr>
        <p:txBody>
          <a:bodyPr/>
          <a:lstStyle/>
          <a:p>
            <a:pPr algn="ctr" eaLnBrk="1" hangingPunct="1"/>
            <a:r>
              <a:rPr lang="en-GB" altLang="zh-CN" dirty="0"/>
              <a:t>Problems of Existing EL </a:t>
            </a:r>
            <a:r>
              <a:rPr lang="en-GB" altLang="zh-CN" dirty="0" err="1"/>
              <a:t>Algos</a:t>
            </a:r>
            <a:endParaRPr lang="zh-CN" altLang="en-US" dirty="0" smtClean="0"/>
          </a:p>
        </p:txBody>
      </p:sp>
      <p:sp>
        <p:nvSpPr>
          <p:cNvPr id="3" name="内容占位符 2"/>
          <p:cNvSpPr>
            <a:spLocks noGrp="1"/>
          </p:cNvSpPr>
          <p:nvPr>
            <p:ph idx="1"/>
          </p:nvPr>
        </p:nvSpPr>
        <p:spPr>
          <a:xfrm>
            <a:off x="500063" y="1308695"/>
            <a:ext cx="8229600" cy="5000625"/>
          </a:xfrm>
        </p:spPr>
        <p:txBody>
          <a:bodyPr>
            <a:normAutofit/>
          </a:bodyPr>
          <a:lstStyle/>
          <a:p>
            <a:pPr marL="274320" indent="-274320" eaLnBrk="1" fontAlgn="auto" hangingPunct="1">
              <a:spcAft>
                <a:spcPts val="0"/>
              </a:spcAft>
              <a:buClr>
                <a:schemeClr val="accent3"/>
              </a:buClr>
              <a:buFont typeface="Wingdings 2"/>
              <a:buChar char=""/>
              <a:defRPr/>
            </a:pPr>
            <a:r>
              <a:rPr lang="en-US" sz="2400" dirty="0"/>
              <a:t>Information contained in query may </a:t>
            </a:r>
            <a:r>
              <a:rPr lang="en-US" sz="2400" dirty="0" smtClean="0"/>
              <a:t>be </a:t>
            </a:r>
            <a:r>
              <a:rPr lang="en-US" altLang="zh-CN" sz="2400" dirty="0" smtClean="0"/>
              <a:t>misleading</a:t>
            </a:r>
            <a:endParaRPr lang="en-US" sz="2400" dirty="0"/>
          </a:p>
        </p:txBody>
      </p:sp>
      <p:sp>
        <p:nvSpPr>
          <p:cNvPr id="13" name="日期占位符 3"/>
          <p:cNvSpPr>
            <a:spLocks noGrp="1"/>
          </p:cNvSpPr>
          <p:nvPr>
            <p:ph type="dt" sz="quarter" idx="10"/>
          </p:nvPr>
        </p:nvSpPr>
        <p:spPr>
          <a:xfrm>
            <a:off x="152400" y="6421438"/>
            <a:ext cx="2133600" cy="365125"/>
          </a:xfrm>
        </p:spPr>
        <p:txBody>
          <a:bodyPr/>
          <a:lstStyle/>
          <a:p>
            <a:pPr>
              <a:defRPr/>
            </a:pPr>
            <a:fld id="{D3C7AB1F-1CB3-4E67-B6BB-240BBE143B56}" type="datetime1">
              <a:rPr lang="en-US" altLang="zh-CN" smtClean="0"/>
              <a:t>11/26/2012</a:t>
            </a:fld>
            <a:endParaRPr lang="zh-CN" altLang="en-US" dirty="0"/>
          </a:p>
        </p:txBody>
      </p:sp>
      <p:sp>
        <p:nvSpPr>
          <p:cNvPr id="10" name="Slide Number Placeholder 9"/>
          <p:cNvSpPr>
            <a:spLocks noGrp="1"/>
          </p:cNvSpPr>
          <p:nvPr>
            <p:ph type="sldNum" sz="quarter" idx="12"/>
          </p:nvPr>
        </p:nvSpPr>
        <p:spPr/>
        <p:txBody>
          <a:bodyPr/>
          <a:lstStyle/>
          <a:p>
            <a:fld id="{519DCFB7-DF25-4105-B736-374F23694688}" type="slidenum">
              <a:rPr lang="zh-CN" altLang="en-US" smtClean="0"/>
              <a:pPr/>
              <a:t>9</a:t>
            </a:fld>
            <a:endParaRPr lang="zh-CN" altLang="en-US"/>
          </a:p>
        </p:txBody>
      </p:sp>
      <p:pic>
        <p:nvPicPr>
          <p:cNvPr id="15" name="Picture 9" descr="https://encrypted-tbn3.gstatic.com/images?q=tbn:ANd9GcT7SWrjZLtH0m5pjdklJ6vxKwPTs3-ajnkQnfq0iXQs07tVU-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084" y="4509120"/>
            <a:ext cx="1516398" cy="15163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p:cNvSpPr/>
          <p:nvPr/>
        </p:nvSpPr>
        <p:spPr>
          <a:xfrm>
            <a:off x="1259632" y="6381328"/>
            <a:ext cx="7056784" cy="261610"/>
          </a:xfrm>
          <a:prstGeom prst="rect">
            <a:avLst/>
          </a:prstGeom>
        </p:spPr>
        <p:txBody>
          <a:bodyPr wrap="square">
            <a:spAutoFit/>
          </a:bodyPr>
          <a:lstStyle/>
          <a:p>
            <a:pPr defTabSz="457200" eaLnBrk="0" hangingPunct="0">
              <a:spcBef>
                <a:spcPct val="30000"/>
              </a:spcBef>
              <a:defRPr/>
            </a:pPr>
            <a:r>
              <a:rPr lang="en-US" altLang="zh-CN" sz="1100" dirty="0"/>
              <a:t>Here the </a:t>
            </a:r>
            <a:r>
              <a:rPr lang="en-US" altLang="zh-CN" sz="1100" dirty="0" err="1"/>
              <a:t>Wikifier</a:t>
            </a:r>
            <a:r>
              <a:rPr lang="en-US" altLang="zh-CN" sz="1100" dirty="0"/>
              <a:t> got the wrong answer mainly due to the </a:t>
            </a:r>
            <a:r>
              <a:rPr lang="en-US" altLang="zh-CN" sz="1100" dirty="0" smtClean="0"/>
              <a:t>misleading  information “Australian” </a:t>
            </a:r>
            <a:r>
              <a:rPr lang="en-US" altLang="zh-CN" sz="1100" dirty="0"/>
              <a:t>in the </a:t>
            </a:r>
            <a:r>
              <a:rPr lang="en-US" altLang="zh-CN" sz="1100" dirty="0" smtClean="0"/>
              <a:t>context.</a:t>
            </a:r>
            <a:endParaRPr lang="en-US" altLang="zh-CN" sz="11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16832"/>
            <a:ext cx="7776864" cy="211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H="1">
            <a:off x="4640513" y="3645024"/>
            <a:ext cx="2955824" cy="907331"/>
          </a:xfrm>
          <a:prstGeom prst="straightConnector1">
            <a:avLst/>
          </a:prstGeom>
          <a:ln w="31750">
            <a:solidFill>
              <a:schemeClr val="accent1">
                <a:alpha val="58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552355"/>
            <a:ext cx="2895600" cy="13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5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7|19.5|9.2|4.2|5|13.4"/>
</p:tagLst>
</file>

<file path=ppt/tags/tag10.xml><?xml version="1.0" encoding="utf-8"?>
<p:tagLst xmlns:a="http://schemas.openxmlformats.org/drawingml/2006/main" xmlns:r="http://schemas.openxmlformats.org/officeDocument/2006/relationships" xmlns:p="http://schemas.openxmlformats.org/presentationml/2006/main">
  <p:tag name="TIMING" val="|44.7|19.5|9.2|4.2|5|13.4"/>
</p:tagLst>
</file>

<file path=ppt/tags/tag2.xml><?xml version="1.0" encoding="utf-8"?>
<p:tagLst xmlns:a="http://schemas.openxmlformats.org/drawingml/2006/main" xmlns:r="http://schemas.openxmlformats.org/officeDocument/2006/relationships" xmlns:p="http://schemas.openxmlformats.org/presentationml/2006/main">
  <p:tag name="TIMING" val="|44.7|19.5|9.2|4.2|5|13.4"/>
</p:tagLst>
</file>

<file path=ppt/tags/tag3.xml><?xml version="1.0" encoding="utf-8"?>
<p:tagLst xmlns:a="http://schemas.openxmlformats.org/drawingml/2006/main" xmlns:r="http://schemas.openxmlformats.org/officeDocument/2006/relationships" xmlns:p="http://schemas.openxmlformats.org/presentationml/2006/main">
  <p:tag name="TIMING" val="|44.7|19.5|9.2|4.2|5|13.4"/>
</p:tagLst>
</file>

<file path=ppt/tags/tag4.xml><?xml version="1.0" encoding="utf-8"?>
<p:tagLst xmlns:a="http://schemas.openxmlformats.org/drawingml/2006/main" xmlns:r="http://schemas.openxmlformats.org/officeDocument/2006/relationships" xmlns:p="http://schemas.openxmlformats.org/presentationml/2006/main">
  <p:tag name="TIMING" val="|44.7|19.5|9.2|4.2|5|13.4"/>
</p:tagLst>
</file>

<file path=ppt/tags/tag5.xml><?xml version="1.0" encoding="utf-8"?>
<p:tagLst xmlns:a="http://schemas.openxmlformats.org/drawingml/2006/main" xmlns:r="http://schemas.openxmlformats.org/officeDocument/2006/relationships" xmlns:p="http://schemas.openxmlformats.org/presentationml/2006/main">
  <p:tag name="TIMING" val="|44.7|19.5|9.2|4.2|5|13.4"/>
</p:tagLst>
</file>

<file path=ppt/tags/tag6.xml><?xml version="1.0" encoding="utf-8"?>
<p:tagLst xmlns:a="http://schemas.openxmlformats.org/drawingml/2006/main" xmlns:r="http://schemas.openxmlformats.org/officeDocument/2006/relationships" xmlns:p="http://schemas.openxmlformats.org/presentationml/2006/main">
  <p:tag name="TIMING" val="|44.7|19.5|9.2|4.2|5|13.4"/>
</p:tagLst>
</file>

<file path=ppt/tags/tag7.xml><?xml version="1.0" encoding="utf-8"?>
<p:tagLst xmlns:a="http://schemas.openxmlformats.org/drawingml/2006/main" xmlns:r="http://schemas.openxmlformats.org/officeDocument/2006/relationships" xmlns:p="http://schemas.openxmlformats.org/presentationml/2006/main">
  <p:tag name="TIMING" val="|44.7|19.5|9.2|4.2|5|13.4"/>
</p:tagLst>
</file>

<file path=ppt/tags/tag8.xml><?xml version="1.0" encoding="utf-8"?>
<p:tagLst xmlns:a="http://schemas.openxmlformats.org/drawingml/2006/main" xmlns:r="http://schemas.openxmlformats.org/officeDocument/2006/relationships" xmlns:p="http://schemas.openxmlformats.org/presentationml/2006/main">
  <p:tag name="TIMING" val="|44.7|19.5|9.2|4.2|5|13.4"/>
</p:tagLst>
</file>

<file path=ppt/tags/tag9.xml><?xml version="1.0" encoding="utf-8"?>
<p:tagLst xmlns:a="http://schemas.openxmlformats.org/drawingml/2006/main" xmlns:r="http://schemas.openxmlformats.org/officeDocument/2006/relationships" xmlns:p="http://schemas.openxmlformats.org/presentationml/2006/main">
  <p:tag name="TIMING" val="|44.7|19.5|9.2|4.2|5|1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2">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chemeClr val="accent1">
              <a:alpha val="58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主题2</Template>
  <TotalTime>39209</TotalTime>
  <Words>2166</Words>
  <Application>Microsoft Office PowerPoint</Application>
  <PresentationFormat>全屏显示(4:3)</PresentationFormat>
  <Paragraphs>290</Paragraphs>
  <Slides>31</Slides>
  <Notes>24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主题2</vt:lpstr>
      <vt:lpstr>Cross-Documents Evidence Mining for Entity Linking</vt:lpstr>
      <vt:lpstr>Acknowledgement</vt:lpstr>
      <vt:lpstr>Outline</vt:lpstr>
      <vt:lpstr>Entity Linking</vt:lpstr>
      <vt:lpstr>Entity Linking</vt:lpstr>
      <vt:lpstr>Problems of Existing EL Algos</vt:lpstr>
      <vt:lpstr>Problems of Existing EL Algos</vt:lpstr>
      <vt:lpstr>Problems of Existing EL Algos</vt:lpstr>
      <vt:lpstr>Problems of Existing EL Algos</vt:lpstr>
      <vt:lpstr>Problems of Existing EL Algos</vt:lpstr>
      <vt:lpstr>Possible Solution</vt:lpstr>
      <vt:lpstr>Possible Solution</vt:lpstr>
      <vt:lpstr>Possible Solution</vt:lpstr>
      <vt:lpstr>Possible Solution</vt:lpstr>
      <vt:lpstr>Possible Solution</vt:lpstr>
      <vt:lpstr>Possible Solution</vt:lpstr>
      <vt:lpstr>Problem Definition</vt:lpstr>
      <vt:lpstr>Problem Definition</vt:lpstr>
      <vt:lpstr>Baseline Methods</vt:lpstr>
      <vt:lpstr>Baseline Methods</vt:lpstr>
      <vt:lpstr>Baseline Methods</vt:lpstr>
      <vt:lpstr>Our Possible Solution (Pipeline)</vt:lpstr>
      <vt:lpstr>Our Possible Solution</vt:lpstr>
      <vt:lpstr>Our Possible Solution</vt:lpstr>
      <vt:lpstr>Our Possible Solution</vt:lpstr>
      <vt:lpstr>Our Possible Solution</vt:lpstr>
      <vt:lpstr>Our Possible Solution</vt:lpstr>
      <vt:lpstr>Conclusion</vt:lpstr>
      <vt:lpstr>References</vt:lpstr>
      <vt:lpstr>Thanks! Q&amp;A</vt:lpstr>
      <vt:lpstr>Harder Case/Future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Yang</dc:creator>
  <cp:lastModifiedBy>Yang Li</cp:lastModifiedBy>
  <cp:revision>364</cp:revision>
  <cp:lastPrinted>2012-11-14T19:36:22Z</cp:lastPrinted>
  <dcterms:modified xsi:type="dcterms:W3CDTF">2012-11-26T17:33:46Z</dcterms:modified>
</cp:coreProperties>
</file>