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48" r:id="rId2"/>
    <p:sldId id="652" r:id="rId3"/>
    <p:sldId id="872" r:id="rId4"/>
    <p:sldId id="873" r:id="rId5"/>
    <p:sldId id="868" r:id="rId6"/>
    <p:sldId id="866" r:id="rId7"/>
    <p:sldId id="875" r:id="rId8"/>
    <p:sldId id="874" r:id="rId9"/>
    <p:sldId id="843" r:id="rId10"/>
    <p:sldId id="87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00"/>
    <a:srgbClr val="FFFFFF"/>
    <a:srgbClr val="FFD200"/>
    <a:srgbClr val="F8F8F8"/>
    <a:srgbClr val="3C5A9B"/>
    <a:srgbClr val="0087AF"/>
    <a:srgbClr val="1AB2E8"/>
    <a:srgbClr val="00AAEB"/>
    <a:srgbClr val="E04A3F"/>
    <a:srgbClr val="FF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1" autoAdjust="0"/>
    <p:restoredTop sz="95701" autoAdjust="0"/>
  </p:normalViewPr>
  <p:slideViewPr>
    <p:cSldViewPr snapToGrid="0" snapToObjects="1">
      <p:cViewPr varScale="1">
        <p:scale>
          <a:sx n="108" d="100"/>
          <a:sy n="108" d="100"/>
        </p:scale>
        <p:origin x="614" y="86"/>
      </p:cViewPr>
      <p:guideLst>
        <p:guide orient="horz" pos="1581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81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83A8-2E45-0548-B3C9-C096518BCF82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8E8-0986-2C48-A24F-782A77C25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94DD2-0DDA-C24C-A772-AE987C62F897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DC8D-BEC2-D34A-81E1-6AC3BD4AB13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 h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7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3145" y="0"/>
            <a:ext cx="6858000" cy="760730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 userDrawn="1"/>
        </p:nvSpPr>
        <p:spPr>
          <a:xfrm>
            <a:off x="1657350" y="4773930"/>
            <a:ext cx="5829935" cy="260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r>
              <a:rPr lang="zh-CN" altLang="en-US" b="1" dirty="0" err="1">
                <a:sym typeface="+mn-ea"/>
              </a:rPr>
              <a:t>第六届中国开源年会 </a:t>
            </a:r>
            <a:r>
              <a:rPr lang="en-US" altLang="zh-CN" b="1" dirty="0" err="1">
                <a:sym typeface="+mn-ea"/>
              </a:rPr>
              <a:t>COSCon'</a:t>
            </a:r>
            <a:r>
              <a:rPr lang="en-US" altLang="zh-CN" b="1" dirty="0">
                <a:sym typeface="+mn-ea"/>
              </a:rPr>
              <a:t>21  </a:t>
            </a:r>
            <a:r>
              <a:rPr lang="zh-CN" altLang="en-US" b="1" dirty="0">
                <a:sym typeface="+mn-ea"/>
              </a:rPr>
              <a:t>开心开源 </a:t>
            </a:r>
            <a:r>
              <a:rPr lang="en-US" altLang="zh-CN" b="1" dirty="0">
                <a:sym typeface="+mn-ea"/>
              </a:rPr>
              <a:t>Happy Hacking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 userDrawn="1"/>
        </p:nvSpPr>
        <p:spPr>
          <a:xfrm>
            <a:off x="1657350" y="4773930"/>
            <a:ext cx="5829935" cy="260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r>
              <a:rPr lang="zh-CN" altLang="en-US" b="1" dirty="0" err="1">
                <a:sym typeface="+mn-ea"/>
              </a:rPr>
              <a:t>第六届中国开源年会 </a:t>
            </a:r>
            <a:r>
              <a:rPr lang="en-US" altLang="zh-CN" b="1" dirty="0" err="1">
                <a:sym typeface="+mn-ea"/>
              </a:rPr>
              <a:t>COSCon'</a:t>
            </a:r>
            <a:r>
              <a:rPr lang="en-US" altLang="zh-CN" b="1" dirty="0">
                <a:sym typeface="+mn-ea"/>
              </a:rPr>
              <a:t>21  </a:t>
            </a:r>
            <a:r>
              <a:rPr lang="zh-CN" altLang="en-US" b="1" dirty="0">
                <a:sym typeface="+mn-ea"/>
              </a:rPr>
              <a:t>开心开源 </a:t>
            </a:r>
            <a:r>
              <a:rPr lang="en-US" altLang="zh-CN" b="1" dirty="0">
                <a:sym typeface="+mn-ea"/>
              </a:rPr>
              <a:t>Happy Hacking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b="1" dirty="0" err="1">
                <a:sym typeface="+mn-ea"/>
              </a:rPr>
              <a:t>第六届中国开源年会 </a:t>
            </a:r>
            <a:r>
              <a:rPr lang="en-US" altLang="zh-CN" b="1" dirty="0" err="1">
                <a:sym typeface="+mn-ea"/>
              </a:rPr>
              <a:t>COSCon'</a:t>
            </a:r>
            <a:r>
              <a:rPr lang="en-US" altLang="zh-CN" b="1" dirty="0">
                <a:sym typeface="+mn-ea"/>
              </a:rPr>
              <a:t>21  </a:t>
            </a:r>
            <a:r>
              <a:rPr lang="zh-CN" altLang="en-US" b="1" dirty="0">
                <a:sym typeface="+mn-ea"/>
              </a:rPr>
              <a:t>开心开源 </a:t>
            </a:r>
            <a:r>
              <a:rPr lang="en-US" altLang="zh-CN" b="1" dirty="0">
                <a:sym typeface="+mn-ea"/>
              </a:rPr>
              <a:t>Happy Hacking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 userDrawn="1"/>
        </p:nvSpPr>
        <p:spPr>
          <a:xfrm>
            <a:off x="1657350" y="4773930"/>
            <a:ext cx="5829935" cy="260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r>
              <a:rPr lang="zh-CN" altLang="en-US" b="1" dirty="0" err="1">
                <a:sym typeface="+mn-ea"/>
              </a:rPr>
              <a:t>第六届中国开源年会 </a:t>
            </a:r>
            <a:r>
              <a:rPr lang="en-US" altLang="zh-CN" b="1" dirty="0" err="1">
                <a:sym typeface="+mn-ea"/>
              </a:rPr>
              <a:t>COSCon'</a:t>
            </a:r>
            <a:r>
              <a:rPr lang="en-US" altLang="zh-CN" b="1" dirty="0">
                <a:sym typeface="+mn-ea"/>
              </a:rPr>
              <a:t>21  </a:t>
            </a:r>
            <a:r>
              <a:rPr lang="zh-CN" altLang="en-US" b="1" dirty="0">
                <a:sym typeface="+mn-ea"/>
              </a:rPr>
              <a:t>开心开源 </a:t>
            </a:r>
            <a:r>
              <a:rPr lang="en-US" altLang="zh-CN" b="1" dirty="0">
                <a:sym typeface="+mn-ea"/>
              </a:rPr>
              <a:t>Happy Hacking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 userDrawn="1"/>
        </p:nvSpPr>
        <p:spPr>
          <a:xfrm>
            <a:off x="1657350" y="4773930"/>
            <a:ext cx="5829935" cy="260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r>
              <a:rPr lang="zh-CN" altLang="en-US" b="1" dirty="0" err="1">
                <a:sym typeface="+mn-ea"/>
              </a:rPr>
              <a:t>第六届中国开源年会 </a:t>
            </a:r>
            <a:r>
              <a:rPr lang="en-US" altLang="zh-CN" b="1" dirty="0" err="1">
                <a:sym typeface="+mn-ea"/>
              </a:rPr>
              <a:t>COSCon'</a:t>
            </a:r>
            <a:r>
              <a:rPr lang="en-US" altLang="zh-CN" b="1" dirty="0">
                <a:sym typeface="+mn-ea"/>
              </a:rPr>
              <a:t>21  </a:t>
            </a:r>
            <a:r>
              <a:rPr lang="zh-CN" altLang="en-US" b="1" dirty="0">
                <a:sym typeface="+mn-ea"/>
              </a:rPr>
              <a:t>开心开源 </a:t>
            </a:r>
            <a:r>
              <a:rPr lang="en-US" altLang="zh-CN" b="1" dirty="0">
                <a:sym typeface="+mn-ea"/>
              </a:rPr>
              <a:t>Happy Hacking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351" y="-43021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 userDrawn="1"/>
        </p:nvSpPr>
        <p:spPr>
          <a:xfrm>
            <a:off x="1657350" y="4773930"/>
            <a:ext cx="5829935" cy="260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r>
              <a:rPr lang="zh-CN" altLang="en-US" b="1" dirty="0" err="1">
                <a:sym typeface="+mn-ea"/>
              </a:rPr>
              <a:t>第六届中国开源年会 </a:t>
            </a:r>
            <a:r>
              <a:rPr lang="en-US" altLang="zh-CN" b="1" dirty="0" err="1">
                <a:sym typeface="+mn-ea"/>
              </a:rPr>
              <a:t>COSCon'</a:t>
            </a:r>
            <a:r>
              <a:rPr lang="en-US" altLang="zh-CN" b="1" dirty="0">
                <a:sym typeface="+mn-ea"/>
              </a:rPr>
              <a:t>21  </a:t>
            </a:r>
            <a:r>
              <a:rPr lang="zh-CN" altLang="en-US" b="1" dirty="0">
                <a:sym typeface="+mn-ea"/>
              </a:rPr>
              <a:t>开心开源 </a:t>
            </a:r>
            <a:r>
              <a:rPr lang="en-US" altLang="zh-CN" b="1" dirty="0">
                <a:sym typeface="+mn-ea"/>
              </a:rPr>
              <a:t>Happy Hacking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 userDrawn="1"/>
        </p:nvSpPr>
        <p:spPr>
          <a:xfrm>
            <a:off x="1657350" y="4773930"/>
            <a:ext cx="5829935" cy="260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r>
              <a:rPr lang="zh-CN" altLang="en-US" b="1" dirty="0" err="1">
                <a:sym typeface="+mn-ea"/>
              </a:rPr>
              <a:t>第六届中国开源年会 </a:t>
            </a:r>
            <a:r>
              <a:rPr lang="en-US" altLang="zh-CN" b="1" dirty="0" err="1">
                <a:sym typeface="+mn-ea"/>
              </a:rPr>
              <a:t>COSCon'</a:t>
            </a:r>
            <a:r>
              <a:rPr lang="en-US" altLang="zh-CN" b="1" dirty="0">
                <a:sym typeface="+mn-ea"/>
              </a:rPr>
              <a:t>21  </a:t>
            </a:r>
            <a:r>
              <a:rPr lang="zh-CN" altLang="en-US" b="1" dirty="0">
                <a:sym typeface="+mn-ea"/>
              </a:rPr>
              <a:t>开心开源 </a:t>
            </a:r>
            <a:r>
              <a:rPr lang="en-US" altLang="zh-CN" b="1" dirty="0">
                <a:sym typeface="+mn-ea"/>
              </a:rPr>
              <a:t>Happy Hacking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 userDrawn="1"/>
        </p:nvSpPr>
        <p:spPr>
          <a:xfrm>
            <a:off x="1657350" y="4773930"/>
            <a:ext cx="5829935" cy="260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r>
              <a:rPr lang="zh-CN" altLang="en-US" b="1" dirty="0" err="1">
                <a:sym typeface="+mn-ea"/>
              </a:rPr>
              <a:t>第六届中国开源年会 </a:t>
            </a:r>
            <a:r>
              <a:rPr lang="en-US" altLang="zh-CN" b="1" dirty="0" err="1">
                <a:sym typeface="+mn-ea"/>
              </a:rPr>
              <a:t>COSCon'</a:t>
            </a:r>
            <a:r>
              <a:rPr lang="en-US" altLang="zh-CN" b="1" dirty="0">
                <a:sym typeface="+mn-ea"/>
              </a:rPr>
              <a:t>21  </a:t>
            </a:r>
            <a:r>
              <a:rPr lang="zh-CN" altLang="en-US" b="1" dirty="0">
                <a:sym typeface="+mn-ea"/>
              </a:rPr>
              <a:t>开心开源 </a:t>
            </a:r>
            <a:r>
              <a:rPr lang="en-US" altLang="zh-CN" b="1" dirty="0">
                <a:sym typeface="+mn-ea"/>
              </a:rPr>
              <a:t>Happy Hacking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920" y="1136015"/>
            <a:ext cx="3562985" cy="6286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35170" y="1304925"/>
            <a:ext cx="3980180" cy="309118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20" y="2130425"/>
            <a:ext cx="3124200" cy="2271395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 userDrawn="1"/>
        </p:nvSpPr>
        <p:spPr>
          <a:xfrm>
            <a:off x="1657350" y="4773930"/>
            <a:ext cx="5829935" cy="260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r>
              <a:rPr lang="zh-CN" altLang="en-US" b="1" dirty="0" err="1">
                <a:sym typeface="+mn-ea"/>
              </a:rPr>
              <a:t>第六届中国开源年会 </a:t>
            </a:r>
            <a:r>
              <a:rPr lang="en-US" altLang="zh-CN" b="1" dirty="0" err="1">
                <a:sym typeface="+mn-ea"/>
              </a:rPr>
              <a:t>COSCon'</a:t>
            </a:r>
            <a:r>
              <a:rPr lang="en-US" altLang="zh-CN" b="1" dirty="0">
                <a:sym typeface="+mn-ea"/>
              </a:rPr>
              <a:t>21  </a:t>
            </a:r>
            <a:r>
              <a:rPr lang="zh-CN" altLang="en-US" b="1" dirty="0">
                <a:sym typeface="+mn-ea"/>
              </a:rPr>
              <a:t>开心开源 </a:t>
            </a:r>
            <a:r>
              <a:rPr lang="en-US" altLang="zh-CN" b="1" dirty="0">
                <a:sym typeface="+mn-ea"/>
              </a:rPr>
              <a:t>Happy Hacking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801370"/>
            <a:ext cx="1971675" cy="383159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845820"/>
            <a:ext cx="5800725" cy="37871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 userDrawn="1"/>
        </p:nvSpPr>
        <p:spPr>
          <a:xfrm>
            <a:off x="1657350" y="4773930"/>
            <a:ext cx="5829935" cy="260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r>
              <a:rPr lang="zh-CN" altLang="en-US" b="1" dirty="0" err="1">
                <a:sym typeface="+mn-ea"/>
              </a:rPr>
              <a:t>第六届中国开源年会 </a:t>
            </a:r>
            <a:r>
              <a:rPr lang="en-US" altLang="zh-CN" b="1" dirty="0" err="1">
                <a:sym typeface="+mn-ea"/>
              </a:rPr>
              <a:t>COSCon'</a:t>
            </a:r>
            <a:r>
              <a:rPr lang="en-US" altLang="zh-CN" b="1" dirty="0">
                <a:sym typeface="+mn-ea"/>
              </a:rPr>
              <a:t>21  </a:t>
            </a:r>
            <a:r>
              <a:rPr lang="zh-CN" altLang="en-US" b="1" dirty="0">
                <a:sym typeface="+mn-ea"/>
              </a:rPr>
              <a:t>开心开源 </a:t>
            </a:r>
            <a:r>
              <a:rPr lang="en-US" altLang="zh-CN" b="1" dirty="0">
                <a:sym typeface="+mn-ea"/>
              </a:rPr>
              <a:t>Happy Hacking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944245"/>
            <a:ext cx="7886700" cy="36887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 userDrawn="1"/>
        </p:nvSpPr>
        <p:spPr>
          <a:xfrm>
            <a:off x="1657350" y="4773930"/>
            <a:ext cx="5829935" cy="260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r>
              <a:rPr lang="zh-CN" altLang="en-US" b="1" dirty="0" err="1">
                <a:sym typeface="+mn-ea"/>
              </a:rPr>
              <a:t>第六届中国开源年会 </a:t>
            </a:r>
            <a:r>
              <a:rPr lang="en-US" altLang="zh-CN" b="1" dirty="0" err="1">
                <a:sym typeface="+mn-ea"/>
              </a:rPr>
              <a:t>COSCon'</a:t>
            </a:r>
            <a:r>
              <a:rPr lang="en-US" altLang="zh-CN" b="1" dirty="0">
                <a:sym typeface="+mn-ea"/>
              </a:rPr>
              <a:t>21  </a:t>
            </a:r>
            <a:r>
              <a:rPr lang="zh-CN" altLang="en-US" b="1" dirty="0">
                <a:sym typeface="+mn-ea"/>
              </a:rPr>
              <a:t>开心开源 </a:t>
            </a:r>
            <a:r>
              <a:rPr lang="en-US" altLang="zh-CN" b="1" dirty="0">
                <a:sym typeface="+mn-ea"/>
              </a:rPr>
              <a:t>Happy Hacking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837690" y="88900"/>
            <a:ext cx="5250180" cy="756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7490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47495" y="4767580"/>
            <a:ext cx="5829935" cy="260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r>
              <a:rPr lang="zh-CN" altLang="en-US" b="1" dirty="0" err="1">
                <a:sym typeface="+mn-ea"/>
              </a:rPr>
              <a:t>第六届中国开源年会 </a:t>
            </a:r>
            <a:r>
              <a:rPr lang="en-US" altLang="zh-CN" b="1" dirty="0" err="1">
                <a:sym typeface="+mn-ea"/>
              </a:rPr>
              <a:t>COSCon'</a:t>
            </a:r>
            <a:r>
              <a:rPr lang="en-US" altLang="zh-CN" b="1" dirty="0">
                <a:sym typeface="+mn-ea"/>
              </a:rPr>
              <a:t>21  </a:t>
            </a:r>
            <a:r>
              <a:rPr lang="zh-CN" altLang="en-US" b="1" dirty="0">
                <a:sym typeface="+mn-ea"/>
              </a:rPr>
              <a:t>开心开源 </a:t>
            </a:r>
            <a:r>
              <a:rPr lang="en-US" altLang="zh-CN" b="1" dirty="0">
                <a:sym typeface="+mn-ea"/>
              </a:rPr>
              <a:t>Happy Hacking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" charset="0"/>
          <a:ea typeface="微软雅黑" charset="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wuhan2020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t="3285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0" descr="/Users/corrie/Desktop/开源社主kv for ppt 首页.jpg开源社主kv for ppt 首页"/>
          <p:cNvPicPr>
            <a:picLocks noGrp="1"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58358" y="2345159"/>
            <a:ext cx="5485130" cy="76073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开源技术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抢险救灾中的先锋力量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225091" y="780158"/>
            <a:ext cx="4510774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3600" b="1" dirty="0">
                <a:solidFill>
                  <a:schemeClr val="tx1"/>
                </a:solidFill>
                <a:latin typeface="Raleway"/>
                <a:cs typeface="Raleway"/>
              </a:rPr>
              <a:t>THANK YOU</a:t>
            </a:r>
            <a:endParaRPr lang="en-US" sz="700" b="1" dirty="0">
              <a:solidFill>
                <a:schemeClr val="tx1"/>
              </a:solidFill>
              <a:latin typeface="Raleway"/>
              <a:cs typeface="Raleway"/>
            </a:endParaRPr>
          </a:p>
          <a:p>
            <a:r>
              <a:rPr lang="en-US" dirty="0">
                <a:solidFill>
                  <a:schemeClr val="tx1"/>
                </a:solidFill>
                <a:latin typeface="Raleway"/>
                <a:cs typeface="Raleway"/>
              </a:rPr>
              <a:t>QUESTIONS?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274205" y="3352468"/>
            <a:ext cx="197565" cy="197565"/>
            <a:chOff x="3328988" y="3201988"/>
            <a:chExt cx="392113" cy="392113"/>
          </a:xfrm>
        </p:grpSpPr>
        <p:sp>
          <p:nvSpPr>
            <p:cNvPr id="38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47"/>
            <p:cNvSpPr/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4205" y="3742222"/>
            <a:ext cx="197565" cy="197565"/>
            <a:chOff x="5422900" y="2155825"/>
            <a:chExt cx="392113" cy="392113"/>
          </a:xfrm>
        </p:grpSpPr>
        <p:sp>
          <p:nvSpPr>
            <p:cNvPr id="41" name="Oval 57"/>
            <p:cNvSpPr>
              <a:spLocks noChangeArrowheads="1"/>
            </p:cNvSpPr>
            <p:nvPr/>
          </p:nvSpPr>
          <p:spPr bwMode="auto">
            <a:xfrm>
              <a:off x="5422900" y="2155825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5738813" y="2270125"/>
              <a:ext cx="1588" cy="174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5738813" y="2270125"/>
              <a:ext cx="1588" cy="1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60"/>
            <p:cNvSpPr>
              <a:spLocks noEditPoints="1"/>
            </p:cNvSpPr>
            <p:nvPr/>
          </p:nvSpPr>
          <p:spPr bwMode="auto">
            <a:xfrm>
              <a:off x="5499100" y="2259013"/>
              <a:ext cx="149225" cy="217488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61"/>
            <p:cNvSpPr/>
            <p:nvPr/>
          </p:nvSpPr>
          <p:spPr bwMode="auto">
            <a:xfrm>
              <a:off x="5656263" y="2238375"/>
              <a:ext cx="82550" cy="79375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62"/>
            <p:cNvSpPr/>
            <p:nvPr/>
          </p:nvSpPr>
          <p:spPr bwMode="auto">
            <a:xfrm>
              <a:off x="5656263" y="2238375"/>
              <a:ext cx="82550" cy="79375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63"/>
            <p:cNvSpPr>
              <a:spLocks noEditPoints="1"/>
            </p:cNvSpPr>
            <p:nvPr/>
          </p:nvSpPr>
          <p:spPr bwMode="auto">
            <a:xfrm>
              <a:off x="5530850" y="2238375"/>
              <a:ext cx="119063" cy="190500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4205" y="2969023"/>
            <a:ext cx="197565" cy="197565"/>
            <a:chOff x="1763713" y="2155825"/>
            <a:chExt cx="392113" cy="392113"/>
          </a:xfrm>
        </p:grpSpPr>
        <p:sp>
          <p:nvSpPr>
            <p:cNvPr id="49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1507477" y="2939644"/>
            <a:ext cx="10711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Calibri Light" panose="020F0302020204030204" pitchFamily="34" charset="0"/>
              </a:rPr>
              <a:t>bestPresentation</a:t>
            </a:r>
            <a:endParaRPr lang="en-US" sz="1000" dirty="0">
              <a:latin typeface="Calibri Light" panose="020F03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11629" y="3327776"/>
            <a:ext cx="11849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 Light" panose="020F0302020204030204" pitchFamily="34" charset="0"/>
              </a:rPr>
              <a:t>@</a:t>
            </a:r>
            <a:r>
              <a:rPr lang="en-US" sz="1000" dirty="0" err="1">
                <a:latin typeface="Calibri Light" panose="020F0302020204030204" pitchFamily="34" charset="0"/>
              </a:rPr>
              <a:t>bestPresentation</a:t>
            </a:r>
            <a:endParaRPr lang="en-US" sz="1000" dirty="0">
              <a:latin typeface="Calibri Light" panose="020F03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03520" y="3711022"/>
            <a:ext cx="10102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Calibri Light" panose="020F0302020204030204" pitchFamily="34" charset="0"/>
              </a:rPr>
              <a:t>bestPowerPoint</a:t>
            </a:r>
            <a:endParaRPr lang="en-US" sz="1000" dirty="0">
              <a:latin typeface="Calibri Light" panose="020F030202020403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24558" y="3353268"/>
            <a:ext cx="197565" cy="196765"/>
            <a:chOff x="2809875" y="2679700"/>
            <a:chExt cx="392113" cy="390525"/>
          </a:xfrm>
        </p:grpSpPr>
        <p:sp>
          <p:nvSpPr>
            <p:cNvPr id="33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23757" y="3741492"/>
            <a:ext cx="197565" cy="196765"/>
            <a:chOff x="5422900" y="2679700"/>
            <a:chExt cx="392113" cy="390525"/>
          </a:xfrm>
        </p:grpSpPr>
        <p:sp>
          <p:nvSpPr>
            <p:cNvPr id="55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75"/>
            <p:cNvSpPr/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124558" y="2969023"/>
            <a:ext cx="197565" cy="197565"/>
            <a:chOff x="719138" y="3200400"/>
            <a:chExt cx="392113" cy="392113"/>
          </a:xfrm>
        </p:grpSpPr>
        <p:sp>
          <p:nvSpPr>
            <p:cNvPr id="58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3369307" y="2939644"/>
            <a:ext cx="6767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Calibri Light" panose="020F0302020204030204" pitchFamily="34" charset="0"/>
              </a:rPr>
              <a:t>teamBest</a:t>
            </a:r>
            <a:endParaRPr lang="en-US" sz="1000" dirty="0">
              <a:latin typeface="Calibri Light" panose="020F030202020403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60010" y="780415"/>
            <a:ext cx="2490470" cy="3740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373459" y="3327776"/>
            <a:ext cx="11095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 Light" panose="020F0302020204030204" pitchFamily="34" charset="0"/>
              </a:rPr>
              <a:t>Best-Presentation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365350" y="3711022"/>
            <a:ext cx="10102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Calibri Light" panose="020F0302020204030204" pitchFamily="34" charset="0"/>
              </a:rPr>
              <a:t>bestPowerPoint</a:t>
            </a:r>
            <a:endParaRPr lang="en-US" sz="1000" dirty="0">
              <a:latin typeface="Calibri Light" panose="020F0302020204030204" pitchFamily="34" charset="0"/>
            </a:endParaRPr>
          </a:p>
        </p:txBody>
      </p:sp>
      <p:pic>
        <p:nvPicPr>
          <p:cNvPr id="2" name="图片占位符 10" descr="/Users/corrie/Desktop/开源社主kv最新 六城+线上.jpg开源社主kv最新 六城+线上"/>
          <p:cNvPicPr>
            <a:picLocks noGrp="1"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2</a:t>
            </a:fld>
            <a:endParaRPr lang="en-US" dirty="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7" name="Freeform 156"/>
          <p:cNvSpPr/>
          <p:nvPr/>
        </p:nvSpPr>
        <p:spPr>
          <a:xfrm>
            <a:off x="3712066" y="0"/>
            <a:ext cx="5460510" cy="514350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B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画板 2"/>
          <p:cNvPicPr>
            <a:picLocks noChangeAspect="1"/>
          </p:cNvPicPr>
          <p:nvPr/>
        </p:nvPicPr>
        <p:blipFill>
          <a:blip r:embed="rId2"/>
          <a:srcRect l="12138" r="20076"/>
          <a:stretch>
            <a:fillRect/>
          </a:stretch>
        </p:blipFill>
        <p:spPr>
          <a:xfrm>
            <a:off x="118110" y="123825"/>
            <a:ext cx="1288415" cy="598170"/>
          </a:xfrm>
          <a:prstGeom prst="rect">
            <a:avLst/>
          </a:prstGeom>
        </p:spPr>
      </p:pic>
      <p:pic>
        <p:nvPicPr>
          <p:cNvPr id="6" name="图片 5" descr="543561632804424_.pic_h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95" y="1183005"/>
            <a:ext cx="4861560" cy="396049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60705" y="873125"/>
            <a:ext cx="5250180" cy="7569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开源技术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抢险救灾中的先锋力量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60705" y="1630045"/>
            <a:ext cx="4109085" cy="29375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李扬</a:t>
            </a:r>
            <a:endParaRPr lang="en-US" altLang="zh-CN" dirty="0"/>
          </a:p>
          <a:p>
            <a:endParaRPr lang="en-US" altLang="zh-CN" sz="1400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-font"/>
              </a:rPr>
              <a:t>Wuhan2020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-font"/>
              </a:rPr>
              <a:t>开源社区执行长</a:t>
            </a:r>
            <a:endParaRPr lang="en-US" altLang="zh-CN" sz="1400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-font"/>
              </a:rPr>
              <a:t>开源社成员</a:t>
            </a:r>
            <a:endParaRPr lang="en-US" altLang="zh-CN" sz="1400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-font"/>
              </a:rPr>
              <a:t>在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-font"/>
              </a:rPr>
              <a:t>Wuhan2020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-font"/>
              </a:rPr>
              <a:t>一直深度参与组织建设，协调和管理工作</a:t>
            </a:r>
            <a:r>
              <a:rPr lang="zh-CN" altLang="en-US" sz="1400" dirty="0">
                <a:solidFill>
                  <a:srgbClr val="333333"/>
                </a:solidFill>
                <a:latin typeface="-apple-system-font"/>
              </a:rPr>
              <a:t>。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-font"/>
              </a:rPr>
              <a:t>专注于开源社区治理和自组织协调工作</a:t>
            </a:r>
            <a:endParaRPr lang="en-US" altLang="zh-CN" sz="1400" dirty="0">
              <a:latin typeface="Microsoft YaHei Light" charset="0"/>
              <a:ea typeface="Microsoft YaHei Light" charset="0"/>
              <a:cs typeface="Microsoft YaHei Light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Wuhan2020</a:t>
            </a:r>
            <a:r>
              <a:rPr lang="zh-CN" altLang="en-US" dirty="0"/>
              <a:t>的前世今生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îṧlïďè">
            <a:extLst>
              <a:ext uri="{FF2B5EF4-FFF2-40B4-BE49-F238E27FC236}">
                <a16:creationId xmlns:a16="http://schemas.microsoft.com/office/drawing/2014/main" id="{D39A9F8C-DB1D-4C03-ADBA-2B1E6311F0CC}"/>
              </a:ext>
            </a:extLst>
          </p:cNvPr>
          <p:cNvSpPr/>
          <p:nvPr/>
        </p:nvSpPr>
        <p:spPr bwMode="auto">
          <a:xfrm>
            <a:off x="806844" y="1166784"/>
            <a:ext cx="3074073" cy="9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</a:rPr>
              <a:t>2020</a:t>
            </a:r>
            <a:r>
              <a:rPr lang="zh-CN" altLang="en-US" sz="1200" dirty="0">
                <a:latin typeface="+mn-ea"/>
              </a:rPr>
              <a:t>年</a:t>
            </a:r>
            <a:r>
              <a:rPr lang="en-US" altLang="zh-CN" sz="1200" dirty="0">
                <a:latin typeface="+mn-ea"/>
              </a:rPr>
              <a:t>3</a:t>
            </a:r>
            <a:r>
              <a:rPr lang="zh-CN" altLang="en-US" sz="1200" dirty="0">
                <a:latin typeface="+mn-ea"/>
              </a:rPr>
              <a:t>月，在</a:t>
            </a:r>
            <a:r>
              <a:rPr lang="en-US" altLang="zh-CN" sz="1200" dirty="0">
                <a:latin typeface="+mn-ea"/>
              </a:rPr>
              <a:t>wuhan2020</a:t>
            </a:r>
            <a:r>
              <a:rPr lang="zh-CN" altLang="en-US" sz="1200" dirty="0">
                <a:latin typeface="+mn-ea"/>
              </a:rPr>
              <a:t>项目基础上，核心成员成立了理事会。选举出</a:t>
            </a:r>
            <a:r>
              <a:rPr lang="en-US" altLang="zh-CN" sz="1200" dirty="0">
                <a:latin typeface="+mn-ea"/>
              </a:rPr>
              <a:t>9</a:t>
            </a:r>
            <a:r>
              <a:rPr lang="zh-CN" altLang="en-US" sz="1200" dirty="0">
                <a:latin typeface="+mn-ea"/>
              </a:rPr>
              <a:t>席理事会成员，</a:t>
            </a:r>
            <a:r>
              <a:rPr lang="en-US" altLang="zh-CN" sz="1200" dirty="0">
                <a:latin typeface="+mn-ea"/>
              </a:rPr>
              <a:t>Wuhan2020</a:t>
            </a:r>
            <a:r>
              <a:rPr lang="zh-CN" altLang="en-US" sz="1200" dirty="0">
                <a:latin typeface="+mn-ea"/>
              </a:rPr>
              <a:t>开源社区正式成立。</a:t>
            </a:r>
          </a:p>
        </p:txBody>
      </p:sp>
      <p:sp>
        <p:nvSpPr>
          <p:cNvPr id="27" name="isḻïḓê">
            <a:extLst>
              <a:ext uri="{FF2B5EF4-FFF2-40B4-BE49-F238E27FC236}">
                <a16:creationId xmlns:a16="http://schemas.microsoft.com/office/drawing/2014/main" id="{1EE70587-0C58-428C-8DA6-6DF9EA475C99}"/>
              </a:ext>
            </a:extLst>
          </p:cNvPr>
          <p:cNvSpPr txBox="1"/>
          <p:nvPr/>
        </p:nvSpPr>
        <p:spPr bwMode="auto">
          <a:xfrm>
            <a:off x="905037" y="888025"/>
            <a:ext cx="3074073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社区</a:t>
            </a:r>
            <a:endParaRPr lang="en-US" altLang="zh-CN" sz="1800" b="1" dirty="0"/>
          </a:p>
        </p:txBody>
      </p:sp>
      <p:sp>
        <p:nvSpPr>
          <p:cNvPr id="28" name="iṥļîḋe">
            <a:extLst>
              <a:ext uri="{FF2B5EF4-FFF2-40B4-BE49-F238E27FC236}">
                <a16:creationId xmlns:a16="http://schemas.microsoft.com/office/drawing/2014/main" id="{05FF96D1-6269-444C-AD5D-55BEE8C2A561}"/>
              </a:ext>
            </a:extLst>
          </p:cNvPr>
          <p:cNvSpPr/>
          <p:nvPr/>
        </p:nvSpPr>
        <p:spPr bwMode="auto">
          <a:xfrm>
            <a:off x="223446" y="1073082"/>
            <a:ext cx="549582" cy="550695"/>
          </a:xfrm>
          <a:prstGeom prst="ellipse">
            <a:avLst/>
          </a:prstGeom>
          <a:solidFill>
            <a:schemeClr val="accent1"/>
          </a:solidFill>
          <a:ln w="57150">
            <a:noFill/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00">
              <a:solidFill>
                <a:schemeClr val="tx1"/>
              </a:solidFill>
            </a:endParaRPr>
          </a:p>
        </p:txBody>
      </p:sp>
      <p:sp>
        <p:nvSpPr>
          <p:cNvPr id="29" name="iṧľîḋé">
            <a:extLst>
              <a:ext uri="{FF2B5EF4-FFF2-40B4-BE49-F238E27FC236}">
                <a16:creationId xmlns:a16="http://schemas.microsoft.com/office/drawing/2014/main" id="{E04BF0CA-88F3-4743-8237-02ADA5DF97D9}"/>
              </a:ext>
            </a:extLst>
          </p:cNvPr>
          <p:cNvSpPr/>
          <p:nvPr/>
        </p:nvSpPr>
        <p:spPr bwMode="auto">
          <a:xfrm>
            <a:off x="356189" y="1206911"/>
            <a:ext cx="284094" cy="283037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iṩḻíḋe">
            <a:extLst>
              <a:ext uri="{FF2B5EF4-FFF2-40B4-BE49-F238E27FC236}">
                <a16:creationId xmlns:a16="http://schemas.microsoft.com/office/drawing/2014/main" id="{23376BB2-7210-4C25-A35D-D76C7AD6EAA2}"/>
              </a:ext>
            </a:extLst>
          </p:cNvPr>
          <p:cNvSpPr/>
          <p:nvPr/>
        </p:nvSpPr>
        <p:spPr bwMode="auto">
          <a:xfrm>
            <a:off x="726401" y="2447632"/>
            <a:ext cx="3074073" cy="101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550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200" dirty="0"/>
              <a:t>Wuhan2020</a:t>
            </a:r>
            <a:r>
              <a:rPr lang="zh-CN" altLang="en-US" sz="2200" dirty="0"/>
              <a:t>是截止目前在抗击新冠疫情行动中少有的宣布常态化、并已完成常设组织构架搭建的自组织代表。</a:t>
            </a:r>
          </a:p>
        </p:txBody>
      </p:sp>
      <p:sp>
        <p:nvSpPr>
          <p:cNvPr id="31" name="iṣḷidé">
            <a:extLst>
              <a:ext uri="{FF2B5EF4-FFF2-40B4-BE49-F238E27FC236}">
                <a16:creationId xmlns:a16="http://schemas.microsoft.com/office/drawing/2014/main" id="{280FE2CF-4DCC-4344-8821-5240C668CFD3}"/>
              </a:ext>
            </a:extLst>
          </p:cNvPr>
          <p:cNvSpPr txBox="1"/>
          <p:nvPr/>
        </p:nvSpPr>
        <p:spPr bwMode="auto">
          <a:xfrm>
            <a:off x="858414" y="2085893"/>
            <a:ext cx="3074073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自组织代表</a:t>
            </a:r>
            <a:endParaRPr lang="en-US" altLang="zh-CN" sz="1800" b="1" dirty="0"/>
          </a:p>
        </p:txBody>
      </p:sp>
      <p:sp>
        <p:nvSpPr>
          <p:cNvPr id="32" name="iSḷïḋè">
            <a:extLst>
              <a:ext uri="{FF2B5EF4-FFF2-40B4-BE49-F238E27FC236}">
                <a16:creationId xmlns:a16="http://schemas.microsoft.com/office/drawing/2014/main" id="{11EC87A8-5A18-46EB-BDC2-F8BA78845335}"/>
              </a:ext>
            </a:extLst>
          </p:cNvPr>
          <p:cNvSpPr/>
          <p:nvPr/>
        </p:nvSpPr>
        <p:spPr bwMode="auto">
          <a:xfrm>
            <a:off x="184243" y="2275499"/>
            <a:ext cx="549582" cy="550695"/>
          </a:xfrm>
          <a:prstGeom prst="ellipse">
            <a:avLst/>
          </a:prstGeom>
          <a:solidFill>
            <a:schemeClr val="accent1"/>
          </a:solidFill>
          <a:ln w="57150">
            <a:noFill/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  <a:buNone/>
            </a:pPr>
            <a:endParaRPr lang="zh-CN" altLang="en-US" sz="1700"/>
          </a:p>
        </p:txBody>
      </p:sp>
      <p:sp>
        <p:nvSpPr>
          <p:cNvPr id="34" name="îsļîḋé">
            <a:extLst>
              <a:ext uri="{FF2B5EF4-FFF2-40B4-BE49-F238E27FC236}">
                <a16:creationId xmlns:a16="http://schemas.microsoft.com/office/drawing/2014/main" id="{932CAB03-5D94-4008-89B1-ECE21508B87A}"/>
              </a:ext>
            </a:extLst>
          </p:cNvPr>
          <p:cNvSpPr/>
          <p:nvPr/>
        </p:nvSpPr>
        <p:spPr bwMode="auto">
          <a:xfrm>
            <a:off x="773026" y="3783196"/>
            <a:ext cx="3074073" cy="9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200" dirty="0"/>
              <a:t>以开源协作为基础的技术型社区</a:t>
            </a:r>
            <a:endParaRPr lang="en-US" altLang="zh-CN" sz="1200" dirty="0"/>
          </a:p>
        </p:txBody>
      </p:sp>
      <p:sp>
        <p:nvSpPr>
          <p:cNvPr id="35" name="ïSļîḑé">
            <a:extLst>
              <a:ext uri="{FF2B5EF4-FFF2-40B4-BE49-F238E27FC236}">
                <a16:creationId xmlns:a16="http://schemas.microsoft.com/office/drawing/2014/main" id="{09004740-87C2-40B4-BAC5-1B10E1CFB59A}"/>
              </a:ext>
            </a:extLst>
          </p:cNvPr>
          <p:cNvSpPr txBox="1"/>
          <p:nvPr/>
        </p:nvSpPr>
        <p:spPr bwMode="auto">
          <a:xfrm>
            <a:off x="905038" y="3451276"/>
            <a:ext cx="2975879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开源</a:t>
            </a:r>
            <a:endParaRPr lang="en-US" altLang="zh-CN" sz="1800" b="1" dirty="0"/>
          </a:p>
        </p:txBody>
      </p:sp>
      <p:sp>
        <p:nvSpPr>
          <p:cNvPr id="36" name="îṧḻïḑe">
            <a:extLst>
              <a:ext uri="{FF2B5EF4-FFF2-40B4-BE49-F238E27FC236}">
                <a16:creationId xmlns:a16="http://schemas.microsoft.com/office/drawing/2014/main" id="{E58B0E29-675C-46A5-B401-8170FAEA06B2}"/>
              </a:ext>
            </a:extLst>
          </p:cNvPr>
          <p:cNvSpPr/>
          <p:nvPr/>
        </p:nvSpPr>
        <p:spPr bwMode="auto">
          <a:xfrm>
            <a:off x="223446" y="3584333"/>
            <a:ext cx="549582" cy="550695"/>
          </a:xfrm>
          <a:prstGeom prst="ellipse">
            <a:avLst/>
          </a:prstGeom>
          <a:solidFill>
            <a:schemeClr val="accent1"/>
          </a:solidFill>
          <a:ln w="57150">
            <a:noFill/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00">
              <a:solidFill>
                <a:schemeClr val="tx1"/>
              </a:solidFill>
            </a:endParaRPr>
          </a:p>
        </p:txBody>
      </p:sp>
      <p:sp>
        <p:nvSpPr>
          <p:cNvPr id="38" name="îṧlïďè">
            <a:extLst>
              <a:ext uri="{FF2B5EF4-FFF2-40B4-BE49-F238E27FC236}">
                <a16:creationId xmlns:a16="http://schemas.microsoft.com/office/drawing/2014/main" id="{CCB38DA8-0887-4F2F-B4F9-B953E611CDE2}"/>
              </a:ext>
            </a:extLst>
          </p:cNvPr>
          <p:cNvSpPr/>
          <p:nvPr/>
        </p:nvSpPr>
        <p:spPr bwMode="auto">
          <a:xfrm>
            <a:off x="5151296" y="1160715"/>
            <a:ext cx="3074073" cy="9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以开源向善为目标，建设公益和救灾场景下的基础设施组件。</a:t>
            </a:r>
          </a:p>
        </p:txBody>
      </p:sp>
      <p:sp>
        <p:nvSpPr>
          <p:cNvPr id="39" name="isḻïḓê">
            <a:extLst>
              <a:ext uri="{FF2B5EF4-FFF2-40B4-BE49-F238E27FC236}">
                <a16:creationId xmlns:a16="http://schemas.microsoft.com/office/drawing/2014/main" id="{7FF7ECF9-C73A-4D5E-9FC5-B57DBFEB463F}"/>
              </a:ext>
            </a:extLst>
          </p:cNvPr>
          <p:cNvSpPr txBox="1"/>
          <p:nvPr/>
        </p:nvSpPr>
        <p:spPr bwMode="auto">
          <a:xfrm>
            <a:off x="5249489" y="881956"/>
            <a:ext cx="3074073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向善</a:t>
            </a:r>
            <a:endParaRPr lang="en-US" altLang="zh-CN" sz="1800" b="1" dirty="0"/>
          </a:p>
        </p:txBody>
      </p:sp>
      <p:sp>
        <p:nvSpPr>
          <p:cNvPr id="40" name="iṥļîḋe">
            <a:extLst>
              <a:ext uri="{FF2B5EF4-FFF2-40B4-BE49-F238E27FC236}">
                <a16:creationId xmlns:a16="http://schemas.microsoft.com/office/drawing/2014/main" id="{07FE9E5C-7D2F-4F34-B689-39C077D354CF}"/>
              </a:ext>
            </a:extLst>
          </p:cNvPr>
          <p:cNvSpPr/>
          <p:nvPr/>
        </p:nvSpPr>
        <p:spPr bwMode="auto">
          <a:xfrm>
            <a:off x="4567898" y="1067013"/>
            <a:ext cx="549582" cy="550695"/>
          </a:xfrm>
          <a:prstGeom prst="ellipse">
            <a:avLst/>
          </a:prstGeom>
          <a:solidFill>
            <a:schemeClr val="accent1"/>
          </a:solidFill>
          <a:ln w="57150">
            <a:noFill/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00">
              <a:solidFill>
                <a:schemeClr val="tx1"/>
              </a:solidFill>
            </a:endParaRPr>
          </a:p>
        </p:txBody>
      </p:sp>
      <p:sp>
        <p:nvSpPr>
          <p:cNvPr id="46" name="îṧlïďè">
            <a:extLst>
              <a:ext uri="{FF2B5EF4-FFF2-40B4-BE49-F238E27FC236}">
                <a16:creationId xmlns:a16="http://schemas.microsoft.com/office/drawing/2014/main" id="{945DDD3B-534F-4B11-A628-A632266EEAAD}"/>
              </a:ext>
            </a:extLst>
          </p:cNvPr>
          <p:cNvSpPr/>
          <p:nvPr/>
        </p:nvSpPr>
        <p:spPr bwMode="auto">
          <a:xfrm>
            <a:off x="5080741" y="2476725"/>
            <a:ext cx="3074073" cy="1112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在河南水灾时，快速响应。利用现有技术，与卓明和腾讯地图一起开发灾情地图。运营团队协调人力帮助卓明进行志愿者管理。</a:t>
            </a:r>
          </a:p>
        </p:txBody>
      </p:sp>
      <p:sp>
        <p:nvSpPr>
          <p:cNvPr id="47" name="isḻïḓê">
            <a:extLst>
              <a:ext uri="{FF2B5EF4-FFF2-40B4-BE49-F238E27FC236}">
                <a16:creationId xmlns:a16="http://schemas.microsoft.com/office/drawing/2014/main" id="{644E5479-070B-4E2B-884D-F1ABA9071812}"/>
              </a:ext>
            </a:extLst>
          </p:cNvPr>
          <p:cNvSpPr txBox="1"/>
          <p:nvPr/>
        </p:nvSpPr>
        <p:spPr bwMode="auto">
          <a:xfrm>
            <a:off x="5249488" y="2076740"/>
            <a:ext cx="3074073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若有难，召必回</a:t>
            </a:r>
            <a:endParaRPr lang="en-US" altLang="zh-CN" sz="1800" b="1" dirty="0"/>
          </a:p>
        </p:txBody>
      </p:sp>
      <p:sp>
        <p:nvSpPr>
          <p:cNvPr id="48" name="iṥļîḋe">
            <a:extLst>
              <a:ext uri="{FF2B5EF4-FFF2-40B4-BE49-F238E27FC236}">
                <a16:creationId xmlns:a16="http://schemas.microsoft.com/office/drawing/2014/main" id="{94C41C3A-087A-4DE4-88E7-39695769F8C3}"/>
              </a:ext>
            </a:extLst>
          </p:cNvPr>
          <p:cNvSpPr/>
          <p:nvPr/>
        </p:nvSpPr>
        <p:spPr bwMode="auto">
          <a:xfrm>
            <a:off x="4567897" y="2261797"/>
            <a:ext cx="549582" cy="550695"/>
          </a:xfrm>
          <a:prstGeom prst="ellipse">
            <a:avLst/>
          </a:prstGeom>
          <a:solidFill>
            <a:schemeClr val="accent1"/>
          </a:solidFill>
          <a:ln w="57150">
            <a:noFill/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00">
              <a:solidFill>
                <a:schemeClr val="tx1"/>
              </a:solidFill>
            </a:endParaRPr>
          </a:p>
        </p:txBody>
      </p:sp>
      <p:sp>
        <p:nvSpPr>
          <p:cNvPr id="51" name="îṧlïďè">
            <a:extLst>
              <a:ext uri="{FF2B5EF4-FFF2-40B4-BE49-F238E27FC236}">
                <a16:creationId xmlns:a16="http://schemas.microsoft.com/office/drawing/2014/main" id="{57012940-30D7-4871-A09C-BC4A53AE0B0F}"/>
              </a:ext>
            </a:extLst>
          </p:cNvPr>
          <p:cNvSpPr/>
          <p:nvPr/>
        </p:nvSpPr>
        <p:spPr bwMode="auto">
          <a:xfrm>
            <a:off x="5151296" y="3746881"/>
            <a:ext cx="3074073" cy="9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每次救灾行动后，对组织形式和技术进行整理和反思，时刻应对下一次的挑战</a:t>
            </a:r>
          </a:p>
        </p:txBody>
      </p:sp>
      <p:sp>
        <p:nvSpPr>
          <p:cNvPr id="52" name="isḻïḓê">
            <a:extLst>
              <a:ext uri="{FF2B5EF4-FFF2-40B4-BE49-F238E27FC236}">
                <a16:creationId xmlns:a16="http://schemas.microsoft.com/office/drawing/2014/main" id="{E849296F-C7FE-4E73-9A15-1E1262974E48}"/>
              </a:ext>
            </a:extLst>
          </p:cNvPr>
          <p:cNvSpPr txBox="1"/>
          <p:nvPr/>
        </p:nvSpPr>
        <p:spPr bwMode="auto">
          <a:xfrm>
            <a:off x="5249489" y="3468122"/>
            <a:ext cx="3074073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时刻准备</a:t>
            </a:r>
            <a:endParaRPr lang="en-US" altLang="zh-CN" sz="1800" b="1" dirty="0"/>
          </a:p>
        </p:txBody>
      </p:sp>
      <p:sp>
        <p:nvSpPr>
          <p:cNvPr id="53" name="iṥļîḋe">
            <a:extLst>
              <a:ext uri="{FF2B5EF4-FFF2-40B4-BE49-F238E27FC236}">
                <a16:creationId xmlns:a16="http://schemas.microsoft.com/office/drawing/2014/main" id="{72E3D63F-7872-40A2-A9F5-19186F6C97A7}"/>
              </a:ext>
            </a:extLst>
          </p:cNvPr>
          <p:cNvSpPr/>
          <p:nvPr/>
        </p:nvSpPr>
        <p:spPr bwMode="auto">
          <a:xfrm>
            <a:off x="4567898" y="3653179"/>
            <a:ext cx="549582" cy="550695"/>
          </a:xfrm>
          <a:prstGeom prst="ellipse">
            <a:avLst/>
          </a:prstGeom>
          <a:solidFill>
            <a:schemeClr val="accent1"/>
          </a:solidFill>
          <a:ln w="57150">
            <a:noFill/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00">
              <a:solidFill>
                <a:schemeClr val="tx1"/>
              </a:solidFill>
            </a:endParaRPr>
          </a:p>
        </p:txBody>
      </p:sp>
      <p:sp>
        <p:nvSpPr>
          <p:cNvPr id="42" name="íşlíďê">
            <a:extLst>
              <a:ext uri="{FF2B5EF4-FFF2-40B4-BE49-F238E27FC236}">
                <a16:creationId xmlns:a16="http://schemas.microsoft.com/office/drawing/2014/main" id="{CFCEEDC2-34FF-496D-949A-1384390ED921}"/>
              </a:ext>
            </a:extLst>
          </p:cNvPr>
          <p:cNvSpPr/>
          <p:nvPr/>
        </p:nvSpPr>
        <p:spPr bwMode="auto">
          <a:xfrm>
            <a:off x="4702374" y="1151756"/>
            <a:ext cx="280630" cy="360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îṡḷîdé">
            <a:extLst>
              <a:ext uri="{FF2B5EF4-FFF2-40B4-BE49-F238E27FC236}">
                <a16:creationId xmlns:a16="http://schemas.microsoft.com/office/drawing/2014/main" id="{D9714A15-8CFC-4E36-AE84-8D8D74588EA0}"/>
              </a:ext>
            </a:extLst>
          </p:cNvPr>
          <p:cNvSpPr/>
          <p:nvPr/>
        </p:nvSpPr>
        <p:spPr bwMode="auto">
          <a:xfrm>
            <a:off x="4660229" y="2336913"/>
            <a:ext cx="375125" cy="360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î$ľïḍê">
            <a:extLst>
              <a:ext uri="{FF2B5EF4-FFF2-40B4-BE49-F238E27FC236}">
                <a16:creationId xmlns:a16="http://schemas.microsoft.com/office/drawing/2014/main" id="{1651F050-08B6-4ECC-82A8-55F0FCF8EB94}"/>
              </a:ext>
            </a:extLst>
          </p:cNvPr>
          <p:cNvSpPr/>
          <p:nvPr/>
        </p:nvSpPr>
        <p:spPr bwMode="auto">
          <a:xfrm>
            <a:off x="4663361" y="3748526"/>
            <a:ext cx="342439" cy="360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ís1idê">
            <a:extLst>
              <a:ext uri="{FF2B5EF4-FFF2-40B4-BE49-F238E27FC236}">
                <a16:creationId xmlns:a16="http://schemas.microsoft.com/office/drawing/2014/main" id="{E7EF855C-B930-4079-BA52-E0919D809B04}"/>
              </a:ext>
            </a:extLst>
          </p:cNvPr>
          <p:cNvSpPr/>
          <p:nvPr/>
        </p:nvSpPr>
        <p:spPr bwMode="auto">
          <a:xfrm>
            <a:off x="334677" y="3662834"/>
            <a:ext cx="354331" cy="360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íṣḻïḓe">
            <a:extLst>
              <a:ext uri="{FF2B5EF4-FFF2-40B4-BE49-F238E27FC236}">
                <a16:creationId xmlns:a16="http://schemas.microsoft.com/office/drawing/2014/main" id="{B7AD61DB-3093-4471-9C94-30F9A02F3672}"/>
              </a:ext>
            </a:extLst>
          </p:cNvPr>
          <p:cNvSpPr/>
          <p:nvPr/>
        </p:nvSpPr>
        <p:spPr bwMode="auto">
          <a:xfrm>
            <a:off x="309565" y="2395086"/>
            <a:ext cx="295028" cy="252593"/>
          </a:xfrm>
          <a:custGeom>
            <a:avLst/>
            <a:gdLst>
              <a:gd name="T0" fmla="*/ 259046022 w 21600"/>
              <a:gd name="T1" fmla="*/ 121588502 h 21600"/>
              <a:gd name="T2" fmla="*/ 259046022 w 21600"/>
              <a:gd name="T3" fmla="*/ 105226481 h 21600"/>
              <a:gd name="T4" fmla="*/ 239823076 w 21600"/>
              <a:gd name="T5" fmla="*/ 77110490 h 21600"/>
              <a:gd name="T6" fmla="*/ 186223862 w 21600"/>
              <a:gd name="T7" fmla="*/ 43829736 h 21600"/>
              <a:gd name="T8" fmla="*/ 166165689 w 21600"/>
              <a:gd name="T9" fmla="*/ 29170478 h 21600"/>
              <a:gd name="T10" fmla="*/ 159655912 w 21600"/>
              <a:gd name="T11" fmla="*/ 18378005 h 21600"/>
              <a:gd name="T12" fmla="*/ 159655912 w 21600"/>
              <a:gd name="T13" fmla="*/ 18306686 h 21600"/>
              <a:gd name="T14" fmla="*/ 159655912 w 21600"/>
              <a:gd name="T15" fmla="*/ 0 h 21600"/>
              <a:gd name="T16" fmla="*/ 126685736 w 21600"/>
              <a:gd name="T17" fmla="*/ 0 h 21600"/>
              <a:gd name="T18" fmla="*/ 126685736 w 21600"/>
              <a:gd name="T19" fmla="*/ 7010 h 21600"/>
              <a:gd name="T20" fmla="*/ 126685736 w 21600"/>
              <a:gd name="T21" fmla="*/ 18314449 h 21600"/>
              <a:gd name="T22" fmla="*/ 126685736 w 21600"/>
              <a:gd name="T23" fmla="*/ 18385768 h 21600"/>
              <a:gd name="T24" fmla="*/ 120175960 w 21600"/>
              <a:gd name="T25" fmla="*/ 29184405 h 21600"/>
              <a:gd name="T26" fmla="*/ 100117787 w 21600"/>
              <a:gd name="T27" fmla="*/ 43844509 h 21600"/>
              <a:gd name="T28" fmla="*/ 46519839 w 21600"/>
              <a:gd name="T29" fmla="*/ 77117499 h 21600"/>
              <a:gd name="T30" fmla="*/ 27296893 w 21600"/>
              <a:gd name="T31" fmla="*/ 105240491 h 21600"/>
              <a:gd name="T32" fmla="*/ 27296893 w 21600"/>
              <a:gd name="T33" fmla="*/ 121595512 h 21600"/>
              <a:gd name="T34" fmla="*/ 0 w 21600"/>
              <a:gd name="T35" fmla="*/ 121595512 h 21600"/>
              <a:gd name="T36" fmla="*/ 43483029 w 21600"/>
              <a:gd name="T37" fmla="*/ 153864397 h 21600"/>
              <a:gd name="T38" fmla="*/ 86847348 w 21600"/>
              <a:gd name="T39" fmla="*/ 121595512 h 21600"/>
              <a:gd name="T40" fmla="*/ 60280664 w 21600"/>
              <a:gd name="T41" fmla="*/ 121595512 h 21600"/>
              <a:gd name="T42" fmla="*/ 60280664 w 21600"/>
              <a:gd name="T43" fmla="*/ 105240491 h 21600"/>
              <a:gd name="T44" fmla="*/ 60280664 w 21600"/>
              <a:gd name="T45" fmla="*/ 105147400 h 21600"/>
              <a:gd name="T46" fmla="*/ 66723773 w 21600"/>
              <a:gd name="T47" fmla="*/ 94712354 h 21600"/>
              <a:gd name="T48" fmla="*/ 86835030 w 21600"/>
              <a:gd name="T49" fmla="*/ 80194969 h 21600"/>
              <a:gd name="T50" fmla="*/ 126526262 w 21600"/>
              <a:gd name="T51" fmla="*/ 56480866 h 21600"/>
              <a:gd name="T52" fmla="*/ 126526262 w 21600"/>
              <a:gd name="T53" fmla="*/ 121588502 h 21600"/>
              <a:gd name="T54" fmla="*/ 99693960 w 21600"/>
              <a:gd name="T55" fmla="*/ 121588502 h 21600"/>
              <a:gd name="T56" fmla="*/ 143217743 w 21600"/>
              <a:gd name="T57" fmla="*/ 153864397 h 21600"/>
              <a:gd name="T58" fmla="*/ 186661273 w 21600"/>
              <a:gd name="T59" fmla="*/ 121588502 h 21600"/>
              <a:gd name="T60" fmla="*/ 159510152 w 21600"/>
              <a:gd name="T61" fmla="*/ 121588502 h 21600"/>
              <a:gd name="T62" fmla="*/ 159510152 w 21600"/>
              <a:gd name="T63" fmla="*/ 56274591 h 21600"/>
              <a:gd name="T64" fmla="*/ 199520215 w 21600"/>
              <a:gd name="T65" fmla="*/ 80180289 h 21600"/>
              <a:gd name="T66" fmla="*/ 219631460 w 21600"/>
              <a:gd name="T67" fmla="*/ 94704591 h 21600"/>
              <a:gd name="T68" fmla="*/ 226074569 w 21600"/>
              <a:gd name="T69" fmla="*/ 105140390 h 21600"/>
              <a:gd name="T70" fmla="*/ 226074569 w 21600"/>
              <a:gd name="T71" fmla="*/ 105233481 h 21600"/>
              <a:gd name="T72" fmla="*/ 226074569 w 21600"/>
              <a:gd name="T73" fmla="*/ 121588502 h 21600"/>
              <a:gd name="T74" fmla="*/ 199507778 w 21600"/>
              <a:gd name="T75" fmla="*/ 121588502 h 21600"/>
              <a:gd name="T76" fmla="*/ 242872215 w 21600"/>
              <a:gd name="T77" fmla="*/ 153850470 h 21600"/>
              <a:gd name="T78" fmla="*/ 286355233 w 21600"/>
              <a:gd name="T79" fmla="*/ 121588502 h 21600"/>
              <a:gd name="T80" fmla="*/ 259046022 w 21600"/>
              <a:gd name="T81" fmla="*/ 121588502 h 21600"/>
              <a:gd name="T82" fmla="*/ 259046022 w 21600"/>
              <a:gd name="T83" fmla="*/ 121588502 h 216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1600" h="21600">
                <a:moveTo>
                  <a:pt x="19540" y="17069"/>
                </a:moveTo>
                <a:cubicBezTo>
                  <a:pt x="19540" y="16473"/>
                  <a:pt x="19540" y="15944"/>
                  <a:pt x="19540" y="14772"/>
                </a:cubicBezTo>
                <a:cubicBezTo>
                  <a:pt x="19526" y="13214"/>
                  <a:pt x="18865" y="11949"/>
                  <a:pt x="18090" y="10825"/>
                </a:cubicBezTo>
                <a:cubicBezTo>
                  <a:pt x="16910" y="9139"/>
                  <a:pt x="15307" y="7618"/>
                  <a:pt x="14047" y="6153"/>
                </a:cubicBezTo>
                <a:cubicBezTo>
                  <a:pt x="13419" y="5427"/>
                  <a:pt x="12881" y="4722"/>
                  <a:pt x="12534" y="4095"/>
                </a:cubicBezTo>
                <a:cubicBezTo>
                  <a:pt x="12185" y="3471"/>
                  <a:pt x="12043" y="2962"/>
                  <a:pt x="12043" y="2580"/>
                </a:cubicBezTo>
                <a:cubicBezTo>
                  <a:pt x="12043" y="2577"/>
                  <a:pt x="12043" y="2573"/>
                  <a:pt x="12043" y="2570"/>
                </a:cubicBezTo>
                <a:cubicBezTo>
                  <a:pt x="12043" y="1413"/>
                  <a:pt x="12043" y="589"/>
                  <a:pt x="12043" y="0"/>
                </a:cubicBezTo>
                <a:lnTo>
                  <a:pt x="9556" y="0"/>
                </a:lnTo>
                <a:cubicBezTo>
                  <a:pt x="9556" y="0"/>
                  <a:pt x="9556" y="1"/>
                  <a:pt x="9556" y="1"/>
                </a:cubicBezTo>
                <a:cubicBezTo>
                  <a:pt x="9556" y="591"/>
                  <a:pt x="9556" y="1415"/>
                  <a:pt x="9556" y="2571"/>
                </a:cubicBezTo>
                <a:cubicBezTo>
                  <a:pt x="9556" y="2574"/>
                  <a:pt x="9556" y="2578"/>
                  <a:pt x="9556" y="2581"/>
                </a:cubicBezTo>
                <a:cubicBezTo>
                  <a:pt x="9556" y="2963"/>
                  <a:pt x="9414" y="3472"/>
                  <a:pt x="9065" y="4097"/>
                </a:cubicBezTo>
                <a:cubicBezTo>
                  <a:pt x="8718" y="4723"/>
                  <a:pt x="8180" y="5428"/>
                  <a:pt x="7552" y="6155"/>
                </a:cubicBezTo>
                <a:cubicBezTo>
                  <a:pt x="6292" y="7619"/>
                  <a:pt x="4689" y="9140"/>
                  <a:pt x="3509" y="10826"/>
                </a:cubicBezTo>
                <a:cubicBezTo>
                  <a:pt x="2734" y="11950"/>
                  <a:pt x="2073" y="13215"/>
                  <a:pt x="2059" y="14774"/>
                </a:cubicBezTo>
                <a:cubicBezTo>
                  <a:pt x="2059" y="15946"/>
                  <a:pt x="2059" y="16475"/>
                  <a:pt x="2059" y="17070"/>
                </a:cubicBezTo>
                <a:lnTo>
                  <a:pt x="0" y="17070"/>
                </a:lnTo>
                <a:lnTo>
                  <a:pt x="3280" y="21600"/>
                </a:lnTo>
                <a:lnTo>
                  <a:pt x="6551" y="17070"/>
                </a:lnTo>
                <a:lnTo>
                  <a:pt x="4547" y="17070"/>
                </a:lnTo>
                <a:cubicBezTo>
                  <a:pt x="4547" y="16475"/>
                  <a:pt x="4547" y="15946"/>
                  <a:pt x="4547" y="14774"/>
                </a:cubicBezTo>
                <a:cubicBezTo>
                  <a:pt x="4547" y="14769"/>
                  <a:pt x="4547" y="14765"/>
                  <a:pt x="4547" y="14761"/>
                </a:cubicBezTo>
                <a:cubicBezTo>
                  <a:pt x="4547" y="14404"/>
                  <a:pt x="4685" y="13910"/>
                  <a:pt x="5033" y="13296"/>
                </a:cubicBezTo>
                <a:cubicBezTo>
                  <a:pt x="5381" y="12679"/>
                  <a:pt x="5919" y="11980"/>
                  <a:pt x="6550" y="11258"/>
                </a:cubicBezTo>
                <a:cubicBezTo>
                  <a:pt x="7464" y="10197"/>
                  <a:pt x="8559" y="9102"/>
                  <a:pt x="9544" y="7929"/>
                </a:cubicBezTo>
                <a:lnTo>
                  <a:pt x="9544" y="17069"/>
                </a:lnTo>
                <a:lnTo>
                  <a:pt x="7520" y="17069"/>
                </a:lnTo>
                <a:lnTo>
                  <a:pt x="10803" y="21600"/>
                </a:lnTo>
                <a:lnTo>
                  <a:pt x="14080" y="17069"/>
                </a:lnTo>
                <a:lnTo>
                  <a:pt x="12032" y="17069"/>
                </a:lnTo>
                <a:lnTo>
                  <a:pt x="12032" y="7900"/>
                </a:lnTo>
                <a:cubicBezTo>
                  <a:pt x="13023" y="9084"/>
                  <a:pt x="14128" y="10188"/>
                  <a:pt x="15050" y="11256"/>
                </a:cubicBezTo>
                <a:cubicBezTo>
                  <a:pt x="15681" y="11979"/>
                  <a:pt x="16219" y="12678"/>
                  <a:pt x="16567" y="13295"/>
                </a:cubicBezTo>
                <a:cubicBezTo>
                  <a:pt x="16915" y="13908"/>
                  <a:pt x="17053" y="14403"/>
                  <a:pt x="17053" y="14760"/>
                </a:cubicBezTo>
                <a:cubicBezTo>
                  <a:pt x="17053" y="14764"/>
                  <a:pt x="17053" y="14768"/>
                  <a:pt x="17053" y="14773"/>
                </a:cubicBezTo>
                <a:cubicBezTo>
                  <a:pt x="17053" y="15945"/>
                  <a:pt x="17053" y="16473"/>
                  <a:pt x="17053" y="17069"/>
                </a:cubicBezTo>
                <a:lnTo>
                  <a:pt x="15049" y="17069"/>
                </a:lnTo>
                <a:lnTo>
                  <a:pt x="18320" y="21598"/>
                </a:lnTo>
                <a:lnTo>
                  <a:pt x="21600" y="17069"/>
                </a:lnTo>
                <a:lnTo>
                  <a:pt x="19540" y="17069"/>
                </a:lnTo>
                <a:close/>
                <a:moveTo>
                  <a:pt x="19540" y="17069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66360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我们一直在行动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572D18-FC8B-4405-8683-1CEAD1AEF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03059"/>
            <a:ext cx="4409478" cy="371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9639F6-526F-40C6-9F94-26F973216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3059"/>
            <a:ext cx="4629429" cy="3531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0824231-B73C-480E-8B97-97FD28D98451}"/>
              </a:ext>
            </a:extLst>
          </p:cNvPr>
          <p:cNvSpPr txBox="1"/>
          <p:nvPr/>
        </p:nvSpPr>
        <p:spPr>
          <a:xfrm>
            <a:off x="1421650" y="4438424"/>
            <a:ext cx="178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截图时间：</a:t>
            </a:r>
            <a:r>
              <a:rPr lang="en-US" altLang="zh-CN" sz="1200" dirty="0">
                <a:latin typeface="+mn-ea"/>
              </a:rPr>
              <a:t>2021.10.17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266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31EACB7E-094E-462F-AFF2-3B1B7986EC0A}"/>
              </a:ext>
            </a:extLst>
          </p:cNvPr>
          <p:cNvSpPr/>
          <p:nvPr/>
        </p:nvSpPr>
        <p:spPr>
          <a:xfrm>
            <a:off x="1894156" y="1706880"/>
            <a:ext cx="1389561" cy="192024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摇篮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559982" y="978195"/>
            <a:ext cx="3912782" cy="3643424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latin typeface="+mn-ea"/>
                <a:ea typeface="+mn-ea"/>
              </a:rPr>
              <a:t>抢险救灾线上产品初代产品和</a:t>
            </a:r>
            <a:r>
              <a:rPr lang="en-US" altLang="zh-CN" sz="1200" dirty="0">
                <a:latin typeface="+mn-ea"/>
                <a:ea typeface="+mn-ea"/>
              </a:rPr>
              <a:t>idea</a:t>
            </a:r>
            <a:r>
              <a:rPr lang="zh-CN" altLang="en-US" sz="1200" dirty="0">
                <a:latin typeface="+mn-ea"/>
                <a:ea typeface="+mn-ea"/>
              </a:rPr>
              <a:t>的诞生很多都来自于开源项目和团队，如</a:t>
            </a:r>
            <a:endParaRPr lang="en-US" altLang="zh-CN" sz="12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2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+mn-ea"/>
                <a:ea typeface="+mn-ea"/>
              </a:rPr>
              <a:t>		  </a:t>
            </a:r>
            <a:r>
              <a:rPr lang="zh-CN" altLang="en-US" sz="1200" dirty="0">
                <a:latin typeface="+mn-ea"/>
                <a:ea typeface="+mn-ea"/>
              </a:rPr>
              <a:t>高校健康打卡</a:t>
            </a:r>
            <a:endParaRPr lang="en-US" altLang="zh-CN" sz="12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+mn-ea"/>
                <a:ea typeface="+mn-ea"/>
              </a:rPr>
              <a:t>		  </a:t>
            </a:r>
            <a:r>
              <a:rPr lang="zh-CN" altLang="en-US" sz="1200" dirty="0">
                <a:latin typeface="+mn-ea"/>
                <a:ea typeface="+mn-ea"/>
              </a:rPr>
              <a:t>疫情智能机器人</a:t>
            </a:r>
            <a:endParaRPr lang="en-US" altLang="zh-CN" sz="12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+mn-ea"/>
                <a:ea typeface="+mn-ea"/>
              </a:rPr>
              <a:t>		  </a:t>
            </a:r>
            <a:r>
              <a:rPr lang="zh-CN" altLang="en-US" sz="1200" dirty="0">
                <a:latin typeface="+mn-ea"/>
                <a:ea typeface="+mn-ea"/>
              </a:rPr>
              <a:t>疫情故事商店</a:t>
            </a:r>
            <a:endParaRPr lang="en-US" altLang="zh-CN" sz="12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+mn-ea"/>
                <a:ea typeface="+mn-ea"/>
              </a:rPr>
              <a:t>		  </a:t>
            </a:r>
            <a:r>
              <a:rPr lang="zh-CN" altLang="en-US" sz="1200" dirty="0">
                <a:latin typeface="+mn-ea"/>
                <a:ea typeface="+mn-ea"/>
              </a:rPr>
              <a:t>寻找接触者</a:t>
            </a:r>
            <a:endParaRPr lang="en-US" altLang="zh-CN" sz="120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latin typeface="+mn-ea"/>
                <a:ea typeface="+mn-ea"/>
              </a:rPr>
              <a:t>		  </a:t>
            </a:r>
            <a:r>
              <a:rPr lang="zh-CN" altLang="en-US" sz="1200" dirty="0">
                <a:latin typeface="+mn-ea"/>
                <a:ea typeface="+mn-ea"/>
              </a:rPr>
              <a:t>郑州救灾地图</a:t>
            </a:r>
            <a:endParaRPr lang="en-US" altLang="zh-CN" sz="1200" dirty="0">
              <a:latin typeface="+mn-ea"/>
              <a:ea typeface="+mn-ea"/>
            </a:endParaRPr>
          </a:p>
          <a:p>
            <a:pPr algn="l"/>
            <a:endParaRPr lang="en-US" altLang="zh-CN" sz="1200" dirty="0">
              <a:latin typeface="+mn-ea"/>
              <a:ea typeface="+mn-ea"/>
            </a:endParaRPr>
          </a:p>
          <a:p>
            <a:pPr algn="l"/>
            <a:endParaRPr lang="en-US" altLang="zh-CN" sz="1200" dirty="0">
              <a:latin typeface="+mn-ea"/>
              <a:ea typeface="+mn-ea"/>
            </a:endParaRPr>
          </a:p>
          <a:p>
            <a:pPr algn="l"/>
            <a:endParaRPr lang="en-US" altLang="zh-CN" sz="1200" dirty="0">
              <a:latin typeface="+mn-ea"/>
              <a:ea typeface="+mn-ea"/>
            </a:endParaRPr>
          </a:p>
          <a:p>
            <a:pPr algn="l"/>
            <a:r>
              <a:rPr lang="en-US" altLang="zh-CN" sz="1300" dirty="0">
                <a:latin typeface="+mn-ea"/>
                <a:ea typeface="+mn-ea"/>
              </a:rPr>
              <a:t>Wuhan2020</a:t>
            </a:r>
            <a:r>
              <a:rPr lang="zh-CN" altLang="en-US" sz="1300" dirty="0">
                <a:latin typeface="+mn-ea"/>
                <a:ea typeface="+mn-ea"/>
              </a:rPr>
              <a:t>黑客松：</a:t>
            </a:r>
            <a:r>
              <a:rPr lang="en-US" altLang="zh-CN" sz="1300" dirty="0">
                <a:latin typeface="+mn-ea"/>
                <a:ea typeface="+mn-ea"/>
              </a:rPr>
              <a:t>https://wuhan2020.github.io/zh-cn/hackathonKanban/index.html</a:t>
            </a:r>
            <a:endParaRPr lang="zh-CN" altLang="en-US" sz="1300" dirty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E1BFCE-6A6F-48C5-AE1E-51B8CDD6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122" y="760730"/>
            <a:ext cx="4015740" cy="40101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537EAE2-5CB5-4803-B987-B1C21EB67880}"/>
              </a:ext>
            </a:extLst>
          </p:cNvPr>
          <p:cNvSpPr txBox="1"/>
          <p:nvPr/>
        </p:nvSpPr>
        <p:spPr>
          <a:xfrm>
            <a:off x="4809744" y="22006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0820" y="88900"/>
            <a:ext cx="3642995" cy="756920"/>
          </a:xfrm>
        </p:spPr>
        <p:txBody>
          <a:bodyPr/>
          <a:lstStyle/>
          <a:p>
            <a:pPr algn="ctr"/>
            <a:r>
              <a:rPr lang="zh-CN" altLang="en-US" dirty="0"/>
              <a:t>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定位</a:t>
            </a:r>
            <a:r>
              <a:rPr lang="en-US" altLang="zh-CN" sz="1800" dirty="0">
                <a:latin typeface="+mn-ea"/>
                <a:ea typeface="+mn-ea"/>
              </a:rPr>
              <a:t>——</a:t>
            </a:r>
            <a:r>
              <a:rPr lang="zh-CN" altLang="en-US" sz="1800" dirty="0">
                <a:latin typeface="+mn-ea"/>
                <a:ea typeface="+mn-ea"/>
              </a:rPr>
              <a:t>尽可能覆盖更多的用户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切入点尽可能小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由救援一线的实际需求出发，而非想当然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灾情只是起点，时刻准备和反思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简单，准确，高效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并非一簇而就的集成化软件，而是一系列小而精的组件集合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0820" y="88900"/>
            <a:ext cx="3642995" cy="756920"/>
          </a:xfrm>
        </p:spPr>
        <p:txBody>
          <a:bodyPr/>
          <a:lstStyle/>
          <a:p>
            <a:pPr algn="ctr"/>
            <a:r>
              <a:rPr lang="zh-CN" altLang="en-US" dirty="0"/>
              <a:t>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组织、制度、管理、协作同样需要总结和改进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核心组织架构来源于有经验的团队，每次在已有架构中，快速填充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  <a:ea typeface="+mn-ea"/>
              </a:rPr>
              <a:t>救灾产品的设计，项目管理团队要具有</a:t>
            </a:r>
            <a:r>
              <a:rPr lang="en-US" altLang="zh-CN" sz="1800" dirty="0">
                <a:latin typeface="+mn-ea"/>
                <a:ea typeface="+mn-ea"/>
              </a:rPr>
              <a:t>2</a:t>
            </a:r>
            <a:r>
              <a:rPr lang="zh-CN" altLang="en-US" sz="1800" dirty="0">
                <a:latin typeface="+mn-ea"/>
                <a:ea typeface="+mn-ea"/>
              </a:rPr>
              <a:t>次以上的救灾经验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7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0820" y="88900"/>
            <a:ext cx="3642995" cy="756920"/>
          </a:xfrm>
        </p:spPr>
        <p:txBody>
          <a:bodyPr/>
          <a:lstStyle/>
          <a:p>
            <a:pPr algn="ctr"/>
            <a:r>
              <a:rPr lang="zh-CN" altLang="en-US" dirty="0"/>
              <a:t>小而精的组件体系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3A1D010-7570-4CBC-93D1-FBC0643149EC}"/>
              </a:ext>
            </a:extLst>
          </p:cNvPr>
          <p:cNvGrpSpPr/>
          <p:nvPr/>
        </p:nvGrpSpPr>
        <p:grpSpPr>
          <a:xfrm flipH="1">
            <a:off x="2708680" y="791307"/>
            <a:ext cx="3749270" cy="3901607"/>
            <a:chOff x="3067050" y="1333813"/>
            <a:chExt cx="3814763" cy="4138612"/>
          </a:xfrm>
          <a:solidFill>
            <a:srgbClr val="51ACB5"/>
          </a:solidFill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3B6643AF-4CBC-42BA-9CC8-4AC63F97C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1665600"/>
              <a:ext cx="3249612" cy="3273425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  <a:beve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000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ACBA2EF7-676E-46B7-9AB8-C97AF6530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050" y="1906900"/>
              <a:ext cx="1106488" cy="1114425"/>
            </a:xfrm>
            <a:prstGeom prst="ellipse">
              <a:avLst/>
            </a:prstGeom>
            <a:solidFill>
              <a:srgbClr val="3B465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+mn-ea"/>
                  <a:ea typeface="+mn-ea"/>
                  <a:sym typeface="Impact" panose="020B0806030902050204" pitchFamily="34" charset="0"/>
                </a:rPr>
                <a:t>表单转换组件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52B57509-F728-4D77-93D4-3EB9230C0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25" y="1906900"/>
              <a:ext cx="1106488" cy="1114425"/>
            </a:xfrm>
            <a:prstGeom prst="ellipse">
              <a:avLst/>
            </a:prstGeom>
            <a:solidFill>
              <a:srgbClr val="3B465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+mn-ea"/>
                  <a:ea typeface="+mn-ea"/>
                  <a:sym typeface="Impact" panose="020B0806030902050204" pitchFamily="34" charset="0"/>
                </a:rPr>
                <a:t>地图可视化组件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7326FC76-E80E-4258-9283-0B887F897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402" y="4358000"/>
              <a:ext cx="1108075" cy="1114425"/>
            </a:xfrm>
            <a:prstGeom prst="ellipse">
              <a:avLst/>
            </a:prstGeom>
            <a:solidFill>
              <a:srgbClr val="3B465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+mn-ea"/>
                  <a:ea typeface="+mn-ea"/>
                  <a:sym typeface="Impact" panose="020B0806030902050204" pitchFamily="34" charset="0"/>
                </a:rPr>
                <a:t>后端处理程序组件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0BBC880-1CF4-48C4-BDFB-22C24C64E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575" y="1333813"/>
              <a:ext cx="752475" cy="758825"/>
            </a:xfrm>
            <a:prstGeom prst="ellipse">
              <a:avLst/>
            </a:prstGeom>
            <a:solidFill>
              <a:srgbClr val="59A3B0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+mn-ea"/>
                  <a:ea typeface="+mn-ea"/>
                  <a:sym typeface="Impact" panose="020B0806030902050204" pitchFamily="34" charset="0"/>
                </a:rPr>
                <a:t>微信</a:t>
              </a:r>
              <a:endParaRPr lang="en-US" altLang="zh-CN" sz="1400" dirty="0">
                <a:solidFill>
                  <a:schemeClr val="bg1"/>
                </a:solidFill>
                <a:latin typeface="+mn-ea"/>
                <a:ea typeface="+mn-ea"/>
                <a:sym typeface="Impact" panose="020B0806030902050204" pitchFamily="34" charset="0"/>
              </a:endParaRPr>
            </a:p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+mn-ea"/>
                  <a:ea typeface="+mn-ea"/>
                  <a:sym typeface="Impact" panose="020B0806030902050204" pitchFamily="34" charset="0"/>
                </a:rPr>
                <a:t>小程序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EC3E5BF2-66B2-4F3C-9C71-99BF9792E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863" y="3646800"/>
              <a:ext cx="752475" cy="758825"/>
            </a:xfrm>
            <a:prstGeom prst="ellipse">
              <a:avLst/>
            </a:prstGeom>
            <a:solidFill>
              <a:srgbClr val="59A3B0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+mn-ea"/>
                  <a:ea typeface="+mn-ea"/>
                  <a:sym typeface="Impact" panose="020B0806030902050204" pitchFamily="34" charset="0"/>
                </a:rPr>
                <a:t>前端展示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9790D2AA-DB25-4FDA-8EA0-04C8A5D8B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350" y="3683313"/>
              <a:ext cx="752475" cy="758825"/>
            </a:xfrm>
            <a:prstGeom prst="ellipse">
              <a:avLst/>
            </a:prstGeom>
            <a:solidFill>
              <a:srgbClr val="59A3B0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+mn-ea"/>
                  <a:ea typeface="+mn-ea"/>
                  <a:sym typeface="Impact" panose="020B0806030902050204" pitchFamily="34" charset="0"/>
                </a:rPr>
                <a:t>志愿者</a:t>
              </a:r>
              <a:endParaRPr lang="en-US" altLang="zh-CN" sz="1400" dirty="0">
                <a:solidFill>
                  <a:schemeClr val="bg1"/>
                </a:solidFill>
                <a:latin typeface="+mn-ea"/>
                <a:ea typeface="+mn-ea"/>
                <a:sym typeface="Impact" panose="020B0806030902050204" pitchFamily="34" charset="0"/>
              </a:endParaRPr>
            </a:p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+mn-ea"/>
                  <a:ea typeface="+mn-ea"/>
                  <a:sym typeface="Impact" panose="020B0806030902050204" pitchFamily="34" charset="0"/>
                </a:rPr>
                <a:t>证书</a:t>
              </a:r>
            </a:p>
          </p:txBody>
        </p:sp>
        <p:cxnSp>
          <p:nvCxnSpPr>
            <p:cNvPr id="13" name="AutoShape 11">
              <a:extLst>
                <a:ext uri="{FF2B5EF4-FFF2-40B4-BE49-F238E27FC236}">
                  <a16:creationId xmlns:a16="http://schemas.microsoft.com/office/drawing/2014/main" id="{723D1440-19F3-43AA-BF39-52CDC8E225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014913" y="3899213"/>
              <a:ext cx="9525" cy="441325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bevel/>
            </a:ln>
          </p:spPr>
        </p:cxn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3B29B78E-AC39-4D60-9AF4-D95D0EDE1E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37200" y="2878450"/>
              <a:ext cx="398463" cy="106363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bevel/>
            </a:ln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10402262-E071-484A-8C0A-B6C19DEAE8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89450" y="2842825"/>
              <a:ext cx="479425" cy="106363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bevel/>
            </a:ln>
          </p:spPr>
        </p:cxn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CA804DB5-F597-4DCC-8034-288DC1D7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075" y="2511738"/>
              <a:ext cx="1425575" cy="140493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solidFill>
                    <a:schemeClr val="bg1"/>
                  </a:solidFill>
                  <a:latin typeface="+mn-ea"/>
                  <a:ea typeface="+mn-ea"/>
                  <a:sym typeface="Impact" panose="020B0806030902050204" pitchFamily="34" charset="0"/>
                </a:rPr>
                <a:t>灾情地图</a:t>
              </a:r>
            </a:p>
          </p:txBody>
        </p:sp>
      </p:grpSp>
      <p:sp>
        <p:nvSpPr>
          <p:cNvPr id="20" name="Oval 8">
            <a:extLst>
              <a:ext uri="{FF2B5EF4-FFF2-40B4-BE49-F238E27FC236}">
                <a16:creationId xmlns:a16="http://schemas.microsoft.com/office/drawing/2014/main" id="{6104D1B2-C2F5-459F-8F4E-030BA72998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84620" y="2297624"/>
            <a:ext cx="739556" cy="715370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  <a:sym typeface="Impact" panose="020B0806030902050204" pitchFamily="34" charset="0"/>
              </a:rPr>
              <a:t>Web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sym typeface="Impact" panose="020B0806030902050204" pitchFamily="34" charset="0"/>
              </a:rPr>
              <a:t>应用</a:t>
            </a:r>
          </a:p>
        </p:txBody>
      </p:sp>
      <p:sp>
        <p:nvSpPr>
          <p:cNvPr id="21" name="Oval 8">
            <a:extLst>
              <a:ext uri="{FF2B5EF4-FFF2-40B4-BE49-F238E27FC236}">
                <a16:creationId xmlns:a16="http://schemas.microsoft.com/office/drawing/2014/main" id="{5D683875-AC9E-479E-AD86-1F084F46B3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43813" y="2382616"/>
            <a:ext cx="739556" cy="715370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sym typeface="Impact" panose="020B0806030902050204" pitchFamily="34" charset="0"/>
              </a:rPr>
              <a:t>信息平台</a:t>
            </a:r>
          </a:p>
        </p:txBody>
      </p:sp>
      <p:sp>
        <p:nvSpPr>
          <p:cNvPr id="22" name="Oval 8">
            <a:extLst>
              <a:ext uri="{FF2B5EF4-FFF2-40B4-BE49-F238E27FC236}">
                <a16:creationId xmlns:a16="http://schemas.microsoft.com/office/drawing/2014/main" id="{16E477A7-2C9F-41A8-8533-D6B6D92CF0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38902" y="3832375"/>
            <a:ext cx="739556" cy="715370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sym typeface="Impact" panose="020B0806030902050204" pitchFamily="34" charset="0"/>
              </a:rPr>
              <a:t>可视化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sym typeface="Impact" panose="020B0806030902050204" pitchFamily="34" charset="0"/>
              </a:rPr>
              <a:t>大屏</a:t>
            </a:r>
          </a:p>
        </p:txBody>
      </p:sp>
      <p:sp>
        <p:nvSpPr>
          <p:cNvPr id="23" name="Oval 8">
            <a:extLst>
              <a:ext uri="{FF2B5EF4-FFF2-40B4-BE49-F238E27FC236}">
                <a16:creationId xmlns:a16="http://schemas.microsoft.com/office/drawing/2014/main" id="{DA6F4F82-88C4-4C1A-ABB2-3D2C9E51770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57950" y="3832375"/>
            <a:ext cx="739556" cy="715370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  <a:sym typeface="Impact" panose="020B0806030902050204" pitchFamily="34" charset="0"/>
              </a:rPr>
              <a:t>API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sym typeface="Impact" panose="020B0806030902050204" pitchFamily="34" charset="0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19793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225091" y="780158"/>
            <a:ext cx="4510774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3600" b="1" dirty="0">
                <a:solidFill>
                  <a:schemeClr val="bg1"/>
                </a:solidFill>
                <a:latin typeface="Raleway"/>
                <a:cs typeface="Raleway"/>
              </a:rPr>
              <a:t>THANK YOU</a:t>
            </a:r>
            <a:endParaRPr lang="en-US" sz="700" b="1" dirty="0">
              <a:solidFill>
                <a:schemeClr val="bg1"/>
              </a:solidFill>
              <a:latin typeface="Raleway"/>
              <a:cs typeface="Raleway"/>
            </a:endParaRPr>
          </a:p>
          <a:p>
            <a:r>
              <a:rPr lang="en-US" dirty="0">
                <a:solidFill>
                  <a:schemeClr val="bg1"/>
                </a:solidFill>
                <a:latin typeface="Raleway"/>
                <a:cs typeface="Raleway"/>
              </a:rPr>
              <a:t>QUESTIONS?</a:t>
            </a:r>
          </a:p>
        </p:txBody>
      </p:sp>
      <p:sp>
        <p:nvSpPr>
          <p:cNvPr id="3" name="Rectangle 34"/>
          <p:cNvSpPr/>
          <p:nvPr/>
        </p:nvSpPr>
        <p:spPr>
          <a:xfrm>
            <a:off x="1352091" y="907158"/>
            <a:ext cx="4510774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3600" b="1" dirty="0">
                <a:solidFill>
                  <a:schemeClr val="tx1"/>
                </a:solidFill>
                <a:latin typeface="Raleway"/>
                <a:cs typeface="Raleway"/>
              </a:rPr>
              <a:t>THANK YOU</a:t>
            </a:r>
            <a:endParaRPr lang="en-US" sz="700" b="1" dirty="0">
              <a:solidFill>
                <a:schemeClr val="tx1"/>
              </a:solidFill>
              <a:latin typeface="Raleway"/>
              <a:cs typeface="Raleway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Raleway"/>
                <a:cs typeface="Raleway"/>
              </a:rPr>
              <a:t>开源公益这条路很长，我们仍然在步履蹒跚的起步阶段，我们也将怀着坚定的信念，走下去。</a:t>
            </a:r>
            <a:endParaRPr lang="en-US" dirty="0">
              <a:solidFill>
                <a:schemeClr val="tx1"/>
              </a:solidFill>
              <a:latin typeface="Raleway"/>
              <a:cs typeface="Raleway"/>
            </a:endParaRPr>
          </a:p>
        </p:txBody>
      </p:sp>
      <p:sp>
        <p:nvSpPr>
          <p:cNvPr id="17" name="Freeform 90"/>
          <p:cNvSpPr/>
          <p:nvPr/>
        </p:nvSpPr>
        <p:spPr bwMode="auto">
          <a:xfrm>
            <a:off x="1049464" y="3009814"/>
            <a:ext cx="63189" cy="116779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8" name="Rectangle 50"/>
          <p:cNvSpPr/>
          <p:nvPr/>
        </p:nvSpPr>
        <p:spPr>
          <a:xfrm>
            <a:off x="1560712" y="2735300"/>
            <a:ext cx="18293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https://github.com/wuhan2020</a:t>
            </a:r>
            <a:endParaRPr lang="en-US" sz="1000" dirty="0">
              <a:latin typeface="Calibri Light" panose="020F0302020204030204" pitchFamily="34" charset="0"/>
            </a:endParaRPr>
          </a:p>
        </p:txBody>
      </p:sp>
      <p:pic>
        <p:nvPicPr>
          <p:cNvPr id="2" name="图片 1" descr="13211632879196_.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0" y="4279900"/>
            <a:ext cx="863600" cy="8636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8349615" y="3957320"/>
            <a:ext cx="796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b="1"/>
              <a:t>扫码关注</a:t>
            </a:r>
          </a:p>
          <a:p>
            <a:pPr algn="ctr"/>
            <a:r>
              <a:rPr lang="zh-CN" altLang="en-US" sz="800" b="1"/>
              <a:t>开源社公众号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AADF2767-0296-4802-8687-C9D258493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025" y="3045853"/>
            <a:ext cx="259965" cy="259965"/>
          </a:xfrm>
          <a:prstGeom prst="rect">
            <a:avLst/>
          </a:prstGeom>
        </p:spPr>
      </p:pic>
      <p:grpSp>
        <p:nvGrpSpPr>
          <p:cNvPr id="46" name="Group 39">
            <a:extLst>
              <a:ext uri="{FF2B5EF4-FFF2-40B4-BE49-F238E27FC236}">
                <a16:creationId xmlns:a16="http://schemas.microsoft.com/office/drawing/2014/main" id="{A0E2F766-E74D-4F8B-AE50-348AF8376E08}"/>
              </a:ext>
            </a:extLst>
          </p:cNvPr>
          <p:cNvGrpSpPr/>
          <p:nvPr/>
        </p:nvGrpSpPr>
        <p:grpSpPr>
          <a:xfrm>
            <a:off x="1372377" y="2770291"/>
            <a:ext cx="197565" cy="197565"/>
            <a:chOff x="5422900" y="2155825"/>
            <a:chExt cx="392113" cy="392113"/>
          </a:xfrm>
        </p:grpSpPr>
        <p:sp>
          <p:nvSpPr>
            <p:cNvPr id="66" name="Oval 57">
              <a:extLst>
                <a:ext uri="{FF2B5EF4-FFF2-40B4-BE49-F238E27FC236}">
                  <a16:creationId xmlns:a16="http://schemas.microsoft.com/office/drawing/2014/main" id="{6B743BE6-4715-4DFE-9652-FD3DA6220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900" y="2155825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Rectangle 58">
              <a:extLst>
                <a:ext uri="{FF2B5EF4-FFF2-40B4-BE49-F238E27FC236}">
                  <a16:creationId xmlns:a16="http://schemas.microsoft.com/office/drawing/2014/main" id="{F4585081-4915-4ABD-BD97-7E7F8649A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3" y="2270125"/>
              <a:ext cx="1588" cy="174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8" name="Rectangle 59">
              <a:extLst>
                <a:ext uri="{FF2B5EF4-FFF2-40B4-BE49-F238E27FC236}">
                  <a16:creationId xmlns:a16="http://schemas.microsoft.com/office/drawing/2014/main" id="{A0B041F9-F0FD-4504-8AE4-D37E6DBE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3" y="2270125"/>
              <a:ext cx="1588" cy="1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Freeform 60">
              <a:extLst>
                <a:ext uri="{FF2B5EF4-FFF2-40B4-BE49-F238E27FC236}">
                  <a16:creationId xmlns:a16="http://schemas.microsoft.com/office/drawing/2014/main" id="{E6684598-11F9-410C-993F-87DC53297E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9100" y="2259013"/>
              <a:ext cx="149225" cy="217488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0" name="Freeform 61">
              <a:extLst>
                <a:ext uri="{FF2B5EF4-FFF2-40B4-BE49-F238E27FC236}">
                  <a16:creationId xmlns:a16="http://schemas.microsoft.com/office/drawing/2014/main" id="{2C31E7E5-83DF-4CDF-915F-639C541D0857}"/>
                </a:ext>
              </a:extLst>
            </p:cNvPr>
            <p:cNvSpPr/>
            <p:nvPr/>
          </p:nvSpPr>
          <p:spPr bwMode="auto">
            <a:xfrm>
              <a:off x="5656263" y="2238375"/>
              <a:ext cx="82550" cy="79375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Freeform 62">
              <a:extLst>
                <a:ext uri="{FF2B5EF4-FFF2-40B4-BE49-F238E27FC236}">
                  <a16:creationId xmlns:a16="http://schemas.microsoft.com/office/drawing/2014/main" id="{4F1BB4D1-2888-43F9-BDD5-1C5038FE54B4}"/>
                </a:ext>
              </a:extLst>
            </p:cNvPr>
            <p:cNvSpPr/>
            <p:nvPr/>
          </p:nvSpPr>
          <p:spPr bwMode="auto">
            <a:xfrm>
              <a:off x="5656263" y="2238375"/>
              <a:ext cx="82550" cy="79375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2" name="Freeform 63">
              <a:extLst>
                <a:ext uri="{FF2B5EF4-FFF2-40B4-BE49-F238E27FC236}">
                  <a16:creationId xmlns:a16="http://schemas.microsoft.com/office/drawing/2014/main" id="{A42ED410-2328-4C92-8599-CC54F4688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0850" y="2238375"/>
              <a:ext cx="119063" cy="190500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5" name="Group 39">
            <a:extLst>
              <a:ext uri="{FF2B5EF4-FFF2-40B4-BE49-F238E27FC236}">
                <a16:creationId xmlns:a16="http://schemas.microsoft.com/office/drawing/2014/main" id="{4F9E6450-F089-4022-B7DF-9D2499146614}"/>
              </a:ext>
            </a:extLst>
          </p:cNvPr>
          <p:cNvGrpSpPr/>
          <p:nvPr/>
        </p:nvGrpSpPr>
        <p:grpSpPr>
          <a:xfrm>
            <a:off x="1553945" y="4126769"/>
            <a:ext cx="121579" cy="119979"/>
            <a:chOff x="5499100" y="2238375"/>
            <a:chExt cx="241301" cy="238126"/>
          </a:xfrm>
        </p:grpSpPr>
        <p:sp>
          <p:nvSpPr>
            <p:cNvPr id="77" name="Rectangle 58">
              <a:extLst>
                <a:ext uri="{FF2B5EF4-FFF2-40B4-BE49-F238E27FC236}">
                  <a16:creationId xmlns:a16="http://schemas.microsoft.com/office/drawing/2014/main" id="{5E683B42-46A7-4544-8ACD-815F8C04F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3" y="2270125"/>
              <a:ext cx="1588" cy="174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8" name="Rectangle 59">
              <a:extLst>
                <a:ext uri="{FF2B5EF4-FFF2-40B4-BE49-F238E27FC236}">
                  <a16:creationId xmlns:a16="http://schemas.microsoft.com/office/drawing/2014/main" id="{703E4E71-67B9-49FC-864D-408D8FF4B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3" y="2270125"/>
              <a:ext cx="1588" cy="1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5D411D65-9F8E-4A32-92E9-0A5EE4267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9100" y="2259013"/>
              <a:ext cx="149225" cy="217488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4DA4A222-6F44-4109-9891-4EEA5360CA6B}"/>
                </a:ext>
              </a:extLst>
            </p:cNvPr>
            <p:cNvSpPr/>
            <p:nvPr/>
          </p:nvSpPr>
          <p:spPr bwMode="auto">
            <a:xfrm>
              <a:off x="5656263" y="2238375"/>
              <a:ext cx="82550" cy="79375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1" name="Freeform 62">
              <a:extLst>
                <a:ext uri="{FF2B5EF4-FFF2-40B4-BE49-F238E27FC236}">
                  <a16:creationId xmlns:a16="http://schemas.microsoft.com/office/drawing/2014/main" id="{F40FC5F0-0C01-4678-8C43-63374CB21565}"/>
                </a:ext>
              </a:extLst>
            </p:cNvPr>
            <p:cNvSpPr/>
            <p:nvPr/>
          </p:nvSpPr>
          <p:spPr bwMode="auto">
            <a:xfrm>
              <a:off x="5656263" y="2238375"/>
              <a:ext cx="82550" cy="79375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2" name="Freeform 63">
              <a:extLst>
                <a:ext uri="{FF2B5EF4-FFF2-40B4-BE49-F238E27FC236}">
                  <a16:creationId xmlns:a16="http://schemas.microsoft.com/office/drawing/2014/main" id="{0868108E-2546-4DB2-A120-04196BF16E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0850" y="2238375"/>
              <a:ext cx="119063" cy="190500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11B89CCA-3D60-4E8F-B9E5-F0A49E898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376" y="3086199"/>
            <a:ext cx="197565" cy="197565"/>
          </a:xfrm>
          <a:prstGeom prst="rect">
            <a:avLst/>
          </a:prstGeom>
        </p:spPr>
      </p:pic>
      <p:sp>
        <p:nvSpPr>
          <p:cNvPr id="86" name="Rectangle 50">
            <a:extLst>
              <a:ext uri="{FF2B5EF4-FFF2-40B4-BE49-F238E27FC236}">
                <a16:creationId xmlns:a16="http://schemas.microsoft.com/office/drawing/2014/main" id="{9AAFEEEC-9FD5-48B1-BE5F-C9F95B49C947}"/>
              </a:ext>
            </a:extLst>
          </p:cNvPr>
          <p:cNvSpPr/>
          <p:nvPr/>
        </p:nvSpPr>
        <p:spPr>
          <a:xfrm>
            <a:off x="1569942" y="3062826"/>
            <a:ext cx="1385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Calibri Light" panose="020F0302020204030204" pitchFamily="34" charset="0"/>
              </a:rPr>
              <a:t>yangli@kaiyuanshe.org</a:t>
            </a:r>
            <a:endParaRPr lang="en-US" sz="1000" dirty="0">
              <a:latin typeface="Calibri Light" panose="020F0302020204030204" pitchFamily="34" charset="0"/>
            </a:endParaRPr>
          </a:p>
        </p:txBody>
      </p:sp>
      <p:sp>
        <p:nvSpPr>
          <p:cNvPr id="87" name="Rectangle 50">
            <a:extLst>
              <a:ext uri="{FF2B5EF4-FFF2-40B4-BE49-F238E27FC236}">
                <a16:creationId xmlns:a16="http://schemas.microsoft.com/office/drawing/2014/main" id="{986E7BCF-547F-4153-ABC4-46E6B1F3F45F}"/>
              </a:ext>
            </a:extLst>
          </p:cNvPr>
          <p:cNvSpPr/>
          <p:nvPr/>
        </p:nvSpPr>
        <p:spPr>
          <a:xfrm>
            <a:off x="3987124" y="2770927"/>
            <a:ext cx="13131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Calibri Light" panose="020F0302020204030204" pitchFamily="34" charset="0"/>
              </a:rPr>
              <a:t>wu</a:t>
            </a:r>
            <a:r>
              <a:rPr lang="en-US" sz="1000" dirty="0">
                <a:latin typeface="Calibri Light" panose="020F0302020204030204" pitchFamily="34" charset="0"/>
              </a:rPr>
              <a:t>han2020</a:t>
            </a:r>
            <a:r>
              <a:rPr lang="zh-CN" altLang="en-US" sz="1000" dirty="0">
                <a:latin typeface="Calibri Light" panose="020F0302020204030204" pitchFamily="34" charset="0"/>
              </a:rPr>
              <a:t>开源社区</a:t>
            </a:r>
            <a:endParaRPr lang="en-US" sz="1000" dirty="0">
              <a:latin typeface="Calibri Light" panose="020F0302020204030204" pitchFamily="34" charset="0"/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B13BCEE2-EBF1-490C-847D-6498311D4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936" y="2747089"/>
            <a:ext cx="259965" cy="259965"/>
          </a:xfrm>
          <a:prstGeom prst="rect">
            <a:avLst/>
          </a:prstGeom>
        </p:spPr>
      </p:pic>
      <p:sp>
        <p:nvSpPr>
          <p:cNvPr id="90" name="Rectangle 50">
            <a:extLst>
              <a:ext uri="{FF2B5EF4-FFF2-40B4-BE49-F238E27FC236}">
                <a16:creationId xmlns:a16="http://schemas.microsoft.com/office/drawing/2014/main" id="{EB88C69C-6113-49EF-8B4D-91CB732323AE}"/>
              </a:ext>
            </a:extLst>
          </p:cNvPr>
          <p:cNvSpPr/>
          <p:nvPr/>
        </p:nvSpPr>
        <p:spPr>
          <a:xfrm>
            <a:off x="3987123" y="3062826"/>
            <a:ext cx="950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 Light" panose="020F0302020204030204" pitchFamily="34" charset="0"/>
              </a:rPr>
              <a:t>weixin_yl0407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700</TotalTime>
  <Words>510</Words>
  <Application>Microsoft Office PowerPoint</Application>
  <PresentationFormat>全屏显示(16:9)</PresentationFormat>
  <Paragraphs>87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-apple-system-font</vt:lpstr>
      <vt:lpstr>Microsoft YaHei Light</vt:lpstr>
      <vt:lpstr>宋体</vt:lpstr>
      <vt:lpstr>微软雅黑</vt:lpstr>
      <vt:lpstr>Arial</vt:lpstr>
      <vt:lpstr>Calibri</vt:lpstr>
      <vt:lpstr>Calibri Light</vt:lpstr>
      <vt:lpstr>Impact</vt:lpstr>
      <vt:lpstr>Raleway</vt:lpstr>
      <vt:lpstr>1_自定义设计方案</vt:lpstr>
      <vt:lpstr>开源技术 ——抢险救灾中的先锋力量</vt:lpstr>
      <vt:lpstr>开源技术 ——抢险救灾中的先锋力量</vt:lpstr>
      <vt:lpstr>Wuhan2020的前世今生</vt:lpstr>
      <vt:lpstr>我们一直在行动</vt:lpstr>
      <vt:lpstr>摇篮</vt:lpstr>
      <vt:lpstr>要素</vt:lpstr>
      <vt:lpstr>要素</vt:lpstr>
      <vt:lpstr>小而精的组件体系</vt:lpstr>
      <vt:lpstr>PowerPoint 演示文稿</vt:lpstr>
      <vt:lpstr>PowerPoint 演示文稿</vt:lpstr>
    </vt:vector>
  </TitlesOfParts>
  <Company>Ergun Kayis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李 扬</cp:lastModifiedBy>
  <cp:revision>1209</cp:revision>
  <cp:lastPrinted>2021-09-29T01:35:37Z</cp:lastPrinted>
  <dcterms:created xsi:type="dcterms:W3CDTF">2021-09-29T01:35:37Z</dcterms:created>
  <dcterms:modified xsi:type="dcterms:W3CDTF">2021-10-17T08:34:47Z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