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8" r:id="rId3"/>
    <p:sldId id="259" r:id="rId4"/>
    <p:sldId id="258" r:id="rId5"/>
    <p:sldId id="289" r:id="rId6"/>
    <p:sldId id="291" r:id="rId7"/>
    <p:sldId id="274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1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01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73352" y="2823116"/>
            <a:ext cx="9876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中心化和去中心化对开源组织的影响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  <a:p>
            <a:pPr algn="r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975526" y="5560246"/>
            <a:ext cx="2308419" cy="60505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分享人：李扬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355">
        <p14:gallery dir="l"/>
      </p:transition>
    </mc:Choice>
    <mc:Fallback xmlns="">
      <p:transition spd="slow" advClick="0" advTm="63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</p:bldLst>
  </p:timing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1284A13-78E7-430F-AF61-72851861B58F}"/>
              </a:ext>
            </a:extLst>
          </p:cNvPr>
          <p:cNvSpPr/>
          <p:nvPr/>
        </p:nvSpPr>
        <p:spPr>
          <a:xfrm>
            <a:off x="513303" y="4304179"/>
            <a:ext cx="1368116" cy="141630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什么是去中心化？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9DA018-353E-413F-AC7F-4CCA2EE76A97}"/>
              </a:ext>
            </a:extLst>
          </p:cNvPr>
          <p:cNvGrpSpPr/>
          <p:nvPr/>
        </p:nvGrpSpPr>
        <p:grpSpPr>
          <a:xfrm flipH="1">
            <a:off x="1405794" y="1362755"/>
            <a:ext cx="2420428" cy="1788144"/>
            <a:chOff x="9317659" y="1665600"/>
            <a:chExt cx="2003545" cy="1407841"/>
          </a:xfrm>
          <a:solidFill>
            <a:srgbClr val="51ACB5"/>
          </a:solidFill>
        </p:grpSpPr>
        <p:cxnSp>
          <p:nvCxnSpPr>
            <p:cNvPr id="50" name="AutoShape 12">
              <a:extLst>
                <a:ext uri="{FF2B5EF4-FFF2-40B4-BE49-F238E27FC236}">
                  <a16:creationId xmlns:a16="http://schemas.microsoft.com/office/drawing/2014/main" id="{2847366C-F654-4207-AAA1-CEA1DC714783}"/>
                </a:ext>
              </a:extLst>
            </p:cNvPr>
            <p:cNvCxnSpPr>
              <a:cxnSpLocks noChangeShapeType="1"/>
              <a:endCxn id="54" idx="4"/>
            </p:cNvCxnSpPr>
            <p:nvPr/>
          </p:nvCxnSpPr>
          <p:spPr bwMode="auto">
            <a:xfrm flipH="1" flipV="1">
              <a:off x="9933154" y="2092638"/>
              <a:ext cx="1388050" cy="98080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51" name="AutoShape 13">
              <a:extLst>
                <a:ext uri="{FF2B5EF4-FFF2-40B4-BE49-F238E27FC236}">
                  <a16:creationId xmlns:a16="http://schemas.microsoft.com/office/drawing/2014/main" id="{3093F0C3-5A0B-4458-8933-EE93466F73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9927549" y="2099161"/>
              <a:ext cx="170952" cy="896965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ADD13339-5F64-4588-8F43-8817BD5B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7659" y="1665600"/>
              <a:ext cx="1230990" cy="427038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Georgia" panose="02040502050405020303" pitchFamily="18" charset="0"/>
                  <a:ea typeface="微软雅黑" panose="020B0503020204020204" pitchFamily="34" charset="-122"/>
                  <a:sym typeface="Impact" panose="020B0806030902050204" pitchFamily="34" charset="0"/>
                </a:rPr>
                <a:t>CEO</a:t>
              </a:r>
              <a:endPara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EE7567B-AE9F-4FD7-9F4F-6F91B8C9EC2D}"/>
              </a:ext>
            </a:extLst>
          </p:cNvPr>
          <p:cNvSpPr txBox="1"/>
          <p:nvPr/>
        </p:nvSpPr>
        <p:spPr>
          <a:xfrm>
            <a:off x="1733238" y="6068963"/>
            <a:ext cx="24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传统公司的组织结构</a:t>
            </a:r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BECA61F3-AC45-4DA3-A9E9-6A67727CF5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856" y="3049675"/>
            <a:ext cx="1512134" cy="542395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研发部门</a:t>
            </a:r>
          </a:p>
        </p:txBody>
      </p:sp>
      <p:sp>
        <p:nvSpPr>
          <p:cNvPr id="45" name="Oval 16">
            <a:extLst>
              <a:ext uri="{FF2B5EF4-FFF2-40B4-BE49-F238E27FC236}">
                <a16:creationId xmlns:a16="http://schemas.microsoft.com/office/drawing/2014/main" id="{C2810F07-B6CD-48DB-9EBE-A5C512B63E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41316" y="3044413"/>
            <a:ext cx="1512134" cy="542395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生产部门</a:t>
            </a:r>
          </a:p>
        </p:txBody>
      </p:sp>
      <p:sp>
        <p:nvSpPr>
          <p:cNvPr id="47" name="Oval 16">
            <a:extLst>
              <a:ext uri="{FF2B5EF4-FFF2-40B4-BE49-F238E27FC236}">
                <a16:creationId xmlns:a16="http://schemas.microsoft.com/office/drawing/2014/main" id="{D8532CD6-6251-456A-A776-3B6F1793A0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19573" y="3049675"/>
            <a:ext cx="1512134" cy="542395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市场部门</a:t>
            </a:r>
          </a:p>
        </p:txBody>
      </p:sp>
      <p:cxnSp>
        <p:nvCxnSpPr>
          <p:cNvPr id="49" name="AutoShape 13">
            <a:extLst>
              <a:ext uri="{FF2B5EF4-FFF2-40B4-BE49-F238E27FC236}">
                <a16:creationId xmlns:a16="http://schemas.microsoft.com/office/drawing/2014/main" id="{C02747E3-C67C-47CC-ABD9-9965CBB97086}"/>
              </a:ext>
            </a:extLst>
          </p:cNvPr>
          <p:cNvCxnSpPr>
            <a:cxnSpLocks noChangeShapeType="1"/>
            <a:stCxn id="47" idx="0"/>
            <a:endCxn id="54" idx="4"/>
          </p:cNvCxnSpPr>
          <p:nvPr/>
        </p:nvCxnSpPr>
        <p:spPr bwMode="auto">
          <a:xfrm flipH="1" flipV="1">
            <a:off x="3082658" y="1905149"/>
            <a:ext cx="1392982" cy="1144526"/>
          </a:xfrm>
          <a:prstGeom prst="straightConnector1">
            <a:avLst/>
          </a:prstGeom>
          <a:solidFill>
            <a:srgbClr val="51ACB5"/>
          </a:solidFill>
          <a:ln w="9525">
            <a:solidFill>
              <a:schemeClr val="bg1">
                <a:lumMod val="50000"/>
              </a:schemeClr>
            </a:solidFill>
            <a:bevel/>
          </a:ln>
        </p:spPr>
      </p:cxnSp>
      <p:sp>
        <p:nvSpPr>
          <p:cNvPr id="52" name="Oval 16">
            <a:extLst>
              <a:ext uri="{FF2B5EF4-FFF2-40B4-BE49-F238E27FC236}">
                <a16:creationId xmlns:a16="http://schemas.microsoft.com/office/drawing/2014/main" id="{9DB2F2EE-FA5D-487F-9BC5-ED2C08AFAF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3303" y="4404746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前端</a:t>
            </a:r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8B2387A8-46CF-408F-BC21-98FEF0461E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8047" y="4405403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后端</a:t>
            </a:r>
          </a:p>
        </p:txBody>
      </p:sp>
      <p:sp>
        <p:nvSpPr>
          <p:cNvPr id="56" name="Oval 16">
            <a:extLst>
              <a:ext uri="{FF2B5EF4-FFF2-40B4-BE49-F238E27FC236}">
                <a16:creationId xmlns:a16="http://schemas.microsoft.com/office/drawing/2014/main" id="{7B1EF4B7-4410-4FE1-B5FF-0B8AD3EB057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1385" y="4998806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算法</a:t>
            </a:r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32A73FC8-9CD9-4EA9-99B4-EA3705A134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97362" y="5014503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产品</a:t>
            </a:r>
          </a:p>
        </p:txBody>
      </p:sp>
      <p:cxnSp>
        <p:nvCxnSpPr>
          <p:cNvPr id="58" name="AutoShape 12">
            <a:extLst>
              <a:ext uri="{FF2B5EF4-FFF2-40B4-BE49-F238E27FC236}">
                <a16:creationId xmlns:a16="http://schemas.microsoft.com/office/drawing/2014/main" id="{21BCF3E2-089D-47C7-86DF-CAD0A413D80E}"/>
              </a:ext>
            </a:extLst>
          </p:cNvPr>
          <p:cNvCxnSpPr>
            <a:cxnSpLocks noChangeShapeType="1"/>
            <a:endCxn id="41" idx="4"/>
          </p:cNvCxnSpPr>
          <p:nvPr/>
        </p:nvCxnSpPr>
        <p:spPr bwMode="auto">
          <a:xfrm flipV="1">
            <a:off x="1166923" y="3592070"/>
            <a:ext cx="191000" cy="674137"/>
          </a:xfrm>
          <a:prstGeom prst="straightConnector1">
            <a:avLst/>
          </a:prstGeom>
          <a:solidFill>
            <a:srgbClr val="51ACB5"/>
          </a:solidFill>
          <a:ln w="9525">
            <a:solidFill>
              <a:schemeClr val="bg1">
                <a:lumMod val="50000"/>
              </a:schemeClr>
            </a:solidFill>
            <a:bevel/>
          </a:ln>
        </p:spPr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BA329CA-ABEE-4BD7-B4DF-C4CD9F4AAF15}"/>
              </a:ext>
            </a:extLst>
          </p:cNvPr>
          <p:cNvSpPr/>
          <p:nvPr/>
        </p:nvSpPr>
        <p:spPr>
          <a:xfrm>
            <a:off x="2213325" y="4304179"/>
            <a:ext cx="1368116" cy="141630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16">
            <a:extLst>
              <a:ext uri="{FF2B5EF4-FFF2-40B4-BE49-F238E27FC236}">
                <a16:creationId xmlns:a16="http://schemas.microsoft.com/office/drawing/2014/main" id="{E0FEA3CC-02B9-46D0-B36D-5191761314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13325" y="4404746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生产</a:t>
            </a:r>
          </a:p>
        </p:txBody>
      </p:sp>
      <p:sp>
        <p:nvSpPr>
          <p:cNvPr id="61" name="Oval 16">
            <a:extLst>
              <a:ext uri="{FF2B5EF4-FFF2-40B4-BE49-F238E27FC236}">
                <a16:creationId xmlns:a16="http://schemas.microsoft.com/office/drawing/2014/main" id="{A868A7AD-BA90-457A-8CC5-18928E00CF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88069" y="4405403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装配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3FFAD0CC-82FB-431A-B432-278295CA40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04526" y="5016500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后勤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3AF3000-A16F-4159-B88E-DCD9EBD546B5}"/>
              </a:ext>
            </a:extLst>
          </p:cNvPr>
          <p:cNvSpPr/>
          <p:nvPr/>
        </p:nvSpPr>
        <p:spPr>
          <a:xfrm>
            <a:off x="3945489" y="4266207"/>
            <a:ext cx="1368116" cy="141630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16">
            <a:extLst>
              <a:ext uri="{FF2B5EF4-FFF2-40B4-BE49-F238E27FC236}">
                <a16:creationId xmlns:a16="http://schemas.microsoft.com/office/drawing/2014/main" id="{6EEE1274-D48D-4B8E-8A38-CB07DC84452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45489" y="4366774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市场</a:t>
            </a:r>
          </a:p>
        </p:txBody>
      </p:sp>
      <p:sp>
        <p:nvSpPr>
          <p:cNvPr id="68" name="Oval 16">
            <a:extLst>
              <a:ext uri="{FF2B5EF4-FFF2-40B4-BE49-F238E27FC236}">
                <a16:creationId xmlns:a16="http://schemas.microsoft.com/office/drawing/2014/main" id="{079534C3-1704-4528-A383-089A1F23CD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20233" y="4367431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销售</a:t>
            </a:r>
          </a:p>
        </p:txBody>
      </p:sp>
      <p:sp>
        <p:nvSpPr>
          <p:cNvPr id="69" name="Oval 16">
            <a:extLst>
              <a:ext uri="{FF2B5EF4-FFF2-40B4-BE49-F238E27FC236}">
                <a16:creationId xmlns:a16="http://schemas.microsoft.com/office/drawing/2014/main" id="{DDB0C4B8-EDFF-4D4C-8445-865D6487FC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36690" y="4978528"/>
            <a:ext cx="684058" cy="572913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运营</a:t>
            </a:r>
          </a:p>
        </p:txBody>
      </p:sp>
      <p:cxnSp>
        <p:nvCxnSpPr>
          <p:cNvPr id="70" name="AutoShape 12">
            <a:extLst>
              <a:ext uri="{FF2B5EF4-FFF2-40B4-BE49-F238E27FC236}">
                <a16:creationId xmlns:a16="http://schemas.microsoft.com/office/drawing/2014/main" id="{450F01A7-16DF-4830-97CA-EB86A5463B9D}"/>
              </a:ext>
            </a:extLst>
          </p:cNvPr>
          <p:cNvCxnSpPr>
            <a:cxnSpLocks noChangeShapeType="1"/>
            <a:stCxn id="66" idx="0"/>
            <a:endCxn id="47" idx="4"/>
          </p:cNvCxnSpPr>
          <p:nvPr/>
        </p:nvCxnSpPr>
        <p:spPr bwMode="auto">
          <a:xfrm flipH="1" flipV="1">
            <a:off x="4475640" y="3592070"/>
            <a:ext cx="153907" cy="674137"/>
          </a:xfrm>
          <a:prstGeom prst="straightConnector1">
            <a:avLst/>
          </a:prstGeom>
          <a:solidFill>
            <a:srgbClr val="51ACB5"/>
          </a:solidFill>
          <a:ln w="9525">
            <a:solidFill>
              <a:schemeClr val="bg1">
                <a:lumMod val="50000"/>
              </a:schemeClr>
            </a:solidFill>
            <a:bevel/>
          </a:ln>
        </p:spPr>
      </p:cxnSp>
      <p:cxnSp>
        <p:nvCxnSpPr>
          <p:cNvPr id="73" name="AutoShape 12">
            <a:extLst>
              <a:ext uri="{FF2B5EF4-FFF2-40B4-BE49-F238E27FC236}">
                <a16:creationId xmlns:a16="http://schemas.microsoft.com/office/drawing/2014/main" id="{7A6EF5CE-6AAC-4637-A73E-2B1CE2E67332}"/>
              </a:ext>
            </a:extLst>
          </p:cNvPr>
          <p:cNvCxnSpPr>
            <a:cxnSpLocks noChangeShapeType="1"/>
            <a:stCxn id="59" idx="0"/>
            <a:endCxn id="45" idx="4"/>
          </p:cNvCxnSpPr>
          <p:nvPr/>
        </p:nvCxnSpPr>
        <p:spPr bwMode="auto">
          <a:xfrm flipV="1">
            <a:off x="2897383" y="3586808"/>
            <a:ext cx="0" cy="717371"/>
          </a:xfrm>
          <a:prstGeom prst="straightConnector1">
            <a:avLst/>
          </a:prstGeom>
          <a:solidFill>
            <a:srgbClr val="51ACB5"/>
          </a:solidFill>
          <a:ln w="9525">
            <a:solidFill>
              <a:schemeClr val="bg1">
                <a:lumMod val="50000"/>
              </a:schemeClr>
            </a:solidFill>
            <a:bevel/>
          </a:ln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2B1911A-F329-4800-ADE9-2F47C6364F9C}"/>
              </a:ext>
            </a:extLst>
          </p:cNvPr>
          <p:cNvCxnSpPr/>
          <p:nvPr/>
        </p:nvCxnSpPr>
        <p:spPr>
          <a:xfrm flipH="1">
            <a:off x="4814220" y="1896863"/>
            <a:ext cx="1042925" cy="114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78F141B-EE12-4EE6-97A8-8D6BFA29D531}"/>
              </a:ext>
            </a:extLst>
          </p:cNvPr>
          <p:cNvSpPr txBox="1"/>
          <p:nvPr/>
        </p:nvSpPr>
        <p:spPr>
          <a:xfrm>
            <a:off x="5735166" y="1556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中间节点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5EB14E-1263-4BCD-877D-F41BB18EBE3C}"/>
              </a:ext>
            </a:extLst>
          </p:cNvPr>
          <p:cNvSpPr txBox="1"/>
          <p:nvPr/>
        </p:nvSpPr>
        <p:spPr>
          <a:xfrm>
            <a:off x="5677653" y="3113870"/>
            <a:ext cx="6201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相对于“中心化”概念，在去中心化的系统网络里，每一个参与者（节点）都是平等且自由的关系，没有谁依赖谁。这就像朋友聚会，畅所欲言，你可以选择不说话，也可以选择中途离场</a:t>
            </a:r>
            <a:endParaRPr lang="zh-CN" altLang="en-US" sz="1600" dirty="0">
              <a:solidFill>
                <a:srgbClr val="49494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5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中心化和去中心化的优劣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0610" y="1705296"/>
            <a:ext cx="4464158" cy="461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层级结构，非叶节点影响叶子节点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与职位相匹配的层级任务分配体系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你的成果不是由你决定，往往是由你的上级领导决定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围绕中心的快速和统一的行动力（正确和错误两方面的风险考虑）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0642" y="925059"/>
            <a:ext cx="1663263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去中心化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6023198" y="1124744"/>
            <a:ext cx="0" cy="4464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2808620-54A4-4A8E-8C71-83119B781D09}"/>
              </a:ext>
            </a:extLst>
          </p:cNvPr>
          <p:cNvSpPr txBox="1"/>
          <p:nvPr/>
        </p:nvSpPr>
        <p:spPr>
          <a:xfrm>
            <a:off x="2480593" y="914634"/>
            <a:ext cx="1429819" cy="583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中心化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02EAB38-DBAA-458D-A604-E27F663ABA5D}"/>
              </a:ext>
            </a:extLst>
          </p:cNvPr>
          <p:cNvSpPr txBox="1"/>
          <p:nvPr/>
        </p:nvSpPr>
        <p:spPr>
          <a:xfrm>
            <a:off x="6743278" y="1705296"/>
            <a:ext cx="4464158" cy="420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节点间无相互依赖关系，流动性高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相对自由，自愿的任务体系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打破上层节点的天花板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减少权力博弈以及责任推诿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一元化变多元化，高容错率和抗风险能力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开源为什么要去中心化？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053EEB-46A0-418A-B8CE-381AFAAF2A44}"/>
              </a:ext>
            </a:extLst>
          </p:cNvPr>
          <p:cNvSpPr txBox="1"/>
          <p:nvPr/>
        </p:nvSpPr>
        <p:spPr>
          <a:xfrm>
            <a:off x="583074" y="1412776"/>
            <a:ext cx="10657184" cy="446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开源的核心愿景是促进整个行业发展，要持续滚动形成价值闭环，建立平等自由的氛围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开源开发者具有高流动性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提高效率，降低风险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增加创新性</a:t>
            </a:r>
          </a:p>
        </p:txBody>
      </p:sp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去中心化我们需要注意什么？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10B7366-B351-48FB-841D-30D1D4C4F74E}"/>
              </a:ext>
            </a:extLst>
          </p:cNvPr>
          <p:cNvGrpSpPr/>
          <p:nvPr/>
        </p:nvGrpSpPr>
        <p:grpSpPr>
          <a:xfrm>
            <a:off x="1270670" y="1700808"/>
            <a:ext cx="3911626" cy="3911624"/>
            <a:chOff x="2076716" y="1585342"/>
            <a:chExt cx="4714240" cy="4714238"/>
          </a:xfrm>
        </p:grpSpPr>
        <p:sp>
          <p:nvSpPr>
            <p:cNvPr id="45" name="PA_十字箭头 6">
              <a:extLst>
                <a:ext uri="{FF2B5EF4-FFF2-40B4-BE49-F238E27FC236}">
                  <a16:creationId xmlns:a16="http://schemas.microsoft.com/office/drawing/2014/main" id="{275BBAB0-0ED4-446E-97AD-C7A1607E635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076716" y="1585342"/>
              <a:ext cx="4714240" cy="471423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PA品 7">
              <a:extLst>
                <a:ext uri="{FF2B5EF4-FFF2-40B4-BE49-F238E27FC236}">
                  <a16:creationId xmlns:a16="http://schemas.microsoft.com/office/drawing/2014/main" id="{CBE9DEB6-E86A-442F-A849-1F73235EFE2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217601" y="1726226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49" name="PA_宝品 8">
              <a:extLst>
                <a:ext uri="{FF2B5EF4-FFF2-40B4-BE49-F238E27FC236}">
                  <a16:creationId xmlns:a16="http://schemas.microsoft.com/office/drawing/2014/main" id="{2DCF2CDB-475B-46B5-B9BD-03E9E6D5606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64375" y="1726226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 dirty="0"/>
            </a:p>
          </p:txBody>
        </p:sp>
        <p:sp>
          <p:nvSpPr>
            <p:cNvPr id="52" name="品 9">
              <a:extLst>
                <a:ext uri="{FF2B5EF4-FFF2-40B4-BE49-F238E27FC236}">
                  <a16:creationId xmlns:a16="http://schemas.microsoft.com/office/drawing/2014/main" id="{0873E979-12A9-41AD-AD72-F9724069064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17601" y="4272999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53" name="品 10">
              <a:extLst>
                <a:ext uri="{FF2B5EF4-FFF2-40B4-BE49-F238E27FC236}">
                  <a16:creationId xmlns:a16="http://schemas.microsoft.com/office/drawing/2014/main" id="{4E15BB10-D84F-4E7D-879D-3C974C12D66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764375" y="4272999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56" name="PA_KSO_Shape_7">
              <a:extLst>
                <a:ext uri="{FF2B5EF4-FFF2-40B4-BE49-F238E27FC236}">
                  <a16:creationId xmlns:a16="http://schemas.microsoft.com/office/drawing/2014/main" id="{6E152F50-FCE2-43F7-9AB2-4EC5B82FA6A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846121" y="4588376"/>
              <a:ext cx="628654" cy="1044854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57" name="PA_KSO_Shape_8">
              <a:extLst>
                <a:ext uri="{FF2B5EF4-FFF2-40B4-BE49-F238E27FC236}">
                  <a16:creationId xmlns:a16="http://schemas.microsoft.com/office/drawing/2014/main" id="{DFE64E66-AA4F-466D-8C87-44A28F40C08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2657640" y="2016616"/>
              <a:ext cx="1044856" cy="1015252"/>
            </a:xfrm>
            <a:custGeom>
              <a:avLst/>
              <a:gdLst>
                <a:gd name="T0" fmla="*/ 1300686 w 4656"/>
                <a:gd name="T1" fmla="*/ 3684 h 4524"/>
                <a:gd name="T2" fmla="*/ 1211082 w 4656"/>
                <a:gd name="T3" fmla="*/ 23332 h 4524"/>
                <a:gd name="T4" fmla="*/ 1130071 w 4656"/>
                <a:gd name="T5" fmla="*/ 57715 h 4524"/>
                <a:gd name="T6" fmla="*/ 1056424 w 4656"/>
                <a:gd name="T7" fmla="*/ 106425 h 4524"/>
                <a:gd name="T8" fmla="*/ 991369 w 4656"/>
                <a:gd name="T9" fmla="*/ 167006 h 4524"/>
                <a:gd name="T10" fmla="*/ 943090 w 4656"/>
                <a:gd name="T11" fmla="*/ 200980 h 4524"/>
                <a:gd name="T12" fmla="*/ 882126 w 4656"/>
                <a:gd name="T13" fmla="*/ 135488 h 4524"/>
                <a:gd name="T14" fmla="*/ 812571 w 4656"/>
                <a:gd name="T15" fmla="*/ 80638 h 4524"/>
                <a:gd name="T16" fmla="*/ 735242 w 4656"/>
                <a:gd name="T17" fmla="*/ 38886 h 4524"/>
                <a:gd name="T18" fmla="*/ 650139 w 4656"/>
                <a:gd name="T19" fmla="*/ 11461 h 4524"/>
                <a:gd name="T20" fmla="*/ 556443 w 4656"/>
                <a:gd name="T21" fmla="*/ 0 h 4524"/>
                <a:gd name="T22" fmla="*/ 484842 w 4656"/>
                <a:gd name="T23" fmla="*/ 2456 h 4524"/>
                <a:gd name="T24" fmla="*/ 405467 w 4656"/>
                <a:gd name="T25" fmla="*/ 17192 h 4524"/>
                <a:gd name="T26" fmla="*/ 329774 w 4656"/>
                <a:gd name="T27" fmla="*/ 42161 h 4524"/>
                <a:gd name="T28" fmla="*/ 259810 w 4656"/>
                <a:gd name="T29" fmla="*/ 78182 h 4524"/>
                <a:gd name="T30" fmla="*/ 196392 w 4656"/>
                <a:gd name="T31" fmla="*/ 123617 h 4524"/>
                <a:gd name="T32" fmla="*/ 140338 w 4656"/>
                <a:gd name="T33" fmla="*/ 176830 h 4524"/>
                <a:gd name="T34" fmla="*/ 92059 w 4656"/>
                <a:gd name="T35" fmla="*/ 238229 h 4524"/>
                <a:gd name="T36" fmla="*/ 52780 w 4656"/>
                <a:gd name="T37" fmla="*/ 306177 h 4524"/>
                <a:gd name="T38" fmla="*/ 23731 w 4656"/>
                <a:gd name="T39" fmla="*/ 379856 h 4524"/>
                <a:gd name="T40" fmla="*/ 6137 w 4656"/>
                <a:gd name="T41" fmla="*/ 458447 h 4524"/>
                <a:gd name="T42" fmla="*/ 0 w 4656"/>
                <a:gd name="T43" fmla="*/ 540722 h 4524"/>
                <a:gd name="T44" fmla="*/ 12274 w 4656"/>
                <a:gd name="T45" fmla="*/ 663930 h 4524"/>
                <a:gd name="T46" fmla="*/ 56053 w 4656"/>
                <a:gd name="T47" fmla="*/ 798189 h 4524"/>
                <a:gd name="T48" fmla="*/ 126836 w 4656"/>
                <a:gd name="T49" fmla="*/ 919760 h 4524"/>
                <a:gd name="T50" fmla="*/ 219304 w 4656"/>
                <a:gd name="T51" fmla="*/ 1028641 h 4524"/>
                <a:gd name="T52" fmla="*/ 326910 w 4656"/>
                <a:gd name="T53" fmla="*/ 1126061 h 4524"/>
                <a:gd name="T54" fmla="*/ 461930 w 4656"/>
                <a:gd name="T55" fmla="*/ 1230439 h 4524"/>
                <a:gd name="T56" fmla="*/ 608405 w 4656"/>
                <a:gd name="T57" fmla="*/ 1357331 h 4524"/>
                <a:gd name="T58" fmla="*/ 732787 w 4656"/>
                <a:gd name="T59" fmla="*/ 1485041 h 4524"/>
                <a:gd name="T60" fmla="*/ 842439 w 4656"/>
                <a:gd name="T61" fmla="*/ 1625850 h 4524"/>
                <a:gd name="T62" fmla="*/ 925087 w 4656"/>
                <a:gd name="T63" fmla="*/ 1775255 h 4524"/>
                <a:gd name="T64" fmla="*/ 952500 w 4656"/>
                <a:gd name="T65" fmla="*/ 1851799 h 4524"/>
                <a:gd name="T66" fmla="*/ 990960 w 4656"/>
                <a:gd name="T67" fmla="*/ 1749467 h 4524"/>
                <a:gd name="T68" fmla="*/ 1078927 w 4656"/>
                <a:gd name="T69" fmla="*/ 1601700 h 4524"/>
                <a:gd name="T70" fmla="*/ 1192262 w 4656"/>
                <a:gd name="T71" fmla="*/ 1462528 h 4524"/>
                <a:gd name="T72" fmla="*/ 1317461 w 4656"/>
                <a:gd name="T73" fmla="*/ 1337274 h 4524"/>
                <a:gd name="T74" fmla="*/ 1482349 w 4656"/>
                <a:gd name="T75" fmla="*/ 1199330 h 4524"/>
                <a:gd name="T76" fmla="*/ 1596910 w 4656"/>
                <a:gd name="T77" fmla="*/ 1110506 h 4524"/>
                <a:gd name="T78" fmla="*/ 1702062 w 4656"/>
                <a:gd name="T79" fmla="*/ 1011040 h 4524"/>
                <a:gd name="T80" fmla="*/ 1791256 w 4656"/>
                <a:gd name="T81" fmla="*/ 900521 h 4524"/>
                <a:gd name="T82" fmla="*/ 1858357 w 4656"/>
                <a:gd name="T83" fmla="*/ 776904 h 4524"/>
                <a:gd name="T84" fmla="*/ 1896817 w 4656"/>
                <a:gd name="T85" fmla="*/ 639779 h 4524"/>
                <a:gd name="T86" fmla="*/ 1905000 w 4656"/>
                <a:gd name="T87" fmla="*/ 526805 h 4524"/>
                <a:gd name="T88" fmla="*/ 1896408 w 4656"/>
                <a:gd name="T89" fmla="*/ 444939 h 4524"/>
                <a:gd name="T90" fmla="*/ 1876769 w 4656"/>
                <a:gd name="T91" fmla="*/ 367167 h 4524"/>
                <a:gd name="T92" fmla="*/ 1846082 w 4656"/>
                <a:gd name="T93" fmla="*/ 294307 h 4524"/>
                <a:gd name="T94" fmla="*/ 1805168 w 4656"/>
                <a:gd name="T95" fmla="*/ 227586 h 4524"/>
                <a:gd name="T96" fmla="*/ 1755660 w 4656"/>
                <a:gd name="T97" fmla="*/ 167415 h 4524"/>
                <a:gd name="T98" fmla="*/ 1698380 w 4656"/>
                <a:gd name="T99" fmla="*/ 115021 h 4524"/>
                <a:gd name="T100" fmla="*/ 1633734 w 4656"/>
                <a:gd name="T101" fmla="*/ 71632 h 4524"/>
                <a:gd name="T102" fmla="*/ 1562951 w 4656"/>
                <a:gd name="T103" fmla="*/ 37249 h 4524"/>
                <a:gd name="T104" fmla="*/ 1486849 w 4656"/>
                <a:gd name="T105" fmla="*/ 13917 h 4524"/>
                <a:gd name="T106" fmla="*/ 1406247 w 4656"/>
                <a:gd name="T107" fmla="*/ 1637 h 45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56" h="4524">
                  <a:moveTo>
                    <a:pt x="3336" y="0"/>
                  </a:moveTo>
                  <a:lnTo>
                    <a:pt x="3336" y="0"/>
                  </a:lnTo>
                  <a:lnTo>
                    <a:pt x="3295" y="0"/>
                  </a:lnTo>
                  <a:lnTo>
                    <a:pt x="3256" y="3"/>
                  </a:lnTo>
                  <a:lnTo>
                    <a:pt x="3217" y="5"/>
                  </a:lnTo>
                  <a:lnTo>
                    <a:pt x="3179" y="9"/>
                  </a:lnTo>
                  <a:lnTo>
                    <a:pt x="3142" y="14"/>
                  </a:lnTo>
                  <a:lnTo>
                    <a:pt x="3103" y="21"/>
                  </a:lnTo>
                  <a:lnTo>
                    <a:pt x="3068" y="28"/>
                  </a:lnTo>
                  <a:lnTo>
                    <a:pt x="3031" y="37"/>
                  </a:lnTo>
                  <a:lnTo>
                    <a:pt x="2995" y="46"/>
                  </a:lnTo>
                  <a:lnTo>
                    <a:pt x="2960" y="57"/>
                  </a:lnTo>
                  <a:lnTo>
                    <a:pt x="2926" y="68"/>
                  </a:lnTo>
                  <a:lnTo>
                    <a:pt x="2892" y="81"/>
                  </a:lnTo>
                  <a:lnTo>
                    <a:pt x="2859" y="95"/>
                  </a:lnTo>
                  <a:lnTo>
                    <a:pt x="2825" y="110"/>
                  </a:lnTo>
                  <a:lnTo>
                    <a:pt x="2793" y="125"/>
                  </a:lnTo>
                  <a:lnTo>
                    <a:pt x="2762" y="141"/>
                  </a:lnTo>
                  <a:lnTo>
                    <a:pt x="2730" y="160"/>
                  </a:lnTo>
                  <a:lnTo>
                    <a:pt x="2699" y="177"/>
                  </a:lnTo>
                  <a:lnTo>
                    <a:pt x="2669" y="197"/>
                  </a:lnTo>
                  <a:lnTo>
                    <a:pt x="2640" y="217"/>
                  </a:lnTo>
                  <a:lnTo>
                    <a:pt x="2610" y="238"/>
                  </a:lnTo>
                  <a:lnTo>
                    <a:pt x="2582" y="260"/>
                  </a:lnTo>
                  <a:lnTo>
                    <a:pt x="2555" y="282"/>
                  </a:lnTo>
                  <a:lnTo>
                    <a:pt x="2527" y="306"/>
                  </a:lnTo>
                  <a:lnTo>
                    <a:pt x="2500" y="331"/>
                  </a:lnTo>
                  <a:lnTo>
                    <a:pt x="2474" y="355"/>
                  </a:lnTo>
                  <a:lnTo>
                    <a:pt x="2448" y="381"/>
                  </a:lnTo>
                  <a:lnTo>
                    <a:pt x="2423" y="408"/>
                  </a:lnTo>
                  <a:lnTo>
                    <a:pt x="2399" y="435"/>
                  </a:lnTo>
                  <a:lnTo>
                    <a:pt x="2375" y="462"/>
                  </a:lnTo>
                  <a:lnTo>
                    <a:pt x="2351" y="491"/>
                  </a:lnTo>
                  <a:lnTo>
                    <a:pt x="2328" y="520"/>
                  </a:lnTo>
                  <a:lnTo>
                    <a:pt x="2305" y="491"/>
                  </a:lnTo>
                  <a:lnTo>
                    <a:pt x="2282" y="462"/>
                  </a:lnTo>
                  <a:lnTo>
                    <a:pt x="2258" y="435"/>
                  </a:lnTo>
                  <a:lnTo>
                    <a:pt x="2232" y="408"/>
                  </a:lnTo>
                  <a:lnTo>
                    <a:pt x="2208" y="381"/>
                  </a:lnTo>
                  <a:lnTo>
                    <a:pt x="2182" y="355"/>
                  </a:lnTo>
                  <a:lnTo>
                    <a:pt x="2156" y="331"/>
                  </a:lnTo>
                  <a:lnTo>
                    <a:pt x="2129" y="306"/>
                  </a:lnTo>
                  <a:lnTo>
                    <a:pt x="2102" y="282"/>
                  </a:lnTo>
                  <a:lnTo>
                    <a:pt x="2074" y="260"/>
                  </a:lnTo>
                  <a:lnTo>
                    <a:pt x="2045" y="238"/>
                  </a:lnTo>
                  <a:lnTo>
                    <a:pt x="2016" y="217"/>
                  </a:lnTo>
                  <a:lnTo>
                    <a:pt x="1986" y="197"/>
                  </a:lnTo>
                  <a:lnTo>
                    <a:pt x="1956" y="177"/>
                  </a:lnTo>
                  <a:lnTo>
                    <a:pt x="1925" y="160"/>
                  </a:lnTo>
                  <a:lnTo>
                    <a:pt x="1894" y="141"/>
                  </a:lnTo>
                  <a:lnTo>
                    <a:pt x="1863" y="125"/>
                  </a:lnTo>
                  <a:lnTo>
                    <a:pt x="1830" y="110"/>
                  </a:lnTo>
                  <a:lnTo>
                    <a:pt x="1797" y="95"/>
                  </a:lnTo>
                  <a:lnTo>
                    <a:pt x="1763" y="81"/>
                  </a:lnTo>
                  <a:lnTo>
                    <a:pt x="1730" y="68"/>
                  </a:lnTo>
                  <a:lnTo>
                    <a:pt x="1695" y="57"/>
                  </a:lnTo>
                  <a:lnTo>
                    <a:pt x="1661" y="46"/>
                  </a:lnTo>
                  <a:lnTo>
                    <a:pt x="1625" y="37"/>
                  </a:lnTo>
                  <a:lnTo>
                    <a:pt x="1589" y="28"/>
                  </a:lnTo>
                  <a:lnTo>
                    <a:pt x="1552" y="21"/>
                  </a:lnTo>
                  <a:lnTo>
                    <a:pt x="1515" y="14"/>
                  </a:lnTo>
                  <a:lnTo>
                    <a:pt x="1477" y="9"/>
                  </a:lnTo>
                  <a:lnTo>
                    <a:pt x="1439" y="5"/>
                  </a:lnTo>
                  <a:lnTo>
                    <a:pt x="1400" y="3"/>
                  </a:lnTo>
                  <a:lnTo>
                    <a:pt x="1360" y="0"/>
                  </a:lnTo>
                  <a:lnTo>
                    <a:pt x="1320" y="0"/>
                  </a:lnTo>
                  <a:lnTo>
                    <a:pt x="1286" y="0"/>
                  </a:lnTo>
                  <a:lnTo>
                    <a:pt x="1253" y="1"/>
                  </a:lnTo>
                  <a:lnTo>
                    <a:pt x="1218" y="4"/>
                  </a:lnTo>
                  <a:lnTo>
                    <a:pt x="1185" y="6"/>
                  </a:lnTo>
                  <a:lnTo>
                    <a:pt x="1152" y="11"/>
                  </a:lnTo>
                  <a:lnTo>
                    <a:pt x="1119" y="15"/>
                  </a:lnTo>
                  <a:lnTo>
                    <a:pt x="1087" y="20"/>
                  </a:lnTo>
                  <a:lnTo>
                    <a:pt x="1054" y="27"/>
                  </a:lnTo>
                  <a:lnTo>
                    <a:pt x="1022" y="34"/>
                  </a:lnTo>
                  <a:lnTo>
                    <a:pt x="991" y="42"/>
                  </a:lnTo>
                  <a:lnTo>
                    <a:pt x="958" y="50"/>
                  </a:lnTo>
                  <a:lnTo>
                    <a:pt x="927" y="59"/>
                  </a:lnTo>
                  <a:lnTo>
                    <a:pt x="897" y="70"/>
                  </a:lnTo>
                  <a:lnTo>
                    <a:pt x="866" y="80"/>
                  </a:lnTo>
                  <a:lnTo>
                    <a:pt x="836" y="91"/>
                  </a:lnTo>
                  <a:lnTo>
                    <a:pt x="806" y="103"/>
                  </a:lnTo>
                  <a:lnTo>
                    <a:pt x="777" y="117"/>
                  </a:lnTo>
                  <a:lnTo>
                    <a:pt x="748" y="130"/>
                  </a:lnTo>
                  <a:lnTo>
                    <a:pt x="719" y="145"/>
                  </a:lnTo>
                  <a:lnTo>
                    <a:pt x="690" y="158"/>
                  </a:lnTo>
                  <a:lnTo>
                    <a:pt x="663" y="175"/>
                  </a:lnTo>
                  <a:lnTo>
                    <a:pt x="635" y="191"/>
                  </a:lnTo>
                  <a:lnTo>
                    <a:pt x="608" y="208"/>
                  </a:lnTo>
                  <a:lnTo>
                    <a:pt x="582" y="225"/>
                  </a:lnTo>
                  <a:lnTo>
                    <a:pt x="555" y="243"/>
                  </a:lnTo>
                  <a:lnTo>
                    <a:pt x="530" y="262"/>
                  </a:lnTo>
                  <a:lnTo>
                    <a:pt x="504" y="281"/>
                  </a:lnTo>
                  <a:lnTo>
                    <a:pt x="480" y="302"/>
                  </a:lnTo>
                  <a:lnTo>
                    <a:pt x="456" y="321"/>
                  </a:lnTo>
                  <a:lnTo>
                    <a:pt x="432" y="343"/>
                  </a:lnTo>
                  <a:lnTo>
                    <a:pt x="408" y="364"/>
                  </a:lnTo>
                  <a:lnTo>
                    <a:pt x="387" y="386"/>
                  </a:lnTo>
                  <a:lnTo>
                    <a:pt x="365" y="409"/>
                  </a:lnTo>
                  <a:lnTo>
                    <a:pt x="343" y="432"/>
                  </a:lnTo>
                  <a:lnTo>
                    <a:pt x="322" y="457"/>
                  </a:lnTo>
                  <a:lnTo>
                    <a:pt x="301" y="481"/>
                  </a:lnTo>
                  <a:lnTo>
                    <a:pt x="281" y="505"/>
                  </a:lnTo>
                  <a:lnTo>
                    <a:pt x="262" y="530"/>
                  </a:lnTo>
                  <a:lnTo>
                    <a:pt x="243" y="556"/>
                  </a:lnTo>
                  <a:lnTo>
                    <a:pt x="225" y="582"/>
                  </a:lnTo>
                  <a:lnTo>
                    <a:pt x="207" y="609"/>
                  </a:lnTo>
                  <a:lnTo>
                    <a:pt x="190" y="636"/>
                  </a:lnTo>
                  <a:lnTo>
                    <a:pt x="174" y="663"/>
                  </a:lnTo>
                  <a:lnTo>
                    <a:pt x="159" y="691"/>
                  </a:lnTo>
                  <a:lnTo>
                    <a:pt x="144" y="719"/>
                  </a:lnTo>
                  <a:lnTo>
                    <a:pt x="129" y="748"/>
                  </a:lnTo>
                  <a:lnTo>
                    <a:pt x="116" y="777"/>
                  </a:lnTo>
                  <a:lnTo>
                    <a:pt x="104" y="807"/>
                  </a:lnTo>
                  <a:lnTo>
                    <a:pt x="91" y="837"/>
                  </a:lnTo>
                  <a:lnTo>
                    <a:pt x="79" y="867"/>
                  </a:lnTo>
                  <a:lnTo>
                    <a:pt x="69" y="897"/>
                  </a:lnTo>
                  <a:lnTo>
                    <a:pt x="58" y="928"/>
                  </a:lnTo>
                  <a:lnTo>
                    <a:pt x="49" y="959"/>
                  </a:lnTo>
                  <a:lnTo>
                    <a:pt x="41" y="990"/>
                  </a:lnTo>
                  <a:lnTo>
                    <a:pt x="33" y="1023"/>
                  </a:lnTo>
                  <a:lnTo>
                    <a:pt x="26" y="1055"/>
                  </a:lnTo>
                  <a:lnTo>
                    <a:pt x="20" y="1087"/>
                  </a:lnTo>
                  <a:lnTo>
                    <a:pt x="15" y="1120"/>
                  </a:lnTo>
                  <a:lnTo>
                    <a:pt x="10" y="1153"/>
                  </a:lnTo>
                  <a:lnTo>
                    <a:pt x="6" y="1185"/>
                  </a:lnTo>
                  <a:lnTo>
                    <a:pt x="3" y="1219"/>
                  </a:lnTo>
                  <a:lnTo>
                    <a:pt x="1" y="1252"/>
                  </a:lnTo>
                  <a:lnTo>
                    <a:pt x="0" y="1287"/>
                  </a:lnTo>
                  <a:lnTo>
                    <a:pt x="0" y="1321"/>
                  </a:lnTo>
                  <a:lnTo>
                    <a:pt x="1" y="1383"/>
                  </a:lnTo>
                  <a:lnTo>
                    <a:pt x="4" y="1444"/>
                  </a:lnTo>
                  <a:lnTo>
                    <a:pt x="10" y="1504"/>
                  </a:lnTo>
                  <a:lnTo>
                    <a:pt x="18" y="1563"/>
                  </a:lnTo>
                  <a:lnTo>
                    <a:pt x="30" y="1622"/>
                  </a:lnTo>
                  <a:lnTo>
                    <a:pt x="42" y="1679"/>
                  </a:lnTo>
                  <a:lnTo>
                    <a:pt x="57" y="1735"/>
                  </a:lnTo>
                  <a:lnTo>
                    <a:pt x="75" y="1791"/>
                  </a:lnTo>
                  <a:lnTo>
                    <a:pt x="93" y="1845"/>
                  </a:lnTo>
                  <a:lnTo>
                    <a:pt x="114" y="1898"/>
                  </a:lnTo>
                  <a:lnTo>
                    <a:pt x="137" y="1950"/>
                  </a:lnTo>
                  <a:lnTo>
                    <a:pt x="161" y="2002"/>
                  </a:lnTo>
                  <a:lnTo>
                    <a:pt x="188" y="2053"/>
                  </a:lnTo>
                  <a:lnTo>
                    <a:pt x="217" y="2103"/>
                  </a:lnTo>
                  <a:lnTo>
                    <a:pt x="246" y="2151"/>
                  </a:lnTo>
                  <a:lnTo>
                    <a:pt x="278" y="2200"/>
                  </a:lnTo>
                  <a:lnTo>
                    <a:pt x="310" y="2247"/>
                  </a:lnTo>
                  <a:lnTo>
                    <a:pt x="345" y="2293"/>
                  </a:lnTo>
                  <a:lnTo>
                    <a:pt x="380" y="2338"/>
                  </a:lnTo>
                  <a:lnTo>
                    <a:pt x="417" y="2383"/>
                  </a:lnTo>
                  <a:lnTo>
                    <a:pt x="456" y="2427"/>
                  </a:lnTo>
                  <a:lnTo>
                    <a:pt x="495" y="2470"/>
                  </a:lnTo>
                  <a:lnTo>
                    <a:pt x="536" y="2513"/>
                  </a:lnTo>
                  <a:lnTo>
                    <a:pt x="577" y="2554"/>
                  </a:lnTo>
                  <a:lnTo>
                    <a:pt x="620" y="2595"/>
                  </a:lnTo>
                  <a:lnTo>
                    <a:pt x="663" y="2635"/>
                  </a:lnTo>
                  <a:lnTo>
                    <a:pt x="708" y="2675"/>
                  </a:lnTo>
                  <a:lnTo>
                    <a:pt x="753" y="2713"/>
                  </a:lnTo>
                  <a:lnTo>
                    <a:pt x="799" y="2751"/>
                  </a:lnTo>
                  <a:lnTo>
                    <a:pt x="845" y="2788"/>
                  </a:lnTo>
                  <a:lnTo>
                    <a:pt x="892" y="2825"/>
                  </a:lnTo>
                  <a:lnTo>
                    <a:pt x="940" y="2861"/>
                  </a:lnTo>
                  <a:lnTo>
                    <a:pt x="1032" y="2930"/>
                  </a:lnTo>
                  <a:lnTo>
                    <a:pt x="1129" y="3006"/>
                  </a:lnTo>
                  <a:lnTo>
                    <a:pt x="1229" y="3087"/>
                  </a:lnTo>
                  <a:lnTo>
                    <a:pt x="1279" y="3131"/>
                  </a:lnTo>
                  <a:lnTo>
                    <a:pt x="1331" y="3175"/>
                  </a:lnTo>
                  <a:lnTo>
                    <a:pt x="1383" y="3221"/>
                  </a:lnTo>
                  <a:lnTo>
                    <a:pt x="1435" y="3267"/>
                  </a:lnTo>
                  <a:lnTo>
                    <a:pt x="1487" y="3316"/>
                  </a:lnTo>
                  <a:lnTo>
                    <a:pt x="1539" y="3365"/>
                  </a:lnTo>
                  <a:lnTo>
                    <a:pt x="1590" y="3415"/>
                  </a:lnTo>
                  <a:lnTo>
                    <a:pt x="1642" y="3467"/>
                  </a:lnTo>
                  <a:lnTo>
                    <a:pt x="1692" y="3520"/>
                  </a:lnTo>
                  <a:lnTo>
                    <a:pt x="1743" y="3573"/>
                  </a:lnTo>
                  <a:lnTo>
                    <a:pt x="1791" y="3628"/>
                  </a:lnTo>
                  <a:lnTo>
                    <a:pt x="1840" y="3683"/>
                  </a:lnTo>
                  <a:lnTo>
                    <a:pt x="1886" y="3740"/>
                  </a:lnTo>
                  <a:lnTo>
                    <a:pt x="1932" y="3796"/>
                  </a:lnTo>
                  <a:lnTo>
                    <a:pt x="1976" y="3854"/>
                  </a:lnTo>
                  <a:lnTo>
                    <a:pt x="2019" y="3913"/>
                  </a:lnTo>
                  <a:lnTo>
                    <a:pt x="2059" y="3972"/>
                  </a:lnTo>
                  <a:lnTo>
                    <a:pt x="2098" y="4031"/>
                  </a:lnTo>
                  <a:lnTo>
                    <a:pt x="2135" y="4091"/>
                  </a:lnTo>
                  <a:lnTo>
                    <a:pt x="2171" y="4152"/>
                  </a:lnTo>
                  <a:lnTo>
                    <a:pt x="2204" y="4213"/>
                  </a:lnTo>
                  <a:lnTo>
                    <a:pt x="2234" y="4274"/>
                  </a:lnTo>
                  <a:lnTo>
                    <a:pt x="2261" y="4337"/>
                  </a:lnTo>
                  <a:lnTo>
                    <a:pt x="2287" y="4399"/>
                  </a:lnTo>
                  <a:lnTo>
                    <a:pt x="2298" y="4430"/>
                  </a:lnTo>
                  <a:lnTo>
                    <a:pt x="2309" y="4462"/>
                  </a:lnTo>
                  <a:lnTo>
                    <a:pt x="2319" y="4493"/>
                  </a:lnTo>
                  <a:lnTo>
                    <a:pt x="2328" y="4524"/>
                  </a:lnTo>
                  <a:lnTo>
                    <a:pt x="2338" y="4493"/>
                  </a:lnTo>
                  <a:lnTo>
                    <a:pt x="2347" y="4462"/>
                  </a:lnTo>
                  <a:lnTo>
                    <a:pt x="2358" y="4430"/>
                  </a:lnTo>
                  <a:lnTo>
                    <a:pt x="2369" y="4399"/>
                  </a:lnTo>
                  <a:lnTo>
                    <a:pt x="2394" y="4337"/>
                  </a:lnTo>
                  <a:lnTo>
                    <a:pt x="2422" y="4274"/>
                  </a:lnTo>
                  <a:lnTo>
                    <a:pt x="2452" y="4213"/>
                  </a:lnTo>
                  <a:lnTo>
                    <a:pt x="2484" y="4152"/>
                  </a:lnTo>
                  <a:lnTo>
                    <a:pt x="2520" y="4091"/>
                  </a:lnTo>
                  <a:lnTo>
                    <a:pt x="2557" y="4031"/>
                  </a:lnTo>
                  <a:lnTo>
                    <a:pt x="2596" y="3972"/>
                  </a:lnTo>
                  <a:lnTo>
                    <a:pt x="2637" y="3913"/>
                  </a:lnTo>
                  <a:lnTo>
                    <a:pt x="2680" y="3854"/>
                  </a:lnTo>
                  <a:lnTo>
                    <a:pt x="2723" y="3796"/>
                  </a:lnTo>
                  <a:lnTo>
                    <a:pt x="2770" y="3740"/>
                  </a:lnTo>
                  <a:lnTo>
                    <a:pt x="2817" y="3683"/>
                  </a:lnTo>
                  <a:lnTo>
                    <a:pt x="2864" y="3628"/>
                  </a:lnTo>
                  <a:lnTo>
                    <a:pt x="2914" y="3573"/>
                  </a:lnTo>
                  <a:lnTo>
                    <a:pt x="2964" y="3520"/>
                  </a:lnTo>
                  <a:lnTo>
                    <a:pt x="3015" y="3467"/>
                  </a:lnTo>
                  <a:lnTo>
                    <a:pt x="3065" y="3415"/>
                  </a:lnTo>
                  <a:lnTo>
                    <a:pt x="3117" y="3365"/>
                  </a:lnTo>
                  <a:lnTo>
                    <a:pt x="3168" y="3316"/>
                  </a:lnTo>
                  <a:lnTo>
                    <a:pt x="3220" y="3267"/>
                  </a:lnTo>
                  <a:lnTo>
                    <a:pt x="3272" y="3221"/>
                  </a:lnTo>
                  <a:lnTo>
                    <a:pt x="3324" y="3175"/>
                  </a:lnTo>
                  <a:lnTo>
                    <a:pt x="3376" y="3131"/>
                  </a:lnTo>
                  <a:lnTo>
                    <a:pt x="3427" y="3087"/>
                  </a:lnTo>
                  <a:lnTo>
                    <a:pt x="3527" y="3006"/>
                  </a:lnTo>
                  <a:lnTo>
                    <a:pt x="3623" y="2930"/>
                  </a:lnTo>
                  <a:lnTo>
                    <a:pt x="3716" y="2861"/>
                  </a:lnTo>
                  <a:lnTo>
                    <a:pt x="3763" y="2825"/>
                  </a:lnTo>
                  <a:lnTo>
                    <a:pt x="3810" y="2788"/>
                  </a:lnTo>
                  <a:lnTo>
                    <a:pt x="3858" y="2751"/>
                  </a:lnTo>
                  <a:lnTo>
                    <a:pt x="3903" y="2713"/>
                  </a:lnTo>
                  <a:lnTo>
                    <a:pt x="3948" y="2675"/>
                  </a:lnTo>
                  <a:lnTo>
                    <a:pt x="3993" y="2635"/>
                  </a:lnTo>
                  <a:lnTo>
                    <a:pt x="4037" y="2595"/>
                  </a:lnTo>
                  <a:lnTo>
                    <a:pt x="4078" y="2554"/>
                  </a:lnTo>
                  <a:lnTo>
                    <a:pt x="4120" y="2513"/>
                  </a:lnTo>
                  <a:lnTo>
                    <a:pt x="4160" y="2470"/>
                  </a:lnTo>
                  <a:lnTo>
                    <a:pt x="4201" y="2427"/>
                  </a:lnTo>
                  <a:lnTo>
                    <a:pt x="4239" y="2383"/>
                  </a:lnTo>
                  <a:lnTo>
                    <a:pt x="4276" y="2338"/>
                  </a:lnTo>
                  <a:lnTo>
                    <a:pt x="4311" y="2293"/>
                  </a:lnTo>
                  <a:lnTo>
                    <a:pt x="4345" y="2247"/>
                  </a:lnTo>
                  <a:lnTo>
                    <a:pt x="4378" y="2200"/>
                  </a:lnTo>
                  <a:lnTo>
                    <a:pt x="4410" y="2151"/>
                  </a:lnTo>
                  <a:lnTo>
                    <a:pt x="4439" y="2103"/>
                  </a:lnTo>
                  <a:lnTo>
                    <a:pt x="4468" y="2053"/>
                  </a:lnTo>
                  <a:lnTo>
                    <a:pt x="4494" y="2002"/>
                  </a:lnTo>
                  <a:lnTo>
                    <a:pt x="4519" y="1950"/>
                  </a:lnTo>
                  <a:lnTo>
                    <a:pt x="4542" y="1898"/>
                  </a:lnTo>
                  <a:lnTo>
                    <a:pt x="4562" y="1845"/>
                  </a:lnTo>
                  <a:lnTo>
                    <a:pt x="4581" y="1791"/>
                  </a:lnTo>
                  <a:lnTo>
                    <a:pt x="4598" y="1735"/>
                  </a:lnTo>
                  <a:lnTo>
                    <a:pt x="4613" y="1679"/>
                  </a:lnTo>
                  <a:lnTo>
                    <a:pt x="4626" y="1622"/>
                  </a:lnTo>
                  <a:lnTo>
                    <a:pt x="4636" y="1563"/>
                  </a:lnTo>
                  <a:lnTo>
                    <a:pt x="4646" y="1504"/>
                  </a:lnTo>
                  <a:lnTo>
                    <a:pt x="4651" y="1444"/>
                  </a:lnTo>
                  <a:lnTo>
                    <a:pt x="4655" y="1383"/>
                  </a:lnTo>
                  <a:lnTo>
                    <a:pt x="4656" y="1321"/>
                  </a:lnTo>
                  <a:lnTo>
                    <a:pt x="4656" y="1287"/>
                  </a:lnTo>
                  <a:lnTo>
                    <a:pt x="4655" y="1252"/>
                  </a:lnTo>
                  <a:lnTo>
                    <a:pt x="4653" y="1219"/>
                  </a:lnTo>
                  <a:lnTo>
                    <a:pt x="4649" y="1185"/>
                  </a:lnTo>
                  <a:lnTo>
                    <a:pt x="4646" y="1153"/>
                  </a:lnTo>
                  <a:lnTo>
                    <a:pt x="4641" y="1120"/>
                  </a:lnTo>
                  <a:lnTo>
                    <a:pt x="4635" y="1087"/>
                  </a:lnTo>
                  <a:lnTo>
                    <a:pt x="4629" y="1055"/>
                  </a:lnTo>
                  <a:lnTo>
                    <a:pt x="4623" y="1023"/>
                  </a:lnTo>
                  <a:lnTo>
                    <a:pt x="4614" y="990"/>
                  </a:lnTo>
                  <a:lnTo>
                    <a:pt x="4606" y="959"/>
                  </a:lnTo>
                  <a:lnTo>
                    <a:pt x="4597" y="928"/>
                  </a:lnTo>
                  <a:lnTo>
                    <a:pt x="4587" y="897"/>
                  </a:lnTo>
                  <a:lnTo>
                    <a:pt x="4576" y="867"/>
                  </a:lnTo>
                  <a:lnTo>
                    <a:pt x="4565" y="837"/>
                  </a:lnTo>
                  <a:lnTo>
                    <a:pt x="4552" y="807"/>
                  </a:lnTo>
                  <a:lnTo>
                    <a:pt x="4539" y="777"/>
                  </a:lnTo>
                  <a:lnTo>
                    <a:pt x="4527" y="748"/>
                  </a:lnTo>
                  <a:lnTo>
                    <a:pt x="4512" y="719"/>
                  </a:lnTo>
                  <a:lnTo>
                    <a:pt x="4497" y="691"/>
                  </a:lnTo>
                  <a:lnTo>
                    <a:pt x="4482" y="663"/>
                  </a:lnTo>
                  <a:lnTo>
                    <a:pt x="4465" y="636"/>
                  </a:lnTo>
                  <a:lnTo>
                    <a:pt x="4448" y="609"/>
                  </a:lnTo>
                  <a:lnTo>
                    <a:pt x="4431" y="582"/>
                  </a:lnTo>
                  <a:lnTo>
                    <a:pt x="4412" y="556"/>
                  </a:lnTo>
                  <a:lnTo>
                    <a:pt x="4394" y="530"/>
                  </a:lnTo>
                  <a:lnTo>
                    <a:pt x="4374" y="505"/>
                  </a:lnTo>
                  <a:lnTo>
                    <a:pt x="4355" y="481"/>
                  </a:lnTo>
                  <a:lnTo>
                    <a:pt x="4334" y="457"/>
                  </a:lnTo>
                  <a:lnTo>
                    <a:pt x="4313" y="432"/>
                  </a:lnTo>
                  <a:lnTo>
                    <a:pt x="4291" y="409"/>
                  </a:lnTo>
                  <a:lnTo>
                    <a:pt x="4269" y="386"/>
                  </a:lnTo>
                  <a:lnTo>
                    <a:pt x="4247" y="364"/>
                  </a:lnTo>
                  <a:lnTo>
                    <a:pt x="4224" y="343"/>
                  </a:lnTo>
                  <a:lnTo>
                    <a:pt x="4200" y="321"/>
                  </a:lnTo>
                  <a:lnTo>
                    <a:pt x="4175" y="302"/>
                  </a:lnTo>
                  <a:lnTo>
                    <a:pt x="4151" y="281"/>
                  </a:lnTo>
                  <a:lnTo>
                    <a:pt x="4126" y="262"/>
                  </a:lnTo>
                  <a:lnTo>
                    <a:pt x="4100" y="243"/>
                  </a:lnTo>
                  <a:lnTo>
                    <a:pt x="4074" y="225"/>
                  </a:lnTo>
                  <a:lnTo>
                    <a:pt x="4047" y="208"/>
                  </a:lnTo>
                  <a:lnTo>
                    <a:pt x="4021" y="191"/>
                  </a:lnTo>
                  <a:lnTo>
                    <a:pt x="3993" y="175"/>
                  </a:lnTo>
                  <a:lnTo>
                    <a:pt x="3965" y="158"/>
                  </a:lnTo>
                  <a:lnTo>
                    <a:pt x="3936" y="145"/>
                  </a:lnTo>
                  <a:lnTo>
                    <a:pt x="3907" y="130"/>
                  </a:lnTo>
                  <a:lnTo>
                    <a:pt x="3879" y="117"/>
                  </a:lnTo>
                  <a:lnTo>
                    <a:pt x="3850" y="103"/>
                  </a:lnTo>
                  <a:lnTo>
                    <a:pt x="3820" y="91"/>
                  </a:lnTo>
                  <a:lnTo>
                    <a:pt x="3790" y="80"/>
                  </a:lnTo>
                  <a:lnTo>
                    <a:pt x="3758" y="70"/>
                  </a:lnTo>
                  <a:lnTo>
                    <a:pt x="3728" y="59"/>
                  </a:lnTo>
                  <a:lnTo>
                    <a:pt x="3697" y="50"/>
                  </a:lnTo>
                  <a:lnTo>
                    <a:pt x="3665" y="42"/>
                  </a:lnTo>
                  <a:lnTo>
                    <a:pt x="3634" y="34"/>
                  </a:lnTo>
                  <a:lnTo>
                    <a:pt x="3601" y="27"/>
                  </a:lnTo>
                  <a:lnTo>
                    <a:pt x="3569" y="20"/>
                  </a:lnTo>
                  <a:lnTo>
                    <a:pt x="3537" y="15"/>
                  </a:lnTo>
                  <a:lnTo>
                    <a:pt x="3503" y="11"/>
                  </a:lnTo>
                  <a:lnTo>
                    <a:pt x="3470" y="6"/>
                  </a:lnTo>
                  <a:lnTo>
                    <a:pt x="3437" y="4"/>
                  </a:lnTo>
                  <a:lnTo>
                    <a:pt x="3403" y="1"/>
                  </a:lnTo>
                  <a:lnTo>
                    <a:pt x="3369" y="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8" name="PA_KSO_Shape_9">
              <a:extLst>
                <a:ext uri="{FF2B5EF4-FFF2-40B4-BE49-F238E27FC236}">
                  <a16:creationId xmlns:a16="http://schemas.microsoft.com/office/drawing/2014/main" id="{5CDD1646-7EAB-4F51-9A38-119115DDDA4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5296244" y="4588375"/>
              <a:ext cx="821956" cy="1044858"/>
            </a:xfrm>
            <a:custGeom>
              <a:avLst/>
              <a:gdLst>
                <a:gd name="T0" fmla="*/ 769455 w 4116"/>
                <a:gd name="T1" fmla="*/ 749055 h 5239"/>
                <a:gd name="T2" fmla="*/ 608652 w 4116"/>
                <a:gd name="T3" fmla="*/ 766145 h 5239"/>
                <a:gd name="T4" fmla="*/ 337614 w 4116"/>
                <a:gd name="T5" fmla="*/ 920683 h 5239"/>
                <a:gd name="T6" fmla="*/ 253575 w 4116"/>
                <a:gd name="T7" fmla="*/ 1028315 h 5239"/>
                <a:gd name="T8" fmla="*/ 196457 w 4116"/>
                <a:gd name="T9" fmla="*/ 1154127 h 5239"/>
                <a:gd name="T10" fmla="*/ 171354 w 4116"/>
                <a:gd name="T11" fmla="*/ 1294120 h 5239"/>
                <a:gd name="T12" fmla="*/ 176811 w 4116"/>
                <a:gd name="T13" fmla="*/ 1414842 h 5239"/>
                <a:gd name="T14" fmla="*/ 210645 w 4116"/>
                <a:gd name="T15" fmla="*/ 1539199 h 5239"/>
                <a:gd name="T16" fmla="*/ 269218 w 4116"/>
                <a:gd name="T17" fmla="*/ 1650103 h 5239"/>
                <a:gd name="T18" fmla="*/ 349620 w 4116"/>
                <a:gd name="T19" fmla="*/ 1745371 h 5239"/>
                <a:gd name="T20" fmla="*/ 448940 w 4116"/>
                <a:gd name="T21" fmla="*/ 1821368 h 5239"/>
                <a:gd name="T22" fmla="*/ 563539 w 4116"/>
                <a:gd name="T23" fmla="*/ 1874456 h 5239"/>
                <a:gd name="T24" fmla="*/ 689781 w 4116"/>
                <a:gd name="T25" fmla="*/ 1902091 h 5239"/>
                <a:gd name="T26" fmla="*/ 808019 w 4116"/>
                <a:gd name="T27" fmla="*/ 1902091 h 5239"/>
                <a:gd name="T28" fmla="*/ 934624 w 4116"/>
                <a:gd name="T29" fmla="*/ 1874456 h 5239"/>
                <a:gd name="T30" fmla="*/ 1048860 w 4116"/>
                <a:gd name="T31" fmla="*/ 1821368 h 5239"/>
                <a:gd name="T32" fmla="*/ 1147816 w 4116"/>
                <a:gd name="T33" fmla="*/ 1745371 h 5239"/>
                <a:gd name="T34" fmla="*/ 1228218 w 4116"/>
                <a:gd name="T35" fmla="*/ 1650103 h 5239"/>
                <a:gd name="T36" fmla="*/ 1287155 w 4116"/>
                <a:gd name="T37" fmla="*/ 1539199 h 5239"/>
                <a:gd name="T38" fmla="*/ 1320625 w 4116"/>
                <a:gd name="T39" fmla="*/ 1414842 h 5239"/>
                <a:gd name="T40" fmla="*/ 1326082 w 4116"/>
                <a:gd name="T41" fmla="*/ 1291575 h 5239"/>
                <a:gd name="T42" fmla="*/ 1296977 w 4116"/>
                <a:gd name="T43" fmla="*/ 1141400 h 5239"/>
                <a:gd name="T44" fmla="*/ 1231128 w 4116"/>
                <a:gd name="T45" fmla="*/ 1007588 h 5239"/>
                <a:gd name="T46" fmla="*/ 1134355 w 4116"/>
                <a:gd name="T47" fmla="*/ 895957 h 5239"/>
                <a:gd name="T48" fmla="*/ 1120530 w 4116"/>
                <a:gd name="T49" fmla="*/ 1326846 h 5239"/>
                <a:gd name="T50" fmla="*/ 1110708 w 4116"/>
                <a:gd name="T51" fmla="*/ 1410478 h 5239"/>
                <a:gd name="T52" fmla="*/ 1075418 w 4116"/>
                <a:gd name="T53" fmla="*/ 1503928 h 5239"/>
                <a:gd name="T54" fmla="*/ 971005 w 4116"/>
                <a:gd name="T55" fmla="*/ 1624286 h 5239"/>
                <a:gd name="T56" fmla="*/ 859316 w 4116"/>
                <a:gd name="T57" fmla="*/ 1681738 h 5239"/>
                <a:gd name="T58" fmla="*/ 777459 w 4116"/>
                <a:gd name="T59" fmla="*/ 1697374 h 5239"/>
                <a:gd name="T60" fmla="*/ 701787 w 4116"/>
                <a:gd name="T61" fmla="*/ 1695192 h 5239"/>
                <a:gd name="T62" fmla="*/ 621385 w 4116"/>
                <a:gd name="T63" fmla="*/ 1675556 h 5239"/>
                <a:gd name="T64" fmla="*/ 499509 w 4116"/>
                <a:gd name="T65" fmla="*/ 1601742 h 5239"/>
                <a:gd name="T66" fmla="*/ 406738 w 4116"/>
                <a:gd name="T67" fmla="*/ 1471203 h 5239"/>
                <a:gd name="T68" fmla="*/ 383090 w 4116"/>
                <a:gd name="T69" fmla="*/ 1392297 h 5239"/>
                <a:gd name="T70" fmla="*/ 377269 w 4116"/>
                <a:gd name="T71" fmla="*/ 1317028 h 5239"/>
                <a:gd name="T72" fmla="*/ 388911 w 4116"/>
                <a:gd name="T73" fmla="*/ 1234123 h 5239"/>
                <a:gd name="T74" fmla="*/ 431113 w 4116"/>
                <a:gd name="T75" fmla="*/ 1134491 h 5239"/>
                <a:gd name="T76" fmla="*/ 541347 w 4116"/>
                <a:gd name="T77" fmla="*/ 1018860 h 5239"/>
                <a:gd name="T78" fmla="*/ 647215 w 4116"/>
                <a:gd name="T79" fmla="*/ 969772 h 5239"/>
                <a:gd name="T80" fmla="*/ 729800 w 4116"/>
                <a:gd name="T81" fmla="*/ 955954 h 5239"/>
                <a:gd name="T82" fmla="*/ 805472 w 4116"/>
                <a:gd name="T83" fmla="*/ 959954 h 5239"/>
                <a:gd name="T84" fmla="*/ 884782 w 4116"/>
                <a:gd name="T85" fmla="*/ 981771 h 5239"/>
                <a:gd name="T86" fmla="*/ 1011388 w 4116"/>
                <a:gd name="T87" fmla="*/ 1064676 h 5239"/>
                <a:gd name="T88" fmla="*/ 1094700 w 4116"/>
                <a:gd name="T89" fmla="*/ 1190852 h 5239"/>
                <a:gd name="T90" fmla="*/ 1116165 w 4116"/>
                <a:gd name="T91" fmla="*/ 1270485 h 5239"/>
                <a:gd name="T92" fmla="*/ 0 w 4116"/>
                <a:gd name="T93" fmla="*/ 167992 h 5239"/>
                <a:gd name="T94" fmla="*/ 419835 w 4116"/>
                <a:gd name="T95" fmla="*/ 1208306 h 5239"/>
                <a:gd name="T96" fmla="*/ 410740 w 4116"/>
                <a:gd name="T97" fmla="*/ 1220669 h 5239"/>
                <a:gd name="T98" fmla="*/ 534435 w 4116"/>
                <a:gd name="T99" fmla="*/ 1599924 h 5239"/>
                <a:gd name="T100" fmla="*/ 539528 w 4116"/>
                <a:gd name="T101" fmla="*/ 1614105 h 5239"/>
                <a:gd name="T102" fmla="*/ 748718 w 4116"/>
                <a:gd name="T103" fmla="*/ 1473384 h 5239"/>
                <a:gd name="T104" fmla="*/ 954270 w 4116"/>
                <a:gd name="T105" fmla="*/ 1615923 h 5239"/>
                <a:gd name="T106" fmla="*/ 963365 w 4116"/>
                <a:gd name="T107" fmla="*/ 1603923 h 5239"/>
                <a:gd name="T108" fmla="*/ 1086332 w 4116"/>
                <a:gd name="T109" fmla="*/ 1224669 h 5239"/>
                <a:gd name="T110" fmla="*/ 1081603 w 4116"/>
                <a:gd name="T111" fmla="*/ 1210124 h 5239"/>
                <a:gd name="T112" fmla="*/ 759632 w 4116"/>
                <a:gd name="T113" fmla="*/ 977044 h 5239"/>
                <a:gd name="T114" fmla="*/ 744716 w 4116"/>
                <a:gd name="T115" fmla="*/ 972317 h 52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16" h="5239">
                  <a:moveTo>
                    <a:pt x="2496" y="2121"/>
                  </a:moveTo>
                  <a:lnTo>
                    <a:pt x="2496" y="2121"/>
                  </a:lnTo>
                  <a:lnTo>
                    <a:pt x="2443" y="2107"/>
                  </a:lnTo>
                  <a:lnTo>
                    <a:pt x="2390" y="2095"/>
                  </a:lnTo>
                  <a:lnTo>
                    <a:pt x="2336" y="2084"/>
                  </a:lnTo>
                  <a:lnTo>
                    <a:pt x="2282" y="2075"/>
                  </a:lnTo>
                  <a:lnTo>
                    <a:pt x="2227" y="2068"/>
                  </a:lnTo>
                  <a:lnTo>
                    <a:pt x="2171" y="2063"/>
                  </a:lnTo>
                  <a:lnTo>
                    <a:pt x="2115" y="2060"/>
                  </a:lnTo>
                  <a:lnTo>
                    <a:pt x="2058" y="2059"/>
                  </a:lnTo>
                  <a:lnTo>
                    <a:pt x="2002" y="2060"/>
                  </a:lnTo>
                  <a:lnTo>
                    <a:pt x="1945" y="2063"/>
                  </a:lnTo>
                  <a:lnTo>
                    <a:pt x="1890" y="2068"/>
                  </a:lnTo>
                  <a:lnTo>
                    <a:pt x="1835" y="2075"/>
                  </a:lnTo>
                  <a:lnTo>
                    <a:pt x="1780" y="2084"/>
                  </a:lnTo>
                  <a:lnTo>
                    <a:pt x="1726" y="2095"/>
                  </a:lnTo>
                  <a:lnTo>
                    <a:pt x="1673" y="2107"/>
                  </a:lnTo>
                  <a:lnTo>
                    <a:pt x="1621" y="2121"/>
                  </a:lnTo>
                  <a:lnTo>
                    <a:pt x="1621" y="761"/>
                  </a:lnTo>
                  <a:lnTo>
                    <a:pt x="452" y="761"/>
                  </a:lnTo>
                  <a:lnTo>
                    <a:pt x="452" y="1438"/>
                  </a:lnTo>
                  <a:lnTo>
                    <a:pt x="1020" y="2446"/>
                  </a:lnTo>
                  <a:lnTo>
                    <a:pt x="989" y="2473"/>
                  </a:lnTo>
                  <a:lnTo>
                    <a:pt x="958" y="2502"/>
                  </a:lnTo>
                  <a:lnTo>
                    <a:pt x="928" y="2532"/>
                  </a:lnTo>
                  <a:lnTo>
                    <a:pt x="900" y="2561"/>
                  </a:lnTo>
                  <a:lnTo>
                    <a:pt x="871" y="2593"/>
                  </a:lnTo>
                  <a:lnTo>
                    <a:pt x="844" y="2624"/>
                  </a:lnTo>
                  <a:lnTo>
                    <a:pt x="817" y="2656"/>
                  </a:lnTo>
                  <a:lnTo>
                    <a:pt x="792" y="2689"/>
                  </a:lnTo>
                  <a:lnTo>
                    <a:pt x="767" y="2723"/>
                  </a:lnTo>
                  <a:lnTo>
                    <a:pt x="743" y="2758"/>
                  </a:lnTo>
                  <a:lnTo>
                    <a:pt x="720" y="2792"/>
                  </a:lnTo>
                  <a:lnTo>
                    <a:pt x="697" y="2828"/>
                  </a:lnTo>
                  <a:lnTo>
                    <a:pt x="676" y="2864"/>
                  </a:lnTo>
                  <a:lnTo>
                    <a:pt x="655" y="2901"/>
                  </a:lnTo>
                  <a:lnTo>
                    <a:pt x="636" y="2938"/>
                  </a:lnTo>
                  <a:lnTo>
                    <a:pt x="618" y="2977"/>
                  </a:lnTo>
                  <a:lnTo>
                    <a:pt x="600" y="3015"/>
                  </a:lnTo>
                  <a:lnTo>
                    <a:pt x="584" y="3054"/>
                  </a:lnTo>
                  <a:lnTo>
                    <a:pt x="569" y="3094"/>
                  </a:lnTo>
                  <a:lnTo>
                    <a:pt x="554" y="3134"/>
                  </a:lnTo>
                  <a:lnTo>
                    <a:pt x="540" y="3174"/>
                  </a:lnTo>
                  <a:lnTo>
                    <a:pt x="528" y="3216"/>
                  </a:lnTo>
                  <a:lnTo>
                    <a:pt x="517" y="3257"/>
                  </a:lnTo>
                  <a:lnTo>
                    <a:pt x="507" y="3300"/>
                  </a:lnTo>
                  <a:lnTo>
                    <a:pt x="499" y="3341"/>
                  </a:lnTo>
                  <a:lnTo>
                    <a:pt x="490" y="3384"/>
                  </a:lnTo>
                  <a:lnTo>
                    <a:pt x="483" y="3428"/>
                  </a:lnTo>
                  <a:lnTo>
                    <a:pt x="478" y="3472"/>
                  </a:lnTo>
                  <a:lnTo>
                    <a:pt x="474" y="3515"/>
                  </a:lnTo>
                  <a:lnTo>
                    <a:pt x="471" y="3559"/>
                  </a:lnTo>
                  <a:lnTo>
                    <a:pt x="469" y="3604"/>
                  </a:lnTo>
                  <a:lnTo>
                    <a:pt x="468" y="3649"/>
                  </a:lnTo>
                  <a:lnTo>
                    <a:pt x="469" y="3691"/>
                  </a:lnTo>
                  <a:lnTo>
                    <a:pt x="470" y="3731"/>
                  </a:lnTo>
                  <a:lnTo>
                    <a:pt x="473" y="3771"/>
                  </a:lnTo>
                  <a:lnTo>
                    <a:pt x="476" y="3812"/>
                  </a:lnTo>
                  <a:lnTo>
                    <a:pt x="481" y="3852"/>
                  </a:lnTo>
                  <a:lnTo>
                    <a:pt x="486" y="3891"/>
                  </a:lnTo>
                  <a:lnTo>
                    <a:pt x="493" y="3931"/>
                  </a:lnTo>
                  <a:lnTo>
                    <a:pt x="501" y="3970"/>
                  </a:lnTo>
                  <a:lnTo>
                    <a:pt x="509" y="4008"/>
                  </a:lnTo>
                  <a:lnTo>
                    <a:pt x="519" y="4046"/>
                  </a:lnTo>
                  <a:lnTo>
                    <a:pt x="529" y="4085"/>
                  </a:lnTo>
                  <a:lnTo>
                    <a:pt x="540" y="4122"/>
                  </a:lnTo>
                  <a:lnTo>
                    <a:pt x="552" y="4159"/>
                  </a:lnTo>
                  <a:lnTo>
                    <a:pt x="565" y="4196"/>
                  </a:lnTo>
                  <a:lnTo>
                    <a:pt x="579" y="4233"/>
                  </a:lnTo>
                  <a:lnTo>
                    <a:pt x="593" y="4268"/>
                  </a:lnTo>
                  <a:lnTo>
                    <a:pt x="609" y="4304"/>
                  </a:lnTo>
                  <a:lnTo>
                    <a:pt x="625" y="4339"/>
                  </a:lnTo>
                  <a:lnTo>
                    <a:pt x="642" y="4373"/>
                  </a:lnTo>
                  <a:lnTo>
                    <a:pt x="661" y="4407"/>
                  </a:lnTo>
                  <a:lnTo>
                    <a:pt x="679" y="4440"/>
                  </a:lnTo>
                  <a:lnTo>
                    <a:pt x="698" y="4474"/>
                  </a:lnTo>
                  <a:lnTo>
                    <a:pt x="719" y="4507"/>
                  </a:lnTo>
                  <a:lnTo>
                    <a:pt x="740" y="4538"/>
                  </a:lnTo>
                  <a:lnTo>
                    <a:pt x="761" y="4570"/>
                  </a:lnTo>
                  <a:lnTo>
                    <a:pt x="785" y="4600"/>
                  </a:lnTo>
                  <a:lnTo>
                    <a:pt x="807" y="4631"/>
                  </a:lnTo>
                  <a:lnTo>
                    <a:pt x="832" y="4660"/>
                  </a:lnTo>
                  <a:lnTo>
                    <a:pt x="856" y="4690"/>
                  </a:lnTo>
                  <a:lnTo>
                    <a:pt x="882" y="4718"/>
                  </a:lnTo>
                  <a:lnTo>
                    <a:pt x="907" y="4746"/>
                  </a:lnTo>
                  <a:lnTo>
                    <a:pt x="935" y="4773"/>
                  </a:lnTo>
                  <a:lnTo>
                    <a:pt x="961" y="4800"/>
                  </a:lnTo>
                  <a:lnTo>
                    <a:pt x="990" y="4826"/>
                  </a:lnTo>
                  <a:lnTo>
                    <a:pt x="1018" y="4852"/>
                  </a:lnTo>
                  <a:lnTo>
                    <a:pt x="1047" y="4876"/>
                  </a:lnTo>
                  <a:lnTo>
                    <a:pt x="1077" y="4900"/>
                  </a:lnTo>
                  <a:lnTo>
                    <a:pt x="1107" y="4923"/>
                  </a:lnTo>
                  <a:lnTo>
                    <a:pt x="1138" y="4946"/>
                  </a:lnTo>
                  <a:lnTo>
                    <a:pt x="1170" y="4968"/>
                  </a:lnTo>
                  <a:lnTo>
                    <a:pt x="1201" y="4988"/>
                  </a:lnTo>
                  <a:lnTo>
                    <a:pt x="1234" y="5009"/>
                  </a:lnTo>
                  <a:lnTo>
                    <a:pt x="1267" y="5028"/>
                  </a:lnTo>
                  <a:lnTo>
                    <a:pt x="1300" y="5047"/>
                  </a:lnTo>
                  <a:lnTo>
                    <a:pt x="1335" y="5065"/>
                  </a:lnTo>
                  <a:lnTo>
                    <a:pt x="1370" y="5082"/>
                  </a:lnTo>
                  <a:lnTo>
                    <a:pt x="1404" y="5098"/>
                  </a:lnTo>
                  <a:lnTo>
                    <a:pt x="1440" y="5114"/>
                  </a:lnTo>
                  <a:lnTo>
                    <a:pt x="1476" y="5129"/>
                  </a:lnTo>
                  <a:lnTo>
                    <a:pt x="1512" y="5142"/>
                  </a:lnTo>
                  <a:lnTo>
                    <a:pt x="1549" y="5155"/>
                  </a:lnTo>
                  <a:lnTo>
                    <a:pt x="1586" y="5168"/>
                  </a:lnTo>
                  <a:lnTo>
                    <a:pt x="1623" y="5179"/>
                  </a:lnTo>
                  <a:lnTo>
                    <a:pt x="1661" y="5189"/>
                  </a:lnTo>
                  <a:lnTo>
                    <a:pt x="1700" y="5198"/>
                  </a:lnTo>
                  <a:lnTo>
                    <a:pt x="1738" y="5206"/>
                  </a:lnTo>
                  <a:lnTo>
                    <a:pt x="1777" y="5214"/>
                  </a:lnTo>
                  <a:lnTo>
                    <a:pt x="1817" y="5221"/>
                  </a:lnTo>
                  <a:lnTo>
                    <a:pt x="1855" y="5227"/>
                  </a:lnTo>
                  <a:lnTo>
                    <a:pt x="1896" y="5231"/>
                  </a:lnTo>
                  <a:lnTo>
                    <a:pt x="1936" y="5235"/>
                  </a:lnTo>
                  <a:lnTo>
                    <a:pt x="1977" y="5237"/>
                  </a:lnTo>
                  <a:lnTo>
                    <a:pt x="2017" y="5239"/>
                  </a:lnTo>
                  <a:lnTo>
                    <a:pt x="2058" y="5239"/>
                  </a:lnTo>
                  <a:lnTo>
                    <a:pt x="2099" y="5239"/>
                  </a:lnTo>
                  <a:lnTo>
                    <a:pt x="2141" y="5237"/>
                  </a:lnTo>
                  <a:lnTo>
                    <a:pt x="2180" y="5235"/>
                  </a:lnTo>
                  <a:lnTo>
                    <a:pt x="2221" y="5231"/>
                  </a:lnTo>
                  <a:lnTo>
                    <a:pt x="2261" y="5227"/>
                  </a:lnTo>
                  <a:lnTo>
                    <a:pt x="2301" y="5221"/>
                  </a:lnTo>
                  <a:lnTo>
                    <a:pt x="2339" y="5214"/>
                  </a:lnTo>
                  <a:lnTo>
                    <a:pt x="2379" y="5206"/>
                  </a:lnTo>
                  <a:lnTo>
                    <a:pt x="2418" y="5198"/>
                  </a:lnTo>
                  <a:lnTo>
                    <a:pt x="2456" y="5189"/>
                  </a:lnTo>
                  <a:lnTo>
                    <a:pt x="2494" y="5179"/>
                  </a:lnTo>
                  <a:lnTo>
                    <a:pt x="2531" y="5168"/>
                  </a:lnTo>
                  <a:lnTo>
                    <a:pt x="2569" y="5155"/>
                  </a:lnTo>
                  <a:lnTo>
                    <a:pt x="2605" y="5142"/>
                  </a:lnTo>
                  <a:lnTo>
                    <a:pt x="2642" y="5129"/>
                  </a:lnTo>
                  <a:lnTo>
                    <a:pt x="2678" y="5114"/>
                  </a:lnTo>
                  <a:lnTo>
                    <a:pt x="2713" y="5098"/>
                  </a:lnTo>
                  <a:lnTo>
                    <a:pt x="2748" y="5082"/>
                  </a:lnTo>
                  <a:lnTo>
                    <a:pt x="2783" y="5065"/>
                  </a:lnTo>
                  <a:lnTo>
                    <a:pt x="2816" y="5047"/>
                  </a:lnTo>
                  <a:lnTo>
                    <a:pt x="2850" y="5028"/>
                  </a:lnTo>
                  <a:lnTo>
                    <a:pt x="2883" y="5009"/>
                  </a:lnTo>
                  <a:lnTo>
                    <a:pt x="2915" y="4988"/>
                  </a:lnTo>
                  <a:lnTo>
                    <a:pt x="2948" y="4968"/>
                  </a:lnTo>
                  <a:lnTo>
                    <a:pt x="2979" y="4946"/>
                  </a:lnTo>
                  <a:lnTo>
                    <a:pt x="3010" y="4923"/>
                  </a:lnTo>
                  <a:lnTo>
                    <a:pt x="3040" y="4900"/>
                  </a:lnTo>
                  <a:lnTo>
                    <a:pt x="3070" y="4876"/>
                  </a:lnTo>
                  <a:lnTo>
                    <a:pt x="3099" y="4852"/>
                  </a:lnTo>
                  <a:lnTo>
                    <a:pt x="3128" y="4826"/>
                  </a:lnTo>
                  <a:lnTo>
                    <a:pt x="3155" y="4800"/>
                  </a:lnTo>
                  <a:lnTo>
                    <a:pt x="3183" y="4773"/>
                  </a:lnTo>
                  <a:lnTo>
                    <a:pt x="3209" y="4746"/>
                  </a:lnTo>
                  <a:lnTo>
                    <a:pt x="3236" y="4718"/>
                  </a:lnTo>
                  <a:lnTo>
                    <a:pt x="3260" y="4690"/>
                  </a:lnTo>
                  <a:lnTo>
                    <a:pt x="3286" y="4660"/>
                  </a:lnTo>
                  <a:lnTo>
                    <a:pt x="3309" y="4631"/>
                  </a:lnTo>
                  <a:lnTo>
                    <a:pt x="3333" y="4600"/>
                  </a:lnTo>
                  <a:lnTo>
                    <a:pt x="3355" y="4570"/>
                  </a:lnTo>
                  <a:lnTo>
                    <a:pt x="3376" y="4538"/>
                  </a:lnTo>
                  <a:lnTo>
                    <a:pt x="3398" y="4507"/>
                  </a:lnTo>
                  <a:lnTo>
                    <a:pt x="3418" y="4474"/>
                  </a:lnTo>
                  <a:lnTo>
                    <a:pt x="3438" y="4440"/>
                  </a:lnTo>
                  <a:lnTo>
                    <a:pt x="3457" y="4407"/>
                  </a:lnTo>
                  <a:lnTo>
                    <a:pt x="3474" y="4373"/>
                  </a:lnTo>
                  <a:lnTo>
                    <a:pt x="3492" y="4339"/>
                  </a:lnTo>
                  <a:lnTo>
                    <a:pt x="3508" y="4304"/>
                  </a:lnTo>
                  <a:lnTo>
                    <a:pt x="3523" y="4268"/>
                  </a:lnTo>
                  <a:lnTo>
                    <a:pt x="3538" y="4233"/>
                  </a:lnTo>
                  <a:lnTo>
                    <a:pt x="3552" y="4196"/>
                  </a:lnTo>
                  <a:lnTo>
                    <a:pt x="3565" y="4159"/>
                  </a:lnTo>
                  <a:lnTo>
                    <a:pt x="3577" y="4122"/>
                  </a:lnTo>
                  <a:lnTo>
                    <a:pt x="3588" y="4085"/>
                  </a:lnTo>
                  <a:lnTo>
                    <a:pt x="3599" y="4046"/>
                  </a:lnTo>
                  <a:lnTo>
                    <a:pt x="3608" y="4008"/>
                  </a:lnTo>
                  <a:lnTo>
                    <a:pt x="3616" y="3970"/>
                  </a:lnTo>
                  <a:lnTo>
                    <a:pt x="3624" y="3931"/>
                  </a:lnTo>
                  <a:lnTo>
                    <a:pt x="3630" y="3891"/>
                  </a:lnTo>
                  <a:lnTo>
                    <a:pt x="3635" y="3852"/>
                  </a:lnTo>
                  <a:lnTo>
                    <a:pt x="3640" y="3812"/>
                  </a:lnTo>
                  <a:lnTo>
                    <a:pt x="3643" y="3771"/>
                  </a:lnTo>
                  <a:lnTo>
                    <a:pt x="3646" y="3731"/>
                  </a:lnTo>
                  <a:lnTo>
                    <a:pt x="3648" y="3691"/>
                  </a:lnTo>
                  <a:lnTo>
                    <a:pt x="3648" y="3649"/>
                  </a:lnTo>
                  <a:lnTo>
                    <a:pt x="3647" y="3601"/>
                  </a:lnTo>
                  <a:lnTo>
                    <a:pt x="3645" y="3552"/>
                  </a:lnTo>
                  <a:lnTo>
                    <a:pt x="3642" y="3504"/>
                  </a:lnTo>
                  <a:lnTo>
                    <a:pt x="3637" y="3457"/>
                  </a:lnTo>
                  <a:lnTo>
                    <a:pt x="3631" y="3411"/>
                  </a:lnTo>
                  <a:lnTo>
                    <a:pt x="3623" y="3364"/>
                  </a:lnTo>
                  <a:lnTo>
                    <a:pt x="3614" y="3318"/>
                  </a:lnTo>
                  <a:lnTo>
                    <a:pt x="3604" y="3272"/>
                  </a:lnTo>
                  <a:lnTo>
                    <a:pt x="3591" y="3227"/>
                  </a:lnTo>
                  <a:lnTo>
                    <a:pt x="3579" y="3182"/>
                  </a:lnTo>
                  <a:lnTo>
                    <a:pt x="3565" y="3139"/>
                  </a:lnTo>
                  <a:lnTo>
                    <a:pt x="3550" y="3095"/>
                  </a:lnTo>
                  <a:lnTo>
                    <a:pt x="3532" y="3052"/>
                  </a:lnTo>
                  <a:lnTo>
                    <a:pt x="3515" y="3010"/>
                  </a:lnTo>
                  <a:lnTo>
                    <a:pt x="3496" y="2969"/>
                  </a:lnTo>
                  <a:lnTo>
                    <a:pt x="3475" y="2928"/>
                  </a:lnTo>
                  <a:lnTo>
                    <a:pt x="3454" y="2887"/>
                  </a:lnTo>
                  <a:lnTo>
                    <a:pt x="3431" y="2847"/>
                  </a:lnTo>
                  <a:lnTo>
                    <a:pt x="3408" y="2809"/>
                  </a:lnTo>
                  <a:lnTo>
                    <a:pt x="3384" y="2771"/>
                  </a:lnTo>
                  <a:lnTo>
                    <a:pt x="3358" y="2733"/>
                  </a:lnTo>
                  <a:lnTo>
                    <a:pt x="3332" y="2697"/>
                  </a:lnTo>
                  <a:lnTo>
                    <a:pt x="3304" y="2661"/>
                  </a:lnTo>
                  <a:lnTo>
                    <a:pt x="3276" y="2626"/>
                  </a:lnTo>
                  <a:lnTo>
                    <a:pt x="3246" y="2592"/>
                  </a:lnTo>
                  <a:lnTo>
                    <a:pt x="3215" y="2559"/>
                  </a:lnTo>
                  <a:lnTo>
                    <a:pt x="3184" y="2526"/>
                  </a:lnTo>
                  <a:lnTo>
                    <a:pt x="3151" y="2495"/>
                  </a:lnTo>
                  <a:lnTo>
                    <a:pt x="3118" y="2464"/>
                  </a:lnTo>
                  <a:lnTo>
                    <a:pt x="3084" y="2435"/>
                  </a:lnTo>
                  <a:lnTo>
                    <a:pt x="3049" y="2406"/>
                  </a:lnTo>
                  <a:lnTo>
                    <a:pt x="3014" y="2378"/>
                  </a:lnTo>
                  <a:lnTo>
                    <a:pt x="3666" y="1453"/>
                  </a:lnTo>
                  <a:lnTo>
                    <a:pt x="3666" y="761"/>
                  </a:lnTo>
                  <a:lnTo>
                    <a:pt x="2496" y="761"/>
                  </a:lnTo>
                  <a:lnTo>
                    <a:pt x="2496" y="2121"/>
                  </a:lnTo>
                  <a:close/>
                  <a:moveTo>
                    <a:pt x="3080" y="3649"/>
                  </a:moveTo>
                  <a:lnTo>
                    <a:pt x="3080" y="3649"/>
                  </a:lnTo>
                  <a:lnTo>
                    <a:pt x="3079" y="3675"/>
                  </a:lnTo>
                  <a:lnTo>
                    <a:pt x="3078" y="3702"/>
                  </a:lnTo>
                  <a:lnTo>
                    <a:pt x="3077" y="3727"/>
                  </a:lnTo>
                  <a:lnTo>
                    <a:pt x="3074" y="3754"/>
                  </a:lnTo>
                  <a:lnTo>
                    <a:pt x="3072" y="3779"/>
                  </a:lnTo>
                  <a:lnTo>
                    <a:pt x="3068" y="3805"/>
                  </a:lnTo>
                  <a:lnTo>
                    <a:pt x="3064" y="3829"/>
                  </a:lnTo>
                  <a:lnTo>
                    <a:pt x="3059" y="3855"/>
                  </a:lnTo>
                  <a:lnTo>
                    <a:pt x="3053" y="3879"/>
                  </a:lnTo>
                  <a:lnTo>
                    <a:pt x="3047" y="3905"/>
                  </a:lnTo>
                  <a:lnTo>
                    <a:pt x="3041" y="3928"/>
                  </a:lnTo>
                  <a:lnTo>
                    <a:pt x="3033" y="3952"/>
                  </a:lnTo>
                  <a:lnTo>
                    <a:pt x="3026" y="3976"/>
                  </a:lnTo>
                  <a:lnTo>
                    <a:pt x="3018" y="4000"/>
                  </a:lnTo>
                  <a:lnTo>
                    <a:pt x="3009" y="4023"/>
                  </a:lnTo>
                  <a:lnTo>
                    <a:pt x="3000" y="4046"/>
                  </a:lnTo>
                  <a:lnTo>
                    <a:pt x="2979" y="4091"/>
                  </a:lnTo>
                  <a:lnTo>
                    <a:pt x="2956" y="4136"/>
                  </a:lnTo>
                  <a:lnTo>
                    <a:pt x="2931" y="4179"/>
                  </a:lnTo>
                  <a:lnTo>
                    <a:pt x="2905" y="4219"/>
                  </a:lnTo>
                  <a:lnTo>
                    <a:pt x="2876" y="4260"/>
                  </a:lnTo>
                  <a:lnTo>
                    <a:pt x="2846" y="4299"/>
                  </a:lnTo>
                  <a:lnTo>
                    <a:pt x="2814" y="4335"/>
                  </a:lnTo>
                  <a:lnTo>
                    <a:pt x="2780" y="4371"/>
                  </a:lnTo>
                  <a:lnTo>
                    <a:pt x="2745" y="4405"/>
                  </a:lnTo>
                  <a:lnTo>
                    <a:pt x="2707" y="4437"/>
                  </a:lnTo>
                  <a:lnTo>
                    <a:pt x="2669" y="4467"/>
                  </a:lnTo>
                  <a:lnTo>
                    <a:pt x="2629" y="4495"/>
                  </a:lnTo>
                  <a:lnTo>
                    <a:pt x="2588" y="4522"/>
                  </a:lnTo>
                  <a:lnTo>
                    <a:pt x="2545" y="4547"/>
                  </a:lnTo>
                  <a:lnTo>
                    <a:pt x="2500" y="4570"/>
                  </a:lnTo>
                  <a:lnTo>
                    <a:pt x="2456" y="4590"/>
                  </a:lnTo>
                  <a:lnTo>
                    <a:pt x="2432" y="4599"/>
                  </a:lnTo>
                  <a:lnTo>
                    <a:pt x="2410" y="4608"/>
                  </a:lnTo>
                  <a:lnTo>
                    <a:pt x="2385" y="4617"/>
                  </a:lnTo>
                  <a:lnTo>
                    <a:pt x="2362" y="4625"/>
                  </a:lnTo>
                  <a:lnTo>
                    <a:pt x="2337" y="4632"/>
                  </a:lnTo>
                  <a:lnTo>
                    <a:pt x="2313" y="4638"/>
                  </a:lnTo>
                  <a:lnTo>
                    <a:pt x="2288" y="4644"/>
                  </a:lnTo>
                  <a:lnTo>
                    <a:pt x="2264" y="4649"/>
                  </a:lnTo>
                  <a:lnTo>
                    <a:pt x="2239" y="4654"/>
                  </a:lnTo>
                  <a:lnTo>
                    <a:pt x="2214" y="4658"/>
                  </a:lnTo>
                  <a:lnTo>
                    <a:pt x="2189" y="4662"/>
                  </a:lnTo>
                  <a:lnTo>
                    <a:pt x="2163" y="4665"/>
                  </a:lnTo>
                  <a:lnTo>
                    <a:pt x="2137" y="4668"/>
                  </a:lnTo>
                  <a:lnTo>
                    <a:pt x="2111" y="4669"/>
                  </a:lnTo>
                  <a:lnTo>
                    <a:pt x="2085" y="4670"/>
                  </a:lnTo>
                  <a:lnTo>
                    <a:pt x="2058" y="4671"/>
                  </a:lnTo>
                  <a:lnTo>
                    <a:pt x="2032" y="4670"/>
                  </a:lnTo>
                  <a:lnTo>
                    <a:pt x="2006" y="4669"/>
                  </a:lnTo>
                  <a:lnTo>
                    <a:pt x="1980" y="4668"/>
                  </a:lnTo>
                  <a:lnTo>
                    <a:pt x="1954" y="4665"/>
                  </a:lnTo>
                  <a:lnTo>
                    <a:pt x="1929" y="4662"/>
                  </a:lnTo>
                  <a:lnTo>
                    <a:pt x="1903" y="4658"/>
                  </a:lnTo>
                  <a:lnTo>
                    <a:pt x="1878" y="4654"/>
                  </a:lnTo>
                  <a:lnTo>
                    <a:pt x="1852" y="4649"/>
                  </a:lnTo>
                  <a:lnTo>
                    <a:pt x="1828" y="4644"/>
                  </a:lnTo>
                  <a:lnTo>
                    <a:pt x="1804" y="4638"/>
                  </a:lnTo>
                  <a:lnTo>
                    <a:pt x="1779" y="4632"/>
                  </a:lnTo>
                  <a:lnTo>
                    <a:pt x="1755" y="4625"/>
                  </a:lnTo>
                  <a:lnTo>
                    <a:pt x="1731" y="4617"/>
                  </a:lnTo>
                  <a:lnTo>
                    <a:pt x="1708" y="4608"/>
                  </a:lnTo>
                  <a:lnTo>
                    <a:pt x="1684" y="4599"/>
                  </a:lnTo>
                  <a:lnTo>
                    <a:pt x="1661" y="4590"/>
                  </a:lnTo>
                  <a:lnTo>
                    <a:pt x="1616" y="4570"/>
                  </a:lnTo>
                  <a:lnTo>
                    <a:pt x="1572" y="4547"/>
                  </a:lnTo>
                  <a:lnTo>
                    <a:pt x="1530" y="4522"/>
                  </a:lnTo>
                  <a:lnTo>
                    <a:pt x="1488" y="4495"/>
                  </a:lnTo>
                  <a:lnTo>
                    <a:pt x="1448" y="4467"/>
                  </a:lnTo>
                  <a:lnTo>
                    <a:pt x="1409" y="4437"/>
                  </a:lnTo>
                  <a:lnTo>
                    <a:pt x="1373" y="4405"/>
                  </a:lnTo>
                  <a:lnTo>
                    <a:pt x="1337" y="4371"/>
                  </a:lnTo>
                  <a:lnTo>
                    <a:pt x="1303" y="4335"/>
                  </a:lnTo>
                  <a:lnTo>
                    <a:pt x="1271" y="4299"/>
                  </a:lnTo>
                  <a:lnTo>
                    <a:pt x="1240" y="4260"/>
                  </a:lnTo>
                  <a:lnTo>
                    <a:pt x="1212" y="4219"/>
                  </a:lnTo>
                  <a:lnTo>
                    <a:pt x="1185" y="4179"/>
                  </a:lnTo>
                  <a:lnTo>
                    <a:pt x="1161" y="4136"/>
                  </a:lnTo>
                  <a:lnTo>
                    <a:pt x="1138" y="4091"/>
                  </a:lnTo>
                  <a:lnTo>
                    <a:pt x="1118" y="4046"/>
                  </a:lnTo>
                  <a:lnTo>
                    <a:pt x="1108" y="4023"/>
                  </a:lnTo>
                  <a:lnTo>
                    <a:pt x="1100" y="4000"/>
                  </a:lnTo>
                  <a:lnTo>
                    <a:pt x="1091" y="3976"/>
                  </a:lnTo>
                  <a:lnTo>
                    <a:pt x="1083" y="3952"/>
                  </a:lnTo>
                  <a:lnTo>
                    <a:pt x="1076" y="3928"/>
                  </a:lnTo>
                  <a:lnTo>
                    <a:pt x="1069" y="3905"/>
                  </a:lnTo>
                  <a:lnTo>
                    <a:pt x="1064" y="3879"/>
                  </a:lnTo>
                  <a:lnTo>
                    <a:pt x="1058" y="3855"/>
                  </a:lnTo>
                  <a:lnTo>
                    <a:pt x="1053" y="3829"/>
                  </a:lnTo>
                  <a:lnTo>
                    <a:pt x="1049" y="3805"/>
                  </a:lnTo>
                  <a:lnTo>
                    <a:pt x="1046" y="3779"/>
                  </a:lnTo>
                  <a:lnTo>
                    <a:pt x="1043" y="3754"/>
                  </a:lnTo>
                  <a:lnTo>
                    <a:pt x="1041" y="3727"/>
                  </a:lnTo>
                  <a:lnTo>
                    <a:pt x="1038" y="3702"/>
                  </a:lnTo>
                  <a:lnTo>
                    <a:pt x="1037" y="3675"/>
                  </a:lnTo>
                  <a:lnTo>
                    <a:pt x="1037" y="3649"/>
                  </a:lnTo>
                  <a:lnTo>
                    <a:pt x="1037" y="3622"/>
                  </a:lnTo>
                  <a:lnTo>
                    <a:pt x="1038" y="3597"/>
                  </a:lnTo>
                  <a:lnTo>
                    <a:pt x="1041" y="3571"/>
                  </a:lnTo>
                  <a:lnTo>
                    <a:pt x="1043" y="3545"/>
                  </a:lnTo>
                  <a:lnTo>
                    <a:pt x="1046" y="3520"/>
                  </a:lnTo>
                  <a:lnTo>
                    <a:pt x="1049" y="3494"/>
                  </a:lnTo>
                  <a:lnTo>
                    <a:pt x="1053" y="3469"/>
                  </a:lnTo>
                  <a:lnTo>
                    <a:pt x="1058" y="3444"/>
                  </a:lnTo>
                  <a:lnTo>
                    <a:pt x="1064" y="3419"/>
                  </a:lnTo>
                  <a:lnTo>
                    <a:pt x="1069" y="3394"/>
                  </a:lnTo>
                  <a:lnTo>
                    <a:pt x="1076" y="3370"/>
                  </a:lnTo>
                  <a:lnTo>
                    <a:pt x="1083" y="3346"/>
                  </a:lnTo>
                  <a:lnTo>
                    <a:pt x="1091" y="3322"/>
                  </a:lnTo>
                  <a:lnTo>
                    <a:pt x="1100" y="3299"/>
                  </a:lnTo>
                  <a:lnTo>
                    <a:pt x="1108" y="3275"/>
                  </a:lnTo>
                  <a:lnTo>
                    <a:pt x="1118" y="3252"/>
                  </a:lnTo>
                  <a:lnTo>
                    <a:pt x="1138" y="3207"/>
                  </a:lnTo>
                  <a:lnTo>
                    <a:pt x="1161" y="3163"/>
                  </a:lnTo>
                  <a:lnTo>
                    <a:pt x="1185" y="3120"/>
                  </a:lnTo>
                  <a:lnTo>
                    <a:pt x="1212" y="3079"/>
                  </a:lnTo>
                  <a:lnTo>
                    <a:pt x="1240" y="3039"/>
                  </a:lnTo>
                  <a:lnTo>
                    <a:pt x="1271" y="3000"/>
                  </a:lnTo>
                  <a:lnTo>
                    <a:pt x="1303" y="2963"/>
                  </a:lnTo>
                  <a:lnTo>
                    <a:pt x="1337" y="2928"/>
                  </a:lnTo>
                  <a:lnTo>
                    <a:pt x="1373" y="2894"/>
                  </a:lnTo>
                  <a:lnTo>
                    <a:pt x="1409" y="2862"/>
                  </a:lnTo>
                  <a:lnTo>
                    <a:pt x="1448" y="2831"/>
                  </a:lnTo>
                  <a:lnTo>
                    <a:pt x="1488" y="2802"/>
                  </a:lnTo>
                  <a:lnTo>
                    <a:pt x="1530" y="2776"/>
                  </a:lnTo>
                  <a:lnTo>
                    <a:pt x="1572" y="2752"/>
                  </a:lnTo>
                  <a:lnTo>
                    <a:pt x="1616" y="2729"/>
                  </a:lnTo>
                  <a:lnTo>
                    <a:pt x="1661" y="2709"/>
                  </a:lnTo>
                  <a:lnTo>
                    <a:pt x="1684" y="2700"/>
                  </a:lnTo>
                  <a:lnTo>
                    <a:pt x="1708" y="2690"/>
                  </a:lnTo>
                  <a:lnTo>
                    <a:pt x="1731" y="2682"/>
                  </a:lnTo>
                  <a:lnTo>
                    <a:pt x="1755" y="2674"/>
                  </a:lnTo>
                  <a:lnTo>
                    <a:pt x="1779" y="2667"/>
                  </a:lnTo>
                  <a:lnTo>
                    <a:pt x="1804" y="2661"/>
                  </a:lnTo>
                  <a:lnTo>
                    <a:pt x="1828" y="2655"/>
                  </a:lnTo>
                  <a:lnTo>
                    <a:pt x="1852" y="2649"/>
                  </a:lnTo>
                  <a:lnTo>
                    <a:pt x="1878" y="2645"/>
                  </a:lnTo>
                  <a:lnTo>
                    <a:pt x="1903" y="2640"/>
                  </a:lnTo>
                  <a:lnTo>
                    <a:pt x="1929" y="2636"/>
                  </a:lnTo>
                  <a:lnTo>
                    <a:pt x="1954" y="2633"/>
                  </a:lnTo>
                  <a:lnTo>
                    <a:pt x="1980" y="2631"/>
                  </a:lnTo>
                  <a:lnTo>
                    <a:pt x="2006" y="2629"/>
                  </a:lnTo>
                  <a:lnTo>
                    <a:pt x="2032" y="2628"/>
                  </a:lnTo>
                  <a:lnTo>
                    <a:pt x="2058" y="2628"/>
                  </a:lnTo>
                  <a:lnTo>
                    <a:pt x="2085" y="2628"/>
                  </a:lnTo>
                  <a:lnTo>
                    <a:pt x="2111" y="2629"/>
                  </a:lnTo>
                  <a:lnTo>
                    <a:pt x="2137" y="2631"/>
                  </a:lnTo>
                  <a:lnTo>
                    <a:pt x="2163" y="2633"/>
                  </a:lnTo>
                  <a:lnTo>
                    <a:pt x="2189" y="2636"/>
                  </a:lnTo>
                  <a:lnTo>
                    <a:pt x="2214" y="2640"/>
                  </a:lnTo>
                  <a:lnTo>
                    <a:pt x="2239" y="2645"/>
                  </a:lnTo>
                  <a:lnTo>
                    <a:pt x="2264" y="2649"/>
                  </a:lnTo>
                  <a:lnTo>
                    <a:pt x="2288" y="2655"/>
                  </a:lnTo>
                  <a:lnTo>
                    <a:pt x="2313" y="2661"/>
                  </a:lnTo>
                  <a:lnTo>
                    <a:pt x="2337" y="2667"/>
                  </a:lnTo>
                  <a:lnTo>
                    <a:pt x="2362" y="2674"/>
                  </a:lnTo>
                  <a:lnTo>
                    <a:pt x="2385" y="2682"/>
                  </a:lnTo>
                  <a:lnTo>
                    <a:pt x="2410" y="2690"/>
                  </a:lnTo>
                  <a:lnTo>
                    <a:pt x="2432" y="2700"/>
                  </a:lnTo>
                  <a:lnTo>
                    <a:pt x="2456" y="2709"/>
                  </a:lnTo>
                  <a:lnTo>
                    <a:pt x="2500" y="2729"/>
                  </a:lnTo>
                  <a:lnTo>
                    <a:pt x="2545" y="2752"/>
                  </a:lnTo>
                  <a:lnTo>
                    <a:pt x="2588" y="2776"/>
                  </a:lnTo>
                  <a:lnTo>
                    <a:pt x="2629" y="2802"/>
                  </a:lnTo>
                  <a:lnTo>
                    <a:pt x="2669" y="2831"/>
                  </a:lnTo>
                  <a:lnTo>
                    <a:pt x="2707" y="2862"/>
                  </a:lnTo>
                  <a:lnTo>
                    <a:pt x="2745" y="2894"/>
                  </a:lnTo>
                  <a:lnTo>
                    <a:pt x="2780" y="2928"/>
                  </a:lnTo>
                  <a:lnTo>
                    <a:pt x="2814" y="2963"/>
                  </a:lnTo>
                  <a:lnTo>
                    <a:pt x="2846" y="3000"/>
                  </a:lnTo>
                  <a:lnTo>
                    <a:pt x="2876" y="3039"/>
                  </a:lnTo>
                  <a:lnTo>
                    <a:pt x="2905" y="3079"/>
                  </a:lnTo>
                  <a:lnTo>
                    <a:pt x="2931" y="3120"/>
                  </a:lnTo>
                  <a:lnTo>
                    <a:pt x="2956" y="3163"/>
                  </a:lnTo>
                  <a:lnTo>
                    <a:pt x="2979" y="3207"/>
                  </a:lnTo>
                  <a:lnTo>
                    <a:pt x="3000" y="3252"/>
                  </a:lnTo>
                  <a:lnTo>
                    <a:pt x="3009" y="3275"/>
                  </a:lnTo>
                  <a:lnTo>
                    <a:pt x="3018" y="3299"/>
                  </a:lnTo>
                  <a:lnTo>
                    <a:pt x="3026" y="3322"/>
                  </a:lnTo>
                  <a:lnTo>
                    <a:pt x="3033" y="3346"/>
                  </a:lnTo>
                  <a:lnTo>
                    <a:pt x="3041" y="3370"/>
                  </a:lnTo>
                  <a:lnTo>
                    <a:pt x="3047" y="3394"/>
                  </a:lnTo>
                  <a:lnTo>
                    <a:pt x="3053" y="3419"/>
                  </a:lnTo>
                  <a:lnTo>
                    <a:pt x="3059" y="3444"/>
                  </a:lnTo>
                  <a:lnTo>
                    <a:pt x="3064" y="3469"/>
                  </a:lnTo>
                  <a:lnTo>
                    <a:pt x="3068" y="3494"/>
                  </a:lnTo>
                  <a:lnTo>
                    <a:pt x="3072" y="3520"/>
                  </a:lnTo>
                  <a:lnTo>
                    <a:pt x="3074" y="3545"/>
                  </a:lnTo>
                  <a:lnTo>
                    <a:pt x="3077" y="3571"/>
                  </a:lnTo>
                  <a:lnTo>
                    <a:pt x="3078" y="3597"/>
                  </a:lnTo>
                  <a:lnTo>
                    <a:pt x="3079" y="3622"/>
                  </a:lnTo>
                  <a:lnTo>
                    <a:pt x="3080" y="3649"/>
                  </a:lnTo>
                  <a:close/>
                  <a:moveTo>
                    <a:pt x="0" y="0"/>
                  </a:moveTo>
                  <a:lnTo>
                    <a:pt x="0" y="462"/>
                  </a:lnTo>
                  <a:lnTo>
                    <a:pt x="4116" y="462"/>
                  </a:lnTo>
                  <a:lnTo>
                    <a:pt x="4116" y="0"/>
                  </a:lnTo>
                  <a:lnTo>
                    <a:pt x="0" y="0"/>
                  </a:lnTo>
                  <a:close/>
                  <a:moveTo>
                    <a:pt x="2024" y="2698"/>
                  </a:moveTo>
                  <a:lnTo>
                    <a:pt x="1820" y="3321"/>
                  </a:lnTo>
                  <a:lnTo>
                    <a:pt x="1165" y="3321"/>
                  </a:lnTo>
                  <a:lnTo>
                    <a:pt x="1159" y="3321"/>
                  </a:lnTo>
                  <a:lnTo>
                    <a:pt x="1154" y="3323"/>
                  </a:lnTo>
                  <a:lnTo>
                    <a:pt x="1149" y="3325"/>
                  </a:lnTo>
                  <a:lnTo>
                    <a:pt x="1143" y="3328"/>
                  </a:lnTo>
                  <a:lnTo>
                    <a:pt x="1139" y="3331"/>
                  </a:lnTo>
                  <a:lnTo>
                    <a:pt x="1135" y="3335"/>
                  </a:lnTo>
                  <a:lnTo>
                    <a:pt x="1133" y="3340"/>
                  </a:lnTo>
                  <a:lnTo>
                    <a:pt x="1130" y="3345"/>
                  </a:lnTo>
                  <a:lnTo>
                    <a:pt x="1129" y="3352"/>
                  </a:lnTo>
                  <a:lnTo>
                    <a:pt x="1129" y="3357"/>
                  </a:lnTo>
                  <a:lnTo>
                    <a:pt x="1129" y="3363"/>
                  </a:lnTo>
                  <a:lnTo>
                    <a:pt x="1130" y="3368"/>
                  </a:lnTo>
                  <a:lnTo>
                    <a:pt x="1132" y="3373"/>
                  </a:lnTo>
                  <a:lnTo>
                    <a:pt x="1135" y="3378"/>
                  </a:lnTo>
                  <a:lnTo>
                    <a:pt x="1139" y="3382"/>
                  </a:lnTo>
                  <a:lnTo>
                    <a:pt x="1143" y="3386"/>
                  </a:lnTo>
                  <a:lnTo>
                    <a:pt x="1673" y="3772"/>
                  </a:lnTo>
                  <a:lnTo>
                    <a:pt x="1469" y="4400"/>
                  </a:lnTo>
                  <a:lnTo>
                    <a:pt x="1468" y="4405"/>
                  </a:lnTo>
                  <a:lnTo>
                    <a:pt x="1467" y="4411"/>
                  </a:lnTo>
                  <a:lnTo>
                    <a:pt x="1468" y="4416"/>
                  </a:lnTo>
                  <a:lnTo>
                    <a:pt x="1469" y="4422"/>
                  </a:lnTo>
                  <a:lnTo>
                    <a:pt x="1471" y="4427"/>
                  </a:lnTo>
                  <a:lnTo>
                    <a:pt x="1475" y="4431"/>
                  </a:lnTo>
                  <a:lnTo>
                    <a:pt x="1479" y="4436"/>
                  </a:lnTo>
                  <a:lnTo>
                    <a:pt x="1483" y="4439"/>
                  </a:lnTo>
                  <a:lnTo>
                    <a:pt x="1488" y="4442"/>
                  </a:lnTo>
                  <a:lnTo>
                    <a:pt x="1493" y="4444"/>
                  </a:lnTo>
                  <a:lnTo>
                    <a:pt x="1498" y="4446"/>
                  </a:lnTo>
                  <a:lnTo>
                    <a:pt x="1504" y="4446"/>
                  </a:lnTo>
                  <a:lnTo>
                    <a:pt x="1509" y="4446"/>
                  </a:lnTo>
                  <a:lnTo>
                    <a:pt x="1515" y="4444"/>
                  </a:lnTo>
                  <a:lnTo>
                    <a:pt x="1520" y="4442"/>
                  </a:lnTo>
                  <a:lnTo>
                    <a:pt x="1525" y="4439"/>
                  </a:lnTo>
                  <a:lnTo>
                    <a:pt x="2058" y="4052"/>
                  </a:lnTo>
                  <a:lnTo>
                    <a:pt x="2591" y="4439"/>
                  </a:lnTo>
                  <a:lnTo>
                    <a:pt x="2596" y="4442"/>
                  </a:lnTo>
                  <a:lnTo>
                    <a:pt x="2601" y="4444"/>
                  </a:lnTo>
                  <a:lnTo>
                    <a:pt x="2606" y="4446"/>
                  </a:lnTo>
                  <a:lnTo>
                    <a:pt x="2612" y="4446"/>
                  </a:lnTo>
                  <a:lnTo>
                    <a:pt x="2617" y="4446"/>
                  </a:lnTo>
                  <a:lnTo>
                    <a:pt x="2623" y="4444"/>
                  </a:lnTo>
                  <a:lnTo>
                    <a:pt x="2628" y="4442"/>
                  </a:lnTo>
                  <a:lnTo>
                    <a:pt x="2633" y="4439"/>
                  </a:lnTo>
                  <a:lnTo>
                    <a:pt x="2638" y="4436"/>
                  </a:lnTo>
                  <a:lnTo>
                    <a:pt x="2641" y="4431"/>
                  </a:lnTo>
                  <a:lnTo>
                    <a:pt x="2644" y="4427"/>
                  </a:lnTo>
                  <a:lnTo>
                    <a:pt x="2646" y="4422"/>
                  </a:lnTo>
                  <a:lnTo>
                    <a:pt x="2648" y="4416"/>
                  </a:lnTo>
                  <a:lnTo>
                    <a:pt x="2648" y="4411"/>
                  </a:lnTo>
                  <a:lnTo>
                    <a:pt x="2648" y="4405"/>
                  </a:lnTo>
                  <a:lnTo>
                    <a:pt x="2646" y="4400"/>
                  </a:lnTo>
                  <a:lnTo>
                    <a:pt x="2442" y="3772"/>
                  </a:lnTo>
                  <a:lnTo>
                    <a:pt x="2973" y="3386"/>
                  </a:lnTo>
                  <a:lnTo>
                    <a:pt x="2977" y="3382"/>
                  </a:lnTo>
                  <a:lnTo>
                    <a:pt x="2981" y="3378"/>
                  </a:lnTo>
                  <a:lnTo>
                    <a:pt x="2984" y="3373"/>
                  </a:lnTo>
                  <a:lnTo>
                    <a:pt x="2986" y="3368"/>
                  </a:lnTo>
                  <a:lnTo>
                    <a:pt x="2987" y="3363"/>
                  </a:lnTo>
                  <a:lnTo>
                    <a:pt x="2988" y="3357"/>
                  </a:lnTo>
                  <a:lnTo>
                    <a:pt x="2987" y="3352"/>
                  </a:lnTo>
                  <a:lnTo>
                    <a:pt x="2986" y="3345"/>
                  </a:lnTo>
                  <a:lnTo>
                    <a:pt x="2984" y="3340"/>
                  </a:lnTo>
                  <a:lnTo>
                    <a:pt x="2981" y="3335"/>
                  </a:lnTo>
                  <a:lnTo>
                    <a:pt x="2977" y="3331"/>
                  </a:lnTo>
                  <a:lnTo>
                    <a:pt x="2973" y="3328"/>
                  </a:lnTo>
                  <a:lnTo>
                    <a:pt x="2968" y="3325"/>
                  </a:lnTo>
                  <a:lnTo>
                    <a:pt x="2963" y="3323"/>
                  </a:lnTo>
                  <a:lnTo>
                    <a:pt x="2958" y="3321"/>
                  </a:lnTo>
                  <a:lnTo>
                    <a:pt x="2952" y="3321"/>
                  </a:lnTo>
                  <a:lnTo>
                    <a:pt x="2296" y="3321"/>
                  </a:lnTo>
                  <a:lnTo>
                    <a:pt x="2093" y="2698"/>
                  </a:lnTo>
                  <a:lnTo>
                    <a:pt x="2091" y="2691"/>
                  </a:lnTo>
                  <a:lnTo>
                    <a:pt x="2088" y="2687"/>
                  </a:lnTo>
                  <a:lnTo>
                    <a:pt x="2084" y="2682"/>
                  </a:lnTo>
                  <a:lnTo>
                    <a:pt x="2080" y="2679"/>
                  </a:lnTo>
                  <a:lnTo>
                    <a:pt x="2075" y="2676"/>
                  </a:lnTo>
                  <a:lnTo>
                    <a:pt x="2069" y="2674"/>
                  </a:lnTo>
                  <a:lnTo>
                    <a:pt x="2064" y="2673"/>
                  </a:lnTo>
                  <a:lnTo>
                    <a:pt x="2058" y="2672"/>
                  </a:lnTo>
                  <a:lnTo>
                    <a:pt x="2053" y="2673"/>
                  </a:lnTo>
                  <a:lnTo>
                    <a:pt x="2047" y="2674"/>
                  </a:lnTo>
                  <a:lnTo>
                    <a:pt x="2042" y="2676"/>
                  </a:lnTo>
                  <a:lnTo>
                    <a:pt x="2037" y="2679"/>
                  </a:lnTo>
                  <a:lnTo>
                    <a:pt x="2033" y="2682"/>
                  </a:lnTo>
                  <a:lnTo>
                    <a:pt x="2030" y="2687"/>
                  </a:lnTo>
                  <a:lnTo>
                    <a:pt x="2027" y="2691"/>
                  </a:lnTo>
                  <a:lnTo>
                    <a:pt x="2024" y="2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9" name="PA_KSO_Shape_10">
              <a:extLst>
                <a:ext uri="{FF2B5EF4-FFF2-40B4-BE49-F238E27FC236}">
                  <a16:creationId xmlns:a16="http://schemas.microsoft.com/office/drawing/2014/main" id="{6654C1CF-5FF7-406B-B230-80FD569685A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5147874" y="2001813"/>
              <a:ext cx="1043116" cy="1044856"/>
            </a:xfrm>
            <a:custGeom>
              <a:avLst/>
              <a:gdLst>
                <a:gd name="T0" fmla="*/ 1677554 w 4408"/>
                <a:gd name="T1" fmla="*/ 780497 h 4408"/>
                <a:gd name="T2" fmla="*/ 1588217 w 4408"/>
                <a:gd name="T3" fmla="*/ 591639 h 4408"/>
                <a:gd name="T4" fmla="*/ 1608502 w 4408"/>
                <a:gd name="T5" fmla="*/ 502180 h 4408"/>
                <a:gd name="T6" fmla="*/ 1696976 w 4408"/>
                <a:gd name="T7" fmla="*/ 375555 h 4408"/>
                <a:gd name="T8" fmla="*/ 1554554 w 4408"/>
                <a:gd name="T9" fmla="*/ 213924 h 4408"/>
                <a:gd name="T10" fmla="*/ 1473848 w 4408"/>
                <a:gd name="T11" fmla="*/ 222135 h 4408"/>
                <a:gd name="T12" fmla="*/ 1343079 w 4408"/>
                <a:gd name="T13" fmla="*/ 316780 h 4408"/>
                <a:gd name="T14" fmla="*/ 1147142 w 4408"/>
                <a:gd name="T15" fmla="*/ 246336 h 4408"/>
                <a:gd name="T16" fmla="*/ 1097941 w 4408"/>
                <a:gd name="T17" fmla="*/ 168978 h 4408"/>
                <a:gd name="T18" fmla="*/ 1070752 w 4408"/>
                <a:gd name="T19" fmla="*/ 16855 h 4408"/>
                <a:gd name="T20" fmla="*/ 856688 w 4408"/>
                <a:gd name="T21" fmla="*/ 3025 h 4408"/>
                <a:gd name="T22" fmla="*/ 805761 w 4408"/>
                <a:gd name="T23" fmla="*/ 65690 h 4408"/>
                <a:gd name="T24" fmla="*/ 779866 w 4408"/>
                <a:gd name="T25" fmla="*/ 225592 h 4408"/>
                <a:gd name="T26" fmla="*/ 591266 w 4408"/>
                <a:gd name="T27" fmla="*/ 314619 h 4408"/>
                <a:gd name="T28" fmla="*/ 502360 w 4408"/>
                <a:gd name="T29" fmla="*/ 294739 h 4408"/>
                <a:gd name="T30" fmla="*/ 375044 w 4408"/>
                <a:gd name="T31" fmla="*/ 206145 h 4408"/>
                <a:gd name="T32" fmla="*/ 214064 w 4408"/>
                <a:gd name="T33" fmla="*/ 348328 h 4408"/>
                <a:gd name="T34" fmla="*/ 221833 w 4408"/>
                <a:gd name="T35" fmla="*/ 428711 h 4408"/>
                <a:gd name="T36" fmla="*/ 316780 w 4408"/>
                <a:gd name="T37" fmla="*/ 560091 h 4408"/>
                <a:gd name="T38" fmla="*/ 246001 w 4408"/>
                <a:gd name="T39" fmla="*/ 756728 h 4408"/>
                <a:gd name="T40" fmla="*/ 168748 w 4408"/>
                <a:gd name="T41" fmla="*/ 805563 h 4408"/>
                <a:gd name="T42" fmla="*/ 16832 w 4408"/>
                <a:gd name="T43" fmla="*/ 832357 h 4408"/>
                <a:gd name="T44" fmla="*/ 3453 w 4408"/>
                <a:gd name="T45" fmla="*/ 1047577 h 4408"/>
                <a:gd name="T46" fmla="*/ 65600 w 4408"/>
                <a:gd name="T47" fmla="*/ 1098573 h 4408"/>
                <a:gd name="T48" fmla="*/ 225717 w 4408"/>
                <a:gd name="T49" fmla="*/ 1124935 h 4408"/>
                <a:gd name="T50" fmla="*/ 314191 w 4408"/>
                <a:gd name="T51" fmla="*/ 1313361 h 4408"/>
                <a:gd name="T52" fmla="*/ 294338 w 4408"/>
                <a:gd name="T53" fmla="*/ 1402820 h 4408"/>
                <a:gd name="T54" fmla="*/ 205864 w 4408"/>
                <a:gd name="T55" fmla="*/ 1529445 h 4408"/>
                <a:gd name="T56" fmla="*/ 348286 w 4408"/>
                <a:gd name="T57" fmla="*/ 1691076 h 4408"/>
                <a:gd name="T58" fmla="*/ 428560 w 4408"/>
                <a:gd name="T59" fmla="*/ 1682865 h 4408"/>
                <a:gd name="T60" fmla="*/ 559329 w 4408"/>
                <a:gd name="T61" fmla="*/ 1588220 h 4408"/>
                <a:gd name="T62" fmla="*/ 755698 w 4408"/>
                <a:gd name="T63" fmla="*/ 1658664 h 4408"/>
                <a:gd name="T64" fmla="*/ 804467 w 4408"/>
                <a:gd name="T65" fmla="*/ 1736886 h 4408"/>
                <a:gd name="T66" fmla="*/ 831656 w 4408"/>
                <a:gd name="T67" fmla="*/ 1888578 h 4408"/>
                <a:gd name="T68" fmla="*/ 1046152 w 4408"/>
                <a:gd name="T69" fmla="*/ 1901543 h 4408"/>
                <a:gd name="T70" fmla="*/ 1097510 w 4408"/>
                <a:gd name="T71" fmla="*/ 1839310 h 4408"/>
                <a:gd name="T72" fmla="*/ 1123405 w 4408"/>
                <a:gd name="T73" fmla="*/ 1679840 h 4408"/>
                <a:gd name="T74" fmla="*/ 1311574 w 4408"/>
                <a:gd name="T75" fmla="*/ 1590813 h 4408"/>
                <a:gd name="T76" fmla="*/ 1400911 w 4408"/>
                <a:gd name="T77" fmla="*/ 1610693 h 4408"/>
                <a:gd name="T78" fmla="*/ 1527364 w 4408"/>
                <a:gd name="T79" fmla="*/ 1699288 h 4408"/>
                <a:gd name="T80" fmla="*/ 1688776 w 4408"/>
                <a:gd name="T81" fmla="*/ 1556672 h 4408"/>
                <a:gd name="T82" fmla="*/ 1681007 w 4408"/>
                <a:gd name="T83" fmla="*/ 1475856 h 4408"/>
                <a:gd name="T84" fmla="*/ 1586059 w 4408"/>
                <a:gd name="T85" fmla="*/ 1344909 h 4408"/>
                <a:gd name="T86" fmla="*/ 1656407 w 4408"/>
                <a:gd name="T87" fmla="*/ 1148705 h 4408"/>
                <a:gd name="T88" fmla="*/ 1734092 w 4408"/>
                <a:gd name="T89" fmla="*/ 1099437 h 4408"/>
                <a:gd name="T90" fmla="*/ 1886008 w 4408"/>
                <a:gd name="T91" fmla="*/ 1072211 h 4408"/>
                <a:gd name="T92" fmla="*/ 1899387 w 4408"/>
                <a:gd name="T93" fmla="*/ 857423 h 4408"/>
                <a:gd name="T94" fmla="*/ 1836808 w 4408"/>
                <a:gd name="T95" fmla="*/ 805995 h 4408"/>
                <a:gd name="T96" fmla="*/ 1281363 w 4408"/>
                <a:gd name="T97" fmla="*/ 1111106 h 4408"/>
                <a:gd name="T98" fmla="*/ 1141100 w 4408"/>
                <a:gd name="T99" fmla="*/ 1265390 h 4408"/>
                <a:gd name="T100" fmla="*/ 951636 w 4408"/>
                <a:gd name="T101" fmla="*/ 1318547 h 4408"/>
                <a:gd name="T102" fmla="*/ 747066 w 4408"/>
                <a:gd name="T103" fmla="*/ 1256315 h 4408"/>
                <a:gd name="T104" fmla="*/ 614139 w 4408"/>
                <a:gd name="T105" fmla="*/ 1095116 h 4408"/>
                <a:gd name="T106" fmla="*/ 589539 w 4408"/>
                <a:gd name="T107" fmla="*/ 896318 h 4408"/>
                <a:gd name="T108" fmla="*/ 680603 w 4408"/>
                <a:gd name="T109" fmla="*/ 706164 h 4408"/>
                <a:gd name="T110" fmla="*/ 860140 w 4408"/>
                <a:gd name="T111" fmla="*/ 597689 h 4408"/>
                <a:gd name="T112" fmla="*/ 1060394 w 4408"/>
                <a:gd name="T113" fmla="*/ 602443 h 4408"/>
                <a:gd name="T114" fmla="*/ 1233458 w 4408"/>
                <a:gd name="T115" fmla="*/ 719561 h 4408"/>
                <a:gd name="T116" fmla="*/ 1315458 w 4408"/>
                <a:gd name="T117" fmla="*/ 914901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0" name="出品 19">
              <a:extLst>
                <a:ext uri="{FF2B5EF4-FFF2-40B4-BE49-F238E27FC236}">
                  <a16:creationId xmlns:a16="http://schemas.microsoft.com/office/drawing/2014/main" id="{C38746C0-2767-4D67-8564-BA0A5E6D8F5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819686" y="3163840"/>
              <a:ext cx="720762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透明</a:t>
              </a:r>
            </a:p>
          </p:txBody>
        </p:sp>
        <p:sp>
          <p:nvSpPr>
            <p:cNvPr id="61" name="出品 20">
              <a:extLst>
                <a:ext uri="{FF2B5EF4-FFF2-40B4-BE49-F238E27FC236}">
                  <a16:creationId xmlns:a16="http://schemas.microsoft.com/office/drawing/2014/main" id="{DDF77659-227E-40FA-9BF1-A2C4AD677E2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325909" y="3173226"/>
              <a:ext cx="687044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</a:p>
          </p:txBody>
        </p:sp>
        <p:sp>
          <p:nvSpPr>
            <p:cNvPr id="62" name="P品 21">
              <a:extLst>
                <a:ext uri="{FF2B5EF4-FFF2-40B4-BE49-F238E27FC236}">
                  <a16:creationId xmlns:a16="http://schemas.microsoft.com/office/drawing/2014/main" id="{F083CCE3-C745-4B60-9DE1-2731ADFFA79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269304" y="5688636"/>
              <a:ext cx="960713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开放性</a:t>
              </a:r>
            </a:p>
          </p:txBody>
        </p:sp>
        <p:sp>
          <p:nvSpPr>
            <p:cNvPr id="63" name="22">
              <a:extLst>
                <a:ext uri="{FF2B5EF4-FFF2-40B4-BE49-F238E27FC236}">
                  <a16:creationId xmlns:a16="http://schemas.microsoft.com/office/drawing/2014/main" id="{8F19245C-C83A-46A1-B6D6-E7EC1FF8C8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94191" y="5730686"/>
              <a:ext cx="1171754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人人参与</a:t>
              </a:r>
            </a:p>
          </p:txBody>
        </p:sp>
      </p:grpSp>
      <p:sp>
        <p:nvSpPr>
          <p:cNvPr id="65" name="Subtitle 2">
            <a:extLst>
              <a:ext uri="{FF2B5EF4-FFF2-40B4-BE49-F238E27FC236}">
                <a16:creationId xmlns:a16="http://schemas.microsoft.com/office/drawing/2014/main" id="{7ECFDD68-F884-4127-B6F4-6FA4ACB19637}"/>
              </a:ext>
            </a:extLst>
          </p:cNvPr>
          <p:cNvSpPr txBox="1"/>
          <p:nvPr/>
        </p:nvSpPr>
        <p:spPr>
          <a:xfrm>
            <a:off x="6239222" y="2113505"/>
            <a:ext cx="3528392" cy="302688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核心愿景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变的是理念，是思想，而不是形式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氛围很重要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发散问题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7467" y="2348880"/>
            <a:ext cx="2952328" cy="12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中心化和去中心化并不是相对的，在结合时如何把握？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1823" y="2348880"/>
            <a:ext cx="2952328" cy="253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开源当中有“仁慈的独裁者”，发现很多人在进行独断的时候都会使用这样的说法，“仁慈的独裁者”如何更好利用这种权力？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6179" y="2348880"/>
            <a:ext cx="2952328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去中心化对开源来说也是一把双刃剑。在去中心化的同时，如何应对对风险？如何把握方向？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7600155" y="2390401"/>
            <a:ext cx="0" cy="256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4359795" y="2390401"/>
            <a:ext cx="0" cy="2561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942471" cy="3151228"/>
            <a:chOff x="3862958" y="1655787"/>
            <a:chExt cx="3942471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02922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345</Words>
  <Application>Microsoft Office PowerPoint</Application>
  <PresentationFormat>自定义</PresentationFormat>
  <Paragraphs>69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汉仪大圣体简</vt:lpstr>
      <vt:lpstr>微软雅黑</vt:lpstr>
      <vt:lpstr>微软雅黑 Light</vt:lpstr>
      <vt:lpstr>造字工房尚雅体演示版常规体</vt:lpstr>
      <vt:lpstr>Arial</vt:lpstr>
      <vt:lpstr>Calibri</vt:lpstr>
      <vt:lpstr>Georgia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cp:lastModifiedBy>李 扬</cp:lastModifiedBy>
  <cp:revision>85</cp:revision>
  <dcterms:modified xsi:type="dcterms:W3CDTF">2022-02-19T03:30:38Z</dcterms:modified>
</cp:coreProperties>
</file>