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8" r:id="rId4"/>
    <p:sldId id="289" r:id="rId5"/>
    <p:sldId id="290" r:id="rId6"/>
    <p:sldId id="292" r:id="rId7"/>
    <p:sldId id="291" r:id="rId8"/>
    <p:sldId id="259" r:id="rId9"/>
    <p:sldId id="274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1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0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5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0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95598" y="2767435"/>
            <a:ext cx="52758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《</a:t>
            </a:r>
            <a:r>
              <a: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开放式组织</a:t>
            </a: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》</a:t>
            </a:r>
          </a:p>
          <a:p>
            <a:pPr algn="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怀特赫斯特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endParaRPr lang="en-US" altLang="zh-CN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339729" y="5733256"/>
            <a:ext cx="1944216" cy="4320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分享人：李扬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355">
        <p14:gallery dir="l"/>
      </p:transition>
    </mc:Choice>
    <mc:Fallback xmlns="">
      <p:transition spd="slow" advClick="0" advTm="63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为什么要讨论开放式组织？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13D5AB-9865-41AC-893F-9BA5AB0EE296}"/>
              </a:ext>
            </a:extLst>
          </p:cNvPr>
          <p:cNvGrpSpPr/>
          <p:nvPr/>
        </p:nvGrpSpPr>
        <p:grpSpPr>
          <a:xfrm flipH="1">
            <a:off x="3051018" y="1084481"/>
            <a:ext cx="6161075" cy="1853272"/>
            <a:chOff x="4548021" y="1956336"/>
            <a:chExt cx="5778815" cy="1678541"/>
          </a:xfrm>
          <a:solidFill>
            <a:srgbClr val="51ACB5"/>
          </a:solidFill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9721C829-AC0C-4675-9FE3-4A04724B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021" y="1956337"/>
              <a:ext cx="1727511" cy="1678540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效率</a:t>
              </a:r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1374E38B-B898-4E65-A493-2CE50A42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325" y="1956336"/>
              <a:ext cx="1727511" cy="1678540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创新力</a:t>
              </a:r>
              <a:endParaRPr lang="zh-CN" altLang="en-US" sz="2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25" name="Oval 16">
            <a:extLst>
              <a:ext uri="{FF2B5EF4-FFF2-40B4-BE49-F238E27FC236}">
                <a16:creationId xmlns:a16="http://schemas.microsoft.com/office/drawing/2014/main" id="{50494719-6008-4AC3-ABB7-E78A3553E0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9075" y="3196100"/>
            <a:ext cx="1820050" cy="1768456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驱动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C125E4DA-F4D6-406F-A755-CB7FF04952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03534" y="4931226"/>
            <a:ext cx="1820050" cy="1768456"/>
          </a:xfrm>
          <a:prstGeom prst="ellipse">
            <a:avLst/>
          </a:prstGeom>
          <a:solidFill>
            <a:srgbClr val="59A3B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交易型</a:t>
            </a:r>
            <a:endParaRPr lang="zh-CN" altLang="en-US" sz="20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5E109C6B-C807-4C0C-B4B1-A6345681E8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36105" y="4931226"/>
            <a:ext cx="1820050" cy="1840464"/>
          </a:xfrm>
          <a:prstGeom prst="ellipse">
            <a:avLst/>
          </a:prstGeom>
          <a:solidFill>
            <a:srgbClr val="3B4658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投入型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EF63152-FAFD-405B-B034-4B457C90C128}"/>
              </a:ext>
            </a:extLst>
          </p:cNvPr>
          <p:cNvCxnSpPr>
            <a:cxnSpLocks/>
            <a:endCxn id="26" idx="1"/>
          </p:cNvCxnSpPr>
          <p:nvPr/>
        </p:nvCxnSpPr>
        <p:spPr>
          <a:xfrm flipH="1">
            <a:off x="4557044" y="4643194"/>
            <a:ext cx="619699" cy="54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16A2C5-5111-445C-B0E9-A3BE7D9C4E02}"/>
              </a:ext>
            </a:extLst>
          </p:cNvPr>
          <p:cNvCxnSpPr>
            <a:cxnSpLocks/>
            <a:endCxn id="27" idx="7"/>
          </p:cNvCxnSpPr>
          <p:nvPr/>
        </p:nvCxnSpPr>
        <p:spPr>
          <a:xfrm>
            <a:off x="6955359" y="4683457"/>
            <a:ext cx="647286" cy="51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ADE78B0-220D-4654-A857-3B098031354D}"/>
              </a:ext>
            </a:extLst>
          </p:cNvPr>
          <p:cNvSpPr/>
          <p:nvPr/>
        </p:nvSpPr>
        <p:spPr>
          <a:xfrm>
            <a:off x="2670371" y="1031560"/>
            <a:ext cx="8352928" cy="21602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A19E1CC-901C-42EB-8241-32F45AD2EC18}"/>
              </a:ext>
            </a:extLst>
          </p:cNvPr>
          <p:cNvSpPr/>
          <p:nvPr/>
        </p:nvSpPr>
        <p:spPr>
          <a:xfrm>
            <a:off x="2638822" y="4669583"/>
            <a:ext cx="8352928" cy="21602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90E28F-3BA0-46E8-B7DB-018CB41E0225}"/>
              </a:ext>
            </a:extLst>
          </p:cNvPr>
          <p:cNvSpPr txBox="1"/>
          <p:nvPr/>
        </p:nvSpPr>
        <p:spPr>
          <a:xfrm>
            <a:off x="10237951" y="514953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员</a:t>
            </a:r>
            <a:endParaRPr lang="en-US" altLang="zh-CN" dirty="0"/>
          </a:p>
          <a:p>
            <a:r>
              <a:rPr lang="zh-CN" altLang="en-US" dirty="0"/>
              <a:t>工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型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4281ED-3925-4F80-8DDC-348B8893B514}"/>
              </a:ext>
            </a:extLst>
          </p:cNvPr>
          <p:cNvSpPr txBox="1"/>
          <p:nvPr/>
        </p:nvSpPr>
        <p:spPr>
          <a:xfrm>
            <a:off x="10424070" y="1563351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企</a:t>
            </a:r>
            <a:endParaRPr lang="en-US" altLang="zh-CN" dirty="0"/>
          </a:p>
          <a:p>
            <a:r>
              <a:rPr lang="zh-CN" altLang="en-US" dirty="0"/>
              <a:t>业</a:t>
            </a:r>
            <a:endParaRPr lang="en-US" altLang="zh-CN" dirty="0"/>
          </a:p>
          <a:p>
            <a:r>
              <a:rPr lang="zh-CN" altLang="en-US" dirty="0"/>
              <a:t>核</a:t>
            </a:r>
            <a:endParaRPr lang="en-US" altLang="zh-CN" dirty="0"/>
          </a:p>
          <a:p>
            <a:r>
              <a:rPr lang="zh-CN" altLang="en-US" dirty="0"/>
              <a:t>心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EA29FC1-EF5C-4D4C-931D-80C2239AED51}"/>
              </a:ext>
            </a:extLst>
          </p:cNvPr>
          <p:cNvCxnSpPr>
            <a:stCxn id="25" idx="7"/>
          </p:cNvCxnSpPr>
          <p:nvPr/>
        </p:nvCxnSpPr>
        <p:spPr>
          <a:xfrm flipH="1" flipV="1">
            <a:off x="4655046" y="2763680"/>
            <a:ext cx="800569" cy="6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4E5C8C4-477C-473D-95FF-E1829FCA2344}"/>
              </a:ext>
            </a:extLst>
          </p:cNvPr>
          <p:cNvCxnSpPr>
            <a:stCxn id="25" idx="1"/>
          </p:cNvCxnSpPr>
          <p:nvPr/>
        </p:nvCxnSpPr>
        <p:spPr>
          <a:xfrm flipV="1">
            <a:off x="6742585" y="2763680"/>
            <a:ext cx="860060" cy="6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开放式组织跟传统企业有什么异同？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1A19A3-C8EE-4F18-8FF6-4AE03C7D74D6}"/>
              </a:ext>
            </a:extLst>
          </p:cNvPr>
          <p:cNvGrpSpPr/>
          <p:nvPr/>
        </p:nvGrpSpPr>
        <p:grpSpPr>
          <a:xfrm flipH="1">
            <a:off x="7031310" y="980728"/>
            <a:ext cx="4608512" cy="5256584"/>
            <a:chOff x="3067050" y="1333813"/>
            <a:chExt cx="3814763" cy="4138612"/>
          </a:xfrm>
          <a:solidFill>
            <a:srgbClr val="51ACB5"/>
          </a:solidFill>
        </p:grpSpPr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B8342443-575E-44A2-A4A3-527E6F373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665600"/>
              <a:ext cx="3249612" cy="3273425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beve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30F6F595-2D20-4587-8198-C00A80B44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共同的理想信念加入</a:t>
              </a:r>
            </a:p>
          </p:txBody>
        </p:sp>
        <p:sp>
          <p:nvSpPr>
            <p:cNvPr id="28" name="Oval 6">
              <a:extLst>
                <a:ext uri="{FF2B5EF4-FFF2-40B4-BE49-F238E27FC236}">
                  <a16:creationId xmlns:a16="http://schemas.microsoft.com/office/drawing/2014/main" id="{CC94188E-84E8-48FE-B9A3-7BED1D1B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25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公司的主人</a:t>
              </a:r>
            </a:p>
          </p:txBody>
        </p: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C838E4EB-2A20-4DBF-B462-B0CE9912D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4358000"/>
              <a:ext cx="1108075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信任</a:t>
              </a:r>
            </a:p>
          </p:txBody>
        </p:sp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909ABF01-F642-4234-BEE1-D37CFDDD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5" y="13338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主动权</a:t>
              </a:r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23ABCA13-E818-476A-87D0-CFA38F2E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3646800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自由度</a:t>
              </a:r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E00E2507-D061-4AE8-82FA-125872FD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36833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忠诚、责任</a:t>
              </a:r>
            </a:p>
          </p:txBody>
        </p:sp>
        <p:cxnSp>
          <p:nvCxnSpPr>
            <p:cNvPr id="33" name="AutoShape 11">
              <a:extLst>
                <a:ext uri="{FF2B5EF4-FFF2-40B4-BE49-F238E27FC236}">
                  <a16:creationId xmlns:a16="http://schemas.microsoft.com/office/drawing/2014/main" id="{14CFF739-E515-4BEA-A724-ED85075A9A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14913" y="3899213"/>
              <a:ext cx="9525" cy="441325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34" name="AutoShape 12">
              <a:extLst>
                <a:ext uri="{FF2B5EF4-FFF2-40B4-BE49-F238E27FC236}">
                  <a16:creationId xmlns:a16="http://schemas.microsoft.com/office/drawing/2014/main" id="{5F90AC70-16D8-4296-9819-C7E110464A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37200" y="2878450"/>
              <a:ext cx="398463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35" name="AutoShape 13">
              <a:extLst>
                <a:ext uri="{FF2B5EF4-FFF2-40B4-BE49-F238E27FC236}">
                  <a16:creationId xmlns:a16="http://schemas.microsoft.com/office/drawing/2014/main" id="{1F6E0C89-E90B-4262-8D66-AEC828D929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9450" y="2842825"/>
              <a:ext cx="479425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59DC8175-5F0A-4501-AE9E-8C4DA1759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2511738"/>
              <a:ext cx="1425575" cy="1404937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员工</a:t>
              </a:r>
              <a:endParaRPr lang="zh-CN" altLang="en-US" sz="2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9DA018-353E-413F-AC7F-4CCA2EE76A97}"/>
              </a:ext>
            </a:extLst>
          </p:cNvPr>
          <p:cNvGrpSpPr/>
          <p:nvPr/>
        </p:nvGrpSpPr>
        <p:grpSpPr>
          <a:xfrm flipH="1">
            <a:off x="822730" y="1088487"/>
            <a:ext cx="4608512" cy="5256584"/>
            <a:chOff x="3067050" y="1333813"/>
            <a:chExt cx="3814763" cy="4138612"/>
          </a:xfrm>
          <a:solidFill>
            <a:srgbClr val="51ACB5"/>
          </a:solidFill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9424F78-93ED-43D7-9C87-4EE6F2888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665600"/>
              <a:ext cx="3249612" cy="3273425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  <a:beve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9D187421-4E26-426E-8FB5-6697A7D6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050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指派任务</a:t>
              </a: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2FA72F9E-F06A-48FE-98D7-CA2C475C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5325" y="1906900"/>
              <a:ext cx="1106488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公司的主人</a:t>
              </a:r>
            </a:p>
          </p:txBody>
        </p:sp>
        <p:sp>
          <p:nvSpPr>
            <p:cNvPr id="42" name="Oval 7">
              <a:extLst>
                <a:ext uri="{FF2B5EF4-FFF2-40B4-BE49-F238E27FC236}">
                  <a16:creationId xmlns:a16="http://schemas.microsoft.com/office/drawing/2014/main" id="{D384CA95-7BFB-4D28-B4E0-B3711FFDD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1" y="4358000"/>
              <a:ext cx="1108075" cy="1114425"/>
            </a:xfrm>
            <a:prstGeom prst="ellipse">
              <a:avLst/>
            </a:prstGeom>
            <a:solidFill>
              <a:srgbClr val="3B4658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项目负责</a:t>
              </a:r>
            </a:p>
          </p:txBody>
        </p: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E48558A0-B06F-4395-B359-76B3E447A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575" y="13338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特权</a:t>
              </a:r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65A120A0-5299-45F2-A90C-7C3537B06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3646800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考核制度</a:t>
              </a:r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515A1999-096A-4F53-8AA0-DE39E457B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3683313"/>
              <a:ext cx="752475" cy="758825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审批、流程</a:t>
              </a:r>
            </a:p>
          </p:txBody>
        </p: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E2B73454-B3A7-41BE-9810-E2EF36E091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014913" y="3899213"/>
              <a:ext cx="9525" cy="441325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50" name="AutoShape 12">
              <a:extLst>
                <a:ext uri="{FF2B5EF4-FFF2-40B4-BE49-F238E27FC236}">
                  <a16:creationId xmlns:a16="http://schemas.microsoft.com/office/drawing/2014/main" id="{2847366C-F654-4207-AAA1-CEA1DC7147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37200" y="2878450"/>
              <a:ext cx="398463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cxnSp>
          <p:nvCxnSpPr>
            <p:cNvPr id="51" name="AutoShape 13">
              <a:extLst>
                <a:ext uri="{FF2B5EF4-FFF2-40B4-BE49-F238E27FC236}">
                  <a16:creationId xmlns:a16="http://schemas.microsoft.com/office/drawing/2014/main" id="{3093F0C3-5A0B-4458-8933-EE93466F73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9450" y="2842825"/>
              <a:ext cx="479425" cy="106363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  <a:bevel/>
            </a:ln>
          </p:spPr>
        </p:cxn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ADD13339-5F64-4588-8F43-8817BD5B9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075" y="2511738"/>
              <a:ext cx="1425575" cy="1404937"/>
            </a:xfrm>
            <a:prstGeom prst="ellipse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rPr>
                <a:t>领导</a:t>
              </a:r>
              <a:endParaRPr lang="zh-CN" altLang="en-US" sz="20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E7567B-AE9F-4FD7-9F4F-6F91B8C9EC2D}"/>
              </a:ext>
            </a:extLst>
          </p:cNvPr>
          <p:cNvSpPr txBox="1"/>
          <p:nvPr/>
        </p:nvSpPr>
        <p:spPr>
          <a:xfrm>
            <a:off x="1933089" y="6372957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传统自上而下的企业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711A885-4A9E-4282-B86D-A6801C9ADE98}"/>
              </a:ext>
            </a:extLst>
          </p:cNvPr>
          <p:cNvSpPr txBox="1"/>
          <p:nvPr/>
        </p:nvSpPr>
        <p:spPr>
          <a:xfrm>
            <a:off x="8199205" y="63434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新型自下而上的开放式组织</a:t>
            </a:r>
          </a:p>
        </p:txBody>
      </p:sp>
    </p:spTree>
    <p:extLst>
      <p:ext uri="{BB962C8B-B14F-4D97-AF65-F5344CB8AC3E}">
        <p14:creationId xmlns:p14="http://schemas.microsoft.com/office/powerpoint/2010/main" val="15275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开源文化在企业中代表着什么？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10B7366-B351-48FB-841D-30D1D4C4F74E}"/>
              </a:ext>
            </a:extLst>
          </p:cNvPr>
          <p:cNvGrpSpPr/>
          <p:nvPr/>
        </p:nvGrpSpPr>
        <p:grpSpPr>
          <a:xfrm>
            <a:off x="1270670" y="1700808"/>
            <a:ext cx="3911626" cy="3911624"/>
            <a:chOff x="2076716" y="1585342"/>
            <a:chExt cx="4714240" cy="4714238"/>
          </a:xfrm>
        </p:grpSpPr>
        <p:sp>
          <p:nvSpPr>
            <p:cNvPr id="45" name="PA_十字箭头 6">
              <a:extLst>
                <a:ext uri="{FF2B5EF4-FFF2-40B4-BE49-F238E27FC236}">
                  <a16:creationId xmlns:a16="http://schemas.microsoft.com/office/drawing/2014/main" id="{275BBAB0-0ED4-446E-97AD-C7A1607E635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076716" y="1585342"/>
              <a:ext cx="4714240" cy="471423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PA品 7">
              <a:extLst>
                <a:ext uri="{FF2B5EF4-FFF2-40B4-BE49-F238E27FC236}">
                  <a16:creationId xmlns:a16="http://schemas.microsoft.com/office/drawing/2014/main" id="{CBE9DEB6-E86A-442F-A849-1F73235EFE2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217601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49" name="PA_宝品 8">
              <a:extLst>
                <a:ext uri="{FF2B5EF4-FFF2-40B4-BE49-F238E27FC236}">
                  <a16:creationId xmlns:a16="http://schemas.microsoft.com/office/drawing/2014/main" id="{2DCF2CDB-475B-46B5-B9BD-03E9E6D5606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64375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 dirty="0"/>
            </a:p>
          </p:txBody>
        </p:sp>
        <p:sp>
          <p:nvSpPr>
            <p:cNvPr id="52" name="品 9">
              <a:extLst>
                <a:ext uri="{FF2B5EF4-FFF2-40B4-BE49-F238E27FC236}">
                  <a16:creationId xmlns:a16="http://schemas.microsoft.com/office/drawing/2014/main" id="{0873E979-12A9-41AD-AD72-F9724069064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17601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3" name="品 10">
              <a:extLst>
                <a:ext uri="{FF2B5EF4-FFF2-40B4-BE49-F238E27FC236}">
                  <a16:creationId xmlns:a16="http://schemas.microsoft.com/office/drawing/2014/main" id="{4E15BB10-D84F-4E7D-879D-3C974C12D66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764375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6" name="PA_KSO_Shape_7">
              <a:extLst>
                <a:ext uri="{FF2B5EF4-FFF2-40B4-BE49-F238E27FC236}">
                  <a16:creationId xmlns:a16="http://schemas.microsoft.com/office/drawing/2014/main" id="{6E152F50-FCE2-43F7-9AB2-4EC5B82FA6A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846121" y="4588376"/>
              <a:ext cx="628654" cy="1044854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57" name="PA_KSO_Shape_8">
              <a:extLst>
                <a:ext uri="{FF2B5EF4-FFF2-40B4-BE49-F238E27FC236}">
                  <a16:creationId xmlns:a16="http://schemas.microsoft.com/office/drawing/2014/main" id="{DFE64E66-AA4F-466D-8C87-44A28F40C08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657640" y="2016616"/>
              <a:ext cx="1044856" cy="1015252"/>
            </a:xfrm>
            <a:custGeom>
              <a:avLst/>
              <a:gdLst>
                <a:gd name="T0" fmla="*/ 1300686 w 4656"/>
                <a:gd name="T1" fmla="*/ 3684 h 4524"/>
                <a:gd name="T2" fmla="*/ 1211082 w 4656"/>
                <a:gd name="T3" fmla="*/ 23332 h 4524"/>
                <a:gd name="T4" fmla="*/ 1130071 w 4656"/>
                <a:gd name="T5" fmla="*/ 57715 h 4524"/>
                <a:gd name="T6" fmla="*/ 1056424 w 4656"/>
                <a:gd name="T7" fmla="*/ 106425 h 4524"/>
                <a:gd name="T8" fmla="*/ 991369 w 4656"/>
                <a:gd name="T9" fmla="*/ 167006 h 4524"/>
                <a:gd name="T10" fmla="*/ 943090 w 4656"/>
                <a:gd name="T11" fmla="*/ 200980 h 4524"/>
                <a:gd name="T12" fmla="*/ 882126 w 4656"/>
                <a:gd name="T13" fmla="*/ 135488 h 4524"/>
                <a:gd name="T14" fmla="*/ 812571 w 4656"/>
                <a:gd name="T15" fmla="*/ 80638 h 4524"/>
                <a:gd name="T16" fmla="*/ 735242 w 4656"/>
                <a:gd name="T17" fmla="*/ 38886 h 4524"/>
                <a:gd name="T18" fmla="*/ 650139 w 4656"/>
                <a:gd name="T19" fmla="*/ 11461 h 4524"/>
                <a:gd name="T20" fmla="*/ 556443 w 4656"/>
                <a:gd name="T21" fmla="*/ 0 h 4524"/>
                <a:gd name="T22" fmla="*/ 484842 w 4656"/>
                <a:gd name="T23" fmla="*/ 2456 h 4524"/>
                <a:gd name="T24" fmla="*/ 405467 w 4656"/>
                <a:gd name="T25" fmla="*/ 17192 h 4524"/>
                <a:gd name="T26" fmla="*/ 329774 w 4656"/>
                <a:gd name="T27" fmla="*/ 42161 h 4524"/>
                <a:gd name="T28" fmla="*/ 259810 w 4656"/>
                <a:gd name="T29" fmla="*/ 78182 h 4524"/>
                <a:gd name="T30" fmla="*/ 196392 w 4656"/>
                <a:gd name="T31" fmla="*/ 123617 h 4524"/>
                <a:gd name="T32" fmla="*/ 140338 w 4656"/>
                <a:gd name="T33" fmla="*/ 176830 h 4524"/>
                <a:gd name="T34" fmla="*/ 92059 w 4656"/>
                <a:gd name="T35" fmla="*/ 238229 h 4524"/>
                <a:gd name="T36" fmla="*/ 52780 w 4656"/>
                <a:gd name="T37" fmla="*/ 306177 h 4524"/>
                <a:gd name="T38" fmla="*/ 23731 w 4656"/>
                <a:gd name="T39" fmla="*/ 379856 h 4524"/>
                <a:gd name="T40" fmla="*/ 6137 w 4656"/>
                <a:gd name="T41" fmla="*/ 458447 h 4524"/>
                <a:gd name="T42" fmla="*/ 0 w 4656"/>
                <a:gd name="T43" fmla="*/ 540722 h 4524"/>
                <a:gd name="T44" fmla="*/ 12274 w 4656"/>
                <a:gd name="T45" fmla="*/ 663930 h 4524"/>
                <a:gd name="T46" fmla="*/ 56053 w 4656"/>
                <a:gd name="T47" fmla="*/ 798189 h 4524"/>
                <a:gd name="T48" fmla="*/ 126836 w 4656"/>
                <a:gd name="T49" fmla="*/ 919760 h 4524"/>
                <a:gd name="T50" fmla="*/ 219304 w 4656"/>
                <a:gd name="T51" fmla="*/ 1028641 h 4524"/>
                <a:gd name="T52" fmla="*/ 326910 w 4656"/>
                <a:gd name="T53" fmla="*/ 1126061 h 4524"/>
                <a:gd name="T54" fmla="*/ 461930 w 4656"/>
                <a:gd name="T55" fmla="*/ 1230439 h 4524"/>
                <a:gd name="T56" fmla="*/ 608405 w 4656"/>
                <a:gd name="T57" fmla="*/ 1357331 h 4524"/>
                <a:gd name="T58" fmla="*/ 732787 w 4656"/>
                <a:gd name="T59" fmla="*/ 1485041 h 4524"/>
                <a:gd name="T60" fmla="*/ 842439 w 4656"/>
                <a:gd name="T61" fmla="*/ 1625850 h 4524"/>
                <a:gd name="T62" fmla="*/ 925087 w 4656"/>
                <a:gd name="T63" fmla="*/ 1775255 h 4524"/>
                <a:gd name="T64" fmla="*/ 952500 w 4656"/>
                <a:gd name="T65" fmla="*/ 1851799 h 4524"/>
                <a:gd name="T66" fmla="*/ 990960 w 4656"/>
                <a:gd name="T67" fmla="*/ 1749467 h 4524"/>
                <a:gd name="T68" fmla="*/ 1078927 w 4656"/>
                <a:gd name="T69" fmla="*/ 1601700 h 4524"/>
                <a:gd name="T70" fmla="*/ 1192262 w 4656"/>
                <a:gd name="T71" fmla="*/ 1462528 h 4524"/>
                <a:gd name="T72" fmla="*/ 1317461 w 4656"/>
                <a:gd name="T73" fmla="*/ 1337274 h 4524"/>
                <a:gd name="T74" fmla="*/ 1482349 w 4656"/>
                <a:gd name="T75" fmla="*/ 1199330 h 4524"/>
                <a:gd name="T76" fmla="*/ 1596910 w 4656"/>
                <a:gd name="T77" fmla="*/ 1110506 h 4524"/>
                <a:gd name="T78" fmla="*/ 1702062 w 4656"/>
                <a:gd name="T79" fmla="*/ 1011040 h 4524"/>
                <a:gd name="T80" fmla="*/ 1791256 w 4656"/>
                <a:gd name="T81" fmla="*/ 900521 h 4524"/>
                <a:gd name="T82" fmla="*/ 1858357 w 4656"/>
                <a:gd name="T83" fmla="*/ 776904 h 4524"/>
                <a:gd name="T84" fmla="*/ 1896817 w 4656"/>
                <a:gd name="T85" fmla="*/ 639779 h 4524"/>
                <a:gd name="T86" fmla="*/ 1905000 w 4656"/>
                <a:gd name="T87" fmla="*/ 526805 h 4524"/>
                <a:gd name="T88" fmla="*/ 1896408 w 4656"/>
                <a:gd name="T89" fmla="*/ 444939 h 4524"/>
                <a:gd name="T90" fmla="*/ 1876769 w 4656"/>
                <a:gd name="T91" fmla="*/ 367167 h 4524"/>
                <a:gd name="T92" fmla="*/ 1846082 w 4656"/>
                <a:gd name="T93" fmla="*/ 294307 h 4524"/>
                <a:gd name="T94" fmla="*/ 1805168 w 4656"/>
                <a:gd name="T95" fmla="*/ 227586 h 4524"/>
                <a:gd name="T96" fmla="*/ 1755660 w 4656"/>
                <a:gd name="T97" fmla="*/ 167415 h 4524"/>
                <a:gd name="T98" fmla="*/ 1698380 w 4656"/>
                <a:gd name="T99" fmla="*/ 115021 h 4524"/>
                <a:gd name="T100" fmla="*/ 1633734 w 4656"/>
                <a:gd name="T101" fmla="*/ 71632 h 4524"/>
                <a:gd name="T102" fmla="*/ 1562951 w 4656"/>
                <a:gd name="T103" fmla="*/ 37249 h 4524"/>
                <a:gd name="T104" fmla="*/ 1486849 w 4656"/>
                <a:gd name="T105" fmla="*/ 13917 h 4524"/>
                <a:gd name="T106" fmla="*/ 1406247 w 4656"/>
                <a:gd name="T107" fmla="*/ 1637 h 4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56" h="4524">
                  <a:moveTo>
                    <a:pt x="3336" y="0"/>
                  </a:moveTo>
                  <a:lnTo>
                    <a:pt x="3336" y="0"/>
                  </a:lnTo>
                  <a:lnTo>
                    <a:pt x="3295" y="0"/>
                  </a:lnTo>
                  <a:lnTo>
                    <a:pt x="3256" y="3"/>
                  </a:lnTo>
                  <a:lnTo>
                    <a:pt x="3217" y="5"/>
                  </a:lnTo>
                  <a:lnTo>
                    <a:pt x="3179" y="9"/>
                  </a:lnTo>
                  <a:lnTo>
                    <a:pt x="3142" y="14"/>
                  </a:lnTo>
                  <a:lnTo>
                    <a:pt x="3103" y="21"/>
                  </a:lnTo>
                  <a:lnTo>
                    <a:pt x="3068" y="28"/>
                  </a:lnTo>
                  <a:lnTo>
                    <a:pt x="3031" y="37"/>
                  </a:lnTo>
                  <a:lnTo>
                    <a:pt x="2995" y="46"/>
                  </a:lnTo>
                  <a:lnTo>
                    <a:pt x="2960" y="57"/>
                  </a:lnTo>
                  <a:lnTo>
                    <a:pt x="2926" y="68"/>
                  </a:lnTo>
                  <a:lnTo>
                    <a:pt x="2892" y="81"/>
                  </a:lnTo>
                  <a:lnTo>
                    <a:pt x="2859" y="95"/>
                  </a:lnTo>
                  <a:lnTo>
                    <a:pt x="2825" y="110"/>
                  </a:lnTo>
                  <a:lnTo>
                    <a:pt x="2793" y="125"/>
                  </a:lnTo>
                  <a:lnTo>
                    <a:pt x="2762" y="141"/>
                  </a:lnTo>
                  <a:lnTo>
                    <a:pt x="2730" y="160"/>
                  </a:lnTo>
                  <a:lnTo>
                    <a:pt x="2699" y="177"/>
                  </a:lnTo>
                  <a:lnTo>
                    <a:pt x="2669" y="197"/>
                  </a:lnTo>
                  <a:lnTo>
                    <a:pt x="2640" y="217"/>
                  </a:lnTo>
                  <a:lnTo>
                    <a:pt x="2610" y="238"/>
                  </a:lnTo>
                  <a:lnTo>
                    <a:pt x="2582" y="260"/>
                  </a:lnTo>
                  <a:lnTo>
                    <a:pt x="2555" y="282"/>
                  </a:lnTo>
                  <a:lnTo>
                    <a:pt x="2527" y="306"/>
                  </a:lnTo>
                  <a:lnTo>
                    <a:pt x="2500" y="331"/>
                  </a:lnTo>
                  <a:lnTo>
                    <a:pt x="2474" y="355"/>
                  </a:lnTo>
                  <a:lnTo>
                    <a:pt x="2448" y="381"/>
                  </a:lnTo>
                  <a:lnTo>
                    <a:pt x="2423" y="408"/>
                  </a:lnTo>
                  <a:lnTo>
                    <a:pt x="2399" y="435"/>
                  </a:lnTo>
                  <a:lnTo>
                    <a:pt x="2375" y="462"/>
                  </a:lnTo>
                  <a:lnTo>
                    <a:pt x="2351" y="491"/>
                  </a:lnTo>
                  <a:lnTo>
                    <a:pt x="2328" y="520"/>
                  </a:lnTo>
                  <a:lnTo>
                    <a:pt x="2305" y="491"/>
                  </a:lnTo>
                  <a:lnTo>
                    <a:pt x="2282" y="462"/>
                  </a:lnTo>
                  <a:lnTo>
                    <a:pt x="2258" y="435"/>
                  </a:lnTo>
                  <a:lnTo>
                    <a:pt x="2232" y="408"/>
                  </a:lnTo>
                  <a:lnTo>
                    <a:pt x="2208" y="381"/>
                  </a:lnTo>
                  <a:lnTo>
                    <a:pt x="2182" y="355"/>
                  </a:lnTo>
                  <a:lnTo>
                    <a:pt x="2156" y="331"/>
                  </a:lnTo>
                  <a:lnTo>
                    <a:pt x="2129" y="306"/>
                  </a:lnTo>
                  <a:lnTo>
                    <a:pt x="2102" y="282"/>
                  </a:lnTo>
                  <a:lnTo>
                    <a:pt x="2074" y="260"/>
                  </a:lnTo>
                  <a:lnTo>
                    <a:pt x="2045" y="238"/>
                  </a:lnTo>
                  <a:lnTo>
                    <a:pt x="2016" y="217"/>
                  </a:lnTo>
                  <a:lnTo>
                    <a:pt x="1986" y="197"/>
                  </a:lnTo>
                  <a:lnTo>
                    <a:pt x="1956" y="177"/>
                  </a:lnTo>
                  <a:lnTo>
                    <a:pt x="1925" y="160"/>
                  </a:lnTo>
                  <a:lnTo>
                    <a:pt x="1894" y="141"/>
                  </a:lnTo>
                  <a:lnTo>
                    <a:pt x="1863" y="125"/>
                  </a:lnTo>
                  <a:lnTo>
                    <a:pt x="1830" y="110"/>
                  </a:lnTo>
                  <a:lnTo>
                    <a:pt x="1797" y="95"/>
                  </a:lnTo>
                  <a:lnTo>
                    <a:pt x="1763" y="81"/>
                  </a:lnTo>
                  <a:lnTo>
                    <a:pt x="1730" y="68"/>
                  </a:lnTo>
                  <a:lnTo>
                    <a:pt x="1695" y="57"/>
                  </a:lnTo>
                  <a:lnTo>
                    <a:pt x="1661" y="46"/>
                  </a:lnTo>
                  <a:lnTo>
                    <a:pt x="1625" y="37"/>
                  </a:lnTo>
                  <a:lnTo>
                    <a:pt x="1589" y="28"/>
                  </a:lnTo>
                  <a:lnTo>
                    <a:pt x="1552" y="21"/>
                  </a:lnTo>
                  <a:lnTo>
                    <a:pt x="1515" y="14"/>
                  </a:lnTo>
                  <a:lnTo>
                    <a:pt x="1477" y="9"/>
                  </a:lnTo>
                  <a:lnTo>
                    <a:pt x="1439" y="5"/>
                  </a:lnTo>
                  <a:lnTo>
                    <a:pt x="1400" y="3"/>
                  </a:lnTo>
                  <a:lnTo>
                    <a:pt x="1360" y="0"/>
                  </a:lnTo>
                  <a:lnTo>
                    <a:pt x="1320" y="0"/>
                  </a:lnTo>
                  <a:lnTo>
                    <a:pt x="1286" y="0"/>
                  </a:lnTo>
                  <a:lnTo>
                    <a:pt x="1253" y="1"/>
                  </a:lnTo>
                  <a:lnTo>
                    <a:pt x="1218" y="4"/>
                  </a:lnTo>
                  <a:lnTo>
                    <a:pt x="1185" y="6"/>
                  </a:lnTo>
                  <a:lnTo>
                    <a:pt x="1152" y="11"/>
                  </a:lnTo>
                  <a:lnTo>
                    <a:pt x="1119" y="15"/>
                  </a:lnTo>
                  <a:lnTo>
                    <a:pt x="1087" y="20"/>
                  </a:lnTo>
                  <a:lnTo>
                    <a:pt x="1054" y="27"/>
                  </a:lnTo>
                  <a:lnTo>
                    <a:pt x="1022" y="34"/>
                  </a:lnTo>
                  <a:lnTo>
                    <a:pt x="991" y="42"/>
                  </a:lnTo>
                  <a:lnTo>
                    <a:pt x="958" y="50"/>
                  </a:lnTo>
                  <a:lnTo>
                    <a:pt x="927" y="59"/>
                  </a:lnTo>
                  <a:lnTo>
                    <a:pt x="897" y="70"/>
                  </a:lnTo>
                  <a:lnTo>
                    <a:pt x="866" y="80"/>
                  </a:lnTo>
                  <a:lnTo>
                    <a:pt x="836" y="91"/>
                  </a:lnTo>
                  <a:lnTo>
                    <a:pt x="806" y="103"/>
                  </a:lnTo>
                  <a:lnTo>
                    <a:pt x="777" y="117"/>
                  </a:lnTo>
                  <a:lnTo>
                    <a:pt x="748" y="130"/>
                  </a:lnTo>
                  <a:lnTo>
                    <a:pt x="719" y="145"/>
                  </a:lnTo>
                  <a:lnTo>
                    <a:pt x="690" y="158"/>
                  </a:lnTo>
                  <a:lnTo>
                    <a:pt x="663" y="175"/>
                  </a:lnTo>
                  <a:lnTo>
                    <a:pt x="635" y="191"/>
                  </a:lnTo>
                  <a:lnTo>
                    <a:pt x="608" y="208"/>
                  </a:lnTo>
                  <a:lnTo>
                    <a:pt x="582" y="225"/>
                  </a:lnTo>
                  <a:lnTo>
                    <a:pt x="555" y="243"/>
                  </a:lnTo>
                  <a:lnTo>
                    <a:pt x="530" y="262"/>
                  </a:lnTo>
                  <a:lnTo>
                    <a:pt x="504" y="281"/>
                  </a:lnTo>
                  <a:lnTo>
                    <a:pt x="480" y="302"/>
                  </a:lnTo>
                  <a:lnTo>
                    <a:pt x="456" y="321"/>
                  </a:lnTo>
                  <a:lnTo>
                    <a:pt x="432" y="343"/>
                  </a:lnTo>
                  <a:lnTo>
                    <a:pt x="408" y="364"/>
                  </a:lnTo>
                  <a:lnTo>
                    <a:pt x="387" y="386"/>
                  </a:lnTo>
                  <a:lnTo>
                    <a:pt x="365" y="409"/>
                  </a:lnTo>
                  <a:lnTo>
                    <a:pt x="343" y="432"/>
                  </a:lnTo>
                  <a:lnTo>
                    <a:pt x="322" y="457"/>
                  </a:lnTo>
                  <a:lnTo>
                    <a:pt x="301" y="481"/>
                  </a:lnTo>
                  <a:lnTo>
                    <a:pt x="281" y="505"/>
                  </a:lnTo>
                  <a:lnTo>
                    <a:pt x="262" y="530"/>
                  </a:lnTo>
                  <a:lnTo>
                    <a:pt x="243" y="556"/>
                  </a:lnTo>
                  <a:lnTo>
                    <a:pt x="225" y="582"/>
                  </a:lnTo>
                  <a:lnTo>
                    <a:pt x="207" y="609"/>
                  </a:lnTo>
                  <a:lnTo>
                    <a:pt x="190" y="636"/>
                  </a:lnTo>
                  <a:lnTo>
                    <a:pt x="174" y="663"/>
                  </a:lnTo>
                  <a:lnTo>
                    <a:pt x="159" y="691"/>
                  </a:lnTo>
                  <a:lnTo>
                    <a:pt x="144" y="719"/>
                  </a:lnTo>
                  <a:lnTo>
                    <a:pt x="129" y="748"/>
                  </a:lnTo>
                  <a:lnTo>
                    <a:pt x="116" y="777"/>
                  </a:lnTo>
                  <a:lnTo>
                    <a:pt x="104" y="807"/>
                  </a:lnTo>
                  <a:lnTo>
                    <a:pt x="91" y="837"/>
                  </a:lnTo>
                  <a:lnTo>
                    <a:pt x="79" y="867"/>
                  </a:lnTo>
                  <a:lnTo>
                    <a:pt x="69" y="897"/>
                  </a:lnTo>
                  <a:lnTo>
                    <a:pt x="58" y="928"/>
                  </a:lnTo>
                  <a:lnTo>
                    <a:pt x="49" y="959"/>
                  </a:lnTo>
                  <a:lnTo>
                    <a:pt x="41" y="990"/>
                  </a:lnTo>
                  <a:lnTo>
                    <a:pt x="33" y="1023"/>
                  </a:lnTo>
                  <a:lnTo>
                    <a:pt x="26" y="1055"/>
                  </a:lnTo>
                  <a:lnTo>
                    <a:pt x="20" y="1087"/>
                  </a:lnTo>
                  <a:lnTo>
                    <a:pt x="15" y="1120"/>
                  </a:lnTo>
                  <a:lnTo>
                    <a:pt x="10" y="1153"/>
                  </a:lnTo>
                  <a:lnTo>
                    <a:pt x="6" y="1185"/>
                  </a:lnTo>
                  <a:lnTo>
                    <a:pt x="3" y="1219"/>
                  </a:lnTo>
                  <a:lnTo>
                    <a:pt x="1" y="1252"/>
                  </a:lnTo>
                  <a:lnTo>
                    <a:pt x="0" y="1287"/>
                  </a:lnTo>
                  <a:lnTo>
                    <a:pt x="0" y="1321"/>
                  </a:lnTo>
                  <a:lnTo>
                    <a:pt x="1" y="1383"/>
                  </a:lnTo>
                  <a:lnTo>
                    <a:pt x="4" y="1444"/>
                  </a:lnTo>
                  <a:lnTo>
                    <a:pt x="10" y="1504"/>
                  </a:lnTo>
                  <a:lnTo>
                    <a:pt x="18" y="1563"/>
                  </a:lnTo>
                  <a:lnTo>
                    <a:pt x="30" y="1622"/>
                  </a:lnTo>
                  <a:lnTo>
                    <a:pt x="42" y="1679"/>
                  </a:lnTo>
                  <a:lnTo>
                    <a:pt x="57" y="1735"/>
                  </a:lnTo>
                  <a:lnTo>
                    <a:pt x="75" y="1791"/>
                  </a:lnTo>
                  <a:lnTo>
                    <a:pt x="93" y="1845"/>
                  </a:lnTo>
                  <a:lnTo>
                    <a:pt x="114" y="1898"/>
                  </a:lnTo>
                  <a:lnTo>
                    <a:pt x="137" y="1950"/>
                  </a:lnTo>
                  <a:lnTo>
                    <a:pt x="161" y="2002"/>
                  </a:lnTo>
                  <a:lnTo>
                    <a:pt x="188" y="2053"/>
                  </a:lnTo>
                  <a:lnTo>
                    <a:pt x="217" y="2103"/>
                  </a:lnTo>
                  <a:lnTo>
                    <a:pt x="246" y="2151"/>
                  </a:lnTo>
                  <a:lnTo>
                    <a:pt x="278" y="2200"/>
                  </a:lnTo>
                  <a:lnTo>
                    <a:pt x="310" y="2247"/>
                  </a:lnTo>
                  <a:lnTo>
                    <a:pt x="345" y="2293"/>
                  </a:lnTo>
                  <a:lnTo>
                    <a:pt x="380" y="2338"/>
                  </a:lnTo>
                  <a:lnTo>
                    <a:pt x="417" y="2383"/>
                  </a:lnTo>
                  <a:lnTo>
                    <a:pt x="456" y="2427"/>
                  </a:lnTo>
                  <a:lnTo>
                    <a:pt x="495" y="2470"/>
                  </a:lnTo>
                  <a:lnTo>
                    <a:pt x="536" y="2513"/>
                  </a:lnTo>
                  <a:lnTo>
                    <a:pt x="577" y="2554"/>
                  </a:lnTo>
                  <a:lnTo>
                    <a:pt x="620" y="2595"/>
                  </a:lnTo>
                  <a:lnTo>
                    <a:pt x="663" y="2635"/>
                  </a:lnTo>
                  <a:lnTo>
                    <a:pt x="708" y="2675"/>
                  </a:lnTo>
                  <a:lnTo>
                    <a:pt x="753" y="2713"/>
                  </a:lnTo>
                  <a:lnTo>
                    <a:pt x="799" y="2751"/>
                  </a:lnTo>
                  <a:lnTo>
                    <a:pt x="845" y="2788"/>
                  </a:lnTo>
                  <a:lnTo>
                    <a:pt x="892" y="2825"/>
                  </a:lnTo>
                  <a:lnTo>
                    <a:pt x="940" y="2861"/>
                  </a:lnTo>
                  <a:lnTo>
                    <a:pt x="1032" y="2930"/>
                  </a:lnTo>
                  <a:lnTo>
                    <a:pt x="1129" y="3006"/>
                  </a:lnTo>
                  <a:lnTo>
                    <a:pt x="1229" y="3087"/>
                  </a:lnTo>
                  <a:lnTo>
                    <a:pt x="1279" y="3131"/>
                  </a:lnTo>
                  <a:lnTo>
                    <a:pt x="1331" y="3175"/>
                  </a:lnTo>
                  <a:lnTo>
                    <a:pt x="1383" y="3221"/>
                  </a:lnTo>
                  <a:lnTo>
                    <a:pt x="1435" y="3267"/>
                  </a:lnTo>
                  <a:lnTo>
                    <a:pt x="1487" y="3316"/>
                  </a:lnTo>
                  <a:lnTo>
                    <a:pt x="1539" y="3365"/>
                  </a:lnTo>
                  <a:lnTo>
                    <a:pt x="1590" y="3415"/>
                  </a:lnTo>
                  <a:lnTo>
                    <a:pt x="1642" y="3467"/>
                  </a:lnTo>
                  <a:lnTo>
                    <a:pt x="1692" y="3520"/>
                  </a:lnTo>
                  <a:lnTo>
                    <a:pt x="1743" y="3573"/>
                  </a:lnTo>
                  <a:lnTo>
                    <a:pt x="1791" y="3628"/>
                  </a:lnTo>
                  <a:lnTo>
                    <a:pt x="1840" y="3683"/>
                  </a:lnTo>
                  <a:lnTo>
                    <a:pt x="1886" y="3740"/>
                  </a:lnTo>
                  <a:lnTo>
                    <a:pt x="1932" y="3796"/>
                  </a:lnTo>
                  <a:lnTo>
                    <a:pt x="1976" y="3854"/>
                  </a:lnTo>
                  <a:lnTo>
                    <a:pt x="2019" y="3913"/>
                  </a:lnTo>
                  <a:lnTo>
                    <a:pt x="2059" y="3972"/>
                  </a:lnTo>
                  <a:lnTo>
                    <a:pt x="2098" y="4031"/>
                  </a:lnTo>
                  <a:lnTo>
                    <a:pt x="2135" y="4091"/>
                  </a:lnTo>
                  <a:lnTo>
                    <a:pt x="2171" y="4152"/>
                  </a:lnTo>
                  <a:lnTo>
                    <a:pt x="2204" y="4213"/>
                  </a:lnTo>
                  <a:lnTo>
                    <a:pt x="2234" y="4274"/>
                  </a:lnTo>
                  <a:lnTo>
                    <a:pt x="2261" y="4337"/>
                  </a:lnTo>
                  <a:lnTo>
                    <a:pt x="2287" y="4399"/>
                  </a:lnTo>
                  <a:lnTo>
                    <a:pt x="2298" y="4430"/>
                  </a:lnTo>
                  <a:lnTo>
                    <a:pt x="2309" y="4462"/>
                  </a:lnTo>
                  <a:lnTo>
                    <a:pt x="2319" y="4493"/>
                  </a:lnTo>
                  <a:lnTo>
                    <a:pt x="2328" y="4524"/>
                  </a:lnTo>
                  <a:lnTo>
                    <a:pt x="2338" y="4493"/>
                  </a:lnTo>
                  <a:lnTo>
                    <a:pt x="2347" y="4462"/>
                  </a:lnTo>
                  <a:lnTo>
                    <a:pt x="2358" y="4430"/>
                  </a:lnTo>
                  <a:lnTo>
                    <a:pt x="2369" y="4399"/>
                  </a:lnTo>
                  <a:lnTo>
                    <a:pt x="2394" y="4337"/>
                  </a:lnTo>
                  <a:lnTo>
                    <a:pt x="2422" y="4274"/>
                  </a:lnTo>
                  <a:lnTo>
                    <a:pt x="2452" y="4213"/>
                  </a:lnTo>
                  <a:lnTo>
                    <a:pt x="2484" y="4152"/>
                  </a:lnTo>
                  <a:lnTo>
                    <a:pt x="2520" y="4091"/>
                  </a:lnTo>
                  <a:lnTo>
                    <a:pt x="2557" y="4031"/>
                  </a:lnTo>
                  <a:lnTo>
                    <a:pt x="2596" y="3972"/>
                  </a:lnTo>
                  <a:lnTo>
                    <a:pt x="2637" y="3913"/>
                  </a:lnTo>
                  <a:lnTo>
                    <a:pt x="2680" y="3854"/>
                  </a:lnTo>
                  <a:lnTo>
                    <a:pt x="2723" y="3796"/>
                  </a:lnTo>
                  <a:lnTo>
                    <a:pt x="2770" y="3740"/>
                  </a:lnTo>
                  <a:lnTo>
                    <a:pt x="2817" y="3683"/>
                  </a:lnTo>
                  <a:lnTo>
                    <a:pt x="2864" y="3628"/>
                  </a:lnTo>
                  <a:lnTo>
                    <a:pt x="2914" y="3573"/>
                  </a:lnTo>
                  <a:lnTo>
                    <a:pt x="2964" y="3520"/>
                  </a:lnTo>
                  <a:lnTo>
                    <a:pt x="3015" y="3467"/>
                  </a:lnTo>
                  <a:lnTo>
                    <a:pt x="3065" y="3415"/>
                  </a:lnTo>
                  <a:lnTo>
                    <a:pt x="3117" y="3365"/>
                  </a:lnTo>
                  <a:lnTo>
                    <a:pt x="3168" y="3316"/>
                  </a:lnTo>
                  <a:lnTo>
                    <a:pt x="3220" y="3267"/>
                  </a:lnTo>
                  <a:lnTo>
                    <a:pt x="3272" y="3221"/>
                  </a:lnTo>
                  <a:lnTo>
                    <a:pt x="3324" y="3175"/>
                  </a:lnTo>
                  <a:lnTo>
                    <a:pt x="3376" y="3131"/>
                  </a:lnTo>
                  <a:lnTo>
                    <a:pt x="3427" y="3087"/>
                  </a:lnTo>
                  <a:lnTo>
                    <a:pt x="3527" y="3006"/>
                  </a:lnTo>
                  <a:lnTo>
                    <a:pt x="3623" y="2930"/>
                  </a:lnTo>
                  <a:lnTo>
                    <a:pt x="3716" y="2861"/>
                  </a:lnTo>
                  <a:lnTo>
                    <a:pt x="3763" y="2825"/>
                  </a:lnTo>
                  <a:lnTo>
                    <a:pt x="3810" y="2788"/>
                  </a:lnTo>
                  <a:lnTo>
                    <a:pt x="3858" y="2751"/>
                  </a:lnTo>
                  <a:lnTo>
                    <a:pt x="3903" y="2713"/>
                  </a:lnTo>
                  <a:lnTo>
                    <a:pt x="3948" y="2675"/>
                  </a:lnTo>
                  <a:lnTo>
                    <a:pt x="3993" y="2635"/>
                  </a:lnTo>
                  <a:lnTo>
                    <a:pt x="4037" y="2595"/>
                  </a:lnTo>
                  <a:lnTo>
                    <a:pt x="4078" y="2554"/>
                  </a:lnTo>
                  <a:lnTo>
                    <a:pt x="4120" y="2513"/>
                  </a:lnTo>
                  <a:lnTo>
                    <a:pt x="4160" y="2470"/>
                  </a:lnTo>
                  <a:lnTo>
                    <a:pt x="4201" y="2427"/>
                  </a:lnTo>
                  <a:lnTo>
                    <a:pt x="4239" y="2383"/>
                  </a:lnTo>
                  <a:lnTo>
                    <a:pt x="4276" y="2338"/>
                  </a:lnTo>
                  <a:lnTo>
                    <a:pt x="4311" y="2293"/>
                  </a:lnTo>
                  <a:lnTo>
                    <a:pt x="4345" y="2247"/>
                  </a:lnTo>
                  <a:lnTo>
                    <a:pt x="4378" y="2200"/>
                  </a:lnTo>
                  <a:lnTo>
                    <a:pt x="4410" y="2151"/>
                  </a:lnTo>
                  <a:lnTo>
                    <a:pt x="4439" y="2103"/>
                  </a:lnTo>
                  <a:lnTo>
                    <a:pt x="4468" y="2053"/>
                  </a:lnTo>
                  <a:lnTo>
                    <a:pt x="4494" y="2002"/>
                  </a:lnTo>
                  <a:lnTo>
                    <a:pt x="4519" y="1950"/>
                  </a:lnTo>
                  <a:lnTo>
                    <a:pt x="4542" y="1898"/>
                  </a:lnTo>
                  <a:lnTo>
                    <a:pt x="4562" y="1845"/>
                  </a:lnTo>
                  <a:lnTo>
                    <a:pt x="4581" y="1791"/>
                  </a:lnTo>
                  <a:lnTo>
                    <a:pt x="4598" y="1735"/>
                  </a:lnTo>
                  <a:lnTo>
                    <a:pt x="4613" y="1679"/>
                  </a:lnTo>
                  <a:lnTo>
                    <a:pt x="4626" y="1622"/>
                  </a:lnTo>
                  <a:lnTo>
                    <a:pt x="4636" y="1563"/>
                  </a:lnTo>
                  <a:lnTo>
                    <a:pt x="4646" y="1504"/>
                  </a:lnTo>
                  <a:lnTo>
                    <a:pt x="4651" y="1444"/>
                  </a:lnTo>
                  <a:lnTo>
                    <a:pt x="4655" y="1383"/>
                  </a:lnTo>
                  <a:lnTo>
                    <a:pt x="4656" y="1321"/>
                  </a:lnTo>
                  <a:lnTo>
                    <a:pt x="4656" y="1287"/>
                  </a:lnTo>
                  <a:lnTo>
                    <a:pt x="4655" y="1252"/>
                  </a:lnTo>
                  <a:lnTo>
                    <a:pt x="4653" y="1219"/>
                  </a:lnTo>
                  <a:lnTo>
                    <a:pt x="4649" y="1185"/>
                  </a:lnTo>
                  <a:lnTo>
                    <a:pt x="4646" y="1153"/>
                  </a:lnTo>
                  <a:lnTo>
                    <a:pt x="4641" y="1120"/>
                  </a:lnTo>
                  <a:lnTo>
                    <a:pt x="4635" y="1087"/>
                  </a:lnTo>
                  <a:lnTo>
                    <a:pt x="4629" y="1055"/>
                  </a:lnTo>
                  <a:lnTo>
                    <a:pt x="4623" y="1023"/>
                  </a:lnTo>
                  <a:lnTo>
                    <a:pt x="4614" y="990"/>
                  </a:lnTo>
                  <a:lnTo>
                    <a:pt x="4606" y="959"/>
                  </a:lnTo>
                  <a:lnTo>
                    <a:pt x="4597" y="928"/>
                  </a:lnTo>
                  <a:lnTo>
                    <a:pt x="4587" y="897"/>
                  </a:lnTo>
                  <a:lnTo>
                    <a:pt x="4576" y="867"/>
                  </a:lnTo>
                  <a:lnTo>
                    <a:pt x="4565" y="837"/>
                  </a:lnTo>
                  <a:lnTo>
                    <a:pt x="4552" y="807"/>
                  </a:lnTo>
                  <a:lnTo>
                    <a:pt x="4539" y="777"/>
                  </a:lnTo>
                  <a:lnTo>
                    <a:pt x="4527" y="748"/>
                  </a:lnTo>
                  <a:lnTo>
                    <a:pt x="4512" y="719"/>
                  </a:lnTo>
                  <a:lnTo>
                    <a:pt x="4497" y="691"/>
                  </a:lnTo>
                  <a:lnTo>
                    <a:pt x="4482" y="663"/>
                  </a:lnTo>
                  <a:lnTo>
                    <a:pt x="4465" y="636"/>
                  </a:lnTo>
                  <a:lnTo>
                    <a:pt x="4448" y="609"/>
                  </a:lnTo>
                  <a:lnTo>
                    <a:pt x="4431" y="582"/>
                  </a:lnTo>
                  <a:lnTo>
                    <a:pt x="4412" y="556"/>
                  </a:lnTo>
                  <a:lnTo>
                    <a:pt x="4394" y="530"/>
                  </a:lnTo>
                  <a:lnTo>
                    <a:pt x="4374" y="505"/>
                  </a:lnTo>
                  <a:lnTo>
                    <a:pt x="4355" y="481"/>
                  </a:lnTo>
                  <a:lnTo>
                    <a:pt x="4334" y="457"/>
                  </a:lnTo>
                  <a:lnTo>
                    <a:pt x="4313" y="432"/>
                  </a:lnTo>
                  <a:lnTo>
                    <a:pt x="4291" y="409"/>
                  </a:lnTo>
                  <a:lnTo>
                    <a:pt x="4269" y="386"/>
                  </a:lnTo>
                  <a:lnTo>
                    <a:pt x="4247" y="364"/>
                  </a:lnTo>
                  <a:lnTo>
                    <a:pt x="4224" y="343"/>
                  </a:lnTo>
                  <a:lnTo>
                    <a:pt x="4200" y="321"/>
                  </a:lnTo>
                  <a:lnTo>
                    <a:pt x="4175" y="302"/>
                  </a:lnTo>
                  <a:lnTo>
                    <a:pt x="4151" y="281"/>
                  </a:lnTo>
                  <a:lnTo>
                    <a:pt x="4126" y="262"/>
                  </a:lnTo>
                  <a:lnTo>
                    <a:pt x="4100" y="243"/>
                  </a:lnTo>
                  <a:lnTo>
                    <a:pt x="4074" y="225"/>
                  </a:lnTo>
                  <a:lnTo>
                    <a:pt x="4047" y="208"/>
                  </a:lnTo>
                  <a:lnTo>
                    <a:pt x="4021" y="191"/>
                  </a:lnTo>
                  <a:lnTo>
                    <a:pt x="3993" y="175"/>
                  </a:lnTo>
                  <a:lnTo>
                    <a:pt x="3965" y="158"/>
                  </a:lnTo>
                  <a:lnTo>
                    <a:pt x="3936" y="145"/>
                  </a:lnTo>
                  <a:lnTo>
                    <a:pt x="3907" y="130"/>
                  </a:lnTo>
                  <a:lnTo>
                    <a:pt x="3879" y="117"/>
                  </a:lnTo>
                  <a:lnTo>
                    <a:pt x="3850" y="103"/>
                  </a:lnTo>
                  <a:lnTo>
                    <a:pt x="3820" y="91"/>
                  </a:lnTo>
                  <a:lnTo>
                    <a:pt x="3790" y="80"/>
                  </a:lnTo>
                  <a:lnTo>
                    <a:pt x="3758" y="70"/>
                  </a:lnTo>
                  <a:lnTo>
                    <a:pt x="3728" y="59"/>
                  </a:lnTo>
                  <a:lnTo>
                    <a:pt x="3697" y="50"/>
                  </a:lnTo>
                  <a:lnTo>
                    <a:pt x="3665" y="42"/>
                  </a:lnTo>
                  <a:lnTo>
                    <a:pt x="3634" y="34"/>
                  </a:lnTo>
                  <a:lnTo>
                    <a:pt x="3601" y="27"/>
                  </a:lnTo>
                  <a:lnTo>
                    <a:pt x="3569" y="20"/>
                  </a:lnTo>
                  <a:lnTo>
                    <a:pt x="3537" y="15"/>
                  </a:lnTo>
                  <a:lnTo>
                    <a:pt x="3503" y="11"/>
                  </a:lnTo>
                  <a:lnTo>
                    <a:pt x="3470" y="6"/>
                  </a:lnTo>
                  <a:lnTo>
                    <a:pt x="3437" y="4"/>
                  </a:lnTo>
                  <a:lnTo>
                    <a:pt x="3403" y="1"/>
                  </a:lnTo>
                  <a:lnTo>
                    <a:pt x="3369" y="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8" name="PA_KSO_Shape_9">
              <a:extLst>
                <a:ext uri="{FF2B5EF4-FFF2-40B4-BE49-F238E27FC236}">
                  <a16:creationId xmlns:a16="http://schemas.microsoft.com/office/drawing/2014/main" id="{5CDD1646-7EAB-4F51-9A38-119115DDDA4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5296244" y="4588375"/>
              <a:ext cx="821956" cy="1044858"/>
            </a:xfrm>
            <a:custGeom>
              <a:avLst/>
              <a:gdLst>
                <a:gd name="T0" fmla="*/ 769455 w 4116"/>
                <a:gd name="T1" fmla="*/ 749055 h 5239"/>
                <a:gd name="T2" fmla="*/ 608652 w 4116"/>
                <a:gd name="T3" fmla="*/ 766145 h 5239"/>
                <a:gd name="T4" fmla="*/ 337614 w 4116"/>
                <a:gd name="T5" fmla="*/ 920683 h 5239"/>
                <a:gd name="T6" fmla="*/ 253575 w 4116"/>
                <a:gd name="T7" fmla="*/ 1028315 h 5239"/>
                <a:gd name="T8" fmla="*/ 196457 w 4116"/>
                <a:gd name="T9" fmla="*/ 1154127 h 5239"/>
                <a:gd name="T10" fmla="*/ 171354 w 4116"/>
                <a:gd name="T11" fmla="*/ 1294120 h 5239"/>
                <a:gd name="T12" fmla="*/ 176811 w 4116"/>
                <a:gd name="T13" fmla="*/ 1414842 h 5239"/>
                <a:gd name="T14" fmla="*/ 210645 w 4116"/>
                <a:gd name="T15" fmla="*/ 1539199 h 5239"/>
                <a:gd name="T16" fmla="*/ 269218 w 4116"/>
                <a:gd name="T17" fmla="*/ 1650103 h 5239"/>
                <a:gd name="T18" fmla="*/ 349620 w 4116"/>
                <a:gd name="T19" fmla="*/ 1745371 h 5239"/>
                <a:gd name="T20" fmla="*/ 448940 w 4116"/>
                <a:gd name="T21" fmla="*/ 1821368 h 5239"/>
                <a:gd name="T22" fmla="*/ 563539 w 4116"/>
                <a:gd name="T23" fmla="*/ 1874456 h 5239"/>
                <a:gd name="T24" fmla="*/ 689781 w 4116"/>
                <a:gd name="T25" fmla="*/ 1902091 h 5239"/>
                <a:gd name="T26" fmla="*/ 808019 w 4116"/>
                <a:gd name="T27" fmla="*/ 1902091 h 5239"/>
                <a:gd name="T28" fmla="*/ 934624 w 4116"/>
                <a:gd name="T29" fmla="*/ 1874456 h 5239"/>
                <a:gd name="T30" fmla="*/ 1048860 w 4116"/>
                <a:gd name="T31" fmla="*/ 1821368 h 5239"/>
                <a:gd name="T32" fmla="*/ 1147816 w 4116"/>
                <a:gd name="T33" fmla="*/ 1745371 h 5239"/>
                <a:gd name="T34" fmla="*/ 1228218 w 4116"/>
                <a:gd name="T35" fmla="*/ 1650103 h 5239"/>
                <a:gd name="T36" fmla="*/ 1287155 w 4116"/>
                <a:gd name="T37" fmla="*/ 1539199 h 5239"/>
                <a:gd name="T38" fmla="*/ 1320625 w 4116"/>
                <a:gd name="T39" fmla="*/ 1414842 h 5239"/>
                <a:gd name="T40" fmla="*/ 1326082 w 4116"/>
                <a:gd name="T41" fmla="*/ 1291575 h 5239"/>
                <a:gd name="T42" fmla="*/ 1296977 w 4116"/>
                <a:gd name="T43" fmla="*/ 1141400 h 5239"/>
                <a:gd name="T44" fmla="*/ 1231128 w 4116"/>
                <a:gd name="T45" fmla="*/ 1007588 h 5239"/>
                <a:gd name="T46" fmla="*/ 1134355 w 4116"/>
                <a:gd name="T47" fmla="*/ 895957 h 5239"/>
                <a:gd name="T48" fmla="*/ 1120530 w 4116"/>
                <a:gd name="T49" fmla="*/ 1326846 h 5239"/>
                <a:gd name="T50" fmla="*/ 1110708 w 4116"/>
                <a:gd name="T51" fmla="*/ 1410478 h 5239"/>
                <a:gd name="T52" fmla="*/ 1075418 w 4116"/>
                <a:gd name="T53" fmla="*/ 1503928 h 5239"/>
                <a:gd name="T54" fmla="*/ 971005 w 4116"/>
                <a:gd name="T55" fmla="*/ 1624286 h 5239"/>
                <a:gd name="T56" fmla="*/ 859316 w 4116"/>
                <a:gd name="T57" fmla="*/ 1681738 h 5239"/>
                <a:gd name="T58" fmla="*/ 777459 w 4116"/>
                <a:gd name="T59" fmla="*/ 1697374 h 5239"/>
                <a:gd name="T60" fmla="*/ 701787 w 4116"/>
                <a:gd name="T61" fmla="*/ 1695192 h 5239"/>
                <a:gd name="T62" fmla="*/ 621385 w 4116"/>
                <a:gd name="T63" fmla="*/ 1675556 h 5239"/>
                <a:gd name="T64" fmla="*/ 499509 w 4116"/>
                <a:gd name="T65" fmla="*/ 1601742 h 5239"/>
                <a:gd name="T66" fmla="*/ 406738 w 4116"/>
                <a:gd name="T67" fmla="*/ 1471203 h 5239"/>
                <a:gd name="T68" fmla="*/ 383090 w 4116"/>
                <a:gd name="T69" fmla="*/ 1392297 h 5239"/>
                <a:gd name="T70" fmla="*/ 377269 w 4116"/>
                <a:gd name="T71" fmla="*/ 1317028 h 5239"/>
                <a:gd name="T72" fmla="*/ 388911 w 4116"/>
                <a:gd name="T73" fmla="*/ 1234123 h 5239"/>
                <a:gd name="T74" fmla="*/ 431113 w 4116"/>
                <a:gd name="T75" fmla="*/ 1134491 h 5239"/>
                <a:gd name="T76" fmla="*/ 541347 w 4116"/>
                <a:gd name="T77" fmla="*/ 1018860 h 5239"/>
                <a:gd name="T78" fmla="*/ 647215 w 4116"/>
                <a:gd name="T79" fmla="*/ 969772 h 5239"/>
                <a:gd name="T80" fmla="*/ 729800 w 4116"/>
                <a:gd name="T81" fmla="*/ 955954 h 5239"/>
                <a:gd name="T82" fmla="*/ 805472 w 4116"/>
                <a:gd name="T83" fmla="*/ 959954 h 5239"/>
                <a:gd name="T84" fmla="*/ 884782 w 4116"/>
                <a:gd name="T85" fmla="*/ 981771 h 5239"/>
                <a:gd name="T86" fmla="*/ 1011388 w 4116"/>
                <a:gd name="T87" fmla="*/ 1064676 h 5239"/>
                <a:gd name="T88" fmla="*/ 1094700 w 4116"/>
                <a:gd name="T89" fmla="*/ 1190852 h 5239"/>
                <a:gd name="T90" fmla="*/ 1116165 w 4116"/>
                <a:gd name="T91" fmla="*/ 1270485 h 5239"/>
                <a:gd name="T92" fmla="*/ 0 w 4116"/>
                <a:gd name="T93" fmla="*/ 167992 h 5239"/>
                <a:gd name="T94" fmla="*/ 419835 w 4116"/>
                <a:gd name="T95" fmla="*/ 1208306 h 5239"/>
                <a:gd name="T96" fmla="*/ 410740 w 4116"/>
                <a:gd name="T97" fmla="*/ 1220669 h 5239"/>
                <a:gd name="T98" fmla="*/ 534435 w 4116"/>
                <a:gd name="T99" fmla="*/ 1599924 h 5239"/>
                <a:gd name="T100" fmla="*/ 539528 w 4116"/>
                <a:gd name="T101" fmla="*/ 1614105 h 5239"/>
                <a:gd name="T102" fmla="*/ 748718 w 4116"/>
                <a:gd name="T103" fmla="*/ 1473384 h 5239"/>
                <a:gd name="T104" fmla="*/ 954270 w 4116"/>
                <a:gd name="T105" fmla="*/ 1615923 h 5239"/>
                <a:gd name="T106" fmla="*/ 963365 w 4116"/>
                <a:gd name="T107" fmla="*/ 1603923 h 5239"/>
                <a:gd name="T108" fmla="*/ 1086332 w 4116"/>
                <a:gd name="T109" fmla="*/ 1224669 h 5239"/>
                <a:gd name="T110" fmla="*/ 1081603 w 4116"/>
                <a:gd name="T111" fmla="*/ 1210124 h 5239"/>
                <a:gd name="T112" fmla="*/ 759632 w 4116"/>
                <a:gd name="T113" fmla="*/ 977044 h 5239"/>
                <a:gd name="T114" fmla="*/ 744716 w 4116"/>
                <a:gd name="T115" fmla="*/ 972317 h 52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16" h="5239">
                  <a:moveTo>
                    <a:pt x="2496" y="2121"/>
                  </a:moveTo>
                  <a:lnTo>
                    <a:pt x="2496" y="2121"/>
                  </a:lnTo>
                  <a:lnTo>
                    <a:pt x="2443" y="2107"/>
                  </a:lnTo>
                  <a:lnTo>
                    <a:pt x="2390" y="2095"/>
                  </a:lnTo>
                  <a:lnTo>
                    <a:pt x="2336" y="2084"/>
                  </a:lnTo>
                  <a:lnTo>
                    <a:pt x="2282" y="2075"/>
                  </a:lnTo>
                  <a:lnTo>
                    <a:pt x="2227" y="2068"/>
                  </a:lnTo>
                  <a:lnTo>
                    <a:pt x="2171" y="2063"/>
                  </a:lnTo>
                  <a:lnTo>
                    <a:pt x="2115" y="2060"/>
                  </a:lnTo>
                  <a:lnTo>
                    <a:pt x="2058" y="2059"/>
                  </a:lnTo>
                  <a:lnTo>
                    <a:pt x="2002" y="2060"/>
                  </a:lnTo>
                  <a:lnTo>
                    <a:pt x="1945" y="2063"/>
                  </a:lnTo>
                  <a:lnTo>
                    <a:pt x="1890" y="2068"/>
                  </a:lnTo>
                  <a:lnTo>
                    <a:pt x="1835" y="2075"/>
                  </a:lnTo>
                  <a:lnTo>
                    <a:pt x="1780" y="2084"/>
                  </a:lnTo>
                  <a:lnTo>
                    <a:pt x="1726" y="2095"/>
                  </a:lnTo>
                  <a:lnTo>
                    <a:pt x="1673" y="2107"/>
                  </a:lnTo>
                  <a:lnTo>
                    <a:pt x="1621" y="2121"/>
                  </a:lnTo>
                  <a:lnTo>
                    <a:pt x="1621" y="761"/>
                  </a:lnTo>
                  <a:lnTo>
                    <a:pt x="452" y="761"/>
                  </a:lnTo>
                  <a:lnTo>
                    <a:pt x="452" y="1438"/>
                  </a:lnTo>
                  <a:lnTo>
                    <a:pt x="1020" y="2446"/>
                  </a:lnTo>
                  <a:lnTo>
                    <a:pt x="989" y="2473"/>
                  </a:lnTo>
                  <a:lnTo>
                    <a:pt x="958" y="2502"/>
                  </a:lnTo>
                  <a:lnTo>
                    <a:pt x="928" y="2532"/>
                  </a:lnTo>
                  <a:lnTo>
                    <a:pt x="900" y="2561"/>
                  </a:lnTo>
                  <a:lnTo>
                    <a:pt x="871" y="2593"/>
                  </a:lnTo>
                  <a:lnTo>
                    <a:pt x="844" y="2624"/>
                  </a:lnTo>
                  <a:lnTo>
                    <a:pt x="817" y="2656"/>
                  </a:lnTo>
                  <a:lnTo>
                    <a:pt x="792" y="2689"/>
                  </a:lnTo>
                  <a:lnTo>
                    <a:pt x="767" y="2723"/>
                  </a:lnTo>
                  <a:lnTo>
                    <a:pt x="743" y="2758"/>
                  </a:lnTo>
                  <a:lnTo>
                    <a:pt x="720" y="2792"/>
                  </a:lnTo>
                  <a:lnTo>
                    <a:pt x="697" y="2828"/>
                  </a:lnTo>
                  <a:lnTo>
                    <a:pt x="676" y="2864"/>
                  </a:lnTo>
                  <a:lnTo>
                    <a:pt x="655" y="2901"/>
                  </a:lnTo>
                  <a:lnTo>
                    <a:pt x="636" y="2938"/>
                  </a:lnTo>
                  <a:lnTo>
                    <a:pt x="618" y="2977"/>
                  </a:lnTo>
                  <a:lnTo>
                    <a:pt x="600" y="3015"/>
                  </a:lnTo>
                  <a:lnTo>
                    <a:pt x="584" y="3054"/>
                  </a:lnTo>
                  <a:lnTo>
                    <a:pt x="569" y="3094"/>
                  </a:lnTo>
                  <a:lnTo>
                    <a:pt x="554" y="3134"/>
                  </a:lnTo>
                  <a:lnTo>
                    <a:pt x="540" y="3174"/>
                  </a:lnTo>
                  <a:lnTo>
                    <a:pt x="528" y="3216"/>
                  </a:lnTo>
                  <a:lnTo>
                    <a:pt x="517" y="3257"/>
                  </a:lnTo>
                  <a:lnTo>
                    <a:pt x="507" y="3300"/>
                  </a:lnTo>
                  <a:lnTo>
                    <a:pt x="499" y="3341"/>
                  </a:lnTo>
                  <a:lnTo>
                    <a:pt x="490" y="3384"/>
                  </a:lnTo>
                  <a:lnTo>
                    <a:pt x="483" y="3428"/>
                  </a:lnTo>
                  <a:lnTo>
                    <a:pt x="478" y="3472"/>
                  </a:lnTo>
                  <a:lnTo>
                    <a:pt x="474" y="3515"/>
                  </a:lnTo>
                  <a:lnTo>
                    <a:pt x="471" y="3559"/>
                  </a:lnTo>
                  <a:lnTo>
                    <a:pt x="469" y="3604"/>
                  </a:lnTo>
                  <a:lnTo>
                    <a:pt x="468" y="3649"/>
                  </a:lnTo>
                  <a:lnTo>
                    <a:pt x="469" y="3691"/>
                  </a:lnTo>
                  <a:lnTo>
                    <a:pt x="470" y="3731"/>
                  </a:lnTo>
                  <a:lnTo>
                    <a:pt x="473" y="3771"/>
                  </a:lnTo>
                  <a:lnTo>
                    <a:pt x="476" y="3812"/>
                  </a:lnTo>
                  <a:lnTo>
                    <a:pt x="481" y="3852"/>
                  </a:lnTo>
                  <a:lnTo>
                    <a:pt x="486" y="3891"/>
                  </a:lnTo>
                  <a:lnTo>
                    <a:pt x="493" y="3931"/>
                  </a:lnTo>
                  <a:lnTo>
                    <a:pt x="501" y="3970"/>
                  </a:lnTo>
                  <a:lnTo>
                    <a:pt x="509" y="4008"/>
                  </a:lnTo>
                  <a:lnTo>
                    <a:pt x="519" y="4046"/>
                  </a:lnTo>
                  <a:lnTo>
                    <a:pt x="529" y="4085"/>
                  </a:lnTo>
                  <a:lnTo>
                    <a:pt x="540" y="4122"/>
                  </a:lnTo>
                  <a:lnTo>
                    <a:pt x="552" y="4159"/>
                  </a:lnTo>
                  <a:lnTo>
                    <a:pt x="565" y="4196"/>
                  </a:lnTo>
                  <a:lnTo>
                    <a:pt x="579" y="4233"/>
                  </a:lnTo>
                  <a:lnTo>
                    <a:pt x="593" y="4268"/>
                  </a:lnTo>
                  <a:lnTo>
                    <a:pt x="609" y="4304"/>
                  </a:lnTo>
                  <a:lnTo>
                    <a:pt x="625" y="4339"/>
                  </a:lnTo>
                  <a:lnTo>
                    <a:pt x="642" y="4373"/>
                  </a:lnTo>
                  <a:lnTo>
                    <a:pt x="661" y="4407"/>
                  </a:lnTo>
                  <a:lnTo>
                    <a:pt x="679" y="4440"/>
                  </a:lnTo>
                  <a:lnTo>
                    <a:pt x="698" y="4474"/>
                  </a:lnTo>
                  <a:lnTo>
                    <a:pt x="719" y="4507"/>
                  </a:lnTo>
                  <a:lnTo>
                    <a:pt x="740" y="4538"/>
                  </a:lnTo>
                  <a:lnTo>
                    <a:pt x="761" y="4570"/>
                  </a:lnTo>
                  <a:lnTo>
                    <a:pt x="785" y="4600"/>
                  </a:lnTo>
                  <a:lnTo>
                    <a:pt x="807" y="4631"/>
                  </a:lnTo>
                  <a:lnTo>
                    <a:pt x="832" y="4660"/>
                  </a:lnTo>
                  <a:lnTo>
                    <a:pt x="856" y="4690"/>
                  </a:lnTo>
                  <a:lnTo>
                    <a:pt x="882" y="4718"/>
                  </a:lnTo>
                  <a:lnTo>
                    <a:pt x="907" y="4746"/>
                  </a:lnTo>
                  <a:lnTo>
                    <a:pt x="935" y="4773"/>
                  </a:lnTo>
                  <a:lnTo>
                    <a:pt x="961" y="4800"/>
                  </a:lnTo>
                  <a:lnTo>
                    <a:pt x="990" y="4826"/>
                  </a:lnTo>
                  <a:lnTo>
                    <a:pt x="1018" y="4852"/>
                  </a:lnTo>
                  <a:lnTo>
                    <a:pt x="1047" y="4876"/>
                  </a:lnTo>
                  <a:lnTo>
                    <a:pt x="1077" y="4900"/>
                  </a:lnTo>
                  <a:lnTo>
                    <a:pt x="1107" y="4923"/>
                  </a:lnTo>
                  <a:lnTo>
                    <a:pt x="1138" y="4946"/>
                  </a:lnTo>
                  <a:lnTo>
                    <a:pt x="1170" y="4968"/>
                  </a:lnTo>
                  <a:lnTo>
                    <a:pt x="1201" y="4988"/>
                  </a:lnTo>
                  <a:lnTo>
                    <a:pt x="1234" y="5009"/>
                  </a:lnTo>
                  <a:lnTo>
                    <a:pt x="1267" y="5028"/>
                  </a:lnTo>
                  <a:lnTo>
                    <a:pt x="1300" y="5047"/>
                  </a:lnTo>
                  <a:lnTo>
                    <a:pt x="1335" y="5065"/>
                  </a:lnTo>
                  <a:lnTo>
                    <a:pt x="1370" y="5082"/>
                  </a:lnTo>
                  <a:lnTo>
                    <a:pt x="1404" y="5098"/>
                  </a:lnTo>
                  <a:lnTo>
                    <a:pt x="1440" y="5114"/>
                  </a:lnTo>
                  <a:lnTo>
                    <a:pt x="1476" y="5129"/>
                  </a:lnTo>
                  <a:lnTo>
                    <a:pt x="1512" y="5142"/>
                  </a:lnTo>
                  <a:lnTo>
                    <a:pt x="1549" y="5155"/>
                  </a:lnTo>
                  <a:lnTo>
                    <a:pt x="1586" y="5168"/>
                  </a:lnTo>
                  <a:lnTo>
                    <a:pt x="1623" y="5179"/>
                  </a:lnTo>
                  <a:lnTo>
                    <a:pt x="1661" y="5189"/>
                  </a:lnTo>
                  <a:lnTo>
                    <a:pt x="1700" y="5198"/>
                  </a:lnTo>
                  <a:lnTo>
                    <a:pt x="1738" y="5206"/>
                  </a:lnTo>
                  <a:lnTo>
                    <a:pt x="1777" y="5214"/>
                  </a:lnTo>
                  <a:lnTo>
                    <a:pt x="1817" y="5221"/>
                  </a:lnTo>
                  <a:lnTo>
                    <a:pt x="1855" y="5227"/>
                  </a:lnTo>
                  <a:lnTo>
                    <a:pt x="1896" y="5231"/>
                  </a:lnTo>
                  <a:lnTo>
                    <a:pt x="1936" y="5235"/>
                  </a:lnTo>
                  <a:lnTo>
                    <a:pt x="1977" y="5237"/>
                  </a:lnTo>
                  <a:lnTo>
                    <a:pt x="2017" y="5239"/>
                  </a:lnTo>
                  <a:lnTo>
                    <a:pt x="2058" y="5239"/>
                  </a:lnTo>
                  <a:lnTo>
                    <a:pt x="2099" y="5239"/>
                  </a:lnTo>
                  <a:lnTo>
                    <a:pt x="2141" y="5237"/>
                  </a:lnTo>
                  <a:lnTo>
                    <a:pt x="2180" y="5235"/>
                  </a:lnTo>
                  <a:lnTo>
                    <a:pt x="2221" y="5231"/>
                  </a:lnTo>
                  <a:lnTo>
                    <a:pt x="2261" y="5227"/>
                  </a:lnTo>
                  <a:lnTo>
                    <a:pt x="2301" y="5221"/>
                  </a:lnTo>
                  <a:lnTo>
                    <a:pt x="2339" y="5214"/>
                  </a:lnTo>
                  <a:lnTo>
                    <a:pt x="2379" y="5206"/>
                  </a:lnTo>
                  <a:lnTo>
                    <a:pt x="2418" y="5198"/>
                  </a:lnTo>
                  <a:lnTo>
                    <a:pt x="2456" y="5189"/>
                  </a:lnTo>
                  <a:lnTo>
                    <a:pt x="2494" y="5179"/>
                  </a:lnTo>
                  <a:lnTo>
                    <a:pt x="2531" y="5168"/>
                  </a:lnTo>
                  <a:lnTo>
                    <a:pt x="2569" y="5155"/>
                  </a:lnTo>
                  <a:lnTo>
                    <a:pt x="2605" y="5142"/>
                  </a:lnTo>
                  <a:lnTo>
                    <a:pt x="2642" y="5129"/>
                  </a:lnTo>
                  <a:lnTo>
                    <a:pt x="2678" y="5114"/>
                  </a:lnTo>
                  <a:lnTo>
                    <a:pt x="2713" y="5098"/>
                  </a:lnTo>
                  <a:lnTo>
                    <a:pt x="2748" y="5082"/>
                  </a:lnTo>
                  <a:lnTo>
                    <a:pt x="2783" y="5065"/>
                  </a:lnTo>
                  <a:lnTo>
                    <a:pt x="2816" y="5047"/>
                  </a:lnTo>
                  <a:lnTo>
                    <a:pt x="2850" y="5028"/>
                  </a:lnTo>
                  <a:lnTo>
                    <a:pt x="2883" y="5009"/>
                  </a:lnTo>
                  <a:lnTo>
                    <a:pt x="2915" y="4988"/>
                  </a:lnTo>
                  <a:lnTo>
                    <a:pt x="2948" y="4968"/>
                  </a:lnTo>
                  <a:lnTo>
                    <a:pt x="2979" y="4946"/>
                  </a:lnTo>
                  <a:lnTo>
                    <a:pt x="3010" y="4923"/>
                  </a:lnTo>
                  <a:lnTo>
                    <a:pt x="3040" y="4900"/>
                  </a:lnTo>
                  <a:lnTo>
                    <a:pt x="3070" y="4876"/>
                  </a:lnTo>
                  <a:lnTo>
                    <a:pt x="3099" y="4852"/>
                  </a:lnTo>
                  <a:lnTo>
                    <a:pt x="3128" y="4826"/>
                  </a:lnTo>
                  <a:lnTo>
                    <a:pt x="3155" y="4800"/>
                  </a:lnTo>
                  <a:lnTo>
                    <a:pt x="3183" y="4773"/>
                  </a:lnTo>
                  <a:lnTo>
                    <a:pt x="3209" y="4746"/>
                  </a:lnTo>
                  <a:lnTo>
                    <a:pt x="3236" y="4718"/>
                  </a:lnTo>
                  <a:lnTo>
                    <a:pt x="3260" y="4690"/>
                  </a:lnTo>
                  <a:lnTo>
                    <a:pt x="3286" y="4660"/>
                  </a:lnTo>
                  <a:lnTo>
                    <a:pt x="3309" y="4631"/>
                  </a:lnTo>
                  <a:lnTo>
                    <a:pt x="3333" y="4600"/>
                  </a:lnTo>
                  <a:lnTo>
                    <a:pt x="3355" y="4570"/>
                  </a:lnTo>
                  <a:lnTo>
                    <a:pt x="3376" y="4538"/>
                  </a:lnTo>
                  <a:lnTo>
                    <a:pt x="3398" y="4507"/>
                  </a:lnTo>
                  <a:lnTo>
                    <a:pt x="3418" y="4474"/>
                  </a:lnTo>
                  <a:lnTo>
                    <a:pt x="3438" y="4440"/>
                  </a:lnTo>
                  <a:lnTo>
                    <a:pt x="3457" y="4407"/>
                  </a:lnTo>
                  <a:lnTo>
                    <a:pt x="3474" y="4373"/>
                  </a:lnTo>
                  <a:lnTo>
                    <a:pt x="3492" y="4339"/>
                  </a:lnTo>
                  <a:lnTo>
                    <a:pt x="3508" y="4304"/>
                  </a:lnTo>
                  <a:lnTo>
                    <a:pt x="3523" y="4268"/>
                  </a:lnTo>
                  <a:lnTo>
                    <a:pt x="3538" y="4233"/>
                  </a:lnTo>
                  <a:lnTo>
                    <a:pt x="3552" y="4196"/>
                  </a:lnTo>
                  <a:lnTo>
                    <a:pt x="3565" y="4159"/>
                  </a:lnTo>
                  <a:lnTo>
                    <a:pt x="3577" y="4122"/>
                  </a:lnTo>
                  <a:lnTo>
                    <a:pt x="3588" y="4085"/>
                  </a:lnTo>
                  <a:lnTo>
                    <a:pt x="3599" y="4046"/>
                  </a:lnTo>
                  <a:lnTo>
                    <a:pt x="3608" y="4008"/>
                  </a:lnTo>
                  <a:lnTo>
                    <a:pt x="3616" y="3970"/>
                  </a:lnTo>
                  <a:lnTo>
                    <a:pt x="3624" y="3931"/>
                  </a:lnTo>
                  <a:lnTo>
                    <a:pt x="3630" y="3891"/>
                  </a:lnTo>
                  <a:lnTo>
                    <a:pt x="3635" y="3852"/>
                  </a:lnTo>
                  <a:lnTo>
                    <a:pt x="3640" y="3812"/>
                  </a:lnTo>
                  <a:lnTo>
                    <a:pt x="3643" y="3771"/>
                  </a:lnTo>
                  <a:lnTo>
                    <a:pt x="3646" y="3731"/>
                  </a:lnTo>
                  <a:lnTo>
                    <a:pt x="3648" y="3691"/>
                  </a:lnTo>
                  <a:lnTo>
                    <a:pt x="3648" y="3649"/>
                  </a:lnTo>
                  <a:lnTo>
                    <a:pt x="3647" y="3601"/>
                  </a:lnTo>
                  <a:lnTo>
                    <a:pt x="3645" y="3552"/>
                  </a:lnTo>
                  <a:lnTo>
                    <a:pt x="3642" y="3504"/>
                  </a:lnTo>
                  <a:lnTo>
                    <a:pt x="3637" y="3457"/>
                  </a:lnTo>
                  <a:lnTo>
                    <a:pt x="3631" y="3411"/>
                  </a:lnTo>
                  <a:lnTo>
                    <a:pt x="3623" y="3364"/>
                  </a:lnTo>
                  <a:lnTo>
                    <a:pt x="3614" y="3318"/>
                  </a:lnTo>
                  <a:lnTo>
                    <a:pt x="3604" y="3272"/>
                  </a:lnTo>
                  <a:lnTo>
                    <a:pt x="3591" y="3227"/>
                  </a:lnTo>
                  <a:lnTo>
                    <a:pt x="3579" y="3182"/>
                  </a:lnTo>
                  <a:lnTo>
                    <a:pt x="3565" y="3139"/>
                  </a:lnTo>
                  <a:lnTo>
                    <a:pt x="3550" y="3095"/>
                  </a:lnTo>
                  <a:lnTo>
                    <a:pt x="3532" y="3052"/>
                  </a:lnTo>
                  <a:lnTo>
                    <a:pt x="3515" y="3010"/>
                  </a:lnTo>
                  <a:lnTo>
                    <a:pt x="3496" y="2969"/>
                  </a:lnTo>
                  <a:lnTo>
                    <a:pt x="3475" y="2928"/>
                  </a:lnTo>
                  <a:lnTo>
                    <a:pt x="3454" y="2887"/>
                  </a:lnTo>
                  <a:lnTo>
                    <a:pt x="3431" y="2847"/>
                  </a:lnTo>
                  <a:lnTo>
                    <a:pt x="3408" y="2809"/>
                  </a:lnTo>
                  <a:lnTo>
                    <a:pt x="3384" y="2771"/>
                  </a:lnTo>
                  <a:lnTo>
                    <a:pt x="3358" y="2733"/>
                  </a:lnTo>
                  <a:lnTo>
                    <a:pt x="3332" y="2697"/>
                  </a:lnTo>
                  <a:lnTo>
                    <a:pt x="3304" y="2661"/>
                  </a:lnTo>
                  <a:lnTo>
                    <a:pt x="3276" y="2626"/>
                  </a:lnTo>
                  <a:lnTo>
                    <a:pt x="3246" y="2592"/>
                  </a:lnTo>
                  <a:lnTo>
                    <a:pt x="3215" y="2559"/>
                  </a:lnTo>
                  <a:lnTo>
                    <a:pt x="3184" y="2526"/>
                  </a:lnTo>
                  <a:lnTo>
                    <a:pt x="3151" y="2495"/>
                  </a:lnTo>
                  <a:lnTo>
                    <a:pt x="3118" y="2464"/>
                  </a:lnTo>
                  <a:lnTo>
                    <a:pt x="3084" y="2435"/>
                  </a:lnTo>
                  <a:lnTo>
                    <a:pt x="3049" y="2406"/>
                  </a:lnTo>
                  <a:lnTo>
                    <a:pt x="3014" y="2378"/>
                  </a:lnTo>
                  <a:lnTo>
                    <a:pt x="3666" y="1453"/>
                  </a:lnTo>
                  <a:lnTo>
                    <a:pt x="3666" y="761"/>
                  </a:lnTo>
                  <a:lnTo>
                    <a:pt x="2496" y="761"/>
                  </a:lnTo>
                  <a:lnTo>
                    <a:pt x="2496" y="2121"/>
                  </a:lnTo>
                  <a:close/>
                  <a:moveTo>
                    <a:pt x="3080" y="3649"/>
                  </a:moveTo>
                  <a:lnTo>
                    <a:pt x="3080" y="3649"/>
                  </a:lnTo>
                  <a:lnTo>
                    <a:pt x="3079" y="3675"/>
                  </a:lnTo>
                  <a:lnTo>
                    <a:pt x="3078" y="3702"/>
                  </a:lnTo>
                  <a:lnTo>
                    <a:pt x="3077" y="3727"/>
                  </a:lnTo>
                  <a:lnTo>
                    <a:pt x="3074" y="3754"/>
                  </a:lnTo>
                  <a:lnTo>
                    <a:pt x="3072" y="3779"/>
                  </a:lnTo>
                  <a:lnTo>
                    <a:pt x="3068" y="3805"/>
                  </a:lnTo>
                  <a:lnTo>
                    <a:pt x="3064" y="3829"/>
                  </a:lnTo>
                  <a:lnTo>
                    <a:pt x="3059" y="3855"/>
                  </a:lnTo>
                  <a:lnTo>
                    <a:pt x="3053" y="3879"/>
                  </a:lnTo>
                  <a:lnTo>
                    <a:pt x="3047" y="3905"/>
                  </a:lnTo>
                  <a:lnTo>
                    <a:pt x="3041" y="3928"/>
                  </a:lnTo>
                  <a:lnTo>
                    <a:pt x="3033" y="3952"/>
                  </a:lnTo>
                  <a:lnTo>
                    <a:pt x="3026" y="3976"/>
                  </a:lnTo>
                  <a:lnTo>
                    <a:pt x="3018" y="4000"/>
                  </a:lnTo>
                  <a:lnTo>
                    <a:pt x="3009" y="4023"/>
                  </a:lnTo>
                  <a:lnTo>
                    <a:pt x="3000" y="4046"/>
                  </a:lnTo>
                  <a:lnTo>
                    <a:pt x="2979" y="4091"/>
                  </a:lnTo>
                  <a:lnTo>
                    <a:pt x="2956" y="4136"/>
                  </a:lnTo>
                  <a:lnTo>
                    <a:pt x="2931" y="4179"/>
                  </a:lnTo>
                  <a:lnTo>
                    <a:pt x="2905" y="4219"/>
                  </a:lnTo>
                  <a:lnTo>
                    <a:pt x="2876" y="4260"/>
                  </a:lnTo>
                  <a:lnTo>
                    <a:pt x="2846" y="4299"/>
                  </a:lnTo>
                  <a:lnTo>
                    <a:pt x="2814" y="4335"/>
                  </a:lnTo>
                  <a:lnTo>
                    <a:pt x="2780" y="4371"/>
                  </a:lnTo>
                  <a:lnTo>
                    <a:pt x="2745" y="4405"/>
                  </a:lnTo>
                  <a:lnTo>
                    <a:pt x="2707" y="4437"/>
                  </a:lnTo>
                  <a:lnTo>
                    <a:pt x="2669" y="4467"/>
                  </a:lnTo>
                  <a:lnTo>
                    <a:pt x="2629" y="4495"/>
                  </a:lnTo>
                  <a:lnTo>
                    <a:pt x="2588" y="4522"/>
                  </a:lnTo>
                  <a:lnTo>
                    <a:pt x="2545" y="4547"/>
                  </a:lnTo>
                  <a:lnTo>
                    <a:pt x="2500" y="4570"/>
                  </a:lnTo>
                  <a:lnTo>
                    <a:pt x="2456" y="4590"/>
                  </a:lnTo>
                  <a:lnTo>
                    <a:pt x="2432" y="4599"/>
                  </a:lnTo>
                  <a:lnTo>
                    <a:pt x="2410" y="4608"/>
                  </a:lnTo>
                  <a:lnTo>
                    <a:pt x="2385" y="4617"/>
                  </a:lnTo>
                  <a:lnTo>
                    <a:pt x="2362" y="4625"/>
                  </a:lnTo>
                  <a:lnTo>
                    <a:pt x="2337" y="4632"/>
                  </a:lnTo>
                  <a:lnTo>
                    <a:pt x="2313" y="4638"/>
                  </a:lnTo>
                  <a:lnTo>
                    <a:pt x="2288" y="4644"/>
                  </a:lnTo>
                  <a:lnTo>
                    <a:pt x="2264" y="4649"/>
                  </a:lnTo>
                  <a:lnTo>
                    <a:pt x="2239" y="4654"/>
                  </a:lnTo>
                  <a:lnTo>
                    <a:pt x="2214" y="4658"/>
                  </a:lnTo>
                  <a:lnTo>
                    <a:pt x="2189" y="4662"/>
                  </a:lnTo>
                  <a:lnTo>
                    <a:pt x="2163" y="4665"/>
                  </a:lnTo>
                  <a:lnTo>
                    <a:pt x="2137" y="4668"/>
                  </a:lnTo>
                  <a:lnTo>
                    <a:pt x="2111" y="4669"/>
                  </a:lnTo>
                  <a:lnTo>
                    <a:pt x="2085" y="4670"/>
                  </a:lnTo>
                  <a:lnTo>
                    <a:pt x="2058" y="4671"/>
                  </a:lnTo>
                  <a:lnTo>
                    <a:pt x="2032" y="4670"/>
                  </a:lnTo>
                  <a:lnTo>
                    <a:pt x="2006" y="4669"/>
                  </a:lnTo>
                  <a:lnTo>
                    <a:pt x="1980" y="4668"/>
                  </a:lnTo>
                  <a:lnTo>
                    <a:pt x="1954" y="4665"/>
                  </a:lnTo>
                  <a:lnTo>
                    <a:pt x="1929" y="4662"/>
                  </a:lnTo>
                  <a:lnTo>
                    <a:pt x="1903" y="4658"/>
                  </a:lnTo>
                  <a:lnTo>
                    <a:pt x="1878" y="4654"/>
                  </a:lnTo>
                  <a:lnTo>
                    <a:pt x="1852" y="4649"/>
                  </a:lnTo>
                  <a:lnTo>
                    <a:pt x="1828" y="4644"/>
                  </a:lnTo>
                  <a:lnTo>
                    <a:pt x="1804" y="4638"/>
                  </a:lnTo>
                  <a:lnTo>
                    <a:pt x="1779" y="4632"/>
                  </a:lnTo>
                  <a:lnTo>
                    <a:pt x="1755" y="4625"/>
                  </a:lnTo>
                  <a:lnTo>
                    <a:pt x="1731" y="4617"/>
                  </a:lnTo>
                  <a:lnTo>
                    <a:pt x="1708" y="4608"/>
                  </a:lnTo>
                  <a:lnTo>
                    <a:pt x="1684" y="4599"/>
                  </a:lnTo>
                  <a:lnTo>
                    <a:pt x="1661" y="4590"/>
                  </a:lnTo>
                  <a:lnTo>
                    <a:pt x="1616" y="4570"/>
                  </a:lnTo>
                  <a:lnTo>
                    <a:pt x="1572" y="4547"/>
                  </a:lnTo>
                  <a:lnTo>
                    <a:pt x="1530" y="4522"/>
                  </a:lnTo>
                  <a:lnTo>
                    <a:pt x="1488" y="4495"/>
                  </a:lnTo>
                  <a:lnTo>
                    <a:pt x="1448" y="4467"/>
                  </a:lnTo>
                  <a:lnTo>
                    <a:pt x="1409" y="4437"/>
                  </a:lnTo>
                  <a:lnTo>
                    <a:pt x="1373" y="4405"/>
                  </a:lnTo>
                  <a:lnTo>
                    <a:pt x="1337" y="4371"/>
                  </a:lnTo>
                  <a:lnTo>
                    <a:pt x="1303" y="4335"/>
                  </a:lnTo>
                  <a:lnTo>
                    <a:pt x="1271" y="4299"/>
                  </a:lnTo>
                  <a:lnTo>
                    <a:pt x="1240" y="4260"/>
                  </a:lnTo>
                  <a:lnTo>
                    <a:pt x="1212" y="4219"/>
                  </a:lnTo>
                  <a:lnTo>
                    <a:pt x="1185" y="4179"/>
                  </a:lnTo>
                  <a:lnTo>
                    <a:pt x="1161" y="4136"/>
                  </a:lnTo>
                  <a:lnTo>
                    <a:pt x="1138" y="4091"/>
                  </a:lnTo>
                  <a:lnTo>
                    <a:pt x="1118" y="4046"/>
                  </a:lnTo>
                  <a:lnTo>
                    <a:pt x="1108" y="4023"/>
                  </a:lnTo>
                  <a:lnTo>
                    <a:pt x="1100" y="4000"/>
                  </a:lnTo>
                  <a:lnTo>
                    <a:pt x="1091" y="3976"/>
                  </a:lnTo>
                  <a:lnTo>
                    <a:pt x="1083" y="3952"/>
                  </a:lnTo>
                  <a:lnTo>
                    <a:pt x="1076" y="3928"/>
                  </a:lnTo>
                  <a:lnTo>
                    <a:pt x="1069" y="3905"/>
                  </a:lnTo>
                  <a:lnTo>
                    <a:pt x="1064" y="3879"/>
                  </a:lnTo>
                  <a:lnTo>
                    <a:pt x="1058" y="3855"/>
                  </a:lnTo>
                  <a:lnTo>
                    <a:pt x="1053" y="3829"/>
                  </a:lnTo>
                  <a:lnTo>
                    <a:pt x="1049" y="3805"/>
                  </a:lnTo>
                  <a:lnTo>
                    <a:pt x="1046" y="3779"/>
                  </a:lnTo>
                  <a:lnTo>
                    <a:pt x="1043" y="3754"/>
                  </a:lnTo>
                  <a:lnTo>
                    <a:pt x="1041" y="3727"/>
                  </a:lnTo>
                  <a:lnTo>
                    <a:pt x="1038" y="3702"/>
                  </a:lnTo>
                  <a:lnTo>
                    <a:pt x="1037" y="3675"/>
                  </a:lnTo>
                  <a:lnTo>
                    <a:pt x="1037" y="3649"/>
                  </a:lnTo>
                  <a:lnTo>
                    <a:pt x="1037" y="3622"/>
                  </a:lnTo>
                  <a:lnTo>
                    <a:pt x="1038" y="3597"/>
                  </a:lnTo>
                  <a:lnTo>
                    <a:pt x="1041" y="3571"/>
                  </a:lnTo>
                  <a:lnTo>
                    <a:pt x="1043" y="3545"/>
                  </a:lnTo>
                  <a:lnTo>
                    <a:pt x="1046" y="3520"/>
                  </a:lnTo>
                  <a:lnTo>
                    <a:pt x="1049" y="3494"/>
                  </a:lnTo>
                  <a:lnTo>
                    <a:pt x="1053" y="3469"/>
                  </a:lnTo>
                  <a:lnTo>
                    <a:pt x="1058" y="3444"/>
                  </a:lnTo>
                  <a:lnTo>
                    <a:pt x="1064" y="3419"/>
                  </a:lnTo>
                  <a:lnTo>
                    <a:pt x="1069" y="3394"/>
                  </a:lnTo>
                  <a:lnTo>
                    <a:pt x="1076" y="3370"/>
                  </a:lnTo>
                  <a:lnTo>
                    <a:pt x="1083" y="3346"/>
                  </a:lnTo>
                  <a:lnTo>
                    <a:pt x="1091" y="3322"/>
                  </a:lnTo>
                  <a:lnTo>
                    <a:pt x="1100" y="3299"/>
                  </a:lnTo>
                  <a:lnTo>
                    <a:pt x="1108" y="3275"/>
                  </a:lnTo>
                  <a:lnTo>
                    <a:pt x="1118" y="3252"/>
                  </a:lnTo>
                  <a:lnTo>
                    <a:pt x="1138" y="3207"/>
                  </a:lnTo>
                  <a:lnTo>
                    <a:pt x="1161" y="3163"/>
                  </a:lnTo>
                  <a:lnTo>
                    <a:pt x="1185" y="3120"/>
                  </a:lnTo>
                  <a:lnTo>
                    <a:pt x="1212" y="3079"/>
                  </a:lnTo>
                  <a:lnTo>
                    <a:pt x="1240" y="3039"/>
                  </a:lnTo>
                  <a:lnTo>
                    <a:pt x="1271" y="3000"/>
                  </a:lnTo>
                  <a:lnTo>
                    <a:pt x="1303" y="2963"/>
                  </a:lnTo>
                  <a:lnTo>
                    <a:pt x="1337" y="2928"/>
                  </a:lnTo>
                  <a:lnTo>
                    <a:pt x="1373" y="2894"/>
                  </a:lnTo>
                  <a:lnTo>
                    <a:pt x="1409" y="2862"/>
                  </a:lnTo>
                  <a:lnTo>
                    <a:pt x="1448" y="2831"/>
                  </a:lnTo>
                  <a:lnTo>
                    <a:pt x="1488" y="2802"/>
                  </a:lnTo>
                  <a:lnTo>
                    <a:pt x="1530" y="2776"/>
                  </a:lnTo>
                  <a:lnTo>
                    <a:pt x="1572" y="2752"/>
                  </a:lnTo>
                  <a:lnTo>
                    <a:pt x="1616" y="2729"/>
                  </a:lnTo>
                  <a:lnTo>
                    <a:pt x="1661" y="2709"/>
                  </a:lnTo>
                  <a:lnTo>
                    <a:pt x="1684" y="2700"/>
                  </a:lnTo>
                  <a:lnTo>
                    <a:pt x="1708" y="2690"/>
                  </a:lnTo>
                  <a:lnTo>
                    <a:pt x="1731" y="2682"/>
                  </a:lnTo>
                  <a:lnTo>
                    <a:pt x="1755" y="2674"/>
                  </a:lnTo>
                  <a:lnTo>
                    <a:pt x="1779" y="2667"/>
                  </a:lnTo>
                  <a:lnTo>
                    <a:pt x="1804" y="2661"/>
                  </a:lnTo>
                  <a:lnTo>
                    <a:pt x="1828" y="2655"/>
                  </a:lnTo>
                  <a:lnTo>
                    <a:pt x="1852" y="2649"/>
                  </a:lnTo>
                  <a:lnTo>
                    <a:pt x="1878" y="2645"/>
                  </a:lnTo>
                  <a:lnTo>
                    <a:pt x="1903" y="2640"/>
                  </a:lnTo>
                  <a:lnTo>
                    <a:pt x="1929" y="2636"/>
                  </a:lnTo>
                  <a:lnTo>
                    <a:pt x="1954" y="2633"/>
                  </a:lnTo>
                  <a:lnTo>
                    <a:pt x="1980" y="2631"/>
                  </a:lnTo>
                  <a:lnTo>
                    <a:pt x="2006" y="2629"/>
                  </a:lnTo>
                  <a:lnTo>
                    <a:pt x="2032" y="2628"/>
                  </a:lnTo>
                  <a:lnTo>
                    <a:pt x="2058" y="2628"/>
                  </a:lnTo>
                  <a:lnTo>
                    <a:pt x="2085" y="2628"/>
                  </a:lnTo>
                  <a:lnTo>
                    <a:pt x="2111" y="2629"/>
                  </a:lnTo>
                  <a:lnTo>
                    <a:pt x="2137" y="2631"/>
                  </a:lnTo>
                  <a:lnTo>
                    <a:pt x="2163" y="2633"/>
                  </a:lnTo>
                  <a:lnTo>
                    <a:pt x="2189" y="2636"/>
                  </a:lnTo>
                  <a:lnTo>
                    <a:pt x="2214" y="2640"/>
                  </a:lnTo>
                  <a:lnTo>
                    <a:pt x="2239" y="2645"/>
                  </a:lnTo>
                  <a:lnTo>
                    <a:pt x="2264" y="2649"/>
                  </a:lnTo>
                  <a:lnTo>
                    <a:pt x="2288" y="2655"/>
                  </a:lnTo>
                  <a:lnTo>
                    <a:pt x="2313" y="2661"/>
                  </a:lnTo>
                  <a:lnTo>
                    <a:pt x="2337" y="2667"/>
                  </a:lnTo>
                  <a:lnTo>
                    <a:pt x="2362" y="2674"/>
                  </a:lnTo>
                  <a:lnTo>
                    <a:pt x="2385" y="2682"/>
                  </a:lnTo>
                  <a:lnTo>
                    <a:pt x="2410" y="2690"/>
                  </a:lnTo>
                  <a:lnTo>
                    <a:pt x="2432" y="2700"/>
                  </a:lnTo>
                  <a:lnTo>
                    <a:pt x="2456" y="2709"/>
                  </a:lnTo>
                  <a:lnTo>
                    <a:pt x="2500" y="2729"/>
                  </a:lnTo>
                  <a:lnTo>
                    <a:pt x="2545" y="2752"/>
                  </a:lnTo>
                  <a:lnTo>
                    <a:pt x="2588" y="2776"/>
                  </a:lnTo>
                  <a:lnTo>
                    <a:pt x="2629" y="2802"/>
                  </a:lnTo>
                  <a:lnTo>
                    <a:pt x="2669" y="2831"/>
                  </a:lnTo>
                  <a:lnTo>
                    <a:pt x="2707" y="2862"/>
                  </a:lnTo>
                  <a:lnTo>
                    <a:pt x="2745" y="2894"/>
                  </a:lnTo>
                  <a:lnTo>
                    <a:pt x="2780" y="2928"/>
                  </a:lnTo>
                  <a:lnTo>
                    <a:pt x="2814" y="2963"/>
                  </a:lnTo>
                  <a:lnTo>
                    <a:pt x="2846" y="3000"/>
                  </a:lnTo>
                  <a:lnTo>
                    <a:pt x="2876" y="3039"/>
                  </a:lnTo>
                  <a:lnTo>
                    <a:pt x="2905" y="3079"/>
                  </a:lnTo>
                  <a:lnTo>
                    <a:pt x="2931" y="3120"/>
                  </a:lnTo>
                  <a:lnTo>
                    <a:pt x="2956" y="3163"/>
                  </a:lnTo>
                  <a:lnTo>
                    <a:pt x="2979" y="3207"/>
                  </a:lnTo>
                  <a:lnTo>
                    <a:pt x="3000" y="3252"/>
                  </a:lnTo>
                  <a:lnTo>
                    <a:pt x="3009" y="3275"/>
                  </a:lnTo>
                  <a:lnTo>
                    <a:pt x="3018" y="3299"/>
                  </a:lnTo>
                  <a:lnTo>
                    <a:pt x="3026" y="3322"/>
                  </a:lnTo>
                  <a:lnTo>
                    <a:pt x="3033" y="3346"/>
                  </a:lnTo>
                  <a:lnTo>
                    <a:pt x="3041" y="3370"/>
                  </a:lnTo>
                  <a:lnTo>
                    <a:pt x="3047" y="3394"/>
                  </a:lnTo>
                  <a:lnTo>
                    <a:pt x="3053" y="3419"/>
                  </a:lnTo>
                  <a:lnTo>
                    <a:pt x="3059" y="3444"/>
                  </a:lnTo>
                  <a:lnTo>
                    <a:pt x="3064" y="3469"/>
                  </a:lnTo>
                  <a:lnTo>
                    <a:pt x="3068" y="3494"/>
                  </a:lnTo>
                  <a:lnTo>
                    <a:pt x="3072" y="3520"/>
                  </a:lnTo>
                  <a:lnTo>
                    <a:pt x="3074" y="3545"/>
                  </a:lnTo>
                  <a:lnTo>
                    <a:pt x="3077" y="3571"/>
                  </a:lnTo>
                  <a:lnTo>
                    <a:pt x="3078" y="3597"/>
                  </a:lnTo>
                  <a:lnTo>
                    <a:pt x="3079" y="3622"/>
                  </a:lnTo>
                  <a:lnTo>
                    <a:pt x="3080" y="3649"/>
                  </a:lnTo>
                  <a:close/>
                  <a:moveTo>
                    <a:pt x="0" y="0"/>
                  </a:moveTo>
                  <a:lnTo>
                    <a:pt x="0" y="462"/>
                  </a:lnTo>
                  <a:lnTo>
                    <a:pt x="4116" y="462"/>
                  </a:lnTo>
                  <a:lnTo>
                    <a:pt x="4116" y="0"/>
                  </a:lnTo>
                  <a:lnTo>
                    <a:pt x="0" y="0"/>
                  </a:lnTo>
                  <a:close/>
                  <a:moveTo>
                    <a:pt x="2024" y="2698"/>
                  </a:moveTo>
                  <a:lnTo>
                    <a:pt x="1820" y="3321"/>
                  </a:lnTo>
                  <a:lnTo>
                    <a:pt x="1165" y="3321"/>
                  </a:lnTo>
                  <a:lnTo>
                    <a:pt x="1159" y="3321"/>
                  </a:lnTo>
                  <a:lnTo>
                    <a:pt x="1154" y="3323"/>
                  </a:lnTo>
                  <a:lnTo>
                    <a:pt x="1149" y="3325"/>
                  </a:lnTo>
                  <a:lnTo>
                    <a:pt x="1143" y="3328"/>
                  </a:lnTo>
                  <a:lnTo>
                    <a:pt x="1139" y="3331"/>
                  </a:lnTo>
                  <a:lnTo>
                    <a:pt x="1135" y="3335"/>
                  </a:lnTo>
                  <a:lnTo>
                    <a:pt x="1133" y="3340"/>
                  </a:lnTo>
                  <a:lnTo>
                    <a:pt x="1130" y="3345"/>
                  </a:lnTo>
                  <a:lnTo>
                    <a:pt x="1129" y="3352"/>
                  </a:lnTo>
                  <a:lnTo>
                    <a:pt x="1129" y="3357"/>
                  </a:lnTo>
                  <a:lnTo>
                    <a:pt x="1129" y="3363"/>
                  </a:lnTo>
                  <a:lnTo>
                    <a:pt x="1130" y="3368"/>
                  </a:lnTo>
                  <a:lnTo>
                    <a:pt x="1132" y="3373"/>
                  </a:lnTo>
                  <a:lnTo>
                    <a:pt x="1135" y="3378"/>
                  </a:lnTo>
                  <a:lnTo>
                    <a:pt x="1139" y="3382"/>
                  </a:lnTo>
                  <a:lnTo>
                    <a:pt x="1143" y="3386"/>
                  </a:lnTo>
                  <a:lnTo>
                    <a:pt x="1673" y="3772"/>
                  </a:lnTo>
                  <a:lnTo>
                    <a:pt x="1469" y="4400"/>
                  </a:lnTo>
                  <a:lnTo>
                    <a:pt x="1468" y="4405"/>
                  </a:lnTo>
                  <a:lnTo>
                    <a:pt x="1467" y="4411"/>
                  </a:lnTo>
                  <a:lnTo>
                    <a:pt x="1468" y="4416"/>
                  </a:lnTo>
                  <a:lnTo>
                    <a:pt x="1469" y="4422"/>
                  </a:lnTo>
                  <a:lnTo>
                    <a:pt x="1471" y="4427"/>
                  </a:lnTo>
                  <a:lnTo>
                    <a:pt x="1475" y="4431"/>
                  </a:lnTo>
                  <a:lnTo>
                    <a:pt x="1479" y="4436"/>
                  </a:lnTo>
                  <a:lnTo>
                    <a:pt x="1483" y="4439"/>
                  </a:lnTo>
                  <a:lnTo>
                    <a:pt x="1488" y="4442"/>
                  </a:lnTo>
                  <a:lnTo>
                    <a:pt x="1493" y="4444"/>
                  </a:lnTo>
                  <a:lnTo>
                    <a:pt x="1498" y="4446"/>
                  </a:lnTo>
                  <a:lnTo>
                    <a:pt x="1504" y="4446"/>
                  </a:lnTo>
                  <a:lnTo>
                    <a:pt x="1509" y="4446"/>
                  </a:lnTo>
                  <a:lnTo>
                    <a:pt x="1515" y="4444"/>
                  </a:lnTo>
                  <a:lnTo>
                    <a:pt x="1520" y="4442"/>
                  </a:lnTo>
                  <a:lnTo>
                    <a:pt x="1525" y="4439"/>
                  </a:lnTo>
                  <a:lnTo>
                    <a:pt x="2058" y="4052"/>
                  </a:lnTo>
                  <a:lnTo>
                    <a:pt x="2591" y="4439"/>
                  </a:lnTo>
                  <a:lnTo>
                    <a:pt x="2596" y="4442"/>
                  </a:lnTo>
                  <a:lnTo>
                    <a:pt x="2601" y="4444"/>
                  </a:lnTo>
                  <a:lnTo>
                    <a:pt x="2606" y="4446"/>
                  </a:lnTo>
                  <a:lnTo>
                    <a:pt x="2612" y="4446"/>
                  </a:lnTo>
                  <a:lnTo>
                    <a:pt x="2617" y="4446"/>
                  </a:lnTo>
                  <a:lnTo>
                    <a:pt x="2623" y="4444"/>
                  </a:lnTo>
                  <a:lnTo>
                    <a:pt x="2628" y="4442"/>
                  </a:lnTo>
                  <a:lnTo>
                    <a:pt x="2633" y="4439"/>
                  </a:lnTo>
                  <a:lnTo>
                    <a:pt x="2638" y="4436"/>
                  </a:lnTo>
                  <a:lnTo>
                    <a:pt x="2641" y="4431"/>
                  </a:lnTo>
                  <a:lnTo>
                    <a:pt x="2644" y="4427"/>
                  </a:lnTo>
                  <a:lnTo>
                    <a:pt x="2646" y="4422"/>
                  </a:lnTo>
                  <a:lnTo>
                    <a:pt x="2648" y="4416"/>
                  </a:lnTo>
                  <a:lnTo>
                    <a:pt x="2648" y="4411"/>
                  </a:lnTo>
                  <a:lnTo>
                    <a:pt x="2648" y="4405"/>
                  </a:lnTo>
                  <a:lnTo>
                    <a:pt x="2646" y="4400"/>
                  </a:lnTo>
                  <a:lnTo>
                    <a:pt x="2442" y="3772"/>
                  </a:lnTo>
                  <a:lnTo>
                    <a:pt x="2973" y="3386"/>
                  </a:lnTo>
                  <a:lnTo>
                    <a:pt x="2977" y="3382"/>
                  </a:lnTo>
                  <a:lnTo>
                    <a:pt x="2981" y="3378"/>
                  </a:lnTo>
                  <a:lnTo>
                    <a:pt x="2984" y="3373"/>
                  </a:lnTo>
                  <a:lnTo>
                    <a:pt x="2986" y="3368"/>
                  </a:lnTo>
                  <a:lnTo>
                    <a:pt x="2987" y="3363"/>
                  </a:lnTo>
                  <a:lnTo>
                    <a:pt x="2988" y="3357"/>
                  </a:lnTo>
                  <a:lnTo>
                    <a:pt x="2987" y="3352"/>
                  </a:lnTo>
                  <a:lnTo>
                    <a:pt x="2986" y="3345"/>
                  </a:lnTo>
                  <a:lnTo>
                    <a:pt x="2984" y="3340"/>
                  </a:lnTo>
                  <a:lnTo>
                    <a:pt x="2981" y="3335"/>
                  </a:lnTo>
                  <a:lnTo>
                    <a:pt x="2977" y="3331"/>
                  </a:lnTo>
                  <a:lnTo>
                    <a:pt x="2973" y="3328"/>
                  </a:lnTo>
                  <a:lnTo>
                    <a:pt x="2968" y="3325"/>
                  </a:lnTo>
                  <a:lnTo>
                    <a:pt x="2963" y="3323"/>
                  </a:lnTo>
                  <a:lnTo>
                    <a:pt x="2958" y="3321"/>
                  </a:lnTo>
                  <a:lnTo>
                    <a:pt x="2952" y="3321"/>
                  </a:lnTo>
                  <a:lnTo>
                    <a:pt x="2296" y="3321"/>
                  </a:lnTo>
                  <a:lnTo>
                    <a:pt x="2093" y="2698"/>
                  </a:lnTo>
                  <a:lnTo>
                    <a:pt x="2091" y="2691"/>
                  </a:lnTo>
                  <a:lnTo>
                    <a:pt x="2088" y="2687"/>
                  </a:lnTo>
                  <a:lnTo>
                    <a:pt x="2084" y="2682"/>
                  </a:lnTo>
                  <a:lnTo>
                    <a:pt x="2080" y="2679"/>
                  </a:lnTo>
                  <a:lnTo>
                    <a:pt x="2075" y="2676"/>
                  </a:lnTo>
                  <a:lnTo>
                    <a:pt x="2069" y="2674"/>
                  </a:lnTo>
                  <a:lnTo>
                    <a:pt x="2064" y="2673"/>
                  </a:lnTo>
                  <a:lnTo>
                    <a:pt x="2058" y="2672"/>
                  </a:lnTo>
                  <a:lnTo>
                    <a:pt x="2053" y="2673"/>
                  </a:lnTo>
                  <a:lnTo>
                    <a:pt x="2047" y="2674"/>
                  </a:lnTo>
                  <a:lnTo>
                    <a:pt x="2042" y="2676"/>
                  </a:lnTo>
                  <a:lnTo>
                    <a:pt x="2037" y="2679"/>
                  </a:lnTo>
                  <a:lnTo>
                    <a:pt x="2033" y="2682"/>
                  </a:lnTo>
                  <a:lnTo>
                    <a:pt x="2030" y="2687"/>
                  </a:lnTo>
                  <a:lnTo>
                    <a:pt x="2027" y="2691"/>
                  </a:lnTo>
                  <a:lnTo>
                    <a:pt x="2024" y="2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9" name="PA_KSO_Shape_10">
              <a:extLst>
                <a:ext uri="{FF2B5EF4-FFF2-40B4-BE49-F238E27FC236}">
                  <a16:creationId xmlns:a16="http://schemas.microsoft.com/office/drawing/2014/main" id="{6654C1CF-5FF7-406B-B230-80FD569685A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5147874" y="2001813"/>
              <a:ext cx="1043116" cy="1044856"/>
            </a:xfrm>
            <a:custGeom>
              <a:avLst/>
              <a:gdLst>
                <a:gd name="T0" fmla="*/ 1677554 w 4408"/>
                <a:gd name="T1" fmla="*/ 780497 h 4408"/>
                <a:gd name="T2" fmla="*/ 1588217 w 4408"/>
                <a:gd name="T3" fmla="*/ 591639 h 4408"/>
                <a:gd name="T4" fmla="*/ 1608502 w 4408"/>
                <a:gd name="T5" fmla="*/ 502180 h 4408"/>
                <a:gd name="T6" fmla="*/ 1696976 w 4408"/>
                <a:gd name="T7" fmla="*/ 375555 h 4408"/>
                <a:gd name="T8" fmla="*/ 1554554 w 4408"/>
                <a:gd name="T9" fmla="*/ 213924 h 4408"/>
                <a:gd name="T10" fmla="*/ 1473848 w 4408"/>
                <a:gd name="T11" fmla="*/ 222135 h 4408"/>
                <a:gd name="T12" fmla="*/ 1343079 w 4408"/>
                <a:gd name="T13" fmla="*/ 316780 h 4408"/>
                <a:gd name="T14" fmla="*/ 1147142 w 4408"/>
                <a:gd name="T15" fmla="*/ 246336 h 4408"/>
                <a:gd name="T16" fmla="*/ 1097941 w 4408"/>
                <a:gd name="T17" fmla="*/ 168978 h 4408"/>
                <a:gd name="T18" fmla="*/ 1070752 w 4408"/>
                <a:gd name="T19" fmla="*/ 16855 h 4408"/>
                <a:gd name="T20" fmla="*/ 856688 w 4408"/>
                <a:gd name="T21" fmla="*/ 3025 h 4408"/>
                <a:gd name="T22" fmla="*/ 805761 w 4408"/>
                <a:gd name="T23" fmla="*/ 65690 h 4408"/>
                <a:gd name="T24" fmla="*/ 779866 w 4408"/>
                <a:gd name="T25" fmla="*/ 225592 h 4408"/>
                <a:gd name="T26" fmla="*/ 591266 w 4408"/>
                <a:gd name="T27" fmla="*/ 314619 h 4408"/>
                <a:gd name="T28" fmla="*/ 502360 w 4408"/>
                <a:gd name="T29" fmla="*/ 294739 h 4408"/>
                <a:gd name="T30" fmla="*/ 375044 w 4408"/>
                <a:gd name="T31" fmla="*/ 206145 h 4408"/>
                <a:gd name="T32" fmla="*/ 214064 w 4408"/>
                <a:gd name="T33" fmla="*/ 348328 h 4408"/>
                <a:gd name="T34" fmla="*/ 221833 w 4408"/>
                <a:gd name="T35" fmla="*/ 428711 h 4408"/>
                <a:gd name="T36" fmla="*/ 316780 w 4408"/>
                <a:gd name="T37" fmla="*/ 560091 h 4408"/>
                <a:gd name="T38" fmla="*/ 246001 w 4408"/>
                <a:gd name="T39" fmla="*/ 756728 h 4408"/>
                <a:gd name="T40" fmla="*/ 168748 w 4408"/>
                <a:gd name="T41" fmla="*/ 805563 h 4408"/>
                <a:gd name="T42" fmla="*/ 16832 w 4408"/>
                <a:gd name="T43" fmla="*/ 832357 h 4408"/>
                <a:gd name="T44" fmla="*/ 3453 w 4408"/>
                <a:gd name="T45" fmla="*/ 1047577 h 4408"/>
                <a:gd name="T46" fmla="*/ 65600 w 4408"/>
                <a:gd name="T47" fmla="*/ 1098573 h 4408"/>
                <a:gd name="T48" fmla="*/ 225717 w 4408"/>
                <a:gd name="T49" fmla="*/ 1124935 h 4408"/>
                <a:gd name="T50" fmla="*/ 314191 w 4408"/>
                <a:gd name="T51" fmla="*/ 1313361 h 4408"/>
                <a:gd name="T52" fmla="*/ 294338 w 4408"/>
                <a:gd name="T53" fmla="*/ 1402820 h 4408"/>
                <a:gd name="T54" fmla="*/ 205864 w 4408"/>
                <a:gd name="T55" fmla="*/ 1529445 h 4408"/>
                <a:gd name="T56" fmla="*/ 348286 w 4408"/>
                <a:gd name="T57" fmla="*/ 1691076 h 4408"/>
                <a:gd name="T58" fmla="*/ 428560 w 4408"/>
                <a:gd name="T59" fmla="*/ 1682865 h 4408"/>
                <a:gd name="T60" fmla="*/ 559329 w 4408"/>
                <a:gd name="T61" fmla="*/ 1588220 h 4408"/>
                <a:gd name="T62" fmla="*/ 755698 w 4408"/>
                <a:gd name="T63" fmla="*/ 1658664 h 4408"/>
                <a:gd name="T64" fmla="*/ 804467 w 4408"/>
                <a:gd name="T65" fmla="*/ 1736886 h 4408"/>
                <a:gd name="T66" fmla="*/ 831656 w 4408"/>
                <a:gd name="T67" fmla="*/ 1888578 h 4408"/>
                <a:gd name="T68" fmla="*/ 1046152 w 4408"/>
                <a:gd name="T69" fmla="*/ 1901543 h 4408"/>
                <a:gd name="T70" fmla="*/ 1097510 w 4408"/>
                <a:gd name="T71" fmla="*/ 1839310 h 4408"/>
                <a:gd name="T72" fmla="*/ 1123405 w 4408"/>
                <a:gd name="T73" fmla="*/ 1679840 h 4408"/>
                <a:gd name="T74" fmla="*/ 1311574 w 4408"/>
                <a:gd name="T75" fmla="*/ 1590813 h 4408"/>
                <a:gd name="T76" fmla="*/ 1400911 w 4408"/>
                <a:gd name="T77" fmla="*/ 1610693 h 4408"/>
                <a:gd name="T78" fmla="*/ 1527364 w 4408"/>
                <a:gd name="T79" fmla="*/ 1699288 h 4408"/>
                <a:gd name="T80" fmla="*/ 1688776 w 4408"/>
                <a:gd name="T81" fmla="*/ 1556672 h 4408"/>
                <a:gd name="T82" fmla="*/ 1681007 w 4408"/>
                <a:gd name="T83" fmla="*/ 1475856 h 4408"/>
                <a:gd name="T84" fmla="*/ 1586059 w 4408"/>
                <a:gd name="T85" fmla="*/ 1344909 h 4408"/>
                <a:gd name="T86" fmla="*/ 1656407 w 4408"/>
                <a:gd name="T87" fmla="*/ 1148705 h 4408"/>
                <a:gd name="T88" fmla="*/ 1734092 w 4408"/>
                <a:gd name="T89" fmla="*/ 1099437 h 4408"/>
                <a:gd name="T90" fmla="*/ 1886008 w 4408"/>
                <a:gd name="T91" fmla="*/ 1072211 h 4408"/>
                <a:gd name="T92" fmla="*/ 1899387 w 4408"/>
                <a:gd name="T93" fmla="*/ 857423 h 4408"/>
                <a:gd name="T94" fmla="*/ 1836808 w 4408"/>
                <a:gd name="T95" fmla="*/ 805995 h 4408"/>
                <a:gd name="T96" fmla="*/ 1281363 w 4408"/>
                <a:gd name="T97" fmla="*/ 1111106 h 4408"/>
                <a:gd name="T98" fmla="*/ 1141100 w 4408"/>
                <a:gd name="T99" fmla="*/ 1265390 h 4408"/>
                <a:gd name="T100" fmla="*/ 951636 w 4408"/>
                <a:gd name="T101" fmla="*/ 1318547 h 4408"/>
                <a:gd name="T102" fmla="*/ 747066 w 4408"/>
                <a:gd name="T103" fmla="*/ 1256315 h 4408"/>
                <a:gd name="T104" fmla="*/ 614139 w 4408"/>
                <a:gd name="T105" fmla="*/ 1095116 h 4408"/>
                <a:gd name="T106" fmla="*/ 589539 w 4408"/>
                <a:gd name="T107" fmla="*/ 896318 h 4408"/>
                <a:gd name="T108" fmla="*/ 680603 w 4408"/>
                <a:gd name="T109" fmla="*/ 706164 h 4408"/>
                <a:gd name="T110" fmla="*/ 860140 w 4408"/>
                <a:gd name="T111" fmla="*/ 597689 h 4408"/>
                <a:gd name="T112" fmla="*/ 1060394 w 4408"/>
                <a:gd name="T113" fmla="*/ 602443 h 4408"/>
                <a:gd name="T114" fmla="*/ 1233458 w 4408"/>
                <a:gd name="T115" fmla="*/ 719561 h 4408"/>
                <a:gd name="T116" fmla="*/ 1315458 w 4408"/>
                <a:gd name="T117" fmla="*/ 914901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0" name="出品 19">
              <a:extLst>
                <a:ext uri="{FF2B5EF4-FFF2-40B4-BE49-F238E27FC236}">
                  <a16:creationId xmlns:a16="http://schemas.microsoft.com/office/drawing/2014/main" id="{C38746C0-2767-4D67-8564-BA0A5E6D8F5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819686" y="3163840"/>
              <a:ext cx="720762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透明</a:t>
              </a:r>
            </a:p>
          </p:txBody>
        </p:sp>
        <p:sp>
          <p:nvSpPr>
            <p:cNvPr id="61" name="出品 20">
              <a:extLst>
                <a:ext uri="{FF2B5EF4-FFF2-40B4-BE49-F238E27FC236}">
                  <a16:creationId xmlns:a16="http://schemas.microsoft.com/office/drawing/2014/main" id="{DDF77659-227E-40FA-9BF1-A2C4AD677E2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325909" y="3173226"/>
              <a:ext cx="68704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</a:p>
          </p:txBody>
        </p:sp>
        <p:sp>
          <p:nvSpPr>
            <p:cNvPr id="62" name="P品 21">
              <a:extLst>
                <a:ext uri="{FF2B5EF4-FFF2-40B4-BE49-F238E27FC236}">
                  <a16:creationId xmlns:a16="http://schemas.microsoft.com/office/drawing/2014/main" id="{F083CCE3-C745-4B60-9DE1-2731ADFFA79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269304" y="5688636"/>
              <a:ext cx="960713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开放性</a:t>
              </a:r>
            </a:p>
          </p:txBody>
        </p:sp>
        <p:sp>
          <p:nvSpPr>
            <p:cNvPr id="63" name="22">
              <a:extLst>
                <a:ext uri="{FF2B5EF4-FFF2-40B4-BE49-F238E27FC236}">
                  <a16:creationId xmlns:a16="http://schemas.microsoft.com/office/drawing/2014/main" id="{8F19245C-C83A-46A1-B6D6-E7EC1FF8C8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94191" y="5730686"/>
              <a:ext cx="117175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人人参与</a:t>
              </a:r>
            </a:p>
          </p:txBody>
        </p:sp>
      </p:grpSp>
      <p:sp>
        <p:nvSpPr>
          <p:cNvPr id="65" name="Subtitle 2">
            <a:extLst>
              <a:ext uri="{FF2B5EF4-FFF2-40B4-BE49-F238E27FC236}">
                <a16:creationId xmlns:a16="http://schemas.microsoft.com/office/drawing/2014/main" id="{7ECFDD68-F884-4127-B6F4-6FA4ACB19637}"/>
              </a:ext>
            </a:extLst>
          </p:cNvPr>
          <p:cNvSpPr txBox="1"/>
          <p:nvPr/>
        </p:nvSpPr>
        <p:spPr>
          <a:xfrm>
            <a:off x="7008118" y="1064906"/>
            <a:ext cx="3528392" cy="486149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向员工解释决策的原因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员工参与决策制定和意见收集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最好的想法胜出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贡献是决定性因素而不是层级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辅助员工解决问题，而不是越俎代庖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鼓励不同的想法公开碰撞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辩论和批评客观，不作人身攻击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善于接纳批评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民主选举的负责人和领导者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对事业的喜爱，热情，好奇心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忠诚与责任，进取心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开放性和放下功利心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团结合作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混序管理的自由度和民主性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开源文化在企业中代表着什么？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10B7366-B351-48FB-841D-30D1D4C4F74E}"/>
              </a:ext>
            </a:extLst>
          </p:cNvPr>
          <p:cNvGrpSpPr/>
          <p:nvPr/>
        </p:nvGrpSpPr>
        <p:grpSpPr>
          <a:xfrm>
            <a:off x="1270670" y="1700808"/>
            <a:ext cx="3911626" cy="3911624"/>
            <a:chOff x="2076716" y="1585342"/>
            <a:chExt cx="4714240" cy="4714238"/>
          </a:xfrm>
        </p:grpSpPr>
        <p:sp>
          <p:nvSpPr>
            <p:cNvPr id="45" name="PA_十字箭头 6">
              <a:extLst>
                <a:ext uri="{FF2B5EF4-FFF2-40B4-BE49-F238E27FC236}">
                  <a16:creationId xmlns:a16="http://schemas.microsoft.com/office/drawing/2014/main" id="{275BBAB0-0ED4-446E-97AD-C7A1607E635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076716" y="1585342"/>
              <a:ext cx="4714240" cy="471423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PA品 7">
              <a:extLst>
                <a:ext uri="{FF2B5EF4-FFF2-40B4-BE49-F238E27FC236}">
                  <a16:creationId xmlns:a16="http://schemas.microsoft.com/office/drawing/2014/main" id="{CBE9DEB6-E86A-442F-A849-1F73235EFE2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217601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49" name="PA_宝品 8">
              <a:extLst>
                <a:ext uri="{FF2B5EF4-FFF2-40B4-BE49-F238E27FC236}">
                  <a16:creationId xmlns:a16="http://schemas.microsoft.com/office/drawing/2014/main" id="{2DCF2CDB-475B-46B5-B9BD-03E9E6D5606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764375" y="1726226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 dirty="0"/>
            </a:p>
          </p:txBody>
        </p:sp>
        <p:sp>
          <p:nvSpPr>
            <p:cNvPr id="52" name="品 9">
              <a:extLst>
                <a:ext uri="{FF2B5EF4-FFF2-40B4-BE49-F238E27FC236}">
                  <a16:creationId xmlns:a16="http://schemas.microsoft.com/office/drawing/2014/main" id="{0873E979-12A9-41AD-AD72-F9724069064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17601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3" name="品 10">
              <a:extLst>
                <a:ext uri="{FF2B5EF4-FFF2-40B4-BE49-F238E27FC236}">
                  <a16:creationId xmlns:a16="http://schemas.microsoft.com/office/drawing/2014/main" id="{4E15BB10-D84F-4E7D-879D-3C974C12D66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764375" y="4272999"/>
              <a:ext cx="1885694" cy="1885694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4877" tIns="284877" rIns="284877" bIns="284877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600" kern="1200"/>
            </a:p>
          </p:txBody>
        </p:sp>
        <p:sp>
          <p:nvSpPr>
            <p:cNvPr id="56" name="PA_KSO_Shape_7">
              <a:extLst>
                <a:ext uri="{FF2B5EF4-FFF2-40B4-BE49-F238E27FC236}">
                  <a16:creationId xmlns:a16="http://schemas.microsoft.com/office/drawing/2014/main" id="{6E152F50-FCE2-43F7-9AB2-4EC5B82FA6A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846121" y="4588376"/>
              <a:ext cx="628654" cy="1044854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/>
            </a:p>
          </p:txBody>
        </p:sp>
        <p:sp>
          <p:nvSpPr>
            <p:cNvPr id="57" name="PA_KSO_Shape_8">
              <a:extLst>
                <a:ext uri="{FF2B5EF4-FFF2-40B4-BE49-F238E27FC236}">
                  <a16:creationId xmlns:a16="http://schemas.microsoft.com/office/drawing/2014/main" id="{DFE64E66-AA4F-466D-8C87-44A28F40C08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2657640" y="2016616"/>
              <a:ext cx="1044856" cy="1015252"/>
            </a:xfrm>
            <a:custGeom>
              <a:avLst/>
              <a:gdLst>
                <a:gd name="T0" fmla="*/ 1300686 w 4656"/>
                <a:gd name="T1" fmla="*/ 3684 h 4524"/>
                <a:gd name="T2" fmla="*/ 1211082 w 4656"/>
                <a:gd name="T3" fmla="*/ 23332 h 4524"/>
                <a:gd name="T4" fmla="*/ 1130071 w 4656"/>
                <a:gd name="T5" fmla="*/ 57715 h 4524"/>
                <a:gd name="T6" fmla="*/ 1056424 w 4656"/>
                <a:gd name="T7" fmla="*/ 106425 h 4524"/>
                <a:gd name="T8" fmla="*/ 991369 w 4656"/>
                <a:gd name="T9" fmla="*/ 167006 h 4524"/>
                <a:gd name="T10" fmla="*/ 943090 w 4656"/>
                <a:gd name="T11" fmla="*/ 200980 h 4524"/>
                <a:gd name="T12" fmla="*/ 882126 w 4656"/>
                <a:gd name="T13" fmla="*/ 135488 h 4524"/>
                <a:gd name="T14" fmla="*/ 812571 w 4656"/>
                <a:gd name="T15" fmla="*/ 80638 h 4524"/>
                <a:gd name="T16" fmla="*/ 735242 w 4656"/>
                <a:gd name="T17" fmla="*/ 38886 h 4524"/>
                <a:gd name="T18" fmla="*/ 650139 w 4656"/>
                <a:gd name="T19" fmla="*/ 11461 h 4524"/>
                <a:gd name="T20" fmla="*/ 556443 w 4656"/>
                <a:gd name="T21" fmla="*/ 0 h 4524"/>
                <a:gd name="T22" fmla="*/ 484842 w 4656"/>
                <a:gd name="T23" fmla="*/ 2456 h 4524"/>
                <a:gd name="T24" fmla="*/ 405467 w 4656"/>
                <a:gd name="T25" fmla="*/ 17192 h 4524"/>
                <a:gd name="T26" fmla="*/ 329774 w 4656"/>
                <a:gd name="T27" fmla="*/ 42161 h 4524"/>
                <a:gd name="T28" fmla="*/ 259810 w 4656"/>
                <a:gd name="T29" fmla="*/ 78182 h 4524"/>
                <a:gd name="T30" fmla="*/ 196392 w 4656"/>
                <a:gd name="T31" fmla="*/ 123617 h 4524"/>
                <a:gd name="T32" fmla="*/ 140338 w 4656"/>
                <a:gd name="T33" fmla="*/ 176830 h 4524"/>
                <a:gd name="T34" fmla="*/ 92059 w 4656"/>
                <a:gd name="T35" fmla="*/ 238229 h 4524"/>
                <a:gd name="T36" fmla="*/ 52780 w 4656"/>
                <a:gd name="T37" fmla="*/ 306177 h 4524"/>
                <a:gd name="T38" fmla="*/ 23731 w 4656"/>
                <a:gd name="T39" fmla="*/ 379856 h 4524"/>
                <a:gd name="T40" fmla="*/ 6137 w 4656"/>
                <a:gd name="T41" fmla="*/ 458447 h 4524"/>
                <a:gd name="T42" fmla="*/ 0 w 4656"/>
                <a:gd name="T43" fmla="*/ 540722 h 4524"/>
                <a:gd name="T44" fmla="*/ 12274 w 4656"/>
                <a:gd name="T45" fmla="*/ 663930 h 4524"/>
                <a:gd name="T46" fmla="*/ 56053 w 4656"/>
                <a:gd name="T47" fmla="*/ 798189 h 4524"/>
                <a:gd name="T48" fmla="*/ 126836 w 4656"/>
                <a:gd name="T49" fmla="*/ 919760 h 4524"/>
                <a:gd name="T50" fmla="*/ 219304 w 4656"/>
                <a:gd name="T51" fmla="*/ 1028641 h 4524"/>
                <a:gd name="T52" fmla="*/ 326910 w 4656"/>
                <a:gd name="T53" fmla="*/ 1126061 h 4524"/>
                <a:gd name="T54" fmla="*/ 461930 w 4656"/>
                <a:gd name="T55" fmla="*/ 1230439 h 4524"/>
                <a:gd name="T56" fmla="*/ 608405 w 4656"/>
                <a:gd name="T57" fmla="*/ 1357331 h 4524"/>
                <a:gd name="T58" fmla="*/ 732787 w 4656"/>
                <a:gd name="T59" fmla="*/ 1485041 h 4524"/>
                <a:gd name="T60" fmla="*/ 842439 w 4656"/>
                <a:gd name="T61" fmla="*/ 1625850 h 4524"/>
                <a:gd name="T62" fmla="*/ 925087 w 4656"/>
                <a:gd name="T63" fmla="*/ 1775255 h 4524"/>
                <a:gd name="T64" fmla="*/ 952500 w 4656"/>
                <a:gd name="T65" fmla="*/ 1851799 h 4524"/>
                <a:gd name="T66" fmla="*/ 990960 w 4656"/>
                <a:gd name="T67" fmla="*/ 1749467 h 4524"/>
                <a:gd name="T68" fmla="*/ 1078927 w 4656"/>
                <a:gd name="T69" fmla="*/ 1601700 h 4524"/>
                <a:gd name="T70" fmla="*/ 1192262 w 4656"/>
                <a:gd name="T71" fmla="*/ 1462528 h 4524"/>
                <a:gd name="T72" fmla="*/ 1317461 w 4656"/>
                <a:gd name="T73" fmla="*/ 1337274 h 4524"/>
                <a:gd name="T74" fmla="*/ 1482349 w 4656"/>
                <a:gd name="T75" fmla="*/ 1199330 h 4524"/>
                <a:gd name="T76" fmla="*/ 1596910 w 4656"/>
                <a:gd name="T77" fmla="*/ 1110506 h 4524"/>
                <a:gd name="T78" fmla="*/ 1702062 w 4656"/>
                <a:gd name="T79" fmla="*/ 1011040 h 4524"/>
                <a:gd name="T80" fmla="*/ 1791256 w 4656"/>
                <a:gd name="T81" fmla="*/ 900521 h 4524"/>
                <a:gd name="T82" fmla="*/ 1858357 w 4656"/>
                <a:gd name="T83" fmla="*/ 776904 h 4524"/>
                <a:gd name="T84" fmla="*/ 1896817 w 4656"/>
                <a:gd name="T85" fmla="*/ 639779 h 4524"/>
                <a:gd name="T86" fmla="*/ 1905000 w 4656"/>
                <a:gd name="T87" fmla="*/ 526805 h 4524"/>
                <a:gd name="T88" fmla="*/ 1896408 w 4656"/>
                <a:gd name="T89" fmla="*/ 444939 h 4524"/>
                <a:gd name="T90" fmla="*/ 1876769 w 4656"/>
                <a:gd name="T91" fmla="*/ 367167 h 4524"/>
                <a:gd name="T92" fmla="*/ 1846082 w 4656"/>
                <a:gd name="T93" fmla="*/ 294307 h 4524"/>
                <a:gd name="T94" fmla="*/ 1805168 w 4656"/>
                <a:gd name="T95" fmla="*/ 227586 h 4524"/>
                <a:gd name="T96" fmla="*/ 1755660 w 4656"/>
                <a:gd name="T97" fmla="*/ 167415 h 4524"/>
                <a:gd name="T98" fmla="*/ 1698380 w 4656"/>
                <a:gd name="T99" fmla="*/ 115021 h 4524"/>
                <a:gd name="T100" fmla="*/ 1633734 w 4656"/>
                <a:gd name="T101" fmla="*/ 71632 h 4524"/>
                <a:gd name="T102" fmla="*/ 1562951 w 4656"/>
                <a:gd name="T103" fmla="*/ 37249 h 4524"/>
                <a:gd name="T104" fmla="*/ 1486849 w 4656"/>
                <a:gd name="T105" fmla="*/ 13917 h 4524"/>
                <a:gd name="T106" fmla="*/ 1406247 w 4656"/>
                <a:gd name="T107" fmla="*/ 1637 h 452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56" h="4524">
                  <a:moveTo>
                    <a:pt x="3336" y="0"/>
                  </a:moveTo>
                  <a:lnTo>
                    <a:pt x="3336" y="0"/>
                  </a:lnTo>
                  <a:lnTo>
                    <a:pt x="3295" y="0"/>
                  </a:lnTo>
                  <a:lnTo>
                    <a:pt x="3256" y="3"/>
                  </a:lnTo>
                  <a:lnTo>
                    <a:pt x="3217" y="5"/>
                  </a:lnTo>
                  <a:lnTo>
                    <a:pt x="3179" y="9"/>
                  </a:lnTo>
                  <a:lnTo>
                    <a:pt x="3142" y="14"/>
                  </a:lnTo>
                  <a:lnTo>
                    <a:pt x="3103" y="21"/>
                  </a:lnTo>
                  <a:lnTo>
                    <a:pt x="3068" y="28"/>
                  </a:lnTo>
                  <a:lnTo>
                    <a:pt x="3031" y="37"/>
                  </a:lnTo>
                  <a:lnTo>
                    <a:pt x="2995" y="46"/>
                  </a:lnTo>
                  <a:lnTo>
                    <a:pt x="2960" y="57"/>
                  </a:lnTo>
                  <a:lnTo>
                    <a:pt x="2926" y="68"/>
                  </a:lnTo>
                  <a:lnTo>
                    <a:pt x="2892" y="81"/>
                  </a:lnTo>
                  <a:lnTo>
                    <a:pt x="2859" y="95"/>
                  </a:lnTo>
                  <a:lnTo>
                    <a:pt x="2825" y="110"/>
                  </a:lnTo>
                  <a:lnTo>
                    <a:pt x="2793" y="125"/>
                  </a:lnTo>
                  <a:lnTo>
                    <a:pt x="2762" y="141"/>
                  </a:lnTo>
                  <a:lnTo>
                    <a:pt x="2730" y="160"/>
                  </a:lnTo>
                  <a:lnTo>
                    <a:pt x="2699" y="177"/>
                  </a:lnTo>
                  <a:lnTo>
                    <a:pt x="2669" y="197"/>
                  </a:lnTo>
                  <a:lnTo>
                    <a:pt x="2640" y="217"/>
                  </a:lnTo>
                  <a:lnTo>
                    <a:pt x="2610" y="238"/>
                  </a:lnTo>
                  <a:lnTo>
                    <a:pt x="2582" y="260"/>
                  </a:lnTo>
                  <a:lnTo>
                    <a:pt x="2555" y="282"/>
                  </a:lnTo>
                  <a:lnTo>
                    <a:pt x="2527" y="306"/>
                  </a:lnTo>
                  <a:lnTo>
                    <a:pt x="2500" y="331"/>
                  </a:lnTo>
                  <a:lnTo>
                    <a:pt x="2474" y="355"/>
                  </a:lnTo>
                  <a:lnTo>
                    <a:pt x="2448" y="381"/>
                  </a:lnTo>
                  <a:lnTo>
                    <a:pt x="2423" y="408"/>
                  </a:lnTo>
                  <a:lnTo>
                    <a:pt x="2399" y="435"/>
                  </a:lnTo>
                  <a:lnTo>
                    <a:pt x="2375" y="462"/>
                  </a:lnTo>
                  <a:lnTo>
                    <a:pt x="2351" y="491"/>
                  </a:lnTo>
                  <a:lnTo>
                    <a:pt x="2328" y="520"/>
                  </a:lnTo>
                  <a:lnTo>
                    <a:pt x="2305" y="491"/>
                  </a:lnTo>
                  <a:lnTo>
                    <a:pt x="2282" y="462"/>
                  </a:lnTo>
                  <a:lnTo>
                    <a:pt x="2258" y="435"/>
                  </a:lnTo>
                  <a:lnTo>
                    <a:pt x="2232" y="408"/>
                  </a:lnTo>
                  <a:lnTo>
                    <a:pt x="2208" y="381"/>
                  </a:lnTo>
                  <a:lnTo>
                    <a:pt x="2182" y="355"/>
                  </a:lnTo>
                  <a:lnTo>
                    <a:pt x="2156" y="331"/>
                  </a:lnTo>
                  <a:lnTo>
                    <a:pt x="2129" y="306"/>
                  </a:lnTo>
                  <a:lnTo>
                    <a:pt x="2102" y="282"/>
                  </a:lnTo>
                  <a:lnTo>
                    <a:pt x="2074" y="260"/>
                  </a:lnTo>
                  <a:lnTo>
                    <a:pt x="2045" y="238"/>
                  </a:lnTo>
                  <a:lnTo>
                    <a:pt x="2016" y="217"/>
                  </a:lnTo>
                  <a:lnTo>
                    <a:pt x="1986" y="197"/>
                  </a:lnTo>
                  <a:lnTo>
                    <a:pt x="1956" y="177"/>
                  </a:lnTo>
                  <a:lnTo>
                    <a:pt x="1925" y="160"/>
                  </a:lnTo>
                  <a:lnTo>
                    <a:pt x="1894" y="141"/>
                  </a:lnTo>
                  <a:lnTo>
                    <a:pt x="1863" y="125"/>
                  </a:lnTo>
                  <a:lnTo>
                    <a:pt x="1830" y="110"/>
                  </a:lnTo>
                  <a:lnTo>
                    <a:pt x="1797" y="95"/>
                  </a:lnTo>
                  <a:lnTo>
                    <a:pt x="1763" y="81"/>
                  </a:lnTo>
                  <a:lnTo>
                    <a:pt x="1730" y="68"/>
                  </a:lnTo>
                  <a:lnTo>
                    <a:pt x="1695" y="57"/>
                  </a:lnTo>
                  <a:lnTo>
                    <a:pt x="1661" y="46"/>
                  </a:lnTo>
                  <a:lnTo>
                    <a:pt x="1625" y="37"/>
                  </a:lnTo>
                  <a:lnTo>
                    <a:pt x="1589" y="28"/>
                  </a:lnTo>
                  <a:lnTo>
                    <a:pt x="1552" y="21"/>
                  </a:lnTo>
                  <a:lnTo>
                    <a:pt x="1515" y="14"/>
                  </a:lnTo>
                  <a:lnTo>
                    <a:pt x="1477" y="9"/>
                  </a:lnTo>
                  <a:lnTo>
                    <a:pt x="1439" y="5"/>
                  </a:lnTo>
                  <a:lnTo>
                    <a:pt x="1400" y="3"/>
                  </a:lnTo>
                  <a:lnTo>
                    <a:pt x="1360" y="0"/>
                  </a:lnTo>
                  <a:lnTo>
                    <a:pt x="1320" y="0"/>
                  </a:lnTo>
                  <a:lnTo>
                    <a:pt x="1286" y="0"/>
                  </a:lnTo>
                  <a:lnTo>
                    <a:pt x="1253" y="1"/>
                  </a:lnTo>
                  <a:lnTo>
                    <a:pt x="1218" y="4"/>
                  </a:lnTo>
                  <a:lnTo>
                    <a:pt x="1185" y="6"/>
                  </a:lnTo>
                  <a:lnTo>
                    <a:pt x="1152" y="11"/>
                  </a:lnTo>
                  <a:lnTo>
                    <a:pt x="1119" y="15"/>
                  </a:lnTo>
                  <a:lnTo>
                    <a:pt x="1087" y="20"/>
                  </a:lnTo>
                  <a:lnTo>
                    <a:pt x="1054" y="27"/>
                  </a:lnTo>
                  <a:lnTo>
                    <a:pt x="1022" y="34"/>
                  </a:lnTo>
                  <a:lnTo>
                    <a:pt x="991" y="42"/>
                  </a:lnTo>
                  <a:lnTo>
                    <a:pt x="958" y="50"/>
                  </a:lnTo>
                  <a:lnTo>
                    <a:pt x="927" y="59"/>
                  </a:lnTo>
                  <a:lnTo>
                    <a:pt x="897" y="70"/>
                  </a:lnTo>
                  <a:lnTo>
                    <a:pt x="866" y="80"/>
                  </a:lnTo>
                  <a:lnTo>
                    <a:pt x="836" y="91"/>
                  </a:lnTo>
                  <a:lnTo>
                    <a:pt x="806" y="103"/>
                  </a:lnTo>
                  <a:lnTo>
                    <a:pt x="777" y="117"/>
                  </a:lnTo>
                  <a:lnTo>
                    <a:pt x="748" y="130"/>
                  </a:lnTo>
                  <a:lnTo>
                    <a:pt x="719" y="145"/>
                  </a:lnTo>
                  <a:lnTo>
                    <a:pt x="690" y="158"/>
                  </a:lnTo>
                  <a:lnTo>
                    <a:pt x="663" y="175"/>
                  </a:lnTo>
                  <a:lnTo>
                    <a:pt x="635" y="191"/>
                  </a:lnTo>
                  <a:lnTo>
                    <a:pt x="608" y="208"/>
                  </a:lnTo>
                  <a:lnTo>
                    <a:pt x="582" y="225"/>
                  </a:lnTo>
                  <a:lnTo>
                    <a:pt x="555" y="243"/>
                  </a:lnTo>
                  <a:lnTo>
                    <a:pt x="530" y="262"/>
                  </a:lnTo>
                  <a:lnTo>
                    <a:pt x="504" y="281"/>
                  </a:lnTo>
                  <a:lnTo>
                    <a:pt x="480" y="302"/>
                  </a:lnTo>
                  <a:lnTo>
                    <a:pt x="456" y="321"/>
                  </a:lnTo>
                  <a:lnTo>
                    <a:pt x="432" y="343"/>
                  </a:lnTo>
                  <a:lnTo>
                    <a:pt x="408" y="364"/>
                  </a:lnTo>
                  <a:lnTo>
                    <a:pt x="387" y="386"/>
                  </a:lnTo>
                  <a:lnTo>
                    <a:pt x="365" y="409"/>
                  </a:lnTo>
                  <a:lnTo>
                    <a:pt x="343" y="432"/>
                  </a:lnTo>
                  <a:lnTo>
                    <a:pt x="322" y="457"/>
                  </a:lnTo>
                  <a:lnTo>
                    <a:pt x="301" y="481"/>
                  </a:lnTo>
                  <a:lnTo>
                    <a:pt x="281" y="505"/>
                  </a:lnTo>
                  <a:lnTo>
                    <a:pt x="262" y="530"/>
                  </a:lnTo>
                  <a:lnTo>
                    <a:pt x="243" y="556"/>
                  </a:lnTo>
                  <a:lnTo>
                    <a:pt x="225" y="582"/>
                  </a:lnTo>
                  <a:lnTo>
                    <a:pt x="207" y="609"/>
                  </a:lnTo>
                  <a:lnTo>
                    <a:pt x="190" y="636"/>
                  </a:lnTo>
                  <a:lnTo>
                    <a:pt x="174" y="663"/>
                  </a:lnTo>
                  <a:lnTo>
                    <a:pt x="159" y="691"/>
                  </a:lnTo>
                  <a:lnTo>
                    <a:pt x="144" y="719"/>
                  </a:lnTo>
                  <a:lnTo>
                    <a:pt x="129" y="748"/>
                  </a:lnTo>
                  <a:lnTo>
                    <a:pt x="116" y="777"/>
                  </a:lnTo>
                  <a:lnTo>
                    <a:pt x="104" y="807"/>
                  </a:lnTo>
                  <a:lnTo>
                    <a:pt x="91" y="837"/>
                  </a:lnTo>
                  <a:lnTo>
                    <a:pt x="79" y="867"/>
                  </a:lnTo>
                  <a:lnTo>
                    <a:pt x="69" y="897"/>
                  </a:lnTo>
                  <a:lnTo>
                    <a:pt x="58" y="928"/>
                  </a:lnTo>
                  <a:lnTo>
                    <a:pt x="49" y="959"/>
                  </a:lnTo>
                  <a:lnTo>
                    <a:pt x="41" y="990"/>
                  </a:lnTo>
                  <a:lnTo>
                    <a:pt x="33" y="1023"/>
                  </a:lnTo>
                  <a:lnTo>
                    <a:pt x="26" y="1055"/>
                  </a:lnTo>
                  <a:lnTo>
                    <a:pt x="20" y="1087"/>
                  </a:lnTo>
                  <a:lnTo>
                    <a:pt x="15" y="1120"/>
                  </a:lnTo>
                  <a:lnTo>
                    <a:pt x="10" y="1153"/>
                  </a:lnTo>
                  <a:lnTo>
                    <a:pt x="6" y="1185"/>
                  </a:lnTo>
                  <a:lnTo>
                    <a:pt x="3" y="1219"/>
                  </a:lnTo>
                  <a:lnTo>
                    <a:pt x="1" y="1252"/>
                  </a:lnTo>
                  <a:lnTo>
                    <a:pt x="0" y="1287"/>
                  </a:lnTo>
                  <a:lnTo>
                    <a:pt x="0" y="1321"/>
                  </a:lnTo>
                  <a:lnTo>
                    <a:pt x="1" y="1383"/>
                  </a:lnTo>
                  <a:lnTo>
                    <a:pt x="4" y="1444"/>
                  </a:lnTo>
                  <a:lnTo>
                    <a:pt x="10" y="1504"/>
                  </a:lnTo>
                  <a:lnTo>
                    <a:pt x="18" y="1563"/>
                  </a:lnTo>
                  <a:lnTo>
                    <a:pt x="30" y="1622"/>
                  </a:lnTo>
                  <a:lnTo>
                    <a:pt x="42" y="1679"/>
                  </a:lnTo>
                  <a:lnTo>
                    <a:pt x="57" y="1735"/>
                  </a:lnTo>
                  <a:lnTo>
                    <a:pt x="75" y="1791"/>
                  </a:lnTo>
                  <a:lnTo>
                    <a:pt x="93" y="1845"/>
                  </a:lnTo>
                  <a:lnTo>
                    <a:pt x="114" y="1898"/>
                  </a:lnTo>
                  <a:lnTo>
                    <a:pt x="137" y="1950"/>
                  </a:lnTo>
                  <a:lnTo>
                    <a:pt x="161" y="2002"/>
                  </a:lnTo>
                  <a:lnTo>
                    <a:pt x="188" y="2053"/>
                  </a:lnTo>
                  <a:lnTo>
                    <a:pt x="217" y="2103"/>
                  </a:lnTo>
                  <a:lnTo>
                    <a:pt x="246" y="2151"/>
                  </a:lnTo>
                  <a:lnTo>
                    <a:pt x="278" y="2200"/>
                  </a:lnTo>
                  <a:lnTo>
                    <a:pt x="310" y="2247"/>
                  </a:lnTo>
                  <a:lnTo>
                    <a:pt x="345" y="2293"/>
                  </a:lnTo>
                  <a:lnTo>
                    <a:pt x="380" y="2338"/>
                  </a:lnTo>
                  <a:lnTo>
                    <a:pt x="417" y="2383"/>
                  </a:lnTo>
                  <a:lnTo>
                    <a:pt x="456" y="2427"/>
                  </a:lnTo>
                  <a:lnTo>
                    <a:pt x="495" y="2470"/>
                  </a:lnTo>
                  <a:lnTo>
                    <a:pt x="536" y="2513"/>
                  </a:lnTo>
                  <a:lnTo>
                    <a:pt x="577" y="2554"/>
                  </a:lnTo>
                  <a:lnTo>
                    <a:pt x="620" y="2595"/>
                  </a:lnTo>
                  <a:lnTo>
                    <a:pt x="663" y="2635"/>
                  </a:lnTo>
                  <a:lnTo>
                    <a:pt x="708" y="2675"/>
                  </a:lnTo>
                  <a:lnTo>
                    <a:pt x="753" y="2713"/>
                  </a:lnTo>
                  <a:lnTo>
                    <a:pt x="799" y="2751"/>
                  </a:lnTo>
                  <a:lnTo>
                    <a:pt x="845" y="2788"/>
                  </a:lnTo>
                  <a:lnTo>
                    <a:pt x="892" y="2825"/>
                  </a:lnTo>
                  <a:lnTo>
                    <a:pt x="940" y="2861"/>
                  </a:lnTo>
                  <a:lnTo>
                    <a:pt x="1032" y="2930"/>
                  </a:lnTo>
                  <a:lnTo>
                    <a:pt x="1129" y="3006"/>
                  </a:lnTo>
                  <a:lnTo>
                    <a:pt x="1229" y="3087"/>
                  </a:lnTo>
                  <a:lnTo>
                    <a:pt x="1279" y="3131"/>
                  </a:lnTo>
                  <a:lnTo>
                    <a:pt x="1331" y="3175"/>
                  </a:lnTo>
                  <a:lnTo>
                    <a:pt x="1383" y="3221"/>
                  </a:lnTo>
                  <a:lnTo>
                    <a:pt x="1435" y="3267"/>
                  </a:lnTo>
                  <a:lnTo>
                    <a:pt x="1487" y="3316"/>
                  </a:lnTo>
                  <a:lnTo>
                    <a:pt x="1539" y="3365"/>
                  </a:lnTo>
                  <a:lnTo>
                    <a:pt x="1590" y="3415"/>
                  </a:lnTo>
                  <a:lnTo>
                    <a:pt x="1642" y="3467"/>
                  </a:lnTo>
                  <a:lnTo>
                    <a:pt x="1692" y="3520"/>
                  </a:lnTo>
                  <a:lnTo>
                    <a:pt x="1743" y="3573"/>
                  </a:lnTo>
                  <a:lnTo>
                    <a:pt x="1791" y="3628"/>
                  </a:lnTo>
                  <a:lnTo>
                    <a:pt x="1840" y="3683"/>
                  </a:lnTo>
                  <a:lnTo>
                    <a:pt x="1886" y="3740"/>
                  </a:lnTo>
                  <a:lnTo>
                    <a:pt x="1932" y="3796"/>
                  </a:lnTo>
                  <a:lnTo>
                    <a:pt x="1976" y="3854"/>
                  </a:lnTo>
                  <a:lnTo>
                    <a:pt x="2019" y="3913"/>
                  </a:lnTo>
                  <a:lnTo>
                    <a:pt x="2059" y="3972"/>
                  </a:lnTo>
                  <a:lnTo>
                    <a:pt x="2098" y="4031"/>
                  </a:lnTo>
                  <a:lnTo>
                    <a:pt x="2135" y="4091"/>
                  </a:lnTo>
                  <a:lnTo>
                    <a:pt x="2171" y="4152"/>
                  </a:lnTo>
                  <a:lnTo>
                    <a:pt x="2204" y="4213"/>
                  </a:lnTo>
                  <a:lnTo>
                    <a:pt x="2234" y="4274"/>
                  </a:lnTo>
                  <a:lnTo>
                    <a:pt x="2261" y="4337"/>
                  </a:lnTo>
                  <a:lnTo>
                    <a:pt x="2287" y="4399"/>
                  </a:lnTo>
                  <a:lnTo>
                    <a:pt x="2298" y="4430"/>
                  </a:lnTo>
                  <a:lnTo>
                    <a:pt x="2309" y="4462"/>
                  </a:lnTo>
                  <a:lnTo>
                    <a:pt x="2319" y="4493"/>
                  </a:lnTo>
                  <a:lnTo>
                    <a:pt x="2328" y="4524"/>
                  </a:lnTo>
                  <a:lnTo>
                    <a:pt x="2338" y="4493"/>
                  </a:lnTo>
                  <a:lnTo>
                    <a:pt x="2347" y="4462"/>
                  </a:lnTo>
                  <a:lnTo>
                    <a:pt x="2358" y="4430"/>
                  </a:lnTo>
                  <a:lnTo>
                    <a:pt x="2369" y="4399"/>
                  </a:lnTo>
                  <a:lnTo>
                    <a:pt x="2394" y="4337"/>
                  </a:lnTo>
                  <a:lnTo>
                    <a:pt x="2422" y="4274"/>
                  </a:lnTo>
                  <a:lnTo>
                    <a:pt x="2452" y="4213"/>
                  </a:lnTo>
                  <a:lnTo>
                    <a:pt x="2484" y="4152"/>
                  </a:lnTo>
                  <a:lnTo>
                    <a:pt x="2520" y="4091"/>
                  </a:lnTo>
                  <a:lnTo>
                    <a:pt x="2557" y="4031"/>
                  </a:lnTo>
                  <a:lnTo>
                    <a:pt x="2596" y="3972"/>
                  </a:lnTo>
                  <a:lnTo>
                    <a:pt x="2637" y="3913"/>
                  </a:lnTo>
                  <a:lnTo>
                    <a:pt x="2680" y="3854"/>
                  </a:lnTo>
                  <a:lnTo>
                    <a:pt x="2723" y="3796"/>
                  </a:lnTo>
                  <a:lnTo>
                    <a:pt x="2770" y="3740"/>
                  </a:lnTo>
                  <a:lnTo>
                    <a:pt x="2817" y="3683"/>
                  </a:lnTo>
                  <a:lnTo>
                    <a:pt x="2864" y="3628"/>
                  </a:lnTo>
                  <a:lnTo>
                    <a:pt x="2914" y="3573"/>
                  </a:lnTo>
                  <a:lnTo>
                    <a:pt x="2964" y="3520"/>
                  </a:lnTo>
                  <a:lnTo>
                    <a:pt x="3015" y="3467"/>
                  </a:lnTo>
                  <a:lnTo>
                    <a:pt x="3065" y="3415"/>
                  </a:lnTo>
                  <a:lnTo>
                    <a:pt x="3117" y="3365"/>
                  </a:lnTo>
                  <a:lnTo>
                    <a:pt x="3168" y="3316"/>
                  </a:lnTo>
                  <a:lnTo>
                    <a:pt x="3220" y="3267"/>
                  </a:lnTo>
                  <a:lnTo>
                    <a:pt x="3272" y="3221"/>
                  </a:lnTo>
                  <a:lnTo>
                    <a:pt x="3324" y="3175"/>
                  </a:lnTo>
                  <a:lnTo>
                    <a:pt x="3376" y="3131"/>
                  </a:lnTo>
                  <a:lnTo>
                    <a:pt x="3427" y="3087"/>
                  </a:lnTo>
                  <a:lnTo>
                    <a:pt x="3527" y="3006"/>
                  </a:lnTo>
                  <a:lnTo>
                    <a:pt x="3623" y="2930"/>
                  </a:lnTo>
                  <a:lnTo>
                    <a:pt x="3716" y="2861"/>
                  </a:lnTo>
                  <a:lnTo>
                    <a:pt x="3763" y="2825"/>
                  </a:lnTo>
                  <a:lnTo>
                    <a:pt x="3810" y="2788"/>
                  </a:lnTo>
                  <a:lnTo>
                    <a:pt x="3858" y="2751"/>
                  </a:lnTo>
                  <a:lnTo>
                    <a:pt x="3903" y="2713"/>
                  </a:lnTo>
                  <a:lnTo>
                    <a:pt x="3948" y="2675"/>
                  </a:lnTo>
                  <a:lnTo>
                    <a:pt x="3993" y="2635"/>
                  </a:lnTo>
                  <a:lnTo>
                    <a:pt x="4037" y="2595"/>
                  </a:lnTo>
                  <a:lnTo>
                    <a:pt x="4078" y="2554"/>
                  </a:lnTo>
                  <a:lnTo>
                    <a:pt x="4120" y="2513"/>
                  </a:lnTo>
                  <a:lnTo>
                    <a:pt x="4160" y="2470"/>
                  </a:lnTo>
                  <a:lnTo>
                    <a:pt x="4201" y="2427"/>
                  </a:lnTo>
                  <a:lnTo>
                    <a:pt x="4239" y="2383"/>
                  </a:lnTo>
                  <a:lnTo>
                    <a:pt x="4276" y="2338"/>
                  </a:lnTo>
                  <a:lnTo>
                    <a:pt x="4311" y="2293"/>
                  </a:lnTo>
                  <a:lnTo>
                    <a:pt x="4345" y="2247"/>
                  </a:lnTo>
                  <a:lnTo>
                    <a:pt x="4378" y="2200"/>
                  </a:lnTo>
                  <a:lnTo>
                    <a:pt x="4410" y="2151"/>
                  </a:lnTo>
                  <a:lnTo>
                    <a:pt x="4439" y="2103"/>
                  </a:lnTo>
                  <a:lnTo>
                    <a:pt x="4468" y="2053"/>
                  </a:lnTo>
                  <a:lnTo>
                    <a:pt x="4494" y="2002"/>
                  </a:lnTo>
                  <a:lnTo>
                    <a:pt x="4519" y="1950"/>
                  </a:lnTo>
                  <a:lnTo>
                    <a:pt x="4542" y="1898"/>
                  </a:lnTo>
                  <a:lnTo>
                    <a:pt x="4562" y="1845"/>
                  </a:lnTo>
                  <a:lnTo>
                    <a:pt x="4581" y="1791"/>
                  </a:lnTo>
                  <a:lnTo>
                    <a:pt x="4598" y="1735"/>
                  </a:lnTo>
                  <a:lnTo>
                    <a:pt x="4613" y="1679"/>
                  </a:lnTo>
                  <a:lnTo>
                    <a:pt x="4626" y="1622"/>
                  </a:lnTo>
                  <a:lnTo>
                    <a:pt x="4636" y="1563"/>
                  </a:lnTo>
                  <a:lnTo>
                    <a:pt x="4646" y="1504"/>
                  </a:lnTo>
                  <a:lnTo>
                    <a:pt x="4651" y="1444"/>
                  </a:lnTo>
                  <a:lnTo>
                    <a:pt x="4655" y="1383"/>
                  </a:lnTo>
                  <a:lnTo>
                    <a:pt x="4656" y="1321"/>
                  </a:lnTo>
                  <a:lnTo>
                    <a:pt x="4656" y="1287"/>
                  </a:lnTo>
                  <a:lnTo>
                    <a:pt x="4655" y="1252"/>
                  </a:lnTo>
                  <a:lnTo>
                    <a:pt x="4653" y="1219"/>
                  </a:lnTo>
                  <a:lnTo>
                    <a:pt x="4649" y="1185"/>
                  </a:lnTo>
                  <a:lnTo>
                    <a:pt x="4646" y="1153"/>
                  </a:lnTo>
                  <a:lnTo>
                    <a:pt x="4641" y="1120"/>
                  </a:lnTo>
                  <a:lnTo>
                    <a:pt x="4635" y="1087"/>
                  </a:lnTo>
                  <a:lnTo>
                    <a:pt x="4629" y="1055"/>
                  </a:lnTo>
                  <a:lnTo>
                    <a:pt x="4623" y="1023"/>
                  </a:lnTo>
                  <a:lnTo>
                    <a:pt x="4614" y="990"/>
                  </a:lnTo>
                  <a:lnTo>
                    <a:pt x="4606" y="959"/>
                  </a:lnTo>
                  <a:lnTo>
                    <a:pt x="4597" y="928"/>
                  </a:lnTo>
                  <a:lnTo>
                    <a:pt x="4587" y="897"/>
                  </a:lnTo>
                  <a:lnTo>
                    <a:pt x="4576" y="867"/>
                  </a:lnTo>
                  <a:lnTo>
                    <a:pt x="4565" y="837"/>
                  </a:lnTo>
                  <a:lnTo>
                    <a:pt x="4552" y="807"/>
                  </a:lnTo>
                  <a:lnTo>
                    <a:pt x="4539" y="777"/>
                  </a:lnTo>
                  <a:lnTo>
                    <a:pt x="4527" y="748"/>
                  </a:lnTo>
                  <a:lnTo>
                    <a:pt x="4512" y="719"/>
                  </a:lnTo>
                  <a:lnTo>
                    <a:pt x="4497" y="691"/>
                  </a:lnTo>
                  <a:lnTo>
                    <a:pt x="4482" y="663"/>
                  </a:lnTo>
                  <a:lnTo>
                    <a:pt x="4465" y="636"/>
                  </a:lnTo>
                  <a:lnTo>
                    <a:pt x="4448" y="609"/>
                  </a:lnTo>
                  <a:lnTo>
                    <a:pt x="4431" y="582"/>
                  </a:lnTo>
                  <a:lnTo>
                    <a:pt x="4412" y="556"/>
                  </a:lnTo>
                  <a:lnTo>
                    <a:pt x="4394" y="530"/>
                  </a:lnTo>
                  <a:lnTo>
                    <a:pt x="4374" y="505"/>
                  </a:lnTo>
                  <a:lnTo>
                    <a:pt x="4355" y="481"/>
                  </a:lnTo>
                  <a:lnTo>
                    <a:pt x="4334" y="457"/>
                  </a:lnTo>
                  <a:lnTo>
                    <a:pt x="4313" y="432"/>
                  </a:lnTo>
                  <a:lnTo>
                    <a:pt x="4291" y="409"/>
                  </a:lnTo>
                  <a:lnTo>
                    <a:pt x="4269" y="386"/>
                  </a:lnTo>
                  <a:lnTo>
                    <a:pt x="4247" y="364"/>
                  </a:lnTo>
                  <a:lnTo>
                    <a:pt x="4224" y="343"/>
                  </a:lnTo>
                  <a:lnTo>
                    <a:pt x="4200" y="321"/>
                  </a:lnTo>
                  <a:lnTo>
                    <a:pt x="4175" y="302"/>
                  </a:lnTo>
                  <a:lnTo>
                    <a:pt x="4151" y="281"/>
                  </a:lnTo>
                  <a:lnTo>
                    <a:pt x="4126" y="262"/>
                  </a:lnTo>
                  <a:lnTo>
                    <a:pt x="4100" y="243"/>
                  </a:lnTo>
                  <a:lnTo>
                    <a:pt x="4074" y="225"/>
                  </a:lnTo>
                  <a:lnTo>
                    <a:pt x="4047" y="208"/>
                  </a:lnTo>
                  <a:lnTo>
                    <a:pt x="4021" y="191"/>
                  </a:lnTo>
                  <a:lnTo>
                    <a:pt x="3993" y="175"/>
                  </a:lnTo>
                  <a:lnTo>
                    <a:pt x="3965" y="158"/>
                  </a:lnTo>
                  <a:lnTo>
                    <a:pt x="3936" y="145"/>
                  </a:lnTo>
                  <a:lnTo>
                    <a:pt x="3907" y="130"/>
                  </a:lnTo>
                  <a:lnTo>
                    <a:pt x="3879" y="117"/>
                  </a:lnTo>
                  <a:lnTo>
                    <a:pt x="3850" y="103"/>
                  </a:lnTo>
                  <a:lnTo>
                    <a:pt x="3820" y="91"/>
                  </a:lnTo>
                  <a:lnTo>
                    <a:pt x="3790" y="80"/>
                  </a:lnTo>
                  <a:lnTo>
                    <a:pt x="3758" y="70"/>
                  </a:lnTo>
                  <a:lnTo>
                    <a:pt x="3728" y="59"/>
                  </a:lnTo>
                  <a:lnTo>
                    <a:pt x="3697" y="50"/>
                  </a:lnTo>
                  <a:lnTo>
                    <a:pt x="3665" y="42"/>
                  </a:lnTo>
                  <a:lnTo>
                    <a:pt x="3634" y="34"/>
                  </a:lnTo>
                  <a:lnTo>
                    <a:pt x="3601" y="27"/>
                  </a:lnTo>
                  <a:lnTo>
                    <a:pt x="3569" y="20"/>
                  </a:lnTo>
                  <a:lnTo>
                    <a:pt x="3537" y="15"/>
                  </a:lnTo>
                  <a:lnTo>
                    <a:pt x="3503" y="11"/>
                  </a:lnTo>
                  <a:lnTo>
                    <a:pt x="3470" y="6"/>
                  </a:lnTo>
                  <a:lnTo>
                    <a:pt x="3437" y="4"/>
                  </a:lnTo>
                  <a:lnTo>
                    <a:pt x="3403" y="1"/>
                  </a:lnTo>
                  <a:lnTo>
                    <a:pt x="3369" y="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8" name="PA_KSO_Shape_9">
              <a:extLst>
                <a:ext uri="{FF2B5EF4-FFF2-40B4-BE49-F238E27FC236}">
                  <a16:creationId xmlns:a16="http://schemas.microsoft.com/office/drawing/2014/main" id="{5CDD1646-7EAB-4F51-9A38-119115DDDA4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5296244" y="4588375"/>
              <a:ext cx="821956" cy="1044858"/>
            </a:xfrm>
            <a:custGeom>
              <a:avLst/>
              <a:gdLst>
                <a:gd name="T0" fmla="*/ 769455 w 4116"/>
                <a:gd name="T1" fmla="*/ 749055 h 5239"/>
                <a:gd name="T2" fmla="*/ 608652 w 4116"/>
                <a:gd name="T3" fmla="*/ 766145 h 5239"/>
                <a:gd name="T4" fmla="*/ 337614 w 4116"/>
                <a:gd name="T5" fmla="*/ 920683 h 5239"/>
                <a:gd name="T6" fmla="*/ 253575 w 4116"/>
                <a:gd name="T7" fmla="*/ 1028315 h 5239"/>
                <a:gd name="T8" fmla="*/ 196457 w 4116"/>
                <a:gd name="T9" fmla="*/ 1154127 h 5239"/>
                <a:gd name="T10" fmla="*/ 171354 w 4116"/>
                <a:gd name="T11" fmla="*/ 1294120 h 5239"/>
                <a:gd name="T12" fmla="*/ 176811 w 4116"/>
                <a:gd name="T13" fmla="*/ 1414842 h 5239"/>
                <a:gd name="T14" fmla="*/ 210645 w 4116"/>
                <a:gd name="T15" fmla="*/ 1539199 h 5239"/>
                <a:gd name="T16" fmla="*/ 269218 w 4116"/>
                <a:gd name="T17" fmla="*/ 1650103 h 5239"/>
                <a:gd name="T18" fmla="*/ 349620 w 4116"/>
                <a:gd name="T19" fmla="*/ 1745371 h 5239"/>
                <a:gd name="T20" fmla="*/ 448940 w 4116"/>
                <a:gd name="T21" fmla="*/ 1821368 h 5239"/>
                <a:gd name="T22" fmla="*/ 563539 w 4116"/>
                <a:gd name="T23" fmla="*/ 1874456 h 5239"/>
                <a:gd name="T24" fmla="*/ 689781 w 4116"/>
                <a:gd name="T25" fmla="*/ 1902091 h 5239"/>
                <a:gd name="T26" fmla="*/ 808019 w 4116"/>
                <a:gd name="T27" fmla="*/ 1902091 h 5239"/>
                <a:gd name="T28" fmla="*/ 934624 w 4116"/>
                <a:gd name="T29" fmla="*/ 1874456 h 5239"/>
                <a:gd name="T30" fmla="*/ 1048860 w 4116"/>
                <a:gd name="T31" fmla="*/ 1821368 h 5239"/>
                <a:gd name="T32" fmla="*/ 1147816 w 4116"/>
                <a:gd name="T33" fmla="*/ 1745371 h 5239"/>
                <a:gd name="T34" fmla="*/ 1228218 w 4116"/>
                <a:gd name="T35" fmla="*/ 1650103 h 5239"/>
                <a:gd name="T36" fmla="*/ 1287155 w 4116"/>
                <a:gd name="T37" fmla="*/ 1539199 h 5239"/>
                <a:gd name="T38" fmla="*/ 1320625 w 4116"/>
                <a:gd name="T39" fmla="*/ 1414842 h 5239"/>
                <a:gd name="T40" fmla="*/ 1326082 w 4116"/>
                <a:gd name="T41" fmla="*/ 1291575 h 5239"/>
                <a:gd name="T42" fmla="*/ 1296977 w 4116"/>
                <a:gd name="T43" fmla="*/ 1141400 h 5239"/>
                <a:gd name="T44" fmla="*/ 1231128 w 4116"/>
                <a:gd name="T45" fmla="*/ 1007588 h 5239"/>
                <a:gd name="T46" fmla="*/ 1134355 w 4116"/>
                <a:gd name="T47" fmla="*/ 895957 h 5239"/>
                <a:gd name="T48" fmla="*/ 1120530 w 4116"/>
                <a:gd name="T49" fmla="*/ 1326846 h 5239"/>
                <a:gd name="T50" fmla="*/ 1110708 w 4116"/>
                <a:gd name="T51" fmla="*/ 1410478 h 5239"/>
                <a:gd name="T52" fmla="*/ 1075418 w 4116"/>
                <a:gd name="T53" fmla="*/ 1503928 h 5239"/>
                <a:gd name="T54" fmla="*/ 971005 w 4116"/>
                <a:gd name="T55" fmla="*/ 1624286 h 5239"/>
                <a:gd name="T56" fmla="*/ 859316 w 4116"/>
                <a:gd name="T57" fmla="*/ 1681738 h 5239"/>
                <a:gd name="T58" fmla="*/ 777459 w 4116"/>
                <a:gd name="T59" fmla="*/ 1697374 h 5239"/>
                <a:gd name="T60" fmla="*/ 701787 w 4116"/>
                <a:gd name="T61" fmla="*/ 1695192 h 5239"/>
                <a:gd name="T62" fmla="*/ 621385 w 4116"/>
                <a:gd name="T63" fmla="*/ 1675556 h 5239"/>
                <a:gd name="T64" fmla="*/ 499509 w 4116"/>
                <a:gd name="T65" fmla="*/ 1601742 h 5239"/>
                <a:gd name="T66" fmla="*/ 406738 w 4116"/>
                <a:gd name="T67" fmla="*/ 1471203 h 5239"/>
                <a:gd name="T68" fmla="*/ 383090 w 4116"/>
                <a:gd name="T69" fmla="*/ 1392297 h 5239"/>
                <a:gd name="T70" fmla="*/ 377269 w 4116"/>
                <a:gd name="T71" fmla="*/ 1317028 h 5239"/>
                <a:gd name="T72" fmla="*/ 388911 w 4116"/>
                <a:gd name="T73" fmla="*/ 1234123 h 5239"/>
                <a:gd name="T74" fmla="*/ 431113 w 4116"/>
                <a:gd name="T75" fmla="*/ 1134491 h 5239"/>
                <a:gd name="T76" fmla="*/ 541347 w 4116"/>
                <a:gd name="T77" fmla="*/ 1018860 h 5239"/>
                <a:gd name="T78" fmla="*/ 647215 w 4116"/>
                <a:gd name="T79" fmla="*/ 969772 h 5239"/>
                <a:gd name="T80" fmla="*/ 729800 w 4116"/>
                <a:gd name="T81" fmla="*/ 955954 h 5239"/>
                <a:gd name="T82" fmla="*/ 805472 w 4116"/>
                <a:gd name="T83" fmla="*/ 959954 h 5239"/>
                <a:gd name="T84" fmla="*/ 884782 w 4116"/>
                <a:gd name="T85" fmla="*/ 981771 h 5239"/>
                <a:gd name="T86" fmla="*/ 1011388 w 4116"/>
                <a:gd name="T87" fmla="*/ 1064676 h 5239"/>
                <a:gd name="T88" fmla="*/ 1094700 w 4116"/>
                <a:gd name="T89" fmla="*/ 1190852 h 5239"/>
                <a:gd name="T90" fmla="*/ 1116165 w 4116"/>
                <a:gd name="T91" fmla="*/ 1270485 h 5239"/>
                <a:gd name="T92" fmla="*/ 0 w 4116"/>
                <a:gd name="T93" fmla="*/ 167992 h 5239"/>
                <a:gd name="T94" fmla="*/ 419835 w 4116"/>
                <a:gd name="T95" fmla="*/ 1208306 h 5239"/>
                <a:gd name="T96" fmla="*/ 410740 w 4116"/>
                <a:gd name="T97" fmla="*/ 1220669 h 5239"/>
                <a:gd name="T98" fmla="*/ 534435 w 4116"/>
                <a:gd name="T99" fmla="*/ 1599924 h 5239"/>
                <a:gd name="T100" fmla="*/ 539528 w 4116"/>
                <a:gd name="T101" fmla="*/ 1614105 h 5239"/>
                <a:gd name="T102" fmla="*/ 748718 w 4116"/>
                <a:gd name="T103" fmla="*/ 1473384 h 5239"/>
                <a:gd name="T104" fmla="*/ 954270 w 4116"/>
                <a:gd name="T105" fmla="*/ 1615923 h 5239"/>
                <a:gd name="T106" fmla="*/ 963365 w 4116"/>
                <a:gd name="T107" fmla="*/ 1603923 h 5239"/>
                <a:gd name="T108" fmla="*/ 1086332 w 4116"/>
                <a:gd name="T109" fmla="*/ 1224669 h 5239"/>
                <a:gd name="T110" fmla="*/ 1081603 w 4116"/>
                <a:gd name="T111" fmla="*/ 1210124 h 5239"/>
                <a:gd name="T112" fmla="*/ 759632 w 4116"/>
                <a:gd name="T113" fmla="*/ 977044 h 5239"/>
                <a:gd name="T114" fmla="*/ 744716 w 4116"/>
                <a:gd name="T115" fmla="*/ 972317 h 523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16" h="5239">
                  <a:moveTo>
                    <a:pt x="2496" y="2121"/>
                  </a:moveTo>
                  <a:lnTo>
                    <a:pt x="2496" y="2121"/>
                  </a:lnTo>
                  <a:lnTo>
                    <a:pt x="2443" y="2107"/>
                  </a:lnTo>
                  <a:lnTo>
                    <a:pt x="2390" y="2095"/>
                  </a:lnTo>
                  <a:lnTo>
                    <a:pt x="2336" y="2084"/>
                  </a:lnTo>
                  <a:lnTo>
                    <a:pt x="2282" y="2075"/>
                  </a:lnTo>
                  <a:lnTo>
                    <a:pt x="2227" y="2068"/>
                  </a:lnTo>
                  <a:lnTo>
                    <a:pt x="2171" y="2063"/>
                  </a:lnTo>
                  <a:lnTo>
                    <a:pt x="2115" y="2060"/>
                  </a:lnTo>
                  <a:lnTo>
                    <a:pt x="2058" y="2059"/>
                  </a:lnTo>
                  <a:lnTo>
                    <a:pt x="2002" y="2060"/>
                  </a:lnTo>
                  <a:lnTo>
                    <a:pt x="1945" y="2063"/>
                  </a:lnTo>
                  <a:lnTo>
                    <a:pt x="1890" y="2068"/>
                  </a:lnTo>
                  <a:lnTo>
                    <a:pt x="1835" y="2075"/>
                  </a:lnTo>
                  <a:lnTo>
                    <a:pt x="1780" y="2084"/>
                  </a:lnTo>
                  <a:lnTo>
                    <a:pt x="1726" y="2095"/>
                  </a:lnTo>
                  <a:lnTo>
                    <a:pt x="1673" y="2107"/>
                  </a:lnTo>
                  <a:lnTo>
                    <a:pt x="1621" y="2121"/>
                  </a:lnTo>
                  <a:lnTo>
                    <a:pt x="1621" y="761"/>
                  </a:lnTo>
                  <a:lnTo>
                    <a:pt x="452" y="761"/>
                  </a:lnTo>
                  <a:lnTo>
                    <a:pt x="452" y="1438"/>
                  </a:lnTo>
                  <a:lnTo>
                    <a:pt x="1020" y="2446"/>
                  </a:lnTo>
                  <a:lnTo>
                    <a:pt x="989" y="2473"/>
                  </a:lnTo>
                  <a:lnTo>
                    <a:pt x="958" y="2502"/>
                  </a:lnTo>
                  <a:lnTo>
                    <a:pt x="928" y="2532"/>
                  </a:lnTo>
                  <a:lnTo>
                    <a:pt x="900" y="2561"/>
                  </a:lnTo>
                  <a:lnTo>
                    <a:pt x="871" y="2593"/>
                  </a:lnTo>
                  <a:lnTo>
                    <a:pt x="844" y="2624"/>
                  </a:lnTo>
                  <a:lnTo>
                    <a:pt x="817" y="2656"/>
                  </a:lnTo>
                  <a:lnTo>
                    <a:pt x="792" y="2689"/>
                  </a:lnTo>
                  <a:lnTo>
                    <a:pt x="767" y="2723"/>
                  </a:lnTo>
                  <a:lnTo>
                    <a:pt x="743" y="2758"/>
                  </a:lnTo>
                  <a:lnTo>
                    <a:pt x="720" y="2792"/>
                  </a:lnTo>
                  <a:lnTo>
                    <a:pt x="697" y="2828"/>
                  </a:lnTo>
                  <a:lnTo>
                    <a:pt x="676" y="2864"/>
                  </a:lnTo>
                  <a:lnTo>
                    <a:pt x="655" y="2901"/>
                  </a:lnTo>
                  <a:lnTo>
                    <a:pt x="636" y="2938"/>
                  </a:lnTo>
                  <a:lnTo>
                    <a:pt x="618" y="2977"/>
                  </a:lnTo>
                  <a:lnTo>
                    <a:pt x="600" y="3015"/>
                  </a:lnTo>
                  <a:lnTo>
                    <a:pt x="584" y="3054"/>
                  </a:lnTo>
                  <a:lnTo>
                    <a:pt x="569" y="3094"/>
                  </a:lnTo>
                  <a:lnTo>
                    <a:pt x="554" y="3134"/>
                  </a:lnTo>
                  <a:lnTo>
                    <a:pt x="540" y="3174"/>
                  </a:lnTo>
                  <a:lnTo>
                    <a:pt x="528" y="3216"/>
                  </a:lnTo>
                  <a:lnTo>
                    <a:pt x="517" y="3257"/>
                  </a:lnTo>
                  <a:lnTo>
                    <a:pt x="507" y="3300"/>
                  </a:lnTo>
                  <a:lnTo>
                    <a:pt x="499" y="3341"/>
                  </a:lnTo>
                  <a:lnTo>
                    <a:pt x="490" y="3384"/>
                  </a:lnTo>
                  <a:lnTo>
                    <a:pt x="483" y="3428"/>
                  </a:lnTo>
                  <a:lnTo>
                    <a:pt x="478" y="3472"/>
                  </a:lnTo>
                  <a:lnTo>
                    <a:pt x="474" y="3515"/>
                  </a:lnTo>
                  <a:lnTo>
                    <a:pt x="471" y="3559"/>
                  </a:lnTo>
                  <a:lnTo>
                    <a:pt x="469" y="3604"/>
                  </a:lnTo>
                  <a:lnTo>
                    <a:pt x="468" y="3649"/>
                  </a:lnTo>
                  <a:lnTo>
                    <a:pt x="469" y="3691"/>
                  </a:lnTo>
                  <a:lnTo>
                    <a:pt x="470" y="3731"/>
                  </a:lnTo>
                  <a:lnTo>
                    <a:pt x="473" y="3771"/>
                  </a:lnTo>
                  <a:lnTo>
                    <a:pt x="476" y="3812"/>
                  </a:lnTo>
                  <a:lnTo>
                    <a:pt x="481" y="3852"/>
                  </a:lnTo>
                  <a:lnTo>
                    <a:pt x="486" y="3891"/>
                  </a:lnTo>
                  <a:lnTo>
                    <a:pt x="493" y="3931"/>
                  </a:lnTo>
                  <a:lnTo>
                    <a:pt x="501" y="3970"/>
                  </a:lnTo>
                  <a:lnTo>
                    <a:pt x="509" y="4008"/>
                  </a:lnTo>
                  <a:lnTo>
                    <a:pt x="519" y="4046"/>
                  </a:lnTo>
                  <a:lnTo>
                    <a:pt x="529" y="4085"/>
                  </a:lnTo>
                  <a:lnTo>
                    <a:pt x="540" y="4122"/>
                  </a:lnTo>
                  <a:lnTo>
                    <a:pt x="552" y="4159"/>
                  </a:lnTo>
                  <a:lnTo>
                    <a:pt x="565" y="4196"/>
                  </a:lnTo>
                  <a:lnTo>
                    <a:pt x="579" y="4233"/>
                  </a:lnTo>
                  <a:lnTo>
                    <a:pt x="593" y="4268"/>
                  </a:lnTo>
                  <a:lnTo>
                    <a:pt x="609" y="4304"/>
                  </a:lnTo>
                  <a:lnTo>
                    <a:pt x="625" y="4339"/>
                  </a:lnTo>
                  <a:lnTo>
                    <a:pt x="642" y="4373"/>
                  </a:lnTo>
                  <a:lnTo>
                    <a:pt x="661" y="4407"/>
                  </a:lnTo>
                  <a:lnTo>
                    <a:pt x="679" y="4440"/>
                  </a:lnTo>
                  <a:lnTo>
                    <a:pt x="698" y="4474"/>
                  </a:lnTo>
                  <a:lnTo>
                    <a:pt x="719" y="4507"/>
                  </a:lnTo>
                  <a:lnTo>
                    <a:pt x="740" y="4538"/>
                  </a:lnTo>
                  <a:lnTo>
                    <a:pt x="761" y="4570"/>
                  </a:lnTo>
                  <a:lnTo>
                    <a:pt x="785" y="4600"/>
                  </a:lnTo>
                  <a:lnTo>
                    <a:pt x="807" y="4631"/>
                  </a:lnTo>
                  <a:lnTo>
                    <a:pt x="832" y="4660"/>
                  </a:lnTo>
                  <a:lnTo>
                    <a:pt x="856" y="4690"/>
                  </a:lnTo>
                  <a:lnTo>
                    <a:pt x="882" y="4718"/>
                  </a:lnTo>
                  <a:lnTo>
                    <a:pt x="907" y="4746"/>
                  </a:lnTo>
                  <a:lnTo>
                    <a:pt x="935" y="4773"/>
                  </a:lnTo>
                  <a:lnTo>
                    <a:pt x="961" y="4800"/>
                  </a:lnTo>
                  <a:lnTo>
                    <a:pt x="990" y="4826"/>
                  </a:lnTo>
                  <a:lnTo>
                    <a:pt x="1018" y="4852"/>
                  </a:lnTo>
                  <a:lnTo>
                    <a:pt x="1047" y="4876"/>
                  </a:lnTo>
                  <a:lnTo>
                    <a:pt x="1077" y="4900"/>
                  </a:lnTo>
                  <a:lnTo>
                    <a:pt x="1107" y="4923"/>
                  </a:lnTo>
                  <a:lnTo>
                    <a:pt x="1138" y="4946"/>
                  </a:lnTo>
                  <a:lnTo>
                    <a:pt x="1170" y="4968"/>
                  </a:lnTo>
                  <a:lnTo>
                    <a:pt x="1201" y="4988"/>
                  </a:lnTo>
                  <a:lnTo>
                    <a:pt x="1234" y="5009"/>
                  </a:lnTo>
                  <a:lnTo>
                    <a:pt x="1267" y="5028"/>
                  </a:lnTo>
                  <a:lnTo>
                    <a:pt x="1300" y="5047"/>
                  </a:lnTo>
                  <a:lnTo>
                    <a:pt x="1335" y="5065"/>
                  </a:lnTo>
                  <a:lnTo>
                    <a:pt x="1370" y="5082"/>
                  </a:lnTo>
                  <a:lnTo>
                    <a:pt x="1404" y="5098"/>
                  </a:lnTo>
                  <a:lnTo>
                    <a:pt x="1440" y="5114"/>
                  </a:lnTo>
                  <a:lnTo>
                    <a:pt x="1476" y="5129"/>
                  </a:lnTo>
                  <a:lnTo>
                    <a:pt x="1512" y="5142"/>
                  </a:lnTo>
                  <a:lnTo>
                    <a:pt x="1549" y="5155"/>
                  </a:lnTo>
                  <a:lnTo>
                    <a:pt x="1586" y="5168"/>
                  </a:lnTo>
                  <a:lnTo>
                    <a:pt x="1623" y="5179"/>
                  </a:lnTo>
                  <a:lnTo>
                    <a:pt x="1661" y="5189"/>
                  </a:lnTo>
                  <a:lnTo>
                    <a:pt x="1700" y="5198"/>
                  </a:lnTo>
                  <a:lnTo>
                    <a:pt x="1738" y="5206"/>
                  </a:lnTo>
                  <a:lnTo>
                    <a:pt x="1777" y="5214"/>
                  </a:lnTo>
                  <a:lnTo>
                    <a:pt x="1817" y="5221"/>
                  </a:lnTo>
                  <a:lnTo>
                    <a:pt x="1855" y="5227"/>
                  </a:lnTo>
                  <a:lnTo>
                    <a:pt x="1896" y="5231"/>
                  </a:lnTo>
                  <a:lnTo>
                    <a:pt x="1936" y="5235"/>
                  </a:lnTo>
                  <a:lnTo>
                    <a:pt x="1977" y="5237"/>
                  </a:lnTo>
                  <a:lnTo>
                    <a:pt x="2017" y="5239"/>
                  </a:lnTo>
                  <a:lnTo>
                    <a:pt x="2058" y="5239"/>
                  </a:lnTo>
                  <a:lnTo>
                    <a:pt x="2099" y="5239"/>
                  </a:lnTo>
                  <a:lnTo>
                    <a:pt x="2141" y="5237"/>
                  </a:lnTo>
                  <a:lnTo>
                    <a:pt x="2180" y="5235"/>
                  </a:lnTo>
                  <a:lnTo>
                    <a:pt x="2221" y="5231"/>
                  </a:lnTo>
                  <a:lnTo>
                    <a:pt x="2261" y="5227"/>
                  </a:lnTo>
                  <a:lnTo>
                    <a:pt x="2301" y="5221"/>
                  </a:lnTo>
                  <a:lnTo>
                    <a:pt x="2339" y="5214"/>
                  </a:lnTo>
                  <a:lnTo>
                    <a:pt x="2379" y="5206"/>
                  </a:lnTo>
                  <a:lnTo>
                    <a:pt x="2418" y="5198"/>
                  </a:lnTo>
                  <a:lnTo>
                    <a:pt x="2456" y="5189"/>
                  </a:lnTo>
                  <a:lnTo>
                    <a:pt x="2494" y="5179"/>
                  </a:lnTo>
                  <a:lnTo>
                    <a:pt x="2531" y="5168"/>
                  </a:lnTo>
                  <a:lnTo>
                    <a:pt x="2569" y="5155"/>
                  </a:lnTo>
                  <a:lnTo>
                    <a:pt x="2605" y="5142"/>
                  </a:lnTo>
                  <a:lnTo>
                    <a:pt x="2642" y="5129"/>
                  </a:lnTo>
                  <a:lnTo>
                    <a:pt x="2678" y="5114"/>
                  </a:lnTo>
                  <a:lnTo>
                    <a:pt x="2713" y="5098"/>
                  </a:lnTo>
                  <a:lnTo>
                    <a:pt x="2748" y="5082"/>
                  </a:lnTo>
                  <a:lnTo>
                    <a:pt x="2783" y="5065"/>
                  </a:lnTo>
                  <a:lnTo>
                    <a:pt x="2816" y="5047"/>
                  </a:lnTo>
                  <a:lnTo>
                    <a:pt x="2850" y="5028"/>
                  </a:lnTo>
                  <a:lnTo>
                    <a:pt x="2883" y="5009"/>
                  </a:lnTo>
                  <a:lnTo>
                    <a:pt x="2915" y="4988"/>
                  </a:lnTo>
                  <a:lnTo>
                    <a:pt x="2948" y="4968"/>
                  </a:lnTo>
                  <a:lnTo>
                    <a:pt x="2979" y="4946"/>
                  </a:lnTo>
                  <a:lnTo>
                    <a:pt x="3010" y="4923"/>
                  </a:lnTo>
                  <a:lnTo>
                    <a:pt x="3040" y="4900"/>
                  </a:lnTo>
                  <a:lnTo>
                    <a:pt x="3070" y="4876"/>
                  </a:lnTo>
                  <a:lnTo>
                    <a:pt x="3099" y="4852"/>
                  </a:lnTo>
                  <a:lnTo>
                    <a:pt x="3128" y="4826"/>
                  </a:lnTo>
                  <a:lnTo>
                    <a:pt x="3155" y="4800"/>
                  </a:lnTo>
                  <a:lnTo>
                    <a:pt x="3183" y="4773"/>
                  </a:lnTo>
                  <a:lnTo>
                    <a:pt x="3209" y="4746"/>
                  </a:lnTo>
                  <a:lnTo>
                    <a:pt x="3236" y="4718"/>
                  </a:lnTo>
                  <a:lnTo>
                    <a:pt x="3260" y="4690"/>
                  </a:lnTo>
                  <a:lnTo>
                    <a:pt x="3286" y="4660"/>
                  </a:lnTo>
                  <a:lnTo>
                    <a:pt x="3309" y="4631"/>
                  </a:lnTo>
                  <a:lnTo>
                    <a:pt x="3333" y="4600"/>
                  </a:lnTo>
                  <a:lnTo>
                    <a:pt x="3355" y="4570"/>
                  </a:lnTo>
                  <a:lnTo>
                    <a:pt x="3376" y="4538"/>
                  </a:lnTo>
                  <a:lnTo>
                    <a:pt x="3398" y="4507"/>
                  </a:lnTo>
                  <a:lnTo>
                    <a:pt x="3418" y="4474"/>
                  </a:lnTo>
                  <a:lnTo>
                    <a:pt x="3438" y="4440"/>
                  </a:lnTo>
                  <a:lnTo>
                    <a:pt x="3457" y="4407"/>
                  </a:lnTo>
                  <a:lnTo>
                    <a:pt x="3474" y="4373"/>
                  </a:lnTo>
                  <a:lnTo>
                    <a:pt x="3492" y="4339"/>
                  </a:lnTo>
                  <a:lnTo>
                    <a:pt x="3508" y="4304"/>
                  </a:lnTo>
                  <a:lnTo>
                    <a:pt x="3523" y="4268"/>
                  </a:lnTo>
                  <a:lnTo>
                    <a:pt x="3538" y="4233"/>
                  </a:lnTo>
                  <a:lnTo>
                    <a:pt x="3552" y="4196"/>
                  </a:lnTo>
                  <a:lnTo>
                    <a:pt x="3565" y="4159"/>
                  </a:lnTo>
                  <a:lnTo>
                    <a:pt x="3577" y="4122"/>
                  </a:lnTo>
                  <a:lnTo>
                    <a:pt x="3588" y="4085"/>
                  </a:lnTo>
                  <a:lnTo>
                    <a:pt x="3599" y="4046"/>
                  </a:lnTo>
                  <a:lnTo>
                    <a:pt x="3608" y="4008"/>
                  </a:lnTo>
                  <a:lnTo>
                    <a:pt x="3616" y="3970"/>
                  </a:lnTo>
                  <a:lnTo>
                    <a:pt x="3624" y="3931"/>
                  </a:lnTo>
                  <a:lnTo>
                    <a:pt x="3630" y="3891"/>
                  </a:lnTo>
                  <a:lnTo>
                    <a:pt x="3635" y="3852"/>
                  </a:lnTo>
                  <a:lnTo>
                    <a:pt x="3640" y="3812"/>
                  </a:lnTo>
                  <a:lnTo>
                    <a:pt x="3643" y="3771"/>
                  </a:lnTo>
                  <a:lnTo>
                    <a:pt x="3646" y="3731"/>
                  </a:lnTo>
                  <a:lnTo>
                    <a:pt x="3648" y="3691"/>
                  </a:lnTo>
                  <a:lnTo>
                    <a:pt x="3648" y="3649"/>
                  </a:lnTo>
                  <a:lnTo>
                    <a:pt x="3647" y="3601"/>
                  </a:lnTo>
                  <a:lnTo>
                    <a:pt x="3645" y="3552"/>
                  </a:lnTo>
                  <a:lnTo>
                    <a:pt x="3642" y="3504"/>
                  </a:lnTo>
                  <a:lnTo>
                    <a:pt x="3637" y="3457"/>
                  </a:lnTo>
                  <a:lnTo>
                    <a:pt x="3631" y="3411"/>
                  </a:lnTo>
                  <a:lnTo>
                    <a:pt x="3623" y="3364"/>
                  </a:lnTo>
                  <a:lnTo>
                    <a:pt x="3614" y="3318"/>
                  </a:lnTo>
                  <a:lnTo>
                    <a:pt x="3604" y="3272"/>
                  </a:lnTo>
                  <a:lnTo>
                    <a:pt x="3591" y="3227"/>
                  </a:lnTo>
                  <a:lnTo>
                    <a:pt x="3579" y="3182"/>
                  </a:lnTo>
                  <a:lnTo>
                    <a:pt x="3565" y="3139"/>
                  </a:lnTo>
                  <a:lnTo>
                    <a:pt x="3550" y="3095"/>
                  </a:lnTo>
                  <a:lnTo>
                    <a:pt x="3532" y="3052"/>
                  </a:lnTo>
                  <a:lnTo>
                    <a:pt x="3515" y="3010"/>
                  </a:lnTo>
                  <a:lnTo>
                    <a:pt x="3496" y="2969"/>
                  </a:lnTo>
                  <a:lnTo>
                    <a:pt x="3475" y="2928"/>
                  </a:lnTo>
                  <a:lnTo>
                    <a:pt x="3454" y="2887"/>
                  </a:lnTo>
                  <a:lnTo>
                    <a:pt x="3431" y="2847"/>
                  </a:lnTo>
                  <a:lnTo>
                    <a:pt x="3408" y="2809"/>
                  </a:lnTo>
                  <a:lnTo>
                    <a:pt x="3384" y="2771"/>
                  </a:lnTo>
                  <a:lnTo>
                    <a:pt x="3358" y="2733"/>
                  </a:lnTo>
                  <a:lnTo>
                    <a:pt x="3332" y="2697"/>
                  </a:lnTo>
                  <a:lnTo>
                    <a:pt x="3304" y="2661"/>
                  </a:lnTo>
                  <a:lnTo>
                    <a:pt x="3276" y="2626"/>
                  </a:lnTo>
                  <a:lnTo>
                    <a:pt x="3246" y="2592"/>
                  </a:lnTo>
                  <a:lnTo>
                    <a:pt x="3215" y="2559"/>
                  </a:lnTo>
                  <a:lnTo>
                    <a:pt x="3184" y="2526"/>
                  </a:lnTo>
                  <a:lnTo>
                    <a:pt x="3151" y="2495"/>
                  </a:lnTo>
                  <a:lnTo>
                    <a:pt x="3118" y="2464"/>
                  </a:lnTo>
                  <a:lnTo>
                    <a:pt x="3084" y="2435"/>
                  </a:lnTo>
                  <a:lnTo>
                    <a:pt x="3049" y="2406"/>
                  </a:lnTo>
                  <a:lnTo>
                    <a:pt x="3014" y="2378"/>
                  </a:lnTo>
                  <a:lnTo>
                    <a:pt x="3666" y="1453"/>
                  </a:lnTo>
                  <a:lnTo>
                    <a:pt x="3666" y="761"/>
                  </a:lnTo>
                  <a:lnTo>
                    <a:pt x="2496" y="761"/>
                  </a:lnTo>
                  <a:lnTo>
                    <a:pt x="2496" y="2121"/>
                  </a:lnTo>
                  <a:close/>
                  <a:moveTo>
                    <a:pt x="3080" y="3649"/>
                  </a:moveTo>
                  <a:lnTo>
                    <a:pt x="3080" y="3649"/>
                  </a:lnTo>
                  <a:lnTo>
                    <a:pt x="3079" y="3675"/>
                  </a:lnTo>
                  <a:lnTo>
                    <a:pt x="3078" y="3702"/>
                  </a:lnTo>
                  <a:lnTo>
                    <a:pt x="3077" y="3727"/>
                  </a:lnTo>
                  <a:lnTo>
                    <a:pt x="3074" y="3754"/>
                  </a:lnTo>
                  <a:lnTo>
                    <a:pt x="3072" y="3779"/>
                  </a:lnTo>
                  <a:lnTo>
                    <a:pt x="3068" y="3805"/>
                  </a:lnTo>
                  <a:lnTo>
                    <a:pt x="3064" y="3829"/>
                  </a:lnTo>
                  <a:lnTo>
                    <a:pt x="3059" y="3855"/>
                  </a:lnTo>
                  <a:lnTo>
                    <a:pt x="3053" y="3879"/>
                  </a:lnTo>
                  <a:lnTo>
                    <a:pt x="3047" y="3905"/>
                  </a:lnTo>
                  <a:lnTo>
                    <a:pt x="3041" y="3928"/>
                  </a:lnTo>
                  <a:lnTo>
                    <a:pt x="3033" y="3952"/>
                  </a:lnTo>
                  <a:lnTo>
                    <a:pt x="3026" y="3976"/>
                  </a:lnTo>
                  <a:lnTo>
                    <a:pt x="3018" y="4000"/>
                  </a:lnTo>
                  <a:lnTo>
                    <a:pt x="3009" y="4023"/>
                  </a:lnTo>
                  <a:lnTo>
                    <a:pt x="3000" y="4046"/>
                  </a:lnTo>
                  <a:lnTo>
                    <a:pt x="2979" y="4091"/>
                  </a:lnTo>
                  <a:lnTo>
                    <a:pt x="2956" y="4136"/>
                  </a:lnTo>
                  <a:lnTo>
                    <a:pt x="2931" y="4179"/>
                  </a:lnTo>
                  <a:lnTo>
                    <a:pt x="2905" y="4219"/>
                  </a:lnTo>
                  <a:lnTo>
                    <a:pt x="2876" y="4260"/>
                  </a:lnTo>
                  <a:lnTo>
                    <a:pt x="2846" y="4299"/>
                  </a:lnTo>
                  <a:lnTo>
                    <a:pt x="2814" y="4335"/>
                  </a:lnTo>
                  <a:lnTo>
                    <a:pt x="2780" y="4371"/>
                  </a:lnTo>
                  <a:lnTo>
                    <a:pt x="2745" y="4405"/>
                  </a:lnTo>
                  <a:lnTo>
                    <a:pt x="2707" y="4437"/>
                  </a:lnTo>
                  <a:lnTo>
                    <a:pt x="2669" y="4467"/>
                  </a:lnTo>
                  <a:lnTo>
                    <a:pt x="2629" y="4495"/>
                  </a:lnTo>
                  <a:lnTo>
                    <a:pt x="2588" y="4522"/>
                  </a:lnTo>
                  <a:lnTo>
                    <a:pt x="2545" y="4547"/>
                  </a:lnTo>
                  <a:lnTo>
                    <a:pt x="2500" y="4570"/>
                  </a:lnTo>
                  <a:lnTo>
                    <a:pt x="2456" y="4590"/>
                  </a:lnTo>
                  <a:lnTo>
                    <a:pt x="2432" y="4599"/>
                  </a:lnTo>
                  <a:lnTo>
                    <a:pt x="2410" y="4608"/>
                  </a:lnTo>
                  <a:lnTo>
                    <a:pt x="2385" y="4617"/>
                  </a:lnTo>
                  <a:lnTo>
                    <a:pt x="2362" y="4625"/>
                  </a:lnTo>
                  <a:lnTo>
                    <a:pt x="2337" y="4632"/>
                  </a:lnTo>
                  <a:lnTo>
                    <a:pt x="2313" y="4638"/>
                  </a:lnTo>
                  <a:lnTo>
                    <a:pt x="2288" y="4644"/>
                  </a:lnTo>
                  <a:lnTo>
                    <a:pt x="2264" y="4649"/>
                  </a:lnTo>
                  <a:lnTo>
                    <a:pt x="2239" y="4654"/>
                  </a:lnTo>
                  <a:lnTo>
                    <a:pt x="2214" y="4658"/>
                  </a:lnTo>
                  <a:lnTo>
                    <a:pt x="2189" y="4662"/>
                  </a:lnTo>
                  <a:lnTo>
                    <a:pt x="2163" y="4665"/>
                  </a:lnTo>
                  <a:lnTo>
                    <a:pt x="2137" y="4668"/>
                  </a:lnTo>
                  <a:lnTo>
                    <a:pt x="2111" y="4669"/>
                  </a:lnTo>
                  <a:lnTo>
                    <a:pt x="2085" y="4670"/>
                  </a:lnTo>
                  <a:lnTo>
                    <a:pt x="2058" y="4671"/>
                  </a:lnTo>
                  <a:lnTo>
                    <a:pt x="2032" y="4670"/>
                  </a:lnTo>
                  <a:lnTo>
                    <a:pt x="2006" y="4669"/>
                  </a:lnTo>
                  <a:lnTo>
                    <a:pt x="1980" y="4668"/>
                  </a:lnTo>
                  <a:lnTo>
                    <a:pt x="1954" y="4665"/>
                  </a:lnTo>
                  <a:lnTo>
                    <a:pt x="1929" y="4662"/>
                  </a:lnTo>
                  <a:lnTo>
                    <a:pt x="1903" y="4658"/>
                  </a:lnTo>
                  <a:lnTo>
                    <a:pt x="1878" y="4654"/>
                  </a:lnTo>
                  <a:lnTo>
                    <a:pt x="1852" y="4649"/>
                  </a:lnTo>
                  <a:lnTo>
                    <a:pt x="1828" y="4644"/>
                  </a:lnTo>
                  <a:lnTo>
                    <a:pt x="1804" y="4638"/>
                  </a:lnTo>
                  <a:lnTo>
                    <a:pt x="1779" y="4632"/>
                  </a:lnTo>
                  <a:lnTo>
                    <a:pt x="1755" y="4625"/>
                  </a:lnTo>
                  <a:lnTo>
                    <a:pt x="1731" y="4617"/>
                  </a:lnTo>
                  <a:lnTo>
                    <a:pt x="1708" y="4608"/>
                  </a:lnTo>
                  <a:lnTo>
                    <a:pt x="1684" y="4599"/>
                  </a:lnTo>
                  <a:lnTo>
                    <a:pt x="1661" y="4590"/>
                  </a:lnTo>
                  <a:lnTo>
                    <a:pt x="1616" y="4570"/>
                  </a:lnTo>
                  <a:lnTo>
                    <a:pt x="1572" y="4547"/>
                  </a:lnTo>
                  <a:lnTo>
                    <a:pt x="1530" y="4522"/>
                  </a:lnTo>
                  <a:lnTo>
                    <a:pt x="1488" y="4495"/>
                  </a:lnTo>
                  <a:lnTo>
                    <a:pt x="1448" y="4467"/>
                  </a:lnTo>
                  <a:lnTo>
                    <a:pt x="1409" y="4437"/>
                  </a:lnTo>
                  <a:lnTo>
                    <a:pt x="1373" y="4405"/>
                  </a:lnTo>
                  <a:lnTo>
                    <a:pt x="1337" y="4371"/>
                  </a:lnTo>
                  <a:lnTo>
                    <a:pt x="1303" y="4335"/>
                  </a:lnTo>
                  <a:lnTo>
                    <a:pt x="1271" y="4299"/>
                  </a:lnTo>
                  <a:lnTo>
                    <a:pt x="1240" y="4260"/>
                  </a:lnTo>
                  <a:lnTo>
                    <a:pt x="1212" y="4219"/>
                  </a:lnTo>
                  <a:lnTo>
                    <a:pt x="1185" y="4179"/>
                  </a:lnTo>
                  <a:lnTo>
                    <a:pt x="1161" y="4136"/>
                  </a:lnTo>
                  <a:lnTo>
                    <a:pt x="1138" y="4091"/>
                  </a:lnTo>
                  <a:lnTo>
                    <a:pt x="1118" y="4046"/>
                  </a:lnTo>
                  <a:lnTo>
                    <a:pt x="1108" y="4023"/>
                  </a:lnTo>
                  <a:lnTo>
                    <a:pt x="1100" y="4000"/>
                  </a:lnTo>
                  <a:lnTo>
                    <a:pt x="1091" y="3976"/>
                  </a:lnTo>
                  <a:lnTo>
                    <a:pt x="1083" y="3952"/>
                  </a:lnTo>
                  <a:lnTo>
                    <a:pt x="1076" y="3928"/>
                  </a:lnTo>
                  <a:lnTo>
                    <a:pt x="1069" y="3905"/>
                  </a:lnTo>
                  <a:lnTo>
                    <a:pt x="1064" y="3879"/>
                  </a:lnTo>
                  <a:lnTo>
                    <a:pt x="1058" y="3855"/>
                  </a:lnTo>
                  <a:lnTo>
                    <a:pt x="1053" y="3829"/>
                  </a:lnTo>
                  <a:lnTo>
                    <a:pt x="1049" y="3805"/>
                  </a:lnTo>
                  <a:lnTo>
                    <a:pt x="1046" y="3779"/>
                  </a:lnTo>
                  <a:lnTo>
                    <a:pt x="1043" y="3754"/>
                  </a:lnTo>
                  <a:lnTo>
                    <a:pt x="1041" y="3727"/>
                  </a:lnTo>
                  <a:lnTo>
                    <a:pt x="1038" y="3702"/>
                  </a:lnTo>
                  <a:lnTo>
                    <a:pt x="1037" y="3675"/>
                  </a:lnTo>
                  <a:lnTo>
                    <a:pt x="1037" y="3649"/>
                  </a:lnTo>
                  <a:lnTo>
                    <a:pt x="1037" y="3622"/>
                  </a:lnTo>
                  <a:lnTo>
                    <a:pt x="1038" y="3597"/>
                  </a:lnTo>
                  <a:lnTo>
                    <a:pt x="1041" y="3571"/>
                  </a:lnTo>
                  <a:lnTo>
                    <a:pt x="1043" y="3545"/>
                  </a:lnTo>
                  <a:lnTo>
                    <a:pt x="1046" y="3520"/>
                  </a:lnTo>
                  <a:lnTo>
                    <a:pt x="1049" y="3494"/>
                  </a:lnTo>
                  <a:lnTo>
                    <a:pt x="1053" y="3469"/>
                  </a:lnTo>
                  <a:lnTo>
                    <a:pt x="1058" y="3444"/>
                  </a:lnTo>
                  <a:lnTo>
                    <a:pt x="1064" y="3419"/>
                  </a:lnTo>
                  <a:lnTo>
                    <a:pt x="1069" y="3394"/>
                  </a:lnTo>
                  <a:lnTo>
                    <a:pt x="1076" y="3370"/>
                  </a:lnTo>
                  <a:lnTo>
                    <a:pt x="1083" y="3346"/>
                  </a:lnTo>
                  <a:lnTo>
                    <a:pt x="1091" y="3322"/>
                  </a:lnTo>
                  <a:lnTo>
                    <a:pt x="1100" y="3299"/>
                  </a:lnTo>
                  <a:lnTo>
                    <a:pt x="1108" y="3275"/>
                  </a:lnTo>
                  <a:lnTo>
                    <a:pt x="1118" y="3252"/>
                  </a:lnTo>
                  <a:lnTo>
                    <a:pt x="1138" y="3207"/>
                  </a:lnTo>
                  <a:lnTo>
                    <a:pt x="1161" y="3163"/>
                  </a:lnTo>
                  <a:lnTo>
                    <a:pt x="1185" y="3120"/>
                  </a:lnTo>
                  <a:lnTo>
                    <a:pt x="1212" y="3079"/>
                  </a:lnTo>
                  <a:lnTo>
                    <a:pt x="1240" y="3039"/>
                  </a:lnTo>
                  <a:lnTo>
                    <a:pt x="1271" y="3000"/>
                  </a:lnTo>
                  <a:lnTo>
                    <a:pt x="1303" y="2963"/>
                  </a:lnTo>
                  <a:lnTo>
                    <a:pt x="1337" y="2928"/>
                  </a:lnTo>
                  <a:lnTo>
                    <a:pt x="1373" y="2894"/>
                  </a:lnTo>
                  <a:lnTo>
                    <a:pt x="1409" y="2862"/>
                  </a:lnTo>
                  <a:lnTo>
                    <a:pt x="1448" y="2831"/>
                  </a:lnTo>
                  <a:lnTo>
                    <a:pt x="1488" y="2802"/>
                  </a:lnTo>
                  <a:lnTo>
                    <a:pt x="1530" y="2776"/>
                  </a:lnTo>
                  <a:lnTo>
                    <a:pt x="1572" y="2752"/>
                  </a:lnTo>
                  <a:lnTo>
                    <a:pt x="1616" y="2729"/>
                  </a:lnTo>
                  <a:lnTo>
                    <a:pt x="1661" y="2709"/>
                  </a:lnTo>
                  <a:lnTo>
                    <a:pt x="1684" y="2700"/>
                  </a:lnTo>
                  <a:lnTo>
                    <a:pt x="1708" y="2690"/>
                  </a:lnTo>
                  <a:lnTo>
                    <a:pt x="1731" y="2682"/>
                  </a:lnTo>
                  <a:lnTo>
                    <a:pt x="1755" y="2674"/>
                  </a:lnTo>
                  <a:lnTo>
                    <a:pt x="1779" y="2667"/>
                  </a:lnTo>
                  <a:lnTo>
                    <a:pt x="1804" y="2661"/>
                  </a:lnTo>
                  <a:lnTo>
                    <a:pt x="1828" y="2655"/>
                  </a:lnTo>
                  <a:lnTo>
                    <a:pt x="1852" y="2649"/>
                  </a:lnTo>
                  <a:lnTo>
                    <a:pt x="1878" y="2645"/>
                  </a:lnTo>
                  <a:lnTo>
                    <a:pt x="1903" y="2640"/>
                  </a:lnTo>
                  <a:lnTo>
                    <a:pt x="1929" y="2636"/>
                  </a:lnTo>
                  <a:lnTo>
                    <a:pt x="1954" y="2633"/>
                  </a:lnTo>
                  <a:lnTo>
                    <a:pt x="1980" y="2631"/>
                  </a:lnTo>
                  <a:lnTo>
                    <a:pt x="2006" y="2629"/>
                  </a:lnTo>
                  <a:lnTo>
                    <a:pt x="2032" y="2628"/>
                  </a:lnTo>
                  <a:lnTo>
                    <a:pt x="2058" y="2628"/>
                  </a:lnTo>
                  <a:lnTo>
                    <a:pt x="2085" y="2628"/>
                  </a:lnTo>
                  <a:lnTo>
                    <a:pt x="2111" y="2629"/>
                  </a:lnTo>
                  <a:lnTo>
                    <a:pt x="2137" y="2631"/>
                  </a:lnTo>
                  <a:lnTo>
                    <a:pt x="2163" y="2633"/>
                  </a:lnTo>
                  <a:lnTo>
                    <a:pt x="2189" y="2636"/>
                  </a:lnTo>
                  <a:lnTo>
                    <a:pt x="2214" y="2640"/>
                  </a:lnTo>
                  <a:lnTo>
                    <a:pt x="2239" y="2645"/>
                  </a:lnTo>
                  <a:lnTo>
                    <a:pt x="2264" y="2649"/>
                  </a:lnTo>
                  <a:lnTo>
                    <a:pt x="2288" y="2655"/>
                  </a:lnTo>
                  <a:lnTo>
                    <a:pt x="2313" y="2661"/>
                  </a:lnTo>
                  <a:lnTo>
                    <a:pt x="2337" y="2667"/>
                  </a:lnTo>
                  <a:lnTo>
                    <a:pt x="2362" y="2674"/>
                  </a:lnTo>
                  <a:lnTo>
                    <a:pt x="2385" y="2682"/>
                  </a:lnTo>
                  <a:lnTo>
                    <a:pt x="2410" y="2690"/>
                  </a:lnTo>
                  <a:lnTo>
                    <a:pt x="2432" y="2700"/>
                  </a:lnTo>
                  <a:lnTo>
                    <a:pt x="2456" y="2709"/>
                  </a:lnTo>
                  <a:lnTo>
                    <a:pt x="2500" y="2729"/>
                  </a:lnTo>
                  <a:lnTo>
                    <a:pt x="2545" y="2752"/>
                  </a:lnTo>
                  <a:lnTo>
                    <a:pt x="2588" y="2776"/>
                  </a:lnTo>
                  <a:lnTo>
                    <a:pt x="2629" y="2802"/>
                  </a:lnTo>
                  <a:lnTo>
                    <a:pt x="2669" y="2831"/>
                  </a:lnTo>
                  <a:lnTo>
                    <a:pt x="2707" y="2862"/>
                  </a:lnTo>
                  <a:lnTo>
                    <a:pt x="2745" y="2894"/>
                  </a:lnTo>
                  <a:lnTo>
                    <a:pt x="2780" y="2928"/>
                  </a:lnTo>
                  <a:lnTo>
                    <a:pt x="2814" y="2963"/>
                  </a:lnTo>
                  <a:lnTo>
                    <a:pt x="2846" y="3000"/>
                  </a:lnTo>
                  <a:lnTo>
                    <a:pt x="2876" y="3039"/>
                  </a:lnTo>
                  <a:lnTo>
                    <a:pt x="2905" y="3079"/>
                  </a:lnTo>
                  <a:lnTo>
                    <a:pt x="2931" y="3120"/>
                  </a:lnTo>
                  <a:lnTo>
                    <a:pt x="2956" y="3163"/>
                  </a:lnTo>
                  <a:lnTo>
                    <a:pt x="2979" y="3207"/>
                  </a:lnTo>
                  <a:lnTo>
                    <a:pt x="3000" y="3252"/>
                  </a:lnTo>
                  <a:lnTo>
                    <a:pt x="3009" y="3275"/>
                  </a:lnTo>
                  <a:lnTo>
                    <a:pt x="3018" y="3299"/>
                  </a:lnTo>
                  <a:lnTo>
                    <a:pt x="3026" y="3322"/>
                  </a:lnTo>
                  <a:lnTo>
                    <a:pt x="3033" y="3346"/>
                  </a:lnTo>
                  <a:lnTo>
                    <a:pt x="3041" y="3370"/>
                  </a:lnTo>
                  <a:lnTo>
                    <a:pt x="3047" y="3394"/>
                  </a:lnTo>
                  <a:lnTo>
                    <a:pt x="3053" y="3419"/>
                  </a:lnTo>
                  <a:lnTo>
                    <a:pt x="3059" y="3444"/>
                  </a:lnTo>
                  <a:lnTo>
                    <a:pt x="3064" y="3469"/>
                  </a:lnTo>
                  <a:lnTo>
                    <a:pt x="3068" y="3494"/>
                  </a:lnTo>
                  <a:lnTo>
                    <a:pt x="3072" y="3520"/>
                  </a:lnTo>
                  <a:lnTo>
                    <a:pt x="3074" y="3545"/>
                  </a:lnTo>
                  <a:lnTo>
                    <a:pt x="3077" y="3571"/>
                  </a:lnTo>
                  <a:lnTo>
                    <a:pt x="3078" y="3597"/>
                  </a:lnTo>
                  <a:lnTo>
                    <a:pt x="3079" y="3622"/>
                  </a:lnTo>
                  <a:lnTo>
                    <a:pt x="3080" y="3649"/>
                  </a:lnTo>
                  <a:close/>
                  <a:moveTo>
                    <a:pt x="0" y="0"/>
                  </a:moveTo>
                  <a:lnTo>
                    <a:pt x="0" y="462"/>
                  </a:lnTo>
                  <a:lnTo>
                    <a:pt x="4116" y="462"/>
                  </a:lnTo>
                  <a:lnTo>
                    <a:pt x="4116" y="0"/>
                  </a:lnTo>
                  <a:lnTo>
                    <a:pt x="0" y="0"/>
                  </a:lnTo>
                  <a:close/>
                  <a:moveTo>
                    <a:pt x="2024" y="2698"/>
                  </a:moveTo>
                  <a:lnTo>
                    <a:pt x="1820" y="3321"/>
                  </a:lnTo>
                  <a:lnTo>
                    <a:pt x="1165" y="3321"/>
                  </a:lnTo>
                  <a:lnTo>
                    <a:pt x="1159" y="3321"/>
                  </a:lnTo>
                  <a:lnTo>
                    <a:pt x="1154" y="3323"/>
                  </a:lnTo>
                  <a:lnTo>
                    <a:pt x="1149" y="3325"/>
                  </a:lnTo>
                  <a:lnTo>
                    <a:pt x="1143" y="3328"/>
                  </a:lnTo>
                  <a:lnTo>
                    <a:pt x="1139" y="3331"/>
                  </a:lnTo>
                  <a:lnTo>
                    <a:pt x="1135" y="3335"/>
                  </a:lnTo>
                  <a:lnTo>
                    <a:pt x="1133" y="3340"/>
                  </a:lnTo>
                  <a:lnTo>
                    <a:pt x="1130" y="3345"/>
                  </a:lnTo>
                  <a:lnTo>
                    <a:pt x="1129" y="3352"/>
                  </a:lnTo>
                  <a:lnTo>
                    <a:pt x="1129" y="3357"/>
                  </a:lnTo>
                  <a:lnTo>
                    <a:pt x="1129" y="3363"/>
                  </a:lnTo>
                  <a:lnTo>
                    <a:pt x="1130" y="3368"/>
                  </a:lnTo>
                  <a:lnTo>
                    <a:pt x="1132" y="3373"/>
                  </a:lnTo>
                  <a:lnTo>
                    <a:pt x="1135" y="3378"/>
                  </a:lnTo>
                  <a:lnTo>
                    <a:pt x="1139" y="3382"/>
                  </a:lnTo>
                  <a:lnTo>
                    <a:pt x="1143" y="3386"/>
                  </a:lnTo>
                  <a:lnTo>
                    <a:pt x="1673" y="3772"/>
                  </a:lnTo>
                  <a:lnTo>
                    <a:pt x="1469" y="4400"/>
                  </a:lnTo>
                  <a:lnTo>
                    <a:pt x="1468" y="4405"/>
                  </a:lnTo>
                  <a:lnTo>
                    <a:pt x="1467" y="4411"/>
                  </a:lnTo>
                  <a:lnTo>
                    <a:pt x="1468" y="4416"/>
                  </a:lnTo>
                  <a:lnTo>
                    <a:pt x="1469" y="4422"/>
                  </a:lnTo>
                  <a:lnTo>
                    <a:pt x="1471" y="4427"/>
                  </a:lnTo>
                  <a:lnTo>
                    <a:pt x="1475" y="4431"/>
                  </a:lnTo>
                  <a:lnTo>
                    <a:pt x="1479" y="4436"/>
                  </a:lnTo>
                  <a:lnTo>
                    <a:pt x="1483" y="4439"/>
                  </a:lnTo>
                  <a:lnTo>
                    <a:pt x="1488" y="4442"/>
                  </a:lnTo>
                  <a:lnTo>
                    <a:pt x="1493" y="4444"/>
                  </a:lnTo>
                  <a:lnTo>
                    <a:pt x="1498" y="4446"/>
                  </a:lnTo>
                  <a:lnTo>
                    <a:pt x="1504" y="4446"/>
                  </a:lnTo>
                  <a:lnTo>
                    <a:pt x="1509" y="4446"/>
                  </a:lnTo>
                  <a:lnTo>
                    <a:pt x="1515" y="4444"/>
                  </a:lnTo>
                  <a:lnTo>
                    <a:pt x="1520" y="4442"/>
                  </a:lnTo>
                  <a:lnTo>
                    <a:pt x="1525" y="4439"/>
                  </a:lnTo>
                  <a:lnTo>
                    <a:pt x="2058" y="4052"/>
                  </a:lnTo>
                  <a:lnTo>
                    <a:pt x="2591" y="4439"/>
                  </a:lnTo>
                  <a:lnTo>
                    <a:pt x="2596" y="4442"/>
                  </a:lnTo>
                  <a:lnTo>
                    <a:pt x="2601" y="4444"/>
                  </a:lnTo>
                  <a:lnTo>
                    <a:pt x="2606" y="4446"/>
                  </a:lnTo>
                  <a:lnTo>
                    <a:pt x="2612" y="4446"/>
                  </a:lnTo>
                  <a:lnTo>
                    <a:pt x="2617" y="4446"/>
                  </a:lnTo>
                  <a:lnTo>
                    <a:pt x="2623" y="4444"/>
                  </a:lnTo>
                  <a:lnTo>
                    <a:pt x="2628" y="4442"/>
                  </a:lnTo>
                  <a:lnTo>
                    <a:pt x="2633" y="4439"/>
                  </a:lnTo>
                  <a:lnTo>
                    <a:pt x="2638" y="4436"/>
                  </a:lnTo>
                  <a:lnTo>
                    <a:pt x="2641" y="4431"/>
                  </a:lnTo>
                  <a:lnTo>
                    <a:pt x="2644" y="4427"/>
                  </a:lnTo>
                  <a:lnTo>
                    <a:pt x="2646" y="4422"/>
                  </a:lnTo>
                  <a:lnTo>
                    <a:pt x="2648" y="4416"/>
                  </a:lnTo>
                  <a:lnTo>
                    <a:pt x="2648" y="4411"/>
                  </a:lnTo>
                  <a:lnTo>
                    <a:pt x="2648" y="4405"/>
                  </a:lnTo>
                  <a:lnTo>
                    <a:pt x="2646" y="4400"/>
                  </a:lnTo>
                  <a:lnTo>
                    <a:pt x="2442" y="3772"/>
                  </a:lnTo>
                  <a:lnTo>
                    <a:pt x="2973" y="3386"/>
                  </a:lnTo>
                  <a:lnTo>
                    <a:pt x="2977" y="3382"/>
                  </a:lnTo>
                  <a:lnTo>
                    <a:pt x="2981" y="3378"/>
                  </a:lnTo>
                  <a:lnTo>
                    <a:pt x="2984" y="3373"/>
                  </a:lnTo>
                  <a:lnTo>
                    <a:pt x="2986" y="3368"/>
                  </a:lnTo>
                  <a:lnTo>
                    <a:pt x="2987" y="3363"/>
                  </a:lnTo>
                  <a:lnTo>
                    <a:pt x="2988" y="3357"/>
                  </a:lnTo>
                  <a:lnTo>
                    <a:pt x="2987" y="3352"/>
                  </a:lnTo>
                  <a:lnTo>
                    <a:pt x="2986" y="3345"/>
                  </a:lnTo>
                  <a:lnTo>
                    <a:pt x="2984" y="3340"/>
                  </a:lnTo>
                  <a:lnTo>
                    <a:pt x="2981" y="3335"/>
                  </a:lnTo>
                  <a:lnTo>
                    <a:pt x="2977" y="3331"/>
                  </a:lnTo>
                  <a:lnTo>
                    <a:pt x="2973" y="3328"/>
                  </a:lnTo>
                  <a:lnTo>
                    <a:pt x="2968" y="3325"/>
                  </a:lnTo>
                  <a:lnTo>
                    <a:pt x="2963" y="3323"/>
                  </a:lnTo>
                  <a:lnTo>
                    <a:pt x="2958" y="3321"/>
                  </a:lnTo>
                  <a:lnTo>
                    <a:pt x="2952" y="3321"/>
                  </a:lnTo>
                  <a:lnTo>
                    <a:pt x="2296" y="3321"/>
                  </a:lnTo>
                  <a:lnTo>
                    <a:pt x="2093" y="2698"/>
                  </a:lnTo>
                  <a:lnTo>
                    <a:pt x="2091" y="2691"/>
                  </a:lnTo>
                  <a:lnTo>
                    <a:pt x="2088" y="2687"/>
                  </a:lnTo>
                  <a:lnTo>
                    <a:pt x="2084" y="2682"/>
                  </a:lnTo>
                  <a:lnTo>
                    <a:pt x="2080" y="2679"/>
                  </a:lnTo>
                  <a:lnTo>
                    <a:pt x="2075" y="2676"/>
                  </a:lnTo>
                  <a:lnTo>
                    <a:pt x="2069" y="2674"/>
                  </a:lnTo>
                  <a:lnTo>
                    <a:pt x="2064" y="2673"/>
                  </a:lnTo>
                  <a:lnTo>
                    <a:pt x="2058" y="2672"/>
                  </a:lnTo>
                  <a:lnTo>
                    <a:pt x="2053" y="2673"/>
                  </a:lnTo>
                  <a:lnTo>
                    <a:pt x="2047" y="2674"/>
                  </a:lnTo>
                  <a:lnTo>
                    <a:pt x="2042" y="2676"/>
                  </a:lnTo>
                  <a:lnTo>
                    <a:pt x="2037" y="2679"/>
                  </a:lnTo>
                  <a:lnTo>
                    <a:pt x="2033" y="2682"/>
                  </a:lnTo>
                  <a:lnTo>
                    <a:pt x="2030" y="2687"/>
                  </a:lnTo>
                  <a:lnTo>
                    <a:pt x="2027" y="2691"/>
                  </a:lnTo>
                  <a:lnTo>
                    <a:pt x="2024" y="2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9" name="PA_KSO_Shape_10">
              <a:extLst>
                <a:ext uri="{FF2B5EF4-FFF2-40B4-BE49-F238E27FC236}">
                  <a16:creationId xmlns:a16="http://schemas.microsoft.com/office/drawing/2014/main" id="{6654C1CF-5FF7-406B-B230-80FD569685A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auto">
            <a:xfrm>
              <a:off x="5147874" y="2001813"/>
              <a:ext cx="1043116" cy="1044856"/>
            </a:xfrm>
            <a:custGeom>
              <a:avLst/>
              <a:gdLst>
                <a:gd name="T0" fmla="*/ 1677554 w 4408"/>
                <a:gd name="T1" fmla="*/ 780497 h 4408"/>
                <a:gd name="T2" fmla="*/ 1588217 w 4408"/>
                <a:gd name="T3" fmla="*/ 591639 h 4408"/>
                <a:gd name="T4" fmla="*/ 1608502 w 4408"/>
                <a:gd name="T5" fmla="*/ 502180 h 4408"/>
                <a:gd name="T6" fmla="*/ 1696976 w 4408"/>
                <a:gd name="T7" fmla="*/ 375555 h 4408"/>
                <a:gd name="T8" fmla="*/ 1554554 w 4408"/>
                <a:gd name="T9" fmla="*/ 213924 h 4408"/>
                <a:gd name="T10" fmla="*/ 1473848 w 4408"/>
                <a:gd name="T11" fmla="*/ 222135 h 4408"/>
                <a:gd name="T12" fmla="*/ 1343079 w 4408"/>
                <a:gd name="T13" fmla="*/ 316780 h 4408"/>
                <a:gd name="T14" fmla="*/ 1147142 w 4408"/>
                <a:gd name="T15" fmla="*/ 246336 h 4408"/>
                <a:gd name="T16" fmla="*/ 1097941 w 4408"/>
                <a:gd name="T17" fmla="*/ 168978 h 4408"/>
                <a:gd name="T18" fmla="*/ 1070752 w 4408"/>
                <a:gd name="T19" fmla="*/ 16855 h 4408"/>
                <a:gd name="T20" fmla="*/ 856688 w 4408"/>
                <a:gd name="T21" fmla="*/ 3025 h 4408"/>
                <a:gd name="T22" fmla="*/ 805761 w 4408"/>
                <a:gd name="T23" fmla="*/ 65690 h 4408"/>
                <a:gd name="T24" fmla="*/ 779866 w 4408"/>
                <a:gd name="T25" fmla="*/ 225592 h 4408"/>
                <a:gd name="T26" fmla="*/ 591266 w 4408"/>
                <a:gd name="T27" fmla="*/ 314619 h 4408"/>
                <a:gd name="T28" fmla="*/ 502360 w 4408"/>
                <a:gd name="T29" fmla="*/ 294739 h 4408"/>
                <a:gd name="T30" fmla="*/ 375044 w 4408"/>
                <a:gd name="T31" fmla="*/ 206145 h 4408"/>
                <a:gd name="T32" fmla="*/ 214064 w 4408"/>
                <a:gd name="T33" fmla="*/ 348328 h 4408"/>
                <a:gd name="T34" fmla="*/ 221833 w 4408"/>
                <a:gd name="T35" fmla="*/ 428711 h 4408"/>
                <a:gd name="T36" fmla="*/ 316780 w 4408"/>
                <a:gd name="T37" fmla="*/ 560091 h 4408"/>
                <a:gd name="T38" fmla="*/ 246001 w 4408"/>
                <a:gd name="T39" fmla="*/ 756728 h 4408"/>
                <a:gd name="T40" fmla="*/ 168748 w 4408"/>
                <a:gd name="T41" fmla="*/ 805563 h 4408"/>
                <a:gd name="T42" fmla="*/ 16832 w 4408"/>
                <a:gd name="T43" fmla="*/ 832357 h 4408"/>
                <a:gd name="T44" fmla="*/ 3453 w 4408"/>
                <a:gd name="T45" fmla="*/ 1047577 h 4408"/>
                <a:gd name="T46" fmla="*/ 65600 w 4408"/>
                <a:gd name="T47" fmla="*/ 1098573 h 4408"/>
                <a:gd name="T48" fmla="*/ 225717 w 4408"/>
                <a:gd name="T49" fmla="*/ 1124935 h 4408"/>
                <a:gd name="T50" fmla="*/ 314191 w 4408"/>
                <a:gd name="T51" fmla="*/ 1313361 h 4408"/>
                <a:gd name="T52" fmla="*/ 294338 w 4408"/>
                <a:gd name="T53" fmla="*/ 1402820 h 4408"/>
                <a:gd name="T54" fmla="*/ 205864 w 4408"/>
                <a:gd name="T55" fmla="*/ 1529445 h 4408"/>
                <a:gd name="T56" fmla="*/ 348286 w 4408"/>
                <a:gd name="T57" fmla="*/ 1691076 h 4408"/>
                <a:gd name="T58" fmla="*/ 428560 w 4408"/>
                <a:gd name="T59" fmla="*/ 1682865 h 4408"/>
                <a:gd name="T60" fmla="*/ 559329 w 4408"/>
                <a:gd name="T61" fmla="*/ 1588220 h 4408"/>
                <a:gd name="T62" fmla="*/ 755698 w 4408"/>
                <a:gd name="T63" fmla="*/ 1658664 h 4408"/>
                <a:gd name="T64" fmla="*/ 804467 w 4408"/>
                <a:gd name="T65" fmla="*/ 1736886 h 4408"/>
                <a:gd name="T66" fmla="*/ 831656 w 4408"/>
                <a:gd name="T67" fmla="*/ 1888578 h 4408"/>
                <a:gd name="T68" fmla="*/ 1046152 w 4408"/>
                <a:gd name="T69" fmla="*/ 1901543 h 4408"/>
                <a:gd name="T70" fmla="*/ 1097510 w 4408"/>
                <a:gd name="T71" fmla="*/ 1839310 h 4408"/>
                <a:gd name="T72" fmla="*/ 1123405 w 4408"/>
                <a:gd name="T73" fmla="*/ 1679840 h 4408"/>
                <a:gd name="T74" fmla="*/ 1311574 w 4408"/>
                <a:gd name="T75" fmla="*/ 1590813 h 4408"/>
                <a:gd name="T76" fmla="*/ 1400911 w 4408"/>
                <a:gd name="T77" fmla="*/ 1610693 h 4408"/>
                <a:gd name="T78" fmla="*/ 1527364 w 4408"/>
                <a:gd name="T79" fmla="*/ 1699288 h 4408"/>
                <a:gd name="T80" fmla="*/ 1688776 w 4408"/>
                <a:gd name="T81" fmla="*/ 1556672 h 4408"/>
                <a:gd name="T82" fmla="*/ 1681007 w 4408"/>
                <a:gd name="T83" fmla="*/ 1475856 h 4408"/>
                <a:gd name="T84" fmla="*/ 1586059 w 4408"/>
                <a:gd name="T85" fmla="*/ 1344909 h 4408"/>
                <a:gd name="T86" fmla="*/ 1656407 w 4408"/>
                <a:gd name="T87" fmla="*/ 1148705 h 4408"/>
                <a:gd name="T88" fmla="*/ 1734092 w 4408"/>
                <a:gd name="T89" fmla="*/ 1099437 h 4408"/>
                <a:gd name="T90" fmla="*/ 1886008 w 4408"/>
                <a:gd name="T91" fmla="*/ 1072211 h 4408"/>
                <a:gd name="T92" fmla="*/ 1899387 w 4408"/>
                <a:gd name="T93" fmla="*/ 857423 h 4408"/>
                <a:gd name="T94" fmla="*/ 1836808 w 4408"/>
                <a:gd name="T95" fmla="*/ 805995 h 4408"/>
                <a:gd name="T96" fmla="*/ 1281363 w 4408"/>
                <a:gd name="T97" fmla="*/ 1111106 h 4408"/>
                <a:gd name="T98" fmla="*/ 1141100 w 4408"/>
                <a:gd name="T99" fmla="*/ 1265390 h 4408"/>
                <a:gd name="T100" fmla="*/ 951636 w 4408"/>
                <a:gd name="T101" fmla="*/ 1318547 h 4408"/>
                <a:gd name="T102" fmla="*/ 747066 w 4408"/>
                <a:gd name="T103" fmla="*/ 1256315 h 4408"/>
                <a:gd name="T104" fmla="*/ 614139 w 4408"/>
                <a:gd name="T105" fmla="*/ 1095116 h 4408"/>
                <a:gd name="T106" fmla="*/ 589539 w 4408"/>
                <a:gd name="T107" fmla="*/ 896318 h 4408"/>
                <a:gd name="T108" fmla="*/ 680603 w 4408"/>
                <a:gd name="T109" fmla="*/ 706164 h 4408"/>
                <a:gd name="T110" fmla="*/ 860140 w 4408"/>
                <a:gd name="T111" fmla="*/ 597689 h 4408"/>
                <a:gd name="T112" fmla="*/ 1060394 w 4408"/>
                <a:gd name="T113" fmla="*/ 602443 h 4408"/>
                <a:gd name="T114" fmla="*/ 1233458 w 4408"/>
                <a:gd name="T115" fmla="*/ 719561 h 4408"/>
                <a:gd name="T116" fmla="*/ 1315458 w 4408"/>
                <a:gd name="T117" fmla="*/ 914901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0" name="出品 19">
              <a:extLst>
                <a:ext uri="{FF2B5EF4-FFF2-40B4-BE49-F238E27FC236}">
                  <a16:creationId xmlns:a16="http://schemas.microsoft.com/office/drawing/2014/main" id="{C38746C0-2767-4D67-8564-BA0A5E6D8F5B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819686" y="3163840"/>
              <a:ext cx="720762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透明</a:t>
              </a:r>
            </a:p>
          </p:txBody>
        </p:sp>
        <p:sp>
          <p:nvSpPr>
            <p:cNvPr id="61" name="出品 20">
              <a:extLst>
                <a:ext uri="{FF2B5EF4-FFF2-40B4-BE49-F238E27FC236}">
                  <a16:creationId xmlns:a16="http://schemas.microsoft.com/office/drawing/2014/main" id="{DDF77659-227E-40FA-9BF1-A2C4AD677E2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325909" y="3173226"/>
              <a:ext cx="68704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</a:t>
              </a:r>
            </a:p>
          </p:txBody>
        </p:sp>
        <p:sp>
          <p:nvSpPr>
            <p:cNvPr id="62" name="P品 21">
              <a:extLst>
                <a:ext uri="{FF2B5EF4-FFF2-40B4-BE49-F238E27FC236}">
                  <a16:creationId xmlns:a16="http://schemas.microsoft.com/office/drawing/2014/main" id="{F083CCE3-C745-4B60-9DE1-2731ADFFA79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269304" y="5688636"/>
              <a:ext cx="960713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开放性</a:t>
              </a:r>
            </a:p>
          </p:txBody>
        </p:sp>
        <p:sp>
          <p:nvSpPr>
            <p:cNvPr id="63" name="22">
              <a:extLst>
                <a:ext uri="{FF2B5EF4-FFF2-40B4-BE49-F238E27FC236}">
                  <a16:creationId xmlns:a16="http://schemas.microsoft.com/office/drawing/2014/main" id="{8F19245C-C83A-46A1-B6D6-E7EC1FF8C8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94191" y="5730686"/>
              <a:ext cx="1171754" cy="37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人人参与</a:t>
              </a: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4B39DAFD-52D9-4B55-9FF8-6F30D8D1D690}"/>
              </a:ext>
            </a:extLst>
          </p:cNvPr>
          <p:cNvSpPr txBox="1"/>
          <p:nvPr/>
        </p:nvSpPr>
        <p:spPr>
          <a:xfrm>
            <a:off x="6217072" y="1422850"/>
            <a:ext cx="4248472" cy="446753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放下权力欲望，能下放权力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能够质疑自己的各种判断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能够同时容纳两种对立的主张，并综述两者把员工职能和公司愿景联系起来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创造一个激发热情的环境，引导方向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高超的协调能力，理性</a:t>
            </a:r>
            <a:r>
              <a:rPr lang="en-US" altLang="zh-CN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感性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危机处理能力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快速决策最优方案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找到最佳方案，而非最受欢迎的方案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坦诚，没架子，亲历亲为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亲自发布坏消息，承担责任，维持真实透明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不害怕被问倒才是进步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洞察力和严密的论证能力</a:t>
            </a:r>
            <a:endParaRPr lang="en-US" altLang="zh-CN" sz="16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3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自下而上的优势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2A1CC3-A7C1-441F-9301-D73B9C45A386}"/>
              </a:ext>
            </a:extLst>
          </p:cNvPr>
          <p:cNvSpPr txBox="1"/>
          <p:nvPr/>
        </p:nvSpPr>
        <p:spPr>
          <a:xfrm>
            <a:off x="2428595" y="58772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层级管理形式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229B985-2302-45BD-848D-0B37C9179318}"/>
              </a:ext>
            </a:extLst>
          </p:cNvPr>
          <p:cNvSpPr txBox="1"/>
          <p:nvPr/>
        </p:nvSpPr>
        <p:spPr>
          <a:xfrm>
            <a:off x="6964672" y="5877272"/>
            <a:ext cx="25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员工参与的扁平化管理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689A508-63B0-4337-8E13-2579467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1" y="1230430"/>
            <a:ext cx="4176464" cy="4397139"/>
          </a:xfrm>
          <a:prstGeom prst="rect">
            <a:avLst/>
          </a:prstGeom>
        </p:spPr>
      </p:pic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0C547BF-5191-41B4-9E29-C2FEF9F0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06" y="1088486"/>
            <a:ext cx="4304979" cy="45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其他优势</a:t>
            </a:r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1CD4177B-6AAA-4182-A27D-EBF52D387FF3}"/>
              </a:ext>
            </a:extLst>
          </p:cNvPr>
          <p:cNvGrpSpPr/>
          <p:nvPr/>
        </p:nvGrpSpPr>
        <p:grpSpPr bwMode="auto">
          <a:xfrm>
            <a:off x="5936904" y="1858598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22" name="矩形 46">
              <a:extLst>
                <a:ext uri="{FF2B5EF4-FFF2-40B4-BE49-F238E27FC236}">
                  <a16:creationId xmlns:a16="http://schemas.microsoft.com/office/drawing/2014/main" id="{AEFE8149-4AC7-4C74-835C-9341242D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endParaRPr>
            </a:p>
          </p:txBody>
        </p:sp>
        <p:sp>
          <p:nvSpPr>
            <p:cNvPr id="23" name="文本框 47">
              <a:extLst>
                <a:ext uri="{FF2B5EF4-FFF2-40B4-BE49-F238E27FC236}">
                  <a16:creationId xmlns:a16="http://schemas.microsoft.com/office/drawing/2014/main" id="{BF5141AD-D30F-4CEC-9A27-3EC858247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45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rPr>
                <a:t>盈利方式</a:t>
              </a:r>
            </a:p>
          </p:txBody>
        </p:sp>
      </p:grpSp>
      <p:sp>
        <p:nvSpPr>
          <p:cNvPr id="24" name="矩形 60">
            <a:extLst>
              <a:ext uri="{FF2B5EF4-FFF2-40B4-BE49-F238E27FC236}">
                <a16:creationId xmlns:a16="http://schemas.microsoft.com/office/drawing/2014/main" id="{BAAD558C-0F5E-4A4A-85B5-FE245DCE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86" y="1948882"/>
            <a:ext cx="3571833" cy="35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瓶装水的安全方便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grpSp>
        <p:nvGrpSpPr>
          <p:cNvPr id="25" name="Group 22">
            <a:extLst>
              <a:ext uri="{FF2B5EF4-FFF2-40B4-BE49-F238E27FC236}">
                <a16:creationId xmlns:a16="http://schemas.microsoft.com/office/drawing/2014/main" id="{5B6BC0C5-F1FA-4DE2-A920-A24DA0D9D32D}"/>
              </a:ext>
            </a:extLst>
          </p:cNvPr>
          <p:cNvGrpSpPr/>
          <p:nvPr/>
        </p:nvGrpSpPr>
        <p:grpSpPr bwMode="auto">
          <a:xfrm>
            <a:off x="5936904" y="2803436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26" name="矩形 46">
              <a:extLst>
                <a:ext uri="{FF2B5EF4-FFF2-40B4-BE49-F238E27FC236}">
                  <a16:creationId xmlns:a16="http://schemas.microsoft.com/office/drawing/2014/main" id="{AC081852-A97C-40DE-9A3A-8DE9741B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endParaRPr>
            </a:p>
          </p:txBody>
        </p:sp>
        <p:sp>
          <p:nvSpPr>
            <p:cNvPr id="27" name="文本框 47">
              <a:extLst>
                <a:ext uri="{FF2B5EF4-FFF2-40B4-BE49-F238E27FC236}">
                  <a16:creationId xmlns:a16="http://schemas.microsoft.com/office/drawing/2014/main" id="{CE3D0520-3440-4F5F-8030-D7441B1F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45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快速失败</a:t>
              </a:r>
            </a:p>
          </p:txBody>
        </p:sp>
      </p:grpSp>
      <p:sp>
        <p:nvSpPr>
          <p:cNvPr id="28" name="矩形 60">
            <a:extLst>
              <a:ext uri="{FF2B5EF4-FFF2-40B4-BE49-F238E27FC236}">
                <a16:creationId xmlns:a16="http://schemas.microsoft.com/office/drawing/2014/main" id="{B0106636-5725-4AB2-ABD5-3C3D06CEF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88" y="2743742"/>
            <a:ext cx="3571833" cy="6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早发布，勤发布，快速失败原则，增加迭代速度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grpSp>
        <p:nvGrpSpPr>
          <p:cNvPr id="29" name="Group 22">
            <a:extLst>
              <a:ext uri="{FF2B5EF4-FFF2-40B4-BE49-F238E27FC236}">
                <a16:creationId xmlns:a16="http://schemas.microsoft.com/office/drawing/2014/main" id="{878401F8-D875-41D0-9044-187A4714998F}"/>
              </a:ext>
            </a:extLst>
          </p:cNvPr>
          <p:cNvGrpSpPr/>
          <p:nvPr/>
        </p:nvGrpSpPr>
        <p:grpSpPr bwMode="auto">
          <a:xfrm>
            <a:off x="5936904" y="3761982"/>
            <a:ext cx="1213448" cy="538745"/>
            <a:chOff x="0" y="0"/>
            <a:chExt cx="1131895" cy="504056"/>
          </a:xfrm>
          <a:solidFill>
            <a:srgbClr val="59A3B0"/>
          </a:solidFill>
        </p:grpSpPr>
        <p:sp>
          <p:nvSpPr>
            <p:cNvPr id="30" name="矩形 46">
              <a:extLst>
                <a:ext uri="{FF2B5EF4-FFF2-40B4-BE49-F238E27FC236}">
                  <a16:creationId xmlns:a16="http://schemas.microsoft.com/office/drawing/2014/main" id="{5A84A0C6-67C7-4346-8F00-B59FD8340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endParaRPr>
            </a:p>
          </p:txBody>
        </p:sp>
        <p:sp>
          <p:nvSpPr>
            <p:cNvPr id="31" name="文本框 47">
              <a:extLst>
                <a:ext uri="{FF2B5EF4-FFF2-40B4-BE49-F238E27FC236}">
                  <a16:creationId xmlns:a16="http://schemas.microsoft.com/office/drawing/2014/main" id="{AFC02A4C-D743-4A21-B440-2743B1AF3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纳新</a:t>
              </a:r>
            </a:p>
          </p:txBody>
        </p:sp>
      </p:grpSp>
      <p:sp>
        <p:nvSpPr>
          <p:cNvPr id="32" name="矩形 60">
            <a:extLst>
              <a:ext uri="{FF2B5EF4-FFF2-40B4-BE49-F238E27FC236}">
                <a16:creationId xmlns:a16="http://schemas.microsoft.com/office/drawing/2014/main" id="{921DB4F1-48B6-4CB3-9221-5B2FF69B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87" y="3852266"/>
            <a:ext cx="3571833" cy="35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以团队成员推荐为主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B915B36A-B83C-4448-9F23-EB1B11AE009D}"/>
              </a:ext>
            </a:extLst>
          </p:cNvPr>
          <p:cNvGrpSpPr/>
          <p:nvPr/>
        </p:nvGrpSpPr>
        <p:grpSpPr bwMode="auto">
          <a:xfrm>
            <a:off x="5936904" y="4687044"/>
            <a:ext cx="1213448" cy="538745"/>
            <a:chOff x="0" y="0"/>
            <a:chExt cx="1131895" cy="504056"/>
          </a:xfrm>
          <a:solidFill>
            <a:srgbClr val="3B4658"/>
          </a:solidFill>
        </p:grpSpPr>
        <p:sp>
          <p:nvSpPr>
            <p:cNvPr id="34" name="矩形 46">
              <a:extLst>
                <a:ext uri="{FF2B5EF4-FFF2-40B4-BE49-F238E27FC236}">
                  <a16:creationId xmlns:a16="http://schemas.microsoft.com/office/drawing/2014/main" id="{0B8CE6C8-045D-4F73-993F-F06E39BCA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8012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anose="02010600030101010101" pitchFamily="2" charset="-122"/>
              </a:endParaRPr>
            </a:p>
          </p:txBody>
        </p:sp>
        <p:sp>
          <p:nvSpPr>
            <p:cNvPr id="35" name="文本框 47">
              <a:extLst>
                <a:ext uri="{FF2B5EF4-FFF2-40B4-BE49-F238E27FC236}">
                  <a16:creationId xmlns:a16="http://schemas.microsoft.com/office/drawing/2014/main" id="{2C4B0E03-A858-410D-9181-E1207764E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4" y="41772"/>
              <a:ext cx="1080121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j-ea"/>
                  <a:sym typeface="方正兰亭细黑_GBK" charset="-122"/>
                </a:rPr>
                <a:t>氛围</a:t>
              </a:r>
            </a:p>
          </p:txBody>
        </p:sp>
      </p:grpSp>
      <p:sp>
        <p:nvSpPr>
          <p:cNvPr id="36" name="矩形 60">
            <a:extLst>
              <a:ext uri="{FF2B5EF4-FFF2-40B4-BE49-F238E27FC236}">
                <a16:creationId xmlns:a16="http://schemas.microsoft.com/office/drawing/2014/main" id="{E440572C-5652-4EBD-8FCA-73BEE569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088" y="4627350"/>
            <a:ext cx="3571833" cy="6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</a:rPr>
              <a:t>鼓励勇于提出主张的人，大家热情高涨</a:t>
            </a:r>
            <a:endParaRPr lang="en-US" altLang="zh-CN" sz="1600" dirty="0">
              <a:latin typeface="微软雅黑" panose="020B0503020204020204" pitchFamily="34" charset="-122"/>
            </a:endParaRPr>
          </a:p>
        </p:txBody>
      </p:sp>
      <p:sp>
        <p:nvSpPr>
          <p:cNvPr id="37" name="任意多边形 5">
            <a:extLst>
              <a:ext uri="{FF2B5EF4-FFF2-40B4-BE49-F238E27FC236}">
                <a16:creationId xmlns:a16="http://schemas.microsoft.com/office/drawing/2014/main" id="{D8F6E0A3-3F06-4105-93C7-0BEE57D48ABD}"/>
              </a:ext>
            </a:extLst>
          </p:cNvPr>
          <p:cNvSpPr/>
          <p:nvPr/>
        </p:nvSpPr>
        <p:spPr>
          <a:xfrm rot="5400000">
            <a:off x="3307305" y="3216023"/>
            <a:ext cx="1503363" cy="723900"/>
          </a:xfrm>
          <a:custGeom>
            <a:avLst/>
            <a:gdLst>
              <a:gd name="txL" fmla="*/ 0 w 1503912"/>
              <a:gd name="txT" fmla="*/ 0 h 723424"/>
              <a:gd name="txR" fmla="*/ 1503912 w 1503912"/>
              <a:gd name="txB" fmla="*/ 723424 h 723424"/>
            </a:gdLst>
            <a:ahLst/>
            <a:cxnLst>
              <a:cxn ang="0">
                <a:pos x="0" y="488434"/>
              </a:cxn>
              <a:cxn ang="0">
                <a:pos x="545844" y="194507"/>
              </a:cxn>
              <a:cxn ang="0">
                <a:pos x="621520" y="182921"/>
              </a:cxn>
              <a:cxn ang="0">
                <a:pos x="758642" y="0"/>
              </a:cxn>
              <a:cxn ang="0">
                <a:pos x="896001" y="183236"/>
              </a:cxn>
              <a:cxn ang="0">
                <a:pos x="950785" y="190524"/>
              </a:cxn>
              <a:cxn ang="0">
                <a:pos x="1502265" y="473660"/>
              </a:cxn>
              <a:cxn ang="0">
                <a:pos x="1271237" y="714670"/>
              </a:cxn>
              <a:cxn ang="0">
                <a:pos x="235695" y="724853"/>
              </a:cxn>
            </a:cxnLst>
            <a:rect l="txL" t="txT" r="txR" b="tx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lnTo>
                  <a:pt x="0" y="487471"/>
                </a:lnTo>
                <a:close/>
              </a:path>
            </a:pathLst>
          </a:custGeom>
          <a:solidFill>
            <a:srgbClr val="59A3B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任意多边形 11">
            <a:extLst>
              <a:ext uri="{FF2B5EF4-FFF2-40B4-BE49-F238E27FC236}">
                <a16:creationId xmlns:a16="http://schemas.microsoft.com/office/drawing/2014/main" id="{609A1AD6-0795-4CEA-8C3F-4D6CB9FFA60A}"/>
              </a:ext>
            </a:extLst>
          </p:cNvPr>
          <p:cNvSpPr/>
          <p:nvPr/>
        </p:nvSpPr>
        <p:spPr>
          <a:xfrm rot="-2700000">
            <a:off x="1769018" y="3036635"/>
            <a:ext cx="1060450" cy="1074738"/>
          </a:xfrm>
          <a:custGeom>
            <a:avLst/>
            <a:gdLst>
              <a:gd name="txL" fmla="*/ 0 w 1059543"/>
              <a:gd name="txT" fmla="*/ 0 h 1073851"/>
              <a:gd name="txR" fmla="*/ 1059543 w 1059543"/>
              <a:gd name="txB" fmla="*/ 1073851 h 1073851"/>
            </a:gdLst>
            <a:ahLst/>
            <a:cxnLst>
              <a:cxn ang="0">
                <a:pos x="1055707" y="0"/>
              </a:cxn>
              <a:cxn ang="0">
                <a:pos x="1062267" y="334452"/>
              </a:cxn>
              <a:cxn ang="0">
                <a:pos x="334546" y="1076514"/>
              </a:cxn>
              <a:cxn ang="0">
                <a:pos x="0" y="1076514"/>
              </a:cxn>
              <a:cxn ang="0">
                <a:pos x="179422" y="481222"/>
              </a:cxn>
              <a:cxn ang="0">
                <a:pos x="224934" y="419325"/>
              </a:cxn>
              <a:cxn ang="0">
                <a:pos x="192828" y="192606"/>
              </a:cxn>
              <a:cxn ang="0">
                <a:pos x="419957" y="224765"/>
              </a:cxn>
              <a:cxn ang="0">
                <a:pos x="463994" y="191043"/>
              </a:cxn>
              <a:cxn ang="0">
                <a:pos x="1055707" y="0"/>
              </a:cxn>
            </a:cxnLst>
            <a:rect l="txL" t="txT" r="txR" b="tx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59A3B0"/>
          </a:solidFill>
          <a:ln w="9525"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9" name="任意多边形 12">
            <a:extLst>
              <a:ext uri="{FF2B5EF4-FFF2-40B4-BE49-F238E27FC236}">
                <a16:creationId xmlns:a16="http://schemas.microsoft.com/office/drawing/2014/main" id="{FD86E376-3C0F-40B3-92AB-24568F6A3D9E}"/>
              </a:ext>
            </a:extLst>
          </p:cNvPr>
          <p:cNvSpPr/>
          <p:nvPr/>
        </p:nvSpPr>
        <p:spPr>
          <a:xfrm rot="-2700000" flipV="1">
            <a:off x="2596105" y="3862135"/>
            <a:ext cx="1058863" cy="1074738"/>
          </a:xfrm>
          <a:custGeom>
            <a:avLst/>
            <a:gdLst>
              <a:gd name="txL" fmla="*/ 0 w 1059543"/>
              <a:gd name="txT" fmla="*/ 0 h 1073851"/>
              <a:gd name="txR" fmla="*/ 1059543 w 1059543"/>
              <a:gd name="txB" fmla="*/ 1073851 h 1073851"/>
            </a:gdLst>
            <a:ahLst/>
            <a:cxnLst>
              <a:cxn ang="0">
                <a:pos x="333046" y="1076511"/>
              </a:cxn>
              <a:cxn ang="0">
                <a:pos x="1057501" y="334450"/>
              </a:cxn>
              <a:cxn ang="0">
                <a:pos x="1050972" y="0"/>
              </a:cxn>
              <a:cxn ang="0">
                <a:pos x="461913" y="191041"/>
              </a:cxn>
              <a:cxn ang="0">
                <a:pos x="418074" y="224763"/>
              </a:cxn>
              <a:cxn ang="0">
                <a:pos x="191963" y="192605"/>
              </a:cxn>
              <a:cxn ang="0">
                <a:pos x="223927" y="419321"/>
              </a:cxn>
              <a:cxn ang="0">
                <a:pos x="178619" y="481220"/>
              </a:cxn>
              <a:cxn ang="0">
                <a:pos x="0" y="1076511"/>
              </a:cxn>
            </a:cxnLst>
            <a:rect l="txL" t="txT" r="txR" b="tx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lnTo>
                  <a:pt x="333688" y="1073851"/>
                </a:lnTo>
                <a:close/>
              </a:path>
            </a:pathLst>
          </a:custGeom>
          <a:solidFill>
            <a:srgbClr val="3B4658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任意多边形 22">
            <a:extLst>
              <a:ext uri="{FF2B5EF4-FFF2-40B4-BE49-F238E27FC236}">
                <a16:creationId xmlns:a16="http://schemas.microsoft.com/office/drawing/2014/main" id="{5D10A6B5-D95B-4E48-88C6-4562CFCF5798}"/>
              </a:ext>
            </a:extLst>
          </p:cNvPr>
          <p:cNvSpPr/>
          <p:nvPr/>
        </p:nvSpPr>
        <p:spPr>
          <a:xfrm rot="2700000">
            <a:off x="2575468" y="2206373"/>
            <a:ext cx="1060450" cy="1074737"/>
          </a:xfrm>
          <a:custGeom>
            <a:avLst/>
            <a:gdLst>
              <a:gd name="txL" fmla="*/ 0 w 1059543"/>
              <a:gd name="txT" fmla="*/ 0 h 1073851"/>
              <a:gd name="txR" fmla="*/ 1059543 w 1059543"/>
              <a:gd name="txB" fmla="*/ 1073851 h 1073851"/>
            </a:gdLst>
            <a:ahLst/>
            <a:cxnLst>
              <a:cxn ang="0">
                <a:pos x="219839" y="192605"/>
              </a:cxn>
              <a:cxn ang="0">
                <a:pos x="424172" y="221536"/>
              </a:cxn>
              <a:cxn ang="0">
                <a:pos x="463994" y="191041"/>
              </a:cxn>
              <a:cxn ang="0">
                <a:pos x="1055707" y="0"/>
              </a:cxn>
              <a:cxn ang="0">
                <a:pos x="1062267" y="334450"/>
              </a:cxn>
              <a:cxn ang="0">
                <a:pos x="334546" y="1076511"/>
              </a:cxn>
              <a:cxn ang="0">
                <a:pos x="0" y="1076511"/>
              </a:cxn>
              <a:cxn ang="0">
                <a:pos x="240001" y="398833"/>
              </a:cxn>
              <a:cxn ang="0">
                <a:pos x="247806" y="390085"/>
              </a:cxn>
            </a:cxnLst>
            <a:rect l="txL" t="txT" r="txR" b="tx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lnTo>
                  <a:pt x="219275" y="192128"/>
                </a:lnTo>
                <a:close/>
              </a:path>
            </a:pathLst>
          </a:custGeom>
          <a:solidFill>
            <a:srgbClr val="3B4658"/>
          </a:solidFill>
          <a:ln w="9525"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2" name="心形 9">
            <a:extLst>
              <a:ext uri="{FF2B5EF4-FFF2-40B4-BE49-F238E27FC236}">
                <a16:creationId xmlns:a16="http://schemas.microsoft.com/office/drawing/2014/main" id="{D7DC81CC-FFF4-4D14-BB7B-C85C92AB1FE0}"/>
              </a:ext>
            </a:extLst>
          </p:cNvPr>
          <p:cNvSpPr/>
          <p:nvPr/>
        </p:nvSpPr>
        <p:spPr>
          <a:xfrm>
            <a:off x="2954880" y="1865060"/>
            <a:ext cx="352425" cy="292100"/>
          </a:xfrm>
          <a:custGeom>
            <a:avLst/>
            <a:gdLst>
              <a:gd name="txL" fmla="*/ 5037 w 21600"/>
              <a:gd name="txT" fmla="*/ 2277 h 21600"/>
              <a:gd name="txR" fmla="*/ 16557 w 21600"/>
              <a:gd name="txB" fmla="*/ 13677 h 21600"/>
            </a:gdLst>
            <a:ahLst/>
            <a:cxnLst>
              <a:cxn ang="17694720">
                <a:pos x="47170177" y="5408543"/>
              </a:cxn>
              <a:cxn ang="11796480">
                <a:pos x="12717697" y="26708975"/>
              </a:cxn>
              <a:cxn ang="5898240">
                <a:pos x="47170177" y="53417950"/>
              </a:cxn>
              <a:cxn ang="0">
                <a:pos x="81101705" y="26708975"/>
              </a:cxn>
            </a:cxnLst>
            <a:rect l="txL" t="txT" r="txR" b="txB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3B4658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7D0D3BE-AEAD-4914-AF31-7954F44B4E31}"/>
              </a:ext>
            </a:extLst>
          </p:cNvPr>
          <p:cNvGrpSpPr/>
          <p:nvPr/>
        </p:nvGrpSpPr>
        <p:grpSpPr>
          <a:xfrm>
            <a:off x="4585243" y="3274760"/>
            <a:ext cx="225425" cy="563563"/>
            <a:chOff x="0" y="0"/>
            <a:chExt cx="224872" cy="564609"/>
          </a:xfrm>
          <a:solidFill>
            <a:srgbClr val="59A3B0"/>
          </a:solidFill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82CDCBF-0E08-4BB9-B33F-E95E46D754C6}"/>
                </a:ext>
              </a:extLst>
            </p:cNvPr>
            <p:cNvSpPr/>
            <p:nvPr/>
          </p:nvSpPr>
          <p:spPr>
            <a:xfrm>
              <a:off x="69912" y="0"/>
              <a:ext cx="90487" cy="90487"/>
            </a:xfrm>
            <a:prstGeom prst="ellipse">
              <a:avLst/>
            </a:prstGeom>
            <a:grpFill/>
            <a:ln w="9525">
              <a:noFill/>
            </a:ln>
          </p:spPr>
          <p:txBody>
            <a:bodyPr anchor="ctr"/>
            <a:lstStyle/>
            <a:p>
              <a:pPr lvl="0" algn="ctr" eaLnBrk="1" hangingPunct="1">
                <a:buNone/>
              </a:pPr>
              <a:endParaRPr lang="zh-CN" altLang="zh-CN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3EFDE464-B1D1-4725-A282-F9B7956D258A}"/>
                </a:ext>
              </a:extLst>
            </p:cNvPr>
            <p:cNvSpPr/>
            <p:nvPr/>
          </p:nvSpPr>
          <p:spPr>
            <a:xfrm>
              <a:off x="56189" y="162997"/>
              <a:ext cx="112763" cy="154601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>
                <a:buNone/>
              </a:pPr>
              <a:endParaRPr lang="zh-CN" altLang="zh-CN" dirty="0">
                <a:solidFill>
                  <a:srgbClr val="3F3F3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8" name="组合 18">
            <a:extLst>
              <a:ext uri="{FF2B5EF4-FFF2-40B4-BE49-F238E27FC236}">
                <a16:creationId xmlns:a16="http://schemas.microsoft.com/office/drawing/2014/main" id="{B1344C67-394B-47EE-9D1E-0A9364D33E2E}"/>
              </a:ext>
            </a:extLst>
          </p:cNvPr>
          <p:cNvGrpSpPr/>
          <p:nvPr/>
        </p:nvGrpSpPr>
        <p:grpSpPr>
          <a:xfrm>
            <a:off x="1276893" y="3419223"/>
            <a:ext cx="439737" cy="311150"/>
            <a:chOff x="0" y="0"/>
            <a:chExt cx="439857" cy="311768"/>
          </a:xfrm>
          <a:solidFill>
            <a:srgbClr val="59A3B0"/>
          </a:solidFill>
        </p:grpSpPr>
        <p:grpSp>
          <p:nvGrpSpPr>
            <p:cNvPr id="50" name="组合 19">
              <a:extLst>
                <a:ext uri="{FF2B5EF4-FFF2-40B4-BE49-F238E27FC236}">
                  <a16:creationId xmlns:a16="http://schemas.microsoft.com/office/drawing/2014/main" id="{DF173199-E946-4C7C-AC3D-341EE97AF771}"/>
                </a:ext>
              </a:extLst>
            </p:cNvPr>
            <p:cNvGrpSpPr/>
            <p:nvPr/>
          </p:nvGrpSpPr>
          <p:grpSpPr>
            <a:xfrm>
              <a:off x="0" y="43261"/>
              <a:ext cx="439857" cy="268507"/>
              <a:chOff x="0" y="0"/>
              <a:chExt cx="439857" cy="268507"/>
            </a:xfrm>
            <a:grpFill/>
          </p:grpSpPr>
          <p:grpSp>
            <p:nvGrpSpPr>
              <p:cNvPr id="51" name="组合 21">
                <a:extLst>
                  <a:ext uri="{FF2B5EF4-FFF2-40B4-BE49-F238E27FC236}">
                    <a16:creationId xmlns:a16="http://schemas.microsoft.com/office/drawing/2014/main" id="{9703DC43-A808-4838-9055-FEFE8D9D1D07}"/>
                  </a:ext>
                </a:extLst>
              </p:cNvPr>
              <p:cNvGrpSpPr/>
              <p:nvPr/>
            </p:nvGrpSpPr>
            <p:grpSpPr>
              <a:xfrm>
                <a:off x="0" y="20559"/>
                <a:ext cx="439857" cy="24689"/>
                <a:chOff x="0" y="0"/>
                <a:chExt cx="439857" cy="24689"/>
              </a:xfrm>
              <a:grpFill/>
            </p:grpSpPr>
            <p:sp>
              <p:nvSpPr>
                <p:cNvPr id="66" name="矩形 25">
                  <a:extLst>
                    <a:ext uri="{FF2B5EF4-FFF2-40B4-BE49-F238E27FC236}">
                      <a16:creationId xmlns:a16="http://schemas.microsoft.com/office/drawing/2014/main" id="{0A831786-9391-4E05-B91A-D7D8F5EF1A39}"/>
                    </a:ext>
                  </a:extLst>
                </p:cNvPr>
                <p:cNvSpPr/>
                <p:nvPr/>
              </p:nvSpPr>
              <p:spPr>
                <a:xfrm rot="-2220000">
                  <a:off x="0" y="0"/>
                  <a:ext cx="252000" cy="24688"/>
                </a:xfrm>
                <a:prstGeom prst="rect">
                  <a:avLst/>
                </a:prstGeom>
                <a:grpFill/>
                <a:ln w="9525">
                  <a:noFill/>
                  <a:miter/>
                </a:ln>
              </p:spPr>
              <p:txBody>
                <a:bodyPr anchor="ctr"/>
                <a:lstStyle/>
                <a:p>
                  <a:pPr lvl="0" algn="ctr" eaLnBrk="1" hangingPunct="1">
                    <a:buNone/>
                  </a:pPr>
                  <a:endParaRPr lang="zh-CN" altLang="zh-CN" dirty="0">
                    <a:solidFill>
                      <a:srgbClr val="3F3F3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67" name="矩形 26">
                  <a:extLst>
                    <a:ext uri="{FF2B5EF4-FFF2-40B4-BE49-F238E27FC236}">
                      <a16:creationId xmlns:a16="http://schemas.microsoft.com/office/drawing/2014/main" id="{0465A014-AF31-4FC2-A1B0-730F58B3D12A}"/>
                    </a:ext>
                  </a:extLst>
                </p:cNvPr>
                <p:cNvSpPr/>
                <p:nvPr/>
              </p:nvSpPr>
              <p:spPr>
                <a:xfrm rot="2220000" flipH="1">
                  <a:off x="187857" y="1"/>
                  <a:ext cx="252000" cy="24688"/>
                </a:xfrm>
                <a:prstGeom prst="rect">
                  <a:avLst/>
                </a:prstGeom>
                <a:grpFill/>
                <a:ln w="9525">
                  <a:noFill/>
                  <a:miter/>
                </a:ln>
              </p:spPr>
              <p:txBody>
                <a:bodyPr anchor="ctr"/>
                <a:lstStyle/>
                <a:p>
                  <a:pPr lvl="0" algn="ctr" eaLnBrk="1" hangingPunct="1">
                    <a:buNone/>
                  </a:pPr>
                  <a:endParaRPr lang="zh-CN" altLang="zh-CN" dirty="0">
                    <a:solidFill>
                      <a:srgbClr val="3F3F3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54" name="等腰三角形 22">
                <a:extLst>
                  <a:ext uri="{FF2B5EF4-FFF2-40B4-BE49-F238E27FC236}">
                    <a16:creationId xmlns:a16="http://schemas.microsoft.com/office/drawing/2014/main" id="{A70C5289-F15E-4555-8C2E-0FC8E282C4B0}"/>
                  </a:ext>
                </a:extLst>
              </p:cNvPr>
              <p:cNvSpPr/>
              <p:nvPr/>
            </p:nvSpPr>
            <p:spPr>
              <a:xfrm>
                <a:off x="68555" y="0"/>
                <a:ext cx="302746" cy="127806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>
                  <a:buNone/>
                </a:pPr>
                <a:endParaRPr lang="zh-CN" altLang="zh-CN" dirty="0">
                  <a:solidFill>
                    <a:srgbClr val="3F3F3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5" name="矩形 23">
                <a:extLst>
                  <a:ext uri="{FF2B5EF4-FFF2-40B4-BE49-F238E27FC236}">
                    <a16:creationId xmlns:a16="http://schemas.microsoft.com/office/drawing/2014/main" id="{75369939-7BAC-4196-9099-0754FBE7EBE6}"/>
                  </a:ext>
                </a:extLst>
              </p:cNvPr>
              <p:cNvSpPr/>
              <p:nvPr/>
            </p:nvSpPr>
            <p:spPr>
              <a:xfrm>
                <a:off x="68082" y="127806"/>
                <a:ext cx="106784" cy="140701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>
                  <a:buNone/>
                </a:pPr>
                <a:endParaRPr lang="zh-CN" altLang="zh-CN" dirty="0">
                  <a:solidFill>
                    <a:srgbClr val="3F3F3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64" name="矩形 24">
                <a:extLst>
                  <a:ext uri="{FF2B5EF4-FFF2-40B4-BE49-F238E27FC236}">
                    <a16:creationId xmlns:a16="http://schemas.microsoft.com/office/drawing/2014/main" id="{B408BD83-C4A6-42FB-ABD0-B3A84E96EFD7}"/>
                  </a:ext>
                </a:extLst>
              </p:cNvPr>
              <p:cNvSpPr/>
              <p:nvPr/>
            </p:nvSpPr>
            <p:spPr>
              <a:xfrm>
                <a:off x="262846" y="127806"/>
                <a:ext cx="106784" cy="140701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 anchor="ctr"/>
              <a:lstStyle/>
              <a:p>
                <a:pPr lvl="0" algn="ctr" eaLnBrk="1" hangingPunct="1">
                  <a:buNone/>
                </a:pPr>
                <a:endParaRPr lang="zh-CN" altLang="zh-CN" dirty="0">
                  <a:solidFill>
                    <a:srgbClr val="3F3F3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grpSp>
        <p:nvGrpSpPr>
          <p:cNvPr id="68" name="组合 27">
            <a:extLst>
              <a:ext uri="{FF2B5EF4-FFF2-40B4-BE49-F238E27FC236}">
                <a16:creationId xmlns:a16="http://schemas.microsoft.com/office/drawing/2014/main" id="{C2CB27ED-CF5C-4EA9-90FA-28C2C73D8B22}"/>
              </a:ext>
            </a:extLst>
          </p:cNvPr>
          <p:cNvGrpSpPr/>
          <p:nvPr/>
        </p:nvGrpSpPr>
        <p:grpSpPr>
          <a:xfrm>
            <a:off x="2897730" y="5005135"/>
            <a:ext cx="465138" cy="417513"/>
            <a:chOff x="0" y="0"/>
            <a:chExt cx="465358" cy="418456"/>
          </a:xfrm>
          <a:solidFill>
            <a:srgbClr val="3B4658"/>
          </a:solidFill>
        </p:grpSpPr>
        <p:grpSp>
          <p:nvGrpSpPr>
            <p:cNvPr id="69" name="组合 28">
              <a:extLst>
                <a:ext uri="{FF2B5EF4-FFF2-40B4-BE49-F238E27FC236}">
                  <a16:creationId xmlns:a16="http://schemas.microsoft.com/office/drawing/2014/main" id="{FD872B98-DD06-4A9E-A3C7-A080F3656D0B}"/>
                </a:ext>
              </a:extLst>
            </p:cNvPr>
            <p:cNvGrpSpPr/>
            <p:nvPr/>
          </p:nvGrpSpPr>
          <p:grpSpPr>
            <a:xfrm>
              <a:off x="0" y="0"/>
              <a:ext cx="460390" cy="418456"/>
              <a:chOff x="0" y="0"/>
              <a:chExt cx="460390" cy="418456"/>
            </a:xfrm>
            <a:grpFill/>
          </p:grpSpPr>
          <p:sp>
            <p:nvSpPr>
              <p:cNvPr id="72" name="任意多边形 31">
                <a:extLst>
                  <a:ext uri="{FF2B5EF4-FFF2-40B4-BE49-F238E27FC236}">
                    <a16:creationId xmlns:a16="http://schemas.microsoft.com/office/drawing/2014/main" id="{4B3329AF-5DDE-40D6-97B9-112BFCFE0CCC}"/>
                  </a:ext>
                </a:extLst>
              </p:cNvPr>
              <p:cNvSpPr/>
              <p:nvPr/>
            </p:nvSpPr>
            <p:spPr>
              <a:xfrm>
                <a:off x="53155" y="0"/>
                <a:ext cx="407235" cy="357637"/>
              </a:xfrm>
              <a:custGeom>
                <a:avLst/>
                <a:gdLst>
                  <a:gd name="txL" fmla="*/ 0 w 407235"/>
                  <a:gd name="txT" fmla="*/ 0 h 357637"/>
                  <a:gd name="txR" fmla="*/ 407235 w 407235"/>
                  <a:gd name="txB" fmla="*/ 357637 h 357637"/>
                </a:gdLst>
                <a:ahLst/>
                <a:cxnLst>
                  <a:cxn ang="0">
                    <a:pos x="7668" y="305095"/>
                  </a:cxn>
                  <a:cxn ang="0">
                    <a:pos x="7668" y="226514"/>
                  </a:cxn>
                  <a:cxn ang="0">
                    <a:pos x="74343" y="128882"/>
                  </a:cxn>
                  <a:cxn ang="0">
                    <a:pos x="245793" y="43157"/>
                  </a:cxn>
                  <a:cxn ang="0">
                    <a:pos x="402955" y="295"/>
                  </a:cxn>
                  <a:cxn ang="0">
                    <a:pos x="360093" y="26489"/>
                  </a:cxn>
                  <a:cxn ang="0">
                    <a:pos x="331518" y="69351"/>
                  </a:cxn>
                  <a:cxn ang="0">
                    <a:pos x="279130" y="209845"/>
                  </a:cxn>
                  <a:cxn ang="0">
                    <a:pos x="212455" y="305095"/>
                  </a:cxn>
                  <a:cxn ang="0">
                    <a:pos x="121967" y="355101"/>
                  </a:cxn>
                  <a:cxn ang="0">
                    <a:pos x="45768" y="345576"/>
                  </a:cxn>
                  <a:cxn ang="0">
                    <a:pos x="7668" y="305095"/>
                  </a:cxn>
                </a:cxnLst>
                <a:rect l="txL" t="txT" r="txR" b="tx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任意多边形 32">
                <a:extLst>
                  <a:ext uri="{FF2B5EF4-FFF2-40B4-BE49-F238E27FC236}">
                    <a16:creationId xmlns:a16="http://schemas.microsoft.com/office/drawing/2014/main" id="{F1B1B5AA-749C-47E3-9F5E-E077A0AF3AC1}"/>
                  </a:ext>
                </a:extLst>
              </p:cNvPr>
              <p:cNvSpPr/>
              <p:nvPr/>
            </p:nvSpPr>
            <p:spPr>
              <a:xfrm>
                <a:off x="0" y="296819"/>
                <a:ext cx="95196" cy="121637"/>
              </a:xfrm>
              <a:custGeom>
                <a:avLst/>
                <a:gdLst>
                  <a:gd name="txL" fmla="*/ 0 w 151739"/>
                  <a:gd name="txT" fmla="*/ 0 h 131899"/>
                  <a:gd name="txR" fmla="*/ 151739 w 151739"/>
                  <a:gd name="txB" fmla="*/ 131899 h 131899"/>
                </a:gdLst>
                <a:ahLst/>
                <a:cxnLst>
                  <a:cxn ang="0">
                    <a:pos x="36660" y="8926"/>
                  </a:cxn>
                  <a:cxn ang="0">
                    <a:pos x="16465" y="69792"/>
                  </a:cxn>
                  <a:cxn ang="0">
                    <a:pos x="7185" y="102936"/>
                  </a:cxn>
                  <a:cxn ang="0">
                    <a:pos x="2" y="86601"/>
                  </a:cxn>
                  <a:cxn ang="0">
                    <a:pos x="10585" y="49249"/>
                  </a:cxn>
                  <a:cxn ang="0">
                    <a:pos x="32067" y="3009"/>
                  </a:cxn>
                  <a:cxn ang="0">
                    <a:pos x="36660" y="8926"/>
                  </a:cxn>
                </a:cxnLst>
                <a:rect l="txL" t="txT" r="txR" b="tx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" name="任意多边形 29">
              <a:extLst>
                <a:ext uri="{FF2B5EF4-FFF2-40B4-BE49-F238E27FC236}">
                  <a16:creationId xmlns:a16="http://schemas.microsoft.com/office/drawing/2014/main" id="{1D4E7723-E10C-42DE-AD15-89E7BF66AA72}"/>
                </a:ext>
              </a:extLst>
            </p:cNvPr>
            <p:cNvSpPr/>
            <p:nvPr/>
          </p:nvSpPr>
          <p:spPr>
            <a:xfrm>
              <a:off x="141938" y="0"/>
              <a:ext cx="323420" cy="355925"/>
            </a:xfrm>
            <a:custGeom>
              <a:avLst/>
              <a:gdLst>
                <a:gd name="txL" fmla="*/ 0 w 323420"/>
                <a:gd name="txT" fmla="*/ 0 h 355925"/>
                <a:gd name="txR" fmla="*/ 323420 w 323420"/>
                <a:gd name="txB" fmla="*/ 355925 h 355925"/>
              </a:gdLst>
              <a:ahLst/>
              <a:cxnLst>
                <a:cxn ang="0">
                  <a:pos x="319140" y="295"/>
                </a:cxn>
                <a:cxn ang="0">
                  <a:pos x="276278" y="26489"/>
                </a:cxn>
                <a:cxn ang="0">
                  <a:pos x="247703" y="69351"/>
                </a:cxn>
                <a:cxn ang="0">
                  <a:pos x="195315" y="209845"/>
                </a:cxn>
                <a:cxn ang="0">
                  <a:pos x="128640" y="305095"/>
                </a:cxn>
                <a:cxn ang="0">
                  <a:pos x="84656" y="336177"/>
                </a:cxn>
                <a:cxn ang="0">
                  <a:pos x="36710" y="355132"/>
                </a:cxn>
                <a:cxn ang="0">
                  <a:pos x="0" y="355925"/>
                </a:cxn>
                <a:cxn ang="0">
                  <a:pos x="82794" y="77974"/>
                </a:cxn>
                <a:cxn ang="0">
                  <a:pos x="115655" y="62635"/>
                </a:cxn>
                <a:cxn ang="0">
                  <a:pos x="161978" y="43157"/>
                </a:cxn>
                <a:cxn ang="0">
                  <a:pos x="319140" y="295"/>
                </a:cxn>
              </a:cxnLst>
              <a:rect l="txL" t="txT" r="txR" b="tx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任意多边形 30">
              <a:extLst>
                <a:ext uri="{FF2B5EF4-FFF2-40B4-BE49-F238E27FC236}">
                  <a16:creationId xmlns:a16="http://schemas.microsoft.com/office/drawing/2014/main" id="{F51AF185-6A01-45CF-839F-1E3F00F0119B}"/>
                </a:ext>
              </a:extLst>
            </p:cNvPr>
            <p:cNvSpPr/>
            <p:nvPr/>
          </p:nvSpPr>
          <p:spPr>
            <a:xfrm>
              <a:off x="67920" y="135454"/>
              <a:ext cx="181927" cy="183765"/>
            </a:xfrm>
            <a:custGeom>
              <a:avLst/>
              <a:gdLst>
                <a:gd name="txL" fmla="*/ 0 w 181927"/>
                <a:gd name="txT" fmla="*/ 0 h 183765"/>
                <a:gd name="txR" fmla="*/ 181927 w 181927"/>
                <a:gd name="txB" fmla="*/ 183765 h 183765"/>
              </a:gdLst>
              <a:ahLst/>
              <a:cxnLst>
                <a:cxn ang="0">
                  <a:pos x="5402" y="166742"/>
                </a:cxn>
                <a:cxn ang="0">
                  <a:pos x="95890" y="64349"/>
                </a:cxn>
                <a:cxn ang="0">
                  <a:pos x="181615" y="55"/>
                </a:cxn>
                <a:cxn ang="0">
                  <a:pos x="122084" y="54824"/>
                </a:cxn>
                <a:cxn ang="0">
                  <a:pos x="53027" y="133405"/>
                </a:cxn>
                <a:cxn ang="0">
                  <a:pos x="14927" y="181030"/>
                </a:cxn>
                <a:cxn ang="0">
                  <a:pos x="5402" y="166742"/>
                </a:cxn>
              </a:cxnLst>
              <a:rect l="txL" t="txT" r="txR" b="tx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8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97873" y="6113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发散问题</a:t>
            </a:r>
          </a:p>
        </p:txBody>
      </p:sp>
      <p:sp>
        <p:nvSpPr>
          <p:cNvPr id="5" name="左中括号 4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6694" y="2697887"/>
            <a:ext cx="2952328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开源布道和开源是面向全体的，还是针对于少部分社会精英，高层次人才</a:t>
            </a:r>
            <a:r>
              <a: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。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050" y="2697887"/>
            <a:ext cx="2952328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开源在中国的土壤中，是否要进行一些改变？这些改变是否类似于“中国特色社会主义”？</a:t>
            </a: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5406" y="2697887"/>
            <a:ext cx="2952328" cy="204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有哪些开源精神是可以直接被传统企业架构所使用的，这些精神是开源当中所独有的么？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679382" y="2739408"/>
            <a:ext cx="0" cy="204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39022" y="2739408"/>
            <a:ext cx="0" cy="2040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942471" cy="3151228"/>
            <a:chOff x="3862958" y="1655787"/>
            <a:chExt cx="3942471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02922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429</Words>
  <Application>Microsoft Office PowerPoint</Application>
  <PresentationFormat>自定义</PresentationFormat>
  <Paragraphs>97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汉仪大圣体简</vt:lpstr>
      <vt:lpstr>宋体</vt:lpstr>
      <vt:lpstr>微软雅黑</vt:lpstr>
      <vt:lpstr>微软雅黑 Light</vt:lpstr>
      <vt:lpstr>造字工房尚雅体演示版常规体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</dc:title>
  <dc:creator>user</dc:creator>
  <cp:lastModifiedBy>李 扬</cp:lastModifiedBy>
  <cp:revision>77</cp:revision>
  <dcterms:modified xsi:type="dcterms:W3CDTF">2021-07-12T16:06:21Z</dcterms:modified>
</cp:coreProperties>
</file>