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6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9pPr>
  </p:defaultTextStyle>
  <p:extLst>
    <p:ext uri="{521415D9-36F7-43E2-AB2F-B90AF26B5E84}">
      <p14:sectionLst xmlns:p14="http://schemas.microsoft.com/office/powerpoint/2010/main">
        <p14:section name="默认节" id="{2DE29751-72C4-4D48-87D6-77F32B4258C4}">
          <p14:sldIdLst>
            <p14:sldId id="256"/>
            <p14:sldId id="257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/>
    <p:restoredTop sz="94503"/>
  </p:normalViewPr>
  <p:slideViewPr>
    <p:cSldViewPr snapToGrid="0" snapToObjects="1">
      <p:cViewPr varScale="1">
        <p:scale>
          <a:sx n="81" d="100"/>
          <a:sy n="81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1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0939CB-E500-4146-A4C0-837917E94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639EAB-944C-484D-B269-BF0ED47DAD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8310F-6C3B-6A4D-9A13-7F3130A1254F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06DE-FE34-134A-AAB0-D9CDD0995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B07C1-9A17-9D4F-A9B3-E5C145DF40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3771-501D-4E4A-A873-7EC108570B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2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9583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5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45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4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51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194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714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90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07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4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31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46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" name="图像" descr="图像">
            <a:extLst>
              <a:ext uri="{FF2B5EF4-FFF2-40B4-BE49-F238E27FC236}">
                <a16:creationId xmlns:a16="http://schemas.microsoft.com/office/drawing/2014/main" id="{6DBD32A6-5647-6349-99D2-4118BBA1D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267" y="6111469"/>
            <a:ext cx="1137058" cy="501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PT-封面 2.jpg" descr="PPT-封面 2.jpg">
            <a:extLst>
              <a:ext uri="{FF2B5EF4-FFF2-40B4-BE49-F238E27FC236}">
                <a16:creationId xmlns:a16="http://schemas.microsoft.com/office/drawing/2014/main" id="{95BA2983-E0FB-CD43-90D4-583017F7D89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0"/>
            <a:ext cx="12192001" cy="685604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DengXi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han2020/volunteer-certific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 4"/>
          <p:cNvSpPr txBox="1"/>
          <p:nvPr/>
        </p:nvSpPr>
        <p:spPr>
          <a:xfrm>
            <a:off x="1529828" y="2923906"/>
            <a:ext cx="9132341" cy="691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90000"/>
              </a:lnSpc>
              <a:defRPr sz="4400" b="1" spc="308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/>
              <a:t>Wuhan2020 </a:t>
            </a:r>
            <a:r>
              <a:rPr lang="zh-CN" altLang="en-US" sz="2400" dirty="0"/>
              <a:t>社区人员组成分析 </a:t>
            </a:r>
            <a:endParaRPr lang="en-US" altLang="zh-CN" sz="2400" dirty="0"/>
          </a:p>
        </p:txBody>
      </p:sp>
      <p:pic>
        <p:nvPicPr>
          <p:cNvPr id="96" name="logo.png" descr="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1142" y="1338381"/>
            <a:ext cx="949716" cy="137245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文本框 4"/>
          <p:cNvSpPr txBox="1"/>
          <p:nvPr/>
        </p:nvSpPr>
        <p:spPr>
          <a:xfrm>
            <a:off x="4985518" y="4998415"/>
            <a:ext cx="22209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90000"/>
              </a:lnSpc>
              <a:defRPr spc="126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李扬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US" altLang="zh-CN" dirty="0"/>
              <a:t>uhan2020</a:t>
            </a:r>
            <a:endParaRPr dirty="0"/>
          </a:p>
        </p:txBody>
      </p:sp>
      <p:sp>
        <p:nvSpPr>
          <p:cNvPr id="98" name="圆角矩形"/>
          <p:cNvSpPr/>
          <p:nvPr/>
        </p:nvSpPr>
        <p:spPr>
          <a:xfrm>
            <a:off x="5449727" y="5644746"/>
            <a:ext cx="1307776" cy="6309"/>
          </a:xfrm>
          <a:prstGeom prst="roundRect">
            <a:avLst>
              <a:gd name="adj" fmla="val 50000"/>
            </a:avLst>
          </a:prstGeom>
          <a:solidFill>
            <a:srgbClr val="07A0D6">
              <a:alpha val="8801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03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31303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834996" y="5926874"/>
            <a:ext cx="4665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对社区成员擅长的领域分析，总数</a:t>
            </a:r>
            <a:r>
              <a:rPr lang="en-US" altLang="zh-CN" sz="2000" dirty="0">
                <a:solidFill>
                  <a:schemeClr val="bg1"/>
                </a:solidFill>
              </a:rPr>
              <a:t>1606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29E9EB-100A-46A1-BE97-6FE95A662E30}"/>
              </a:ext>
            </a:extLst>
          </p:cNvPr>
          <p:cNvSpPr/>
          <p:nvPr/>
        </p:nvSpPr>
        <p:spPr>
          <a:xfrm>
            <a:off x="6893756" y="5926874"/>
            <a:ext cx="3579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擅长领域的饼状图，总数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1606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4D022C-68C2-4814-9FFE-929E6420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1" y="1454440"/>
            <a:ext cx="5724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1FA13AB-AAF9-4671-A6EB-23F8B04F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97" y="1454439"/>
            <a:ext cx="5319860" cy="43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30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04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90674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展望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2706247" y="1317887"/>
            <a:ext cx="72673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问题：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effectLst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数据有多张表，无法对不同的表单信息进行去重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effectLst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获取到的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上的成员信息较少，只有邮箱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effectLst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数据需要脱敏后才能共享，暂时没法开放协作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29E9EB-100A-46A1-BE97-6FE95A662E30}"/>
              </a:ext>
            </a:extLst>
          </p:cNvPr>
          <p:cNvSpPr/>
          <p:nvPr/>
        </p:nvSpPr>
        <p:spPr>
          <a:xfrm>
            <a:off x="2706247" y="3862404"/>
            <a:ext cx="60041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下一步计划：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effectLst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汇合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全域数据分析当中对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的分析方法，加入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的成员以及项目分析。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effectLst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汇总并细化邮箱当中的信息，对为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Wuhan2020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做出贡献和提供人员支持的企业和社区进行致谢。</a:t>
            </a:r>
          </a:p>
        </p:txBody>
      </p:sp>
    </p:spTree>
    <p:extLst>
      <p:ext uri="{BB962C8B-B14F-4D97-AF65-F5344CB8AC3E}">
        <p14:creationId xmlns:p14="http://schemas.microsoft.com/office/powerpoint/2010/main" val="10244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线条"/>
          <p:cNvSpPr/>
          <p:nvPr/>
        </p:nvSpPr>
        <p:spPr>
          <a:xfrm>
            <a:off x="2441382" y="2366335"/>
            <a:ext cx="7309235" cy="1"/>
          </a:xfrm>
          <a:prstGeom prst="line">
            <a:avLst/>
          </a:prstGeom>
          <a:ln w="25400">
            <a:solidFill>
              <a:srgbClr val="07A1D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线条"/>
          <p:cNvSpPr/>
          <p:nvPr/>
        </p:nvSpPr>
        <p:spPr>
          <a:xfrm>
            <a:off x="2459203" y="4319842"/>
            <a:ext cx="7434387" cy="1"/>
          </a:xfrm>
          <a:prstGeom prst="line">
            <a:avLst/>
          </a:prstGeom>
          <a:ln w="25400">
            <a:solidFill>
              <a:srgbClr val="07A1D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2" name="图像" descr="图像"/>
          <p:cNvPicPr>
            <a:picLocks noChangeAspect="1"/>
          </p:cNvPicPr>
          <p:nvPr/>
        </p:nvPicPr>
        <p:blipFill>
          <a:blip r:embed="rId3">
            <a:alphaModFix amt="80344"/>
          </a:blip>
          <a:stretch>
            <a:fillRect/>
          </a:stretch>
        </p:blipFill>
        <p:spPr>
          <a:xfrm>
            <a:off x="2378807" y="2818309"/>
            <a:ext cx="7434386" cy="103686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圆形"/>
          <p:cNvSpPr/>
          <p:nvPr/>
        </p:nvSpPr>
        <p:spPr>
          <a:xfrm>
            <a:off x="4954580" y="5267630"/>
            <a:ext cx="79847" cy="79847"/>
          </a:xfrm>
          <a:prstGeom prst="ellipse">
            <a:avLst/>
          </a:prstGeom>
          <a:solidFill>
            <a:srgbClr val="07A0D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5" name="圆形"/>
          <p:cNvSpPr/>
          <p:nvPr/>
        </p:nvSpPr>
        <p:spPr>
          <a:xfrm>
            <a:off x="7157573" y="5267630"/>
            <a:ext cx="79847" cy="79847"/>
          </a:xfrm>
          <a:prstGeom prst="ellipse">
            <a:avLst/>
          </a:prstGeom>
          <a:solidFill>
            <a:srgbClr val="99D64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NTENTS"/>
          <p:cNvSpPr txBox="1"/>
          <p:nvPr/>
        </p:nvSpPr>
        <p:spPr>
          <a:xfrm>
            <a:off x="5619075" y="1166187"/>
            <a:ext cx="95384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 spc="359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/>
              <a:t>内容</a:t>
            </a:r>
            <a:endParaRPr dirty="0"/>
          </a:p>
        </p:txBody>
      </p:sp>
      <p:sp>
        <p:nvSpPr>
          <p:cNvPr id="103" name="线条"/>
          <p:cNvSpPr/>
          <p:nvPr/>
        </p:nvSpPr>
        <p:spPr>
          <a:xfrm flipV="1">
            <a:off x="4776907" y="1443186"/>
            <a:ext cx="1" cy="4870541"/>
          </a:xfrm>
          <a:prstGeom prst="line">
            <a:avLst/>
          </a:prstGeom>
          <a:ln w="25400">
            <a:solidFill>
              <a:srgbClr val="111214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标题"/>
          <p:cNvSpPr txBox="1"/>
          <p:nvPr/>
        </p:nvSpPr>
        <p:spPr>
          <a:xfrm>
            <a:off x="3451216" y="3019613"/>
            <a:ext cx="6091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215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背景</a:t>
            </a:r>
            <a:endParaRPr dirty="0"/>
          </a:p>
        </p:txBody>
      </p:sp>
      <p:sp>
        <p:nvSpPr>
          <p:cNvPr id="105" name="1"/>
          <p:cNvSpPr txBox="1"/>
          <p:nvPr/>
        </p:nvSpPr>
        <p:spPr>
          <a:xfrm>
            <a:off x="2568370" y="2577102"/>
            <a:ext cx="598560" cy="107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7" name="线条"/>
          <p:cNvSpPr/>
          <p:nvPr/>
        </p:nvSpPr>
        <p:spPr>
          <a:xfrm flipV="1">
            <a:off x="3201601" y="2786283"/>
            <a:ext cx="151013" cy="714530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8" name="图像" descr="图像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5754" y="2458671"/>
            <a:ext cx="718633" cy="62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图像" descr="图像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25753" y="4741834"/>
            <a:ext cx="718634" cy="62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图像" descr="图像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661874" y="4741834"/>
            <a:ext cx="718634" cy="62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图像" descr="图像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61874" y="2718297"/>
            <a:ext cx="718634" cy="62266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标题"/>
          <p:cNvSpPr txBox="1"/>
          <p:nvPr/>
        </p:nvSpPr>
        <p:spPr>
          <a:xfrm>
            <a:off x="7683267" y="3029627"/>
            <a:ext cx="6091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215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数据</a:t>
            </a:r>
            <a:endParaRPr dirty="0"/>
          </a:p>
        </p:txBody>
      </p:sp>
      <p:sp>
        <p:nvSpPr>
          <p:cNvPr id="113" name="2"/>
          <p:cNvSpPr txBox="1"/>
          <p:nvPr/>
        </p:nvSpPr>
        <p:spPr>
          <a:xfrm>
            <a:off x="6757414" y="2577102"/>
            <a:ext cx="598561" cy="107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5" name="线条"/>
          <p:cNvSpPr/>
          <p:nvPr/>
        </p:nvSpPr>
        <p:spPr>
          <a:xfrm flipV="1">
            <a:off x="7390644" y="2786283"/>
            <a:ext cx="151013" cy="714530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标题"/>
          <p:cNvSpPr txBox="1"/>
          <p:nvPr/>
        </p:nvSpPr>
        <p:spPr>
          <a:xfrm>
            <a:off x="3413158" y="4576524"/>
            <a:ext cx="112594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215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分析结果</a:t>
            </a:r>
            <a:endParaRPr dirty="0"/>
          </a:p>
        </p:txBody>
      </p:sp>
      <p:sp>
        <p:nvSpPr>
          <p:cNvPr id="117" name="3"/>
          <p:cNvSpPr txBox="1"/>
          <p:nvPr/>
        </p:nvSpPr>
        <p:spPr>
          <a:xfrm>
            <a:off x="2568370" y="4116027"/>
            <a:ext cx="598560" cy="107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9" name="线条"/>
          <p:cNvSpPr/>
          <p:nvPr/>
        </p:nvSpPr>
        <p:spPr>
          <a:xfrm flipV="1">
            <a:off x="3201601" y="4325208"/>
            <a:ext cx="151013" cy="714530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标题"/>
          <p:cNvSpPr txBox="1"/>
          <p:nvPr/>
        </p:nvSpPr>
        <p:spPr>
          <a:xfrm>
            <a:off x="7683267" y="4497807"/>
            <a:ext cx="6091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215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展望</a:t>
            </a:r>
            <a:endParaRPr dirty="0"/>
          </a:p>
        </p:txBody>
      </p:sp>
      <p:sp>
        <p:nvSpPr>
          <p:cNvPr id="121" name="4"/>
          <p:cNvSpPr txBox="1"/>
          <p:nvPr/>
        </p:nvSpPr>
        <p:spPr>
          <a:xfrm>
            <a:off x="6757414" y="4116027"/>
            <a:ext cx="598561" cy="107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" name="线条"/>
          <p:cNvSpPr/>
          <p:nvPr/>
        </p:nvSpPr>
        <p:spPr>
          <a:xfrm flipV="1">
            <a:off x="7390644" y="4325208"/>
            <a:ext cx="151013" cy="714530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9488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01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90674" y="700293"/>
            <a:ext cx="579644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14AA69-B63F-5340-876F-2E21DB410B91}"/>
              </a:ext>
            </a:extLst>
          </p:cNvPr>
          <p:cNvSpPr/>
          <p:nvPr/>
        </p:nvSpPr>
        <p:spPr>
          <a:xfrm>
            <a:off x="354327" y="1943910"/>
            <a:ext cx="38062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1"/>
                </a:solidFill>
                <a:effectLst/>
              </a:rPr>
              <a:t>Wuhan2020</a:t>
            </a:r>
            <a:r>
              <a:rPr lang="zh-CN" altLang="en-US" sz="1800" dirty="0">
                <a:solidFill>
                  <a:schemeClr val="bg1"/>
                </a:solidFill>
                <a:effectLst/>
              </a:rPr>
              <a:t>在疫情期间在</a:t>
            </a:r>
            <a:r>
              <a:rPr lang="en-US" altLang="zh-CN" sz="18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1800" dirty="0">
                <a:solidFill>
                  <a:schemeClr val="bg1"/>
                </a:solidFill>
                <a:effectLst/>
              </a:rPr>
              <a:t>建立了</a:t>
            </a:r>
            <a:r>
              <a:rPr lang="en-US" altLang="zh-CN" sz="1800" dirty="0">
                <a:solidFill>
                  <a:schemeClr val="bg1"/>
                </a:solidFill>
                <a:effectLst/>
              </a:rPr>
              <a:t>23</a:t>
            </a:r>
            <a:r>
              <a:rPr lang="zh-CN" altLang="en-US" sz="1800" dirty="0">
                <a:solidFill>
                  <a:schemeClr val="bg1"/>
                </a:solidFill>
                <a:effectLst/>
              </a:rPr>
              <a:t>个代码仓库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 </a:t>
            </a:r>
            <a:endParaRPr lang="en-US" altLang="zh-CN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通过一手采集和二手整理，收录了与抗击新冠疫情相关的各类信息</a:t>
            </a:r>
            <a:r>
              <a:rPr lang="en-US" altLang="zh-CN" sz="1800" dirty="0">
                <a:solidFill>
                  <a:schemeClr val="bg1"/>
                </a:solidFill>
                <a:effectLst/>
              </a:rPr>
              <a:t>4,394</a:t>
            </a:r>
            <a:r>
              <a:rPr lang="zh-CN" altLang="en-US" sz="1800" dirty="0">
                <a:solidFill>
                  <a:schemeClr val="bg1"/>
                </a:solidFill>
                <a:effectLst/>
              </a:rPr>
              <a:t>条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 </a:t>
            </a:r>
            <a:endParaRPr lang="en-US" altLang="zh-CN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1"/>
                </a:solidFill>
                <a:effectLst/>
              </a:rPr>
              <a:t>GitHub</a:t>
            </a:r>
            <a:r>
              <a:rPr lang="zh-CN" altLang="en-US" sz="1800" dirty="0">
                <a:solidFill>
                  <a:schemeClr val="bg1"/>
                </a:solidFill>
                <a:effectLst/>
              </a:rPr>
              <a:t>收获</a:t>
            </a:r>
            <a:r>
              <a:rPr lang="en-US" altLang="zh-CN" sz="1800" dirty="0">
                <a:solidFill>
                  <a:schemeClr val="bg1"/>
                </a:solidFill>
                <a:effectLst/>
              </a:rPr>
              <a:t>Star 6.3K+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参与人数 </a:t>
            </a:r>
            <a:r>
              <a:rPr lang="en-US" altLang="zh-CN" sz="1800" dirty="0">
                <a:solidFill>
                  <a:schemeClr val="bg1"/>
                </a:solidFill>
                <a:effectLst/>
              </a:rPr>
              <a:t>4000+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6E599-43DD-437E-8764-CB860DDC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52" y="2043113"/>
            <a:ext cx="7744023" cy="35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099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02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90674" y="700293"/>
            <a:ext cx="579644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14AA69-B63F-5340-876F-2E21DB410B91}"/>
              </a:ext>
            </a:extLst>
          </p:cNvPr>
          <p:cNvSpPr/>
          <p:nvPr/>
        </p:nvSpPr>
        <p:spPr>
          <a:xfrm>
            <a:off x="354327" y="1658893"/>
            <a:ext cx="3745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通过石墨收集志愿者邮箱信息和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Slack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导出的邮箱共计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4095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条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 </a:t>
            </a:r>
            <a:endParaRPr lang="en-US" altLang="zh-CN" sz="24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通过这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4095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条邮箱数据，通过邮箱发放志愿者证书</a:t>
            </a:r>
            <a:endParaRPr lang="en-US" altLang="zh-CN" sz="24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effectLst/>
              </a:rPr>
              <a:t>志愿者证书项目地址：</a:t>
            </a:r>
            <a:r>
              <a:rPr lang="en-US" altLang="zh-CN" sz="2400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https://github.com/wuhan2020/volunteer-certificate</a:t>
            </a:r>
            <a:endParaRPr lang="en-US" altLang="zh-CN" sz="2400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0FD6F1-5F48-4A44-80F2-13320CF7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17" y="2025765"/>
            <a:ext cx="7863089" cy="379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710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02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90674" y="700293"/>
            <a:ext cx="579644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14AA69-B63F-5340-876F-2E21DB410B91}"/>
              </a:ext>
            </a:extLst>
          </p:cNvPr>
          <p:cNvSpPr/>
          <p:nvPr/>
        </p:nvSpPr>
        <p:spPr>
          <a:xfrm>
            <a:off x="3242426" y="5095877"/>
            <a:ext cx="570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新加入的志愿者填写的信息，总计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1606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条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C661CF-33A8-40F9-A925-18301A87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319338"/>
            <a:ext cx="10372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159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03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31303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14AA69-B63F-5340-876F-2E21DB410B91}"/>
              </a:ext>
            </a:extLst>
          </p:cNvPr>
          <p:cNvSpPr/>
          <p:nvPr/>
        </p:nvSpPr>
        <p:spPr>
          <a:xfrm>
            <a:off x="7107811" y="5904632"/>
            <a:ext cx="3978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领取的邮箱信息，总数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1942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B49157-5EF8-4A05-888D-EC3DBCCF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9" y="1454440"/>
            <a:ext cx="5004146" cy="43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74904F4-C46C-41E1-B414-C066A675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97" y="1454439"/>
            <a:ext cx="5027629" cy="43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1625194" y="5904632"/>
            <a:ext cx="311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邮箱信息，总数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4095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65767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03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31303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14AA69-B63F-5340-876F-2E21DB410B91}"/>
              </a:ext>
            </a:extLst>
          </p:cNvPr>
          <p:cNvSpPr/>
          <p:nvPr/>
        </p:nvSpPr>
        <p:spPr>
          <a:xfrm>
            <a:off x="8044467" y="5775712"/>
            <a:ext cx="2148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通过职业字段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1977438" y="6006545"/>
            <a:ext cx="214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bg1"/>
                </a:solidFill>
                <a:effectLst/>
              </a:rPr>
              <a:t>通过职业字段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58C78DB-09DB-4B62-891A-F1748924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4" y="1535507"/>
            <a:ext cx="5646362" cy="42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ECD5A0D-5461-45FC-BE62-B1528341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84" y="1542141"/>
            <a:ext cx="5646362" cy="42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390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03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31303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174840" y="1652403"/>
            <a:ext cx="311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通过维护</a:t>
            </a:r>
            <a:r>
              <a:rPr lang="en-US" altLang="zh-CN" sz="2000" dirty="0" err="1">
                <a:solidFill>
                  <a:schemeClr val="bg1"/>
                </a:solidFill>
                <a:effectLst/>
              </a:rPr>
              <a:t>dict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进行分类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改变</a:t>
            </a:r>
            <a:r>
              <a:rPr lang="en-US" altLang="zh-CN" sz="2000" dirty="0" err="1">
                <a:solidFill>
                  <a:schemeClr val="bg1"/>
                </a:solidFill>
                <a:effectLst/>
              </a:rPr>
              <a:t>dict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的顺序以改变多重身份的优先匹配选项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注意：在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中</a:t>
            </a:r>
            <a:r>
              <a:rPr lang="en-US" altLang="zh-CN" sz="2000" dirty="0" err="1">
                <a:solidFill>
                  <a:schemeClr val="bg1"/>
                </a:solidFill>
                <a:effectLst/>
              </a:rPr>
              <a:t>dict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本身是没有顺序的，只是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循环以默认顺序执行而已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782722-4FD0-4095-B1F2-99D3FE19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73" y="1284956"/>
            <a:ext cx="84582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F9149D6-275F-48F2-A485-A4B705983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73" y="3742806"/>
            <a:ext cx="84963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B43FCF-77FA-4D54-9DEB-C1CCFDA46607}"/>
              </a:ext>
            </a:extLst>
          </p:cNvPr>
          <p:cNvSpPr/>
          <p:nvPr/>
        </p:nvSpPr>
        <p:spPr>
          <a:xfrm>
            <a:off x="3379473" y="2667786"/>
            <a:ext cx="2615974" cy="245096"/>
          </a:xfrm>
          <a:prstGeom prst="round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5D586F-2F14-41AB-AAB1-197F9CB4F275}"/>
              </a:ext>
            </a:extLst>
          </p:cNvPr>
          <p:cNvSpPr/>
          <p:nvPr/>
        </p:nvSpPr>
        <p:spPr>
          <a:xfrm>
            <a:off x="3379473" y="3145165"/>
            <a:ext cx="2615974" cy="245096"/>
          </a:xfrm>
          <a:prstGeom prst="round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2ED64D0-502A-4912-BBAB-8108355AE5F4}"/>
              </a:ext>
            </a:extLst>
          </p:cNvPr>
          <p:cNvSpPr/>
          <p:nvPr/>
        </p:nvSpPr>
        <p:spPr>
          <a:xfrm>
            <a:off x="3341373" y="5450496"/>
            <a:ext cx="2615974" cy="245096"/>
          </a:xfrm>
          <a:prstGeom prst="round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497C414-AC3B-4F15-B7BB-1D96C54E819C}"/>
              </a:ext>
            </a:extLst>
          </p:cNvPr>
          <p:cNvSpPr/>
          <p:nvPr/>
        </p:nvSpPr>
        <p:spPr>
          <a:xfrm>
            <a:off x="3360170" y="4975403"/>
            <a:ext cx="2615974" cy="245096"/>
          </a:xfrm>
          <a:prstGeom prst="round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069487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/>
          <p:nvPr/>
        </p:nvSpPr>
        <p:spPr>
          <a:xfrm>
            <a:off x="-34721" y="561634"/>
            <a:ext cx="209561" cy="596224"/>
          </a:xfrm>
          <a:prstGeom prst="rect">
            <a:avLst/>
          </a:prstGeom>
          <a:solidFill>
            <a:srgbClr val="9AD744">
              <a:alpha val="5955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6" name="01"/>
          <p:cNvSpPr txBox="1"/>
          <p:nvPr/>
        </p:nvSpPr>
        <p:spPr>
          <a:xfrm>
            <a:off x="354327" y="456113"/>
            <a:ext cx="8040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 b="1">
                <a:solidFill>
                  <a:srgbClr val="07A1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03</a:t>
            </a:r>
            <a:endParaRPr dirty="0"/>
          </a:p>
        </p:txBody>
      </p:sp>
      <p:sp>
        <p:nvSpPr>
          <p:cNvPr id="167" name="第一模块标题"/>
          <p:cNvSpPr txBox="1"/>
          <p:nvPr/>
        </p:nvSpPr>
        <p:spPr>
          <a:xfrm>
            <a:off x="1431303" y="700293"/>
            <a:ext cx="109227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9" name="线条"/>
          <p:cNvSpPr/>
          <p:nvPr/>
        </p:nvSpPr>
        <p:spPr>
          <a:xfrm flipV="1">
            <a:off x="1217762" y="563740"/>
            <a:ext cx="213541" cy="592013"/>
          </a:xfrm>
          <a:prstGeom prst="line">
            <a:avLst/>
          </a:prstGeom>
          <a:ln w="12700">
            <a:solidFill>
              <a:srgbClr val="9AD74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DCAEC1-6D86-4865-A515-E3F4517EA876}"/>
              </a:ext>
            </a:extLst>
          </p:cNvPr>
          <p:cNvSpPr/>
          <p:nvPr/>
        </p:nvSpPr>
        <p:spPr>
          <a:xfrm>
            <a:off x="924581" y="5926874"/>
            <a:ext cx="4486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对在读学生的学历进行细分，总数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853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CBB460-84BA-4E88-91EC-D707B050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8" y="1434489"/>
            <a:ext cx="4693852" cy="4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D0B5662-F854-4E94-A5C7-57CB7C62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4489"/>
            <a:ext cx="5213082" cy="4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D29E9EB-100A-46A1-BE97-6FE95A662E30}"/>
              </a:ext>
            </a:extLst>
          </p:cNvPr>
          <p:cNvSpPr/>
          <p:nvPr/>
        </p:nvSpPr>
        <p:spPr>
          <a:xfrm>
            <a:off x="7157707" y="5926874"/>
            <a:ext cx="3089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effectLst/>
              </a:rPr>
              <a:t>通过学历细分，总数</a:t>
            </a:r>
            <a:r>
              <a:rPr lang="en-US" altLang="zh-CN" sz="2000" dirty="0">
                <a:solidFill>
                  <a:schemeClr val="bg1"/>
                </a:solidFill>
                <a:effectLst/>
              </a:rPr>
              <a:t>1606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6199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333</Words>
  <Application>Microsoft Office PowerPoint</Application>
  <PresentationFormat>宽屏</PresentationFormat>
  <Paragraphs>77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扬</cp:lastModifiedBy>
  <cp:revision>196</cp:revision>
  <dcterms:modified xsi:type="dcterms:W3CDTF">2020-12-03T12:28:35Z</dcterms:modified>
</cp:coreProperties>
</file>