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41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4" d="100"/>
          <a:sy n="124" d="100"/>
        </p:scale>
        <p:origin x="17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1FA83D-A886-1045-98CD-4B5ECE25C641}"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110018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FA83D-A886-1045-98CD-4B5ECE25C641}"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130736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FA83D-A886-1045-98CD-4B5ECE25C641}"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202056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FA83D-A886-1045-98CD-4B5ECE25C641}"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104786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1FA83D-A886-1045-98CD-4B5ECE25C641}"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1484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FA83D-A886-1045-98CD-4B5ECE25C641}" type="datetimeFigureOut">
              <a:rPr lang="en-US" smtClean="0"/>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36547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FA83D-A886-1045-98CD-4B5ECE25C641}" type="datetimeFigureOut">
              <a:rPr lang="en-US" smtClean="0"/>
              <a:t>9/4/19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74146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FA83D-A886-1045-98CD-4B5ECE25C641}" type="datetimeFigureOut">
              <a:rPr lang="en-US" smtClean="0"/>
              <a:t>9/4/19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209260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FA83D-A886-1045-98CD-4B5ECE25C641}" type="datetimeFigureOut">
              <a:rPr lang="en-US" smtClean="0"/>
              <a:t>9/4/19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108157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FA83D-A886-1045-98CD-4B5ECE25C641}" type="datetimeFigureOut">
              <a:rPr lang="en-US" smtClean="0"/>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170321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FA83D-A886-1045-98CD-4B5ECE25C641}" type="datetimeFigureOut">
              <a:rPr lang="en-US" smtClean="0"/>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A2B4A-3F34-F54A-9B5F-22559B4D568D}" type="slidenum">
              <a:rPr lang="en-US" smtClean="0"/>
              <a:t>‹#›</a:t>
            </a:fld>
            <a:endParaRPr lang="en-US"/>
          </a:p>
        </p:txBody>
      </p:sp>
    </p:spTree>
    <p:extLst>
      <p:ext uri="{BB962C8B-B14F-4D97-AF65-F5344CB8AC3E}">
        <p14:creationId xmlns:p14="http://schemas.microsoft.com/office/powerpoint/2010/main" val="2576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FA83D-A886-1045-98CD-4B5ECE25C641}" type="datetimeFigureOut">
              <a:rPr lang="en-US" smtClean="0"/>
              <a:t>9/4/19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A2B4A-3F34-F54A-9B5F-22559B4D568D}" type="slidenum">
              <a:rPr lang="en-US" smtClean="0"/>
              <a:t>‹#›</a:t>
            </a:fld>
            <a:endParaRPr lang="en-US"/>
          </a:p>
        </p:txBody>
      </p:sp>
    </p:spTree>
    <p:extLst>
      <p:ext uri="{BB962C8B-B14F-4D97-AF65-F5344CB8AC3E}">
        <p14:creationId xmlns:p14="http://schemas.microsoft.com/office/powerpoint/2010/main" val="1303862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61EAA-1F4A-F14A-8C0C-5F02D2C89934}"/>
              </a:ext>
            </a:extLst>
          </p:cNvPr>
          <p:cNvPicPr>
            <a:picLocks noChangeAspect="1"/>
          </p:cNvPicPr>
          <p:nvPr/>
        </p:nvPicPr>
        <p:blipFill>
          <a:blip r:embed="rId2"/>
          <a:stretch>
            <a:fillRect/>
          </a:stretch>
        </p:blipFill>
        <p:spPr>
          <a:xfrm>
            <a:off x="0" y="621362"/>
            <a:ext cx="9144000" cy="5615275"/>
          </a:xfrm>
          <a:prstGeom prst="rect">
            <a:avLst/>
          </a:prstGeom>
        </p:spPr>
      </p:pic>
      <p:sp>
        <p:nvSpPr>
          <p:cNvPr id="5" name="TextBox 4">
            <a:extLst>
              <a:ext uri="{FF2B5EF4-FFF2-40B4-BE49-F238E27FC236}">
                <a16:creationId xmlns:a16="http://schemas.microsoft.com/office/drawing/2014/main" id="{5FF26838-4065-4341-ACCD-EF707A736B0C}"/>
              </a:ext>
            </a:extLst>
          </p:cNvPr>
          <p:cNvSpPr txBox="1"/>
          <p:nvPr/>
        </p:nvSpPr>
        <p:spPr>
          <a:xfrm>
            <a:off x="6904234" y="6051971"/>
            <a:ext cx="1130157" cy="369332"/>
          </a:xfrm>
          <a:prstGeom prst="rect">
            <a:avLst/>
          </a:prstGeom>
          <a:noFill/>
        </p:spPr>
        <p:txBody>
          <a:bodyPr wrap="square" rtlCol="0">
            <a:spAutoFit/>
          </a:bodyPr>
          <a:lstStyle/>
          <a:p>
            <a:r>
              <a:rPr lang="en-US" dirty="0"/>
              <a:t>Latitude</a:t>
            </a:r>
          </a:p>
        </p:txBody>
      </p:sp>
    </p:spTree>
    <p:extLst>
      <p:ext uri="{BB962C8B-B14F-4D97-AF65-F5344CB8AC3E}">
        <p14:creationId xmlns:p14="http://schemas.microsoft.com/office/powerpoint/2010/main" val="89829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04AFD-EDA4-0741-B4E5-4F040E051427}"/>
              </a:ext>
            </a:extLst>
          </p:cNvPr>
          <p:cNvSpPr txBox="1"/>
          <p:nvPr/>
        </p:nvSpPr>
        <p:spPr>
          <a:xfrm>
            <a:off x="236307" y="71919"/>
            <a:ext cx="8907693" cy="6801862"/>
          </a:xfrm>
          <a:prstGeom prst="rect">
            <a:avLst/>
          </a:prstGeom>
          <a:noFill/>
        </p:spPr>
        <p:txBody>
          <a:bodyPr wrap="square" rtlCol="0">
            <a:spAutoFit/>
          </a:bodyPr>
          <a:lstStyle/>
          <a:p>
            <a:pPr algn="ctr"/>
            <a:r>
              <a:rPr lang="en-US" sz="2400" b="1" u="sng" dirty="0"/>
              <a:t>Course overview</a:t>
            </a:r>
            <a:endParaRPr lang="en-US" sz="2400" b="1" dirty="0"/>
          </a:p>
          <a:p>
            <a:r>
              <a:rPr lang="en-US" sz="2400" dirty="0"/>
              <a:t>    </a:t>
            </a:r>
          </a:p>
          <a:p>
            <a:r>
              <a:rPr lang="en-US" sz="2400" b="1" dirty="0"/>
              <a:t>EPS 236 </a:t>
            </a:r>
            <a:r>
              <a:rPr lang="en-US" sz="2400" dirty="0"/>
              <a:t>is a project-oriented, hands-on course that provides a graduate-level introduction to modeling, data analysis, and data visualization suitable for students from many fields, with applications drawn from the atmospheric science, environmental engineering, and climate science. </a:t>
            </a:r>
          </a:p>
          <a:p>
            <a:endParaRPr lang="en-US" sz="1400" dirty="0"/>
          </a:p>
          <a:p>
            <a:r>
              <a:rPr lang="en-US" sz="2400" dirty="0"/>
              <a:t>It is suitable for graduate students and advanced undergraduates in Earth and Planetary Sciences, Engineering Sciences/Environmental Science and Engineering, and allied natural science departments (e.g. Organismic and Evolutionary Biology, Chemistry and Chemical Biology, Physics; at MIT, students from EAPS and Civil &amp;. Environmental have often enrolled).</a:t>
            </a:r>
          </a:p>
          <a:p>
            <a:r>
              <a:rPr lang="en-US" sz="1400" dirty="0"/>
              <a:t> </a:t>
            </a:r>
          </a:p>
          <a:p>
            <a:r>
              <a:rPr lang="en-US" sz="2400" i="1" dirty="0"/>
              <a:t>Prerequisite</a:t>
            </a:r>
            <a:r>
              <a:rPr lang="en-US" sz="2400" dirty="0"/>
              <a:t>: Applied Mathematics 105b (ordinary differential equations) or equivalent (may be taken concurrently); preparation in atmospheric chemistry is helpful, but not required; or permission of the instructors. </a:t>
            </a:r>
          </a:p>
        </p:txBody>
      </p:sp>
    </p:spTree>
    <p:extLst>
      <p:ext uri="{BB962C8B-B14F-4D97-AF65-F5344CB8AC3E}">
        <p14:creationId xmlns:p14="http://schemas.microsoft.com/office/powerpoint/2010/main" val="317620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454DDA-8DF5-804F-9A3E-A69C42C9F253}"/>
              </a:ext>
            </a:extLst>
          </p:cNvPr>
          <p:cNvSpPr txBox="1"/>
          <p:nvPr/>
        </p:nvSpPr>
        <p:spPr>
          <a:xfrm>
            <a:off x="267127" y="102742"/>
            <a:ext cx="8702211" cy="6617196"/>
          </a:xfrm>
          <a:prstGeom prst="rect">
            <a:avLst/>
          </a:prstGeom>
          <a:noFill/>
        </p:spPr>
        <p:txBody>
          <a:bodyPr wrap="square" rtlCol="0">
            <a:spAutoFit/>
          </a:bodyPr>
          <a:lstStyle/>
          <a:p>
            <a:pPr algn="ctr"/>
            <a:r>
              <a:rPr lang="en-US" sz="2400" b="1" dirty="0"/>
              <a:t>The course is divided into two parts:</a:t>
            </a:r>
          </a:p>
          <a:p>
            <a:r>
              <a:rPr lang="en-US" sz="1000" dirty="0"/>
              <a:t>    </a:t>
            </a:r>
          </a:p>
          <a:p>
            <a:pPr lvl="0"/>
            <a:r>
              <a:rPr lang="en-US" sz="2400" b="1" dirty="0"/>
              <a:t>1. Data analysis </a:t>
            </a:r>
            <a:r>
              <a:rPr lang="en-US" sz="2400" dirty="0"/>
              <a:t>focusing on </a:t>
            </a:r>
            <a:r>
              <a:rPr lang="en-US" sz="2400" i="1" dirty="0"/>
              <a:t>gaining science knowledge </a:t>
            </a:r>
            <a:r>
              <a:rPr lang="en-US" sz="2400" dirty="0"/>
              <a:t>from complex environmental data sets</a:t>
            </a:r>
            <a:r>
              <a:rPr lang="en-US" sz="2400" i="1" dirty="0"/>
              <a:t> </a:t>
            </a:r>
            <a:r>
              <a:rPr lang="en-US" sz="2400" dirty="0"/>
              <a:t>and </a:t>
            </a:r>
            <a:r>
              <a:rPr lang="en-US" sz="2400" i="1" dirty="0"/>
              <a:t>quantifying sources of error. </a:t>
            </a:r>
            <a:r>
              <a:rPr lang="en-US" sz="2400" dirty="0"/>
              <a:t>Hands-on learning is emphasized. Data examples are drawn from surface networks, aircraft observations, and satellite sensors. </a:t>
            </a:r>
          </a:p>
          <a:p>
            <a:pPr lvl="0"/>
            <a:endParaRPr lang="en-US" sz="1000" dirty="0"/>
          </a:p>
          <a:p>
            <a:pPr lvl="0"/>
            <a:r>
              <a:rPr lang="en-US" sz="2400" dirty="0"/>
              <a:t>Emphasis is on: </a:t>
            </a:r>
          </a:p>
          <a:p>
            <a:pPr marL="342900" lvl="0" indent="-342900">
              <a:buFont typeface="Arial" panose="020B0604020202020204" pitchFamily="34" charset="0"/>
              <a:buChar char="•"/>
            </a:pPr>
            <a:r>
              <a:rPr lang="en-US" sz="2400" dirty="0"/>
              <a:t>concepts that underlie statistical inference</a:t>
            </a:r>
          </a:p>
          <a:p>
            <a:pPr marL="342900" lvl="0" indent="-342900">
              <a:buFont typeface="Arial" panose="020B0604020202020204" pitchFamily="34" charset="0"/>
              <a:buChar char="•"/>
            </a:pPr>
            <a:r>
              <a:rPr lang="en-US" sz="2400" dirty="0"/>
              <a:t>applications of these concepts to data analysis and visualization </a:t>
            </a:r>
            <a:r>
              <a:rPr lang="en-US" sz="2400" i="1" dirty="0"/>
              <a:t>R will be used as a tool for </a:t>
            </a:r>
            <a:r>
              <a:rPr lang="en-US" sz="2400" i="1" u="sng" dirty="0"/>
              <a:t>visualization</a:t>
            </a:r>
            <a:r>
              <a:rPr lang="en-US" sz="2400" i="1" dirty="0"/>
              <a:t>, </a:t>
            </a:r>
            <a:r>
              <a:rPr lang="en-US" sz="2400" i="1" u="sng" dirty="0"/>
              <a:t>time series analysis</a:t>
            </a:r>
            <a:r>
              <a:rPr lang="en-US" sz="2400" i="1" dirty="0"/>
              <a:t>, </a:t>
            </a:r>
            <a:r>
              <a:rPr lang="en-US" sz="2400" i="1" u="sng" dirty="0"/>
              <a:t>Monte Carlo</a:t>
            </a:r>
            <a:r>
              <a:rPr lang="en-US" sz="2400" i="1" dirty="0"/>
              <a:t> </a:t>
            </a:r>
            <a:r>
              <a:rPr lang="en-US" sz="2400" i="1" u="sng" dirty="0"/>
              <a:t>methods</a:t>
            </a:r>
            <a:r>
              <a:rPr lang="en-US" sz="2400" i="1" dirty="0"/>
              <a:t>, </a:t>
            </a:r>
            <a:r>
              <a:rPr lang="en-US" sz="2400" dirty="0"/>
              <a:t>and </a:t>
            </a:r>
            <a:r>
              <a:rPr lang="en-US" sz="2400" i="1" u="sng" dirty="0"/>
              <a:t>statistical assessment</a:t>
            </a:r>
            <a:r>
              <a:rPr lang="en-US" sz="2400" i="1" dirty="0"/>
              <a:t>.</a:t>
            </a:r>
            <a:endParaRPr lang="en-US" sz="2400" dirty="0"/>
          </a:p>
          <a:p>
            <a:pPr lvl="0"/>
            <a:endParaRPr lang="en-US" sz="1000" b="1" dirty="0"/>
          </a:p>
          <a:p>
            <a:pPr lvl="0"/>
            <a:r>
              <a:rPr lang="en-US" sz="2400" b="1" dirty="0"/>
              <a:t>2(a). Models in environmental science:</a:t>
            </a:r>
            <a:r>
              <a:rPr lang="en-US" sz="2400" dirty="0"/>
              <a:t> </a:t>
            </a:r>
            <a:r>
              <a:rPr lang="en-US" sz="2400" i="1" dirty="0"/>
              <a:t>linear models </a:t>
            </a:r>
            <a:r>
              <a:rPr lang="en-US" sz="2400" dirty="0"/>
              <a:t>(mathematical principles, time evolution, eigenvalues, eigenvectors); </a:t>
            </a:r>
            <a:r>
              <a:rPr lang="en-US" sz="2400" i="1" dirty="0"/>
              <a:t>stochastic models </a:t>
            </a:r>
            <a:r>
              <a:rPr lang="en-US" sz="2400" dirty="0"/>
              <a:t>(Markov chains); included with part 1, data analysis.</a:t>
            </a:r>
          </a:p>
          <a:p>
            <a:pPr lvl="0"/>
            <a:endParaRPr lang="en-US" sz="1000" dirty="0"/>
          </a:p>
          <a:p>
            <a:r>
              <a:rPr lang="en-US" sz="2400" b="1" dirty="0"/>
              <a:t>2(b).</a:t>
            </a:r>
            <a:r>
              <a:rPr lang="en-US" sz="2400" dirty="0"/>
              <a:t> </a:t>
            </a:r>
            <a:r>
              <a:rPr lang="en-US" sz="2400" b="1" dirty="0"/>
              <a:t>Chemical transport models</a:t>
            </a:r>
            <a:r>
              <a:rPr lang="en-US" sz="2400" i="1" dirty="0"/>
              <a:t> </a:t>
            </a:r>
            <a:r>
              <a:rPr lang="en-US" sz="2400" dirty="0"/>
              <a:t>including basic principles, numerical methods, and inverse modeling</a:t>
            </a:r>
            <a:r>
              <a:rPr lang="en-US" sz="2400" i="1" dirty="0"/>
              <a:t> </a:t>
            </a:r>
            <a:r>
              <a:rPr lang="en-US" sz="2400" dirty="0"/>
              <a:t>(optimal estimation, Kalman filter, adjoint methods).</a:t>
            </a:r>
          </a:p>
        </p:txBody>
      </p:sp>
    </p:spTree>
    <p:extLst>
      <p:ext uri="{BB962C8B-B14F-4D97-AF65-F5344CB8AC3E}">
        <p14:creationId xmlns:p14="http://schemas.microsoft.com/office/powerpoint/2010/main" val="117787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1"/>
          <p:cNvSpPr txBox="1">
            <a:spLocks noChangeArrowheads="1"/>
          </p:cNvSpPr>
          <p:nvPr/>
        </p:nvSpPr>
        <p:spPr bwMode="auto">
          <a:xfrm>
            <a:off x="533400" y="1200329"/>
            <a:ext cx="8077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b="1">
                <a:solidFill>
                  <a:schemeClr val="accent2"/>
                </a:solidFill>
                <a:latin typeface="Helvetica" charset="0"/>
                <a:ea typeface="ＭＳ Ｐゴシック" charset="-128"/>
              </a:defRPr>
            </a:lvl1pPr>
            <a:lvl2pPr marL="742950" indent="-285750">
              <a:spcBef>
                <a:spcPct val="20000"/>
              </a:spcBef>
              <a:buChar char="–"/>
              <a:defRPr b="1">
                <a:solidFill>
                  <a:schemeClr val="accent2"/>
                </a:solidFill>
                <a:latin typeface="Helvetica" charset="0"/>
                <a:ea typeface="ＭＳ Ｐゴシック" charset="-128"/>
              </a:defRPr>
            </a:lvl2pPr>
            <a:lvl3pPr marL="1143000" indent="-228600">
              <a:spcBef>
                <a:spcPct val="20000"/>
              </a:spcBef>
              <a:buChar char="•"/>
              <a:defRPr b="1">
                <a:solidFill>
                  <a:schemeClr val="accent2"/>
                </a:solidFill>
                <a:latin typeface="Helvetica" charset="0"/>
                <a:ea typeface="ＭＳ Ｐゴシック" charset="-128"/>
              </a:defRPr>
            </a:lvl3pPr>
            <a:lvl4pPr marL="1600200" indent="-228600">
              <a:spcBef>
                <a:spcPct val="20000"/>
              </a:spcBef>
              <a:buChar char="–"/>
              <a:defRPr b="1">
                <a:solidFill>
                  <a:schemeClr val="accent2"/>
                </a:solidFill>
                <a:latin typeface="Helvetica" charset="0"/>
                <a:ea typeface="ＭＳ Ｐゴシック" charset="-128"/>
              </a:defRPr>
            </a:lvl4pPr>
            <a:lvl5pPr marL="2057400" indent="-228600">
              <a:spcBef>
                <a:spcPct val="20000"/>
              </a:spcBef>
              <a:buChar char="»"/>
              <a:defRPr b="1">
                <a:solidFill>
                  <a:schemeClr val="accent2"/>
                </a:solidFill>
                <a:latin typeface="Helvetica" charset="0"/>
                <a:ea typeface="ＭＳ Ｐゴシック" charset="-128"/>
              </a:defRPr>
            </a:lvl5pPr>
            <a:lvl6pPr marL="2514600" indent="-228600" eaLnBrk="0" fontAlgn="base" hangingPunct="0">
              <a:spcBef>
                <a:spcPct val="20000"/>
              </a:spcBef>
              <a:spcAft>
                <a:spcPct val="0"/>
              </a:spcAft>
              <a:buChar char="»"/>
              <a:defRPr b="1">
                <a:solidFill>
                  <a:schemeClr val="accent2"/>
                </a:solidFill>
                <a:latin typeface="Helvetica" charset="0"/>
                <a:ea typeface="ＭＳ Ｐゴシック" charset="-128"/>
              </a:defRPr>
            </a:lvl6pPr>
            <a:lvl7pPr marL="2971800" indent="-228600" eaLnBrk="0" fontAlgn="base" hangingPunct="0">
              <a:spcBef>
                <a:spcPct val="20000"/>
              </a:spcBef>
              <a:spcAft>
                <a:spcPct val="0"/>
              </a:spcAft>
              <a:buChar char="»"/>
              <a:defRPr b="1">
                <a:solidFill>
                  <a:schemeClr val="accent2"/>
                </a:solidFill>
                <a:latin typeface="Helvetica" charset="0"/>
                <a:ea typeface="ＭＳ Ｐゴシック" charset="-128"/>
              </a:defRPr>
            </a:lvl7pPr>
            <a:lvl8pPr marL="3429000" indent="-228600" eaLnBrk="0" fontAlgn="base" hangingPunct="0">
              <a:spcBef>
                <a:spcPct val="20000"/>
              </a:spcBef>
              <a:spcAft>
                <a:spcPct val="0"/>
              </a:spcAft>
              <a:buChar char="»"/>
              <a:defRPr b="1">
                <a:solidFill>
                  <a:schemeClr val="accent2"/>
                </a:solidFill>
                <a:latin typeface="Helvetica" charset="0"/>
                <a:ea typeface="ＭＳ Ｐゴシック" charset="-128"/>
              </a:defRPr>
            </a:lvl8pPr>
            <a:lvl9pPr marL="3886200" indent="-228600" eaLnBrk="0" fontAlgn="base" hangingPunct="0">
              <a:spcBef>
                <a:spcPct val="20000"/>
              </a:spcBef>
              <a:spcAft>
                <a:spcPct val="0"/>
              </a:spcAft>
              <a:buChar char="»"/>
              <a:defRPr b="1">
                <a:solidFill>
                  <a:schemeClr val="accent2"/>
                </a:solidFill>
                <a:latin typeface="Helvetica" charset="0"/>
                <a:ea typeface="ＭＳ Ｐゴシック" charset="-128"/>
              </a:defRPr>
            </a:lvl9pPr>
          </a:lstStyle>
          <a:p>
            <a:pPr>
              <a:spcBef>
                <a:spcPct val="0"/>
              </a:spcBef>
            </a:pPr>
            <a:r>
              <a:rPr lang="en-US" altLang="en-US" sz="2000" dirty="0">
                <a:solidFill>
                  <a:schemeClr val="tx1"/>
                </a:solidFill>
              </a:rPr>
              <a:t>Homework is intended to be an individual effort. You are allowed/encouraged to consult your classmates as  you work on the homework. However, after discussion you should be able to work through the  homework yourself and the answers that you submit have to be a result of your own efforts. Please list the names of students with whom you have collaborated.</a:t>
            </a:r>
          </a:p>
          <a:p>
            <a:pPr eaLnBrk="1" hangingPunct="1">
              <a:spcBef>
                <a:spcPct val="0"/>
              </a:spcBef>
            </a:pPr>
            <a:endParaRPr lang="en-US" altLang="en-US" sz="2000" dirty="0">
              <a:solidFill>
                <a:schemeClr val="tx1"/>
              </a:solidFill>
            </a:endParaRPr>
          </a:p>
          <a:p>
            <a:pPr eaLnBrk="1" hangingPunct="1">
              <a:spcBef>
                <a:spcPct val="0"/>
              </a:spcBef>
            </a:pPr>
            <a:r>
              <a:rPr lang="en-US" altLang="en-US" sz="2000" dirty="0">
                <a:solidFill>
                  <a:schemeClr val="tx1"/>
                </a:solidFill>
              </a:rPr>
              <a:t>Not permitted: Collaboration between students in the writing the solutions;  accessing homework or solution sets from previous years is strictly forbidden; photographing a fellow student’s homework.</a:t>
            </a:r>
          </a:p>
          <a:p>
            <a:pPr eaLnBrk="1" hangingPunct="1">
              <a:spcBef>
                <a:spcPct val="0"/>
              </a:spcBef>
            </a:pPr>
            <a:endParaRPr lang="en-US" altLang="en-US" sz="2000" dirty="0">
              <a:solidFill>
                <a:schemeClr val="tx1"/>
              </a:solidFill>
            </a:endParaRPr>
          </a:p>
          <a:p>
            <a:pPr eaLnBrk="1" hangingPunct="1">
              <a:spcBef>
                <a:spcPct val="0"/>
              </a:spcBef>
            </a:pPr>
            <a:r>
              <a:rPr lang="en-US" altLang="en-US" sz="2000" dirty="0">
                <a:solidFill>
                  <a:schemeClr val="tx1"/>
                </a:solidFill>
              </a:rPr>
              <a:t>Class projects are intended to represent the joint effort of 2 – 3 students (solo projects are of course permitted). All students should participate with high energy and concentration to each project, and naturally collaborators should be named explicitly.   </a:t>
            </a:r>
          </a:p>
        </p:txBody>
      </p:sp>
      <p:sp>
        <p:nvSpPr>
          <p:cNvPr id="2" name="TextBox 1"/>
          <p:cNvSpPr txBox="1"/>
          <p:nvPr/>
        </p:nvSpPr>
        <p:spPr>
          <a:xfrm>
            <a:off x="0" y="0"/>
            <a:ext cx="9144000" cy="1200329"/>
          </a:xfrm>
          <a:prstGeom prst="rect">
            <a:avLst/>
          </a:prstGeom>
          <a:solidFill>
            <a:srgbClr val="FFC000"/>
          </a:solidFill>
        </p:spPr>
        <p:txBody>
          <a:bodyPr wrap="square" rtlCol="0">
            <a:spAutoFit/>
          </a:bodyPr>
          <a:lstStyle/>
          <a:p>
            <a:endParaRPr lang="en-US" sz="2400" b="1" u="sng" dirty="0">
              <a:solidFill>
                <a:srgbClr val="FF0000"/>
              </a:solidFill>
            </a:endParaRPr>
          </a:p>
          <a:p>
            <a:pPr algn="ctr"/>
            <a:r>
              <a:rPr lang="en-US" sz="2400" b="1" u="sng" dirty="0">
                <a:solidFill>
                  <a:srgbClr val="FF0000"/>
                </a:solidFill>
              </a:rPr>
              <a:t>Collaboration Policy for EPS 236</a:t>
            </a:r>
            <a:r>
              <a:rPr lang="en-US" sz="2400" dirty="0">
                <a:solidFill>
                  <a:srgbClr val="FF0000"/>
                </a:solidFill>
              </a:rPr>
              <a:t>   </a:t>
            </a:r>
            <a:r>
              <a:rPr lang="en-US" sz="2400" i="1" dirty="0">
                <a:solidFill>
                  <a:srgbClr val="FF0000"/>
                </a:solidFill>
              </a:rPr>
              <a:t>(FAS requirement)</a:t>
            </a:r>
          </a:p>
          <a:p>
            <a:endParaRPr lang="en-US" sz="2400" b="1" u="sng" dirty="0">
              <a:solidFill>
                <a:srgbClr val="FF0000"/>
              </a:solidFill>
            </a:endParaRPr>
          </a:p>
        </p:txBody>
      </p:sp>
    </p:spTree>
    <p:extLst>
      <p:ext uri="{BB962C8B-B14F-4D97-AF65-F5344CB8AC3E}">
        <p14:creationId xmlns:p14="http://schemas.microsoft.com/office/powerpoint/2010/main" val="1265132207"/>
      </p:ext>
    </p:extLst>
  </p:cSld>
  <p:clrMapOvr>
    <a:masterClrMapping/>
  </p:clrMapOvr>
</p:sld>
</file>

<file path=ppt/theme/theme1.xml><?xml version="1.0" encoding="utf-8"?>
<a:theme xmlns:a="http://schemas.openxmlformats.org/drawingml/2006/main" name="Theme2">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8CDAD3FC-E457-584C-81DB-B2A19A9EBEE8}" vid="{49A015C0-4D28-5E44-A31B-B2297A0126EA}"/>
    </a:ext>
  </a:extLst>
</a:theme>
</file>

<file path=docProps/app.xml><?xml version="1.0" encoding="utf-8"?>
<Properties xmlns="http://schemas.openxmlformats.org/officeDocument/2006/extended-properties" xmlns:vt="http://schemas.openxmlformats.org/officeDocument/2006/docPropsVTypes">
  <Template>Theme2</Template>
  <TotalTime>333</TotalTime>
  <Words>162</Words>
  <Application>Microsoft Macintosh PowerPoint</Application>
  <PresentationFormat>On-screen Show (4:3)</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Theme2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Wofsy</dc:creator>
  <cp:lastModifiedBy>Steven Wofsy</cp:lastModifiedBy>
  <cp:revision>12</cp:revision>
  <dcterms:created xsi:type="dcterms:W3CDTF">2019-09-03T13:06:50Z</dcterms:created>
  <dcterms:modified xsi:type="dcterms:W3CDTF">2019-09-04T17:37:45Z</dcterms:modified>
</cp:coreProperties>
</file>