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328" r:id="rId2"/>
    <p:sldId id="282" r:id="rId3"/>
    <p:sldId id="322" r:id="rId4"/>
    <p:sldId id="327" r:id="rId5"/>
    <p:sldId id="290" r:id="rId6"/>
    <p:sldId id="293" r:id="rId7"/>
    <p:sldId id="294" r:id="rId8"/>
    <p:sldId id="295" r:id="rId9"/>
    <p:sldId id="300" r:id="rId10"/>
    <p:sldId id="302" r:id="rId11"/>
    <p:sldId id="304" r:id="rId12"/>
    <p:sldId id="305" r:id="rId13"/>
    <p:sldId id="306" r:id="rId14"/>
    <p:sldId id="307" r:id="rId15"/>
    <p:sldId id="308" r:id="rId16"/>
    <p:sldId id="309" r:id="rId17"/>
    <p:sldId id="319" r:id="rId18"/>
    <p:sldId id="323" r:id="rId19"/>
    <p:sldId id="324" r:id="rId20"/>
    <p:sldId id="325" r:id="rId21"/>
    <p:sldId id="326" r:id="rId2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B0E8B7A-DD00-854A-93F1-166674D8743F}">
          <p14:sldIdLst>
            <p14:sldId id="328"/>
            <p14:sldId id="282"/>
          </p14:sldIdLst>
        </p14:section>
        <p14:section name="掌握" id="{1162D9FF-B95D-0A4A-A674-FB1719CE951E}">
          <p14:sldIdLst>
            <p14:sldId id="322"/>
          </p14:sldIdLst>
        </p14:section>
        <p14:section name="作业" id="{850F4D28-5870-B242-96E0-6BDAD64FC1C3}">
          <p14:sldIdLst>
            <p14:sldId id="327"/>
          </p14:sldIdLst>
        </p14:section>
        <p14:section name="storyboard文件" id="{AB78D7F9-6C89-D448-B2E9-8002FD2CC723}">
          <p14:sldIdLst>
            <p14:sldId id="290"/>
          </p14:sldIdLst>
        </p14:section>
        <p14:section name="常见UI控件" id="{18D63CB2-7610-E544-80AF-902D3B0004AE}">
          <p14:sldIdLst>
            <p14:sldId id="293"/>
            <p14:sldId id="294"/>
            <p14:sldId id="295"/>
          </p14:sldIdLst>
        </p14:section>
        <p14:section name="view和viewController" id="{AE41C5D2-8617-6A49-B111-AB229DCA4ABD}">
          <p14:sldIdLst>
            <p14:sldId id="300"/>
            <p14:sldId id="302"/>
            <p14:sldId id="304"/>
            <p14:sldId id="305"/>
            <p14:sldId id="306"/>
            <p14:sldId id="307"/>
            <p14:sldId id="308"/>
          </p14:sldIdLst>
        </p14:section>
        <p14:section name="监听按钮点击" id="{647DFA45-ADA6-2045-8614-E7D6F0A91398}">
          <p14:sldIdLst>
            <p14:sldId id="309"/>
          </p14:sldIdLst>
        </p14:section>
        <p14:section name="补充问题" id="{141E79A7-2997-E340-A872-7710B5E9FC94}">
          <p14:sldIdLst>
            <p14:sldId id="319"/>
            <p14:sldId id="323"/>
            <p14:sldId id="324"/>
            <p14:sldId id="325"/>
            <p14:sldId id="32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025" autoAdjust="0"/>
  </p:normalViewPr>
  <p:slideViewPr>
    <p:cSldViewPr snapToGrid="0" snapToObjects="1">
      <p:cViewPr>
        <p:scale>
          <a:sx n="89" d="100"/>
          <a:sy n="89" d="100"/>
        </p:scale>
        <p:origin x="-1584" y="-7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14/12/9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14/12/9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第一个</a:t>
            </a:r>
            <a:r>
              <a:rPr kumimoji="1" lang="en-US" altLang="zh-CN" dirty="0"/>
              <a:t>iOS</a:t>
            </a:r>
            <a:r>
              <a:rPr kumimoji="1" lang="zh-CN" altLang="en-US" dirty="0"/>
              <a:t>程序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348446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父控件和子控件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7510"/>
            <a:ext cx="8229600" cy="711365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 smtClean="0"/>
              <a:t>在“加法计算器”中，最后面那块白色的全屏的东西也是一个</a:t>
            </a:r>
            <a:r>
              <a:rPr kumimoji="1" lang="en-US" altLang="zh-CN" sz="1800" dirty="0" smtClean="0"/>
              <a:t>UIView</a:t>
            </a:r>
          </a:p>
          <a:p>
            <a:r>
              <a:rPr lang="zh-CN" altLang="zh-CN" sz="1800" dirty="0"/>
              <a:t>白色的大</a:t>
            </a:r>
            <a:r>
              <a:rPr lang="en-US" altLang="zh-CN" sz="1800" dirty="0" smtClean="0"/>
              <a:t>UIView</a:t>
            </a:r>
            <a:r>
              <a:rPr lang="zh-CN" altLang="en-US" sz="1800" dirty="0" smtClean="0"/>
              <a:t>中</a:t>
            </a:r>
            <a:r>
              <a:rPr lang="zh-CN" altLang="zh-CN" sz="1800" dirty="0" smtClean="0"/>
              <a:t>容纳了很</a:t>
            </a:r>
            <a:r>
              <a:rPr lang="zh-CN" altLang="zh-CN" sz="1800" dirty="0"/>
              <a:t>多小的</a:t>
            </a:r>
            <a:r>
              <a:rPr lang="en-US" altLang="zh-CN" sz="1800" dirty="0"/>
              <a:t>UIView</a:t>
            </a:r>
            <a:r>
              <a:rPr lang="zh-CN" altLang="zh-CN" sz="1800" dirty="0"/>
              <a:t>，</a:t>
            </a:r>
            <a:r>
              <a:rPr lang="zh-CN" altLang="zh-CN" sz="1800" dirty="0" smtClean="0"/>
              <a:t>视图层次结构如</a:t>
            </a:r>
            <a:r>
              <a:rPr lang="zh-CN" altLang="en-US" sz="1800" dirty="0" smtClean="0"/>
              <a:t>下图</a:t>
            </a:r>
            <a:r>
              <a:rPr lang="zh-CN" altLang="zh-CN" sz="1800" dirty="0" smtClean="0"/>
              <a:t>所示 </a:t>
            </a:r>
            <a:endParaRPr kumimoji="1" lang="zh-CN" altLang="en-US" sz="18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833750" y="2335147"/>
            <a:ext cx="3853050" cy="3198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 smtClean="0"/>
              <a:t>在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白色的大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UIView</a:t>
            </a:r>
            <a:r>
              <a:rPr kumimoji="1" lang="zh-CN" altLang="en-US" sz="1800" dirty="0" smtClean="0"/>
              <a:t>中，容纳了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6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个小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UIView</a:t>
            </a:r>
            <a:r>
              <a:rPr kumimoji="1" lang="zh-CN" altLang="en-US" sz="1800" dirty="0" smtClean="0"/>
              <a:t>（</a:t>
            </a:r>
            <a:r>
              <a:rPr kumimoji="1" lang="zh-CN" altLang="zh-CN" sz="1800" dirty="0" smtClean="0"/>
              <a:t>1</a:t>
            </a:r>
            <a:r>
              <a:rPr kumimoji="1" lang="zh-CN" altLang="en-US" sz="1800" dirty="0" smtClean="0"/>
              <a:t>个</a:t>
            </a:r>
            <a:r>
              <a:rPr kumimoji="1" lang="en-US" altLang="zh-CN" sz="1800" dirty="0" smtClean="0"/>
              <a:t>UIButton</a:t>
            </a:r>
            <a:r>
              <a:rPr kumimoji="1" lang="zh-CN" altLang="en-US" sz="1800" dirty="0" smtClean="0"/>
              <a:t>、</a:t>
            </a:r>
            <a:r>
              <a:rPr kumimoji="1" lang="zh-CN" altLang="zh-CN" sz="1800" dirty="0" smtClean="0"/>
              <a:t>2</a:t>
            </a:r>
            <a:r>
              <a:rPr kumimoji="1" lang="zh-CN" altLang="en-US" sz="1800" dirty="0" smtClean="0"/>
              <a:t>个</a:t>
            </a:r>
            <a:r>
              <a:rPr kumimoji="1" lang="en-US" altLang="zh-CN" sz="1800" dirty="0" smtClean="0"/>
              <a:t>UITextField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3</a:t>
            </a:r>
            <a:r>
              <a:rPr kumimoji="1" lang="zh-CN" altLang="en-US" sz="1800" dirty="0" smtClean="0"/>
              <a:t>个</a:t>
            </a:r>
            <a:r>
              <a:rPr kumimoji="1" lang="en-US" altLang="zh-CN" sz="1800" dirty="0" smtClean="0"/>
              <a:t>UILabel</a:t>
            </a:r>
            <a:r>
              <a:rPr kumimoji="1" lang="zh-CN" altLang="en-US" sz="1800" dirty="0" smtClean="0"/>
              <a:t>）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这种情况下，我们可以称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白色的大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UIView</a:t>
            </a:r>
            <a:r>
              <a:rPr kumimoji="1" lang="zh-CN" altLang="en-US" sz="1800" dirty="0" smtClean="0"/>
              <a:t>为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6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个小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UIView</a:t>
            </a:r>
            <a:r>
              <a:rPr kumimoji="1" lang="zh-CN" altLang="en-US" sz="1800" dirty="0" smtClean="0"/>
              <a:t>的</a:t>
            </a:r>
            <a:r>
              <a:rPr kumimoji="1" lang="zh-CN" altLang="en-US" sz="1800" dirty="0" smtClean="0">
                <a:solidFill>
                  <a:schemeClr val="accent2"/>
                </a:solidFill>
              </a:rPr>
              <a:t>父控件（父视图）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6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个小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UIView</a:t>
            </a:r>
            <a:r>
              <a:rPr kumimoji="1" lang="zh-CN" altLang="en-US" sz="1800" dirty="0" smtClean="0"/>
              <a:t>都是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白色大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UIView</a:t>
            </a:r>
            <a:r>
              <a:rPr kumimoji="1" lang="zh-CN" altLang="en-US" sz="1800" dirty="0" smtClean="0"/>
              <a:t>的</a:t>
            </a:r>
            <a:r>
              <a:rPr kumimoji="1" lang="zh-CN" altLang="en-US" sz="1800" dirty="0" smtClean="0">
                <a:solidFill>
                  <a:srgbClr val="C0504D"/>
                </a:solidFill>
              </a:rPr>
              <a:t>子控件（子视图）</a:t>
            </a:r>
            <a:endParaRPr kumimoji="1" lang="zh-CN" altLang="en-US" sz="1800" dirty="0">
              <a:solidFill>
                <a:srgbClr val="C0504D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21" y="2335147"/>
            <a:ext cx="40894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UIViewController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473859"/>
            <a:ext cx="8372307" cy="395369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手</a:t>
            </a:r>
            <a:r>
              <a:rPr kumimoji="1" lang="zh-CN" altLang="en-US" sz="1600" dirty="0" smtClean="0"/>
              <a:t>机上自带的</a:t>
            </a:r>
            <a:r>
              <a:rPr kumimoji="1" lang="zh-CN" altLang="en-US" sz="1600" dirty="0"/>
              <a:t>“</a:t>
            </a:r>
            <a:r>
              <a:rPr kumimoji="1" lang="zh-CN" altLang="en-US" sz="1600" dirty="0" smtClean="0"/>
              <a:t>设置”中有很多的界面，点击对应的选项可以跳到下一个界面</a:t>
            </a:r>
            <a:endParaRPr kumimoji="1" lang="en-US" altLang="zh-CN" sz="1600" dirty="0" smtClean="0"/>
          </a:p>
        </p:txBody>
      </p:sp>
      <p:pic>
        <p:nvPicPr>
          <p:cNvPr id="19" name="图片 18" descr="iOS 模拟器屏幕快照“2014年3月1日 下午7.16.37”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2037"/>
            <a:ext cx="2216439" cy="3324658"/>
          </a:xfrm>
          <a:prstGeom prst="rect">
            <a:avLst/>
          </a:prstGeom>
        </p:spPr>
      </p:pic>
      <p:pic>
        <p:nvPicPr>
          <p:cNvPr id="20" name="图片 19" descr="iOS 模拟器屏幕快照“2014年3月1日 下午7.18.08”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121" y="1912037"/>
            <a:ext cx="2216439" cy="3324659"/>
          </a:xfrm>
          <a:prstGeom prst="rect">
            <a:avLst/>
          </a:prstGeom>
        </p:spPr>
      </p:pic>
      <p:pic>
        <p:nvPicPr>
          <p:cNvPr id="21" name="图片 20" descr="iOS 模拟器屏幕快照“2014年3月1日 下午7.16.30”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735" y="1912037"/>
            <a:ext cx="2216439" cy="3324658"/>
          </a:xfrm>
          <a:prstGeom prst="rect">
            <a:avLst/>
          </a:prstGeom>
        </p:spPr>
      </p:pic>
      <p:sp>
        <p:nvSpPr>
          <p:cNvPr id="22" name="框架 21"/>
          <p:cNvSpPr/>
          <p:nvPr/>
        </p:nvSpPr>
        <p:spPr>
          <a:xfrm>
            <a:off x="457200" y="2853787"/>
            <a:ext cx="2216439" cy="242568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24" name="直线箭头连接符 23"/>
          <p:cNvCxnSpPr>
            <a:stCxn id="19" idx="3"/>
            <a:endCxn id="20" idx="1"/>
          </p:cNvCxnSpPr>
          <p:nvPr/>
        </p:nvCxnSpPr>
        <p:spPr>
          <a:xfrm>
            <a:off x="2673639" y="3574366"/>
            <a:ext cx="7254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框架 24"/>
          <p:cNvSpPr/>
          <p:nvPr/>
        </p:nvSpPr>
        <p:spPr>
          <a:xfrm>
            <a:off x="3399121" y="4019280"/>
            <a:ext cx="2216439" cy="242568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26" name="直线箭头连接符 25"/>
          <p:cNvCxnSpPr>
            <a:stCxn id="20" idx="3"/>
            <a:endCxn id="21" idx="1"/>
          </p:cNvCxnSpPr>
          <p:nvPr/>
        </p:nvCxnSpPr>
        <p:spPr>
          <a:xfrm flipV="1">
            <a:off x="5615560" y="3574366"/>
            <a:ext cx="6091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框架 29"/>
          <p:cNvSpPr/>
          <p:nvPr/>
        </p:nvSpPr>
        <p:spPr>
          <a:xfrm>
            <a:off x="6267549" y="2102687"/>
            <a:ext cx="710862" cy="242568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 flipH="1">
            <a:off x="5615560" y="2188301"/>
            <a:ext cx="6091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>
            <a:off x="2659369" y="2188301"/>
            <a:ext cx="7254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框架 34"/>
          <p:cNvSpPr/>
          <p:nvPr/>
        </p:nvSpPr>
        <p:spPr>
          <a:xfrm>
            <a:off x="3441935" y="2081286"/>
            <a:ext cx="511070" cy="242568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内容占位符 2"/>
          <p:cNvSpPr txBox="1">
            <a:spLocks/>
          </p:cNvSpPr>
          <p:nvPr/>
        </p:nvSpPr>
        <p:spPr>
          <a:xfrm>
            <a:off x="457200" y="5350447"/>
            <a:ext cx="8372307" cy="956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600" dirty="0"/>
              <a:t>每一个新的界面都是一个新的</a:t>
            </a:r>
            <a:r>
              <a:rPr lang="en-US" altLang="zh-CN" sz="1600" dirty="0"/>
              <a:t>UIView</a:t>
            </a:r>
            <a:r>
              <a:rPr lang="zh-CN" altLang="zh-CN" sz="1600" dirty="0" smtClean="0"/>
              <a:t>，</a:t>
            </a:r>
            <a:r>
              <a:rPr lang="zh-CN" altLang="en-US" sz="1600" dirty="0" smtClean="0"/>
              <a:t>在切换过程中，涉及到了：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UIView</a:t>
            </a:r>
            <a:r>
              <a:rPr kumimoji="1" lang="zh-CN" altLang="en-US" sz="1600" dirty="0" smtClean="0"/>
              <a:t>的创建和销毁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UIView</a:t>
            </a:r>
            <a:r>
              <a:rPr kumimoji="1" lang="zh-CN" altLang="en-US" sz="1600" dirty="0" smtClean="0"/>
              <a:t>跟用户的交互（处理</a:t>
            </a:r>
            <a:r>
              <a:rPr kumimoji="1" lang="en-US" altLang="zh-CN" sz="1600" dirty="0" smtClean="0"/>
              <a:t>UIView</a:t>
            </a:r>
            <a:r>
              <a:rPr kumimoji="1" lang="zh-CN" altLang="en-US" sz="1600" dirty="0" smtClean="0"/>
              <a:t>内部每一行的</a:t>
            </a:r>
            <a:r>
              <a:rPr kumimoji="1" lang="zh-CN" altLang="en-US" sz="1600" dirty="0"/>
              <a:t>点击）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1716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30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UIViewController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0445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其实，每当显示一个新界面时，首先会创建一个新的</a:t>
            </a:r>
            <a:r>
              <a:rPr kumimoji="1" lang="en-US" altLang="zh-CN" sz="1800" dirty="0" smtClean="0"/>
              <a:t>UIViewController</a:t>
            </a:r>
            <a:r>
              <a:rPr kumimoji="1" lang="zh-CN" altLang="en-US" sz="1800" dirty="0" smtClean="0"/>
              <a:t>对象，然后创建一个对应的全屏</a:t>
            </a:r>
            <a:r>
              <a:rPr kumimoji="1" lang="en-US" altLang="zh-CN" sz="1800" dirty="0" smtClean="0"/>
              <a:t>UIView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UIViewController</a:t>
            </a:r>
            <a:r>
              <a:rPr kumimoji="1" lang="zh-CN" altLang="en-US" sz="1800" dirty="0" smtClean="0"/>
              <a:t>负责管理这个</a:t>
            </a:r>
            <a:r>
              <a:rPr kumimoji="1" lang="en-US" altLang="zh-CN" sz="1800" dirty="0" smtClean="0"/>
              <a:t>UIView</a:t>
            </a:r>
          </a:p>
          <a:p>
            <a:endParaRPr kumimoji="1" lang="en-US" altLang="zh-CN" sz="1800" dirty="0"/>
          </a:p>
          <a:p>
            <a:r>
              <a:rPr kumimoji="1" lang="en-US" altLang="zh-CN" sz="1800" dirty="0"/>
              <a:t>UIViewController</a:t>
            </a:r>
            <a:r>
              <a:rPr kumimoji="1" lang="zh-CN" altLang="en-US" sz="1800" dirty="0"/>
              <a:t>就是</a:t>
            </a:r>
            <a:r>
              <a:rPr kumimoji="1" lang="en-US" altLang="zh-CN" sz="1800" dirty="0"/>
              <a:t>UIView</a:t>
            </a:r>
            <a:r>
              <a:rPr kumimoji="1" lang="zh-CN" altLang="en-US" sz="1800" dirty="0"/>
              <a:t>的大管家，负责创建</a:t>
            </a:r>
            <a:r>
              <a:rPr kumimoji="1" lang="zh-CN" altLang="en-US" sz="1800" dirty="0" smtClean="0"/>
              <a:t>、显示、销毁</a:t>
            </a:r>
            <a:r>
              <a:rPr kumimoji="1" lang="en-US" altLang="zh-CN" sz="1800" dirty="0"/>
              <a:t>UIView</a:t>
            </a:r>
            <a:r>
              <a:rPr kumimoji="1" lang="zh-CN" altLang="en-US" sz="1800" dirty="0"/>
              <a:t>，负责监听</a:t>
            </a:r>
            <a:r>
              <a:rPr kumimoji="1" lang="en-US" altLang="zh-CN" sz="1800" dirty="0"/>
              <a:t>UIView</a:t>
            </a:r>
            <a:r>
              <a:rPr kumimoji="1" lang="zh-CN" altLang="en-US" sz="1800" dirty="0"/>
              <a:t>内部的事件，负责处理</a:t>
            </a:r>
            <a:r>
              <a:rPr kumimoji="1" lang="en-US" altLang="zh-CN" sz="1800" dirty="0"/>
              <a:t>UIView</a:t>
            </a:r>
            <a:r>
              <a:rPr kumimoji="1" lang="zh-CN" altLang="en-US" sz="1800" dirty="0"/>
              <a:t>与用户的</a:t>
            </a:r>
            <a:r>
              <a:rPr kumimoji="1" lang="zh-CN" altLang="en-US" sz="1800" dirty="0" smtClean="0"/>
              <a:t>交互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lang="en-US" altLang="zh-CN" sz="1800" dirty="0"/>
              <a:t>UIViewController</a:t>
            </a:r>
            <a:r>
              <a:rPr lang="zh-CN" altLang="zh-CN" sz="1800" dirty="0"/>
              <a:t>内部有个</a:t>
            </a:r>
            <a:r>
              <a:rPr lang="en-US" altLang="zh-CN" sz="1800" dirty="0"/>
              <a:t>UIView</a:t>
            </a:r>
            <a:r>
              <a:rPr lang="zh-CN" altLang="zh-CN" sz="1800" dirty="0"/>
              <a:t>属性，就是它负责管理的</a:t>
            </a:r>
            <a:r>
              <a:rPr lang="en-US" altLang="zh-CN" sz="1800" dirty="0"/>
              <a:t>UIView</a:t>
            </a:r>
            <a:r>
              <a:rPr lang="zh-CN" altLang="zh-CN" sz="1800" dirty="0"/>
              <a:t>对象 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nonatojic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*view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4243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UIViewController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0446"/>
            <a:ext cx="8229600" cy="665624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严格来讲，下图箭头所指的应该是一个</a:t>
            </a:r>
            <a:r>
              <a:rPr kumimoji="1" lang="en-US" altLang="zh-CN" sz="1800" dirty="0" smtClean="0"/>
              <a:t>UIViewController</a:t>
            </a:r>
            <a:r>
              <a:rPr kumimoji="1" lang="zh-CN" altLang="en-US" sz="1800" dirty="0" smtClean="0"/>
              <a:t>对象，里面白色的界面仅仅是</a:t>
            </a:r>
            <a:r>
              <a:rPr kumimoji="1" lang="en-US" altLang="zh-CN" sz="1800" dirty="0"/>
              <a:t>UIViewController</a:t>
            </a:r>
            <a:r>
              <a:rPr kumimoji="1" lang="zh-CN" altLang="en-US" sz="1800" dirty="0" smtClean="0"/>
              <a:t>内部的</a:t>
            </a:r>
            <a:r>
              <a:rPr kumimoji="1" lang="en-US" altLang="zh-CN" sz="1800" dirty="0" smtClean="0"/>
              <a:t>UIView</a:t>
            </a:r>
            <a:r>
              <a:rPr kumimoji="1" lang="zh-CN" altLang="en-US" sz="1800" dirty="0" smtClean="0"/>
              <a:t>属性</a:t>
            </a:r>
            <a:endParaRPr kumimoji="1" lang="en-US" altLang="zh-CN" sz="1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244" y="2011918"/>
            <a:ext cx="6250600" cy="45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5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UIViewController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0446"/>
            <a:ext cx="8229600" cy="36597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箭头所指</a:t>
            </a:r>
            <a:r>
              <a:rPr kumimoji="1" lang="en-US" altLang="zh-CN" sz="1800" dirty="0" smtClean="0"/>
              <a:t>UIViewController</a:t>
            </a:r>
            <a:r>
              <a:rPr kumimoji="1" lang="zh-CN" altLang="en-US" sz="1800" dirty="0" smtClean="0"/>
              <a:t>的真实类型是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ViewController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65" y="1826422"/>
            <a:ext cx="8178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加法计算器程序的运行流程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7521"/>
            <a:ext cx="8229600" cy="4660921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综合分析，可以得出程序的简单运行流程：</a:t>
            </a:r>
            <a:endParaRPr kumimoji="1"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zh-CN" sz="1800" dirty="0"/>
              <a:t>读取</a:t>
            </a:r>
            <a:r>
              <a:rPr lang="en-US" altLang="zh-CN" sz="1800" dirty="0" smtClean="0"/>
              <a:t>Main.storyboard</a:t>
            </a:r>
            <a:r>
              <a:rPr lang="zh-CN" altLang="zh-CN" sz="1800" dirty="0"/>
              <a:t>文</a:t>
            </a:r>
            <a:r>
              <a:rPr lang="zh-CN" altLang="zh-CN" sz="1800" dirty="0" smtClean="0"/>
              <a:t>件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endParaRPr lang="zh-CN" altLang="zh-CN" sz="1800" dirty="0"/>
          </a:p>
          <a:p>
            <a:pPr lvl="0">
              <a:buFont typeface="Wingdings" charset="2"/>
              <a:buChar char="Ø"/>
            </a:pPr>
            <a:r>
              <a:rPr lang="zh-CN" altLang="zh-CN" sz="1800" dirty="0" smtClean="0"/>
              <a:t>创建</a:t>
            </a:r>
            <a:r>
              <a:rPr lang="zh-CN" altLang="en-US" sz="1800" dirty="0" smtClean="0"/>
              <a:t>箭头所指的</a:t>
            </a:r>
            <a:r>
              <a:rPr lang="en-US" altLang="zh-CN" sz="1800" dirty="0" smtClean="0"/>
              <a:t>ViewController</a:t>
            </a:r>
            <a:r>
              <a:rPr lang="zh-CN" altLang="zh-CN" sz="1800" dirty="0"/>
              <a:t>对</a:t>
            </a:r>
            <a:r>
              <a:rPr lang="zh-CN" altLang="zh-CN" sz="1800" dirty="0" smtClean="0"/>
              <a:t>象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endParaRPr lang="zh-CN" altLang="zh-CN" sz="1800" dirty="0"/>
          </a:p>
          <a:p>
            <a:pPr lvl="0">
              <a:buFont typeface="Wingdings" charset="2"/>
              <a:buChar char="Ø"/>
            </a:pPr>
            <a:r>
              <a:rPr lang="zh-CN" altLang="zh-CN" sz="1800" dirty="0"/>
              <a:t>根据</a:t>
            </a:r>
            <a:r>
              <a:rPr lang="en-US" altLang="zh-CN" sz="1800" dirty="0"/>
              <a:t>storyboard</a:t>
            </a:r>
            <a:r>
              <a:rPr lang="zh-CN" altLang="zh-CN" sz="1800" dirty="0"/>
              <a:t>文件中描述创建</a:t>
            </a:r>
            <a:r>
              <a:rPr lang="en-US" altLang="zh-CN" sz="1800" dirty="0"/>
              <a:t>ViewController</a:t>
            </a:r>
            <a:r>
              <a:rPr lang="zh-CN" altLang="zh-CN" sz="1800" dirty="0"/>
              <a:t>的</a:t>
            </a:r>
            <a:r>
              <a:rPr lang="en-US" altLang="zh-CN" sz="1800" dirty="0"/>
              <a:t>UIView</a:t>
            </a:r>
            <a:r>
              <a:rPr lang="zh-CN" altLang="zh-CN" sz="1800" dirty="0"/>
              <a:t>对</a:t>
            </a:r>
            <a:r>
              <a:rPr lang="zh-CN" altLang="zh-CN" sz="1800" dirty="0" smtClean="0"/>
              <a:t>象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endParaRPr lang="zh-CN" altLang="zh-CN" sz="1800" dirty="0"/>
          </a:p>
          <a:p>
            <a:pPr lvl="0">
              <a:buFont typeface="Wingdings" charset="2"/>
              <a:buChar char="Ø"/>
            </a:pPr>
            <a:r>
              <a:rPr lang="zh-CN" altLang="zh-CN" sz="1800" dirty="0"/>
              <a:t>将</a:t>
            </a:r>
            <a:r>
              <a:rPr lang="en-US" altLang="zh-CN" sz="1800" dirty="0"/>
              <a:t>UIView</a:t>
            </a:r>
            <a:r>
              <a:rPr lang="zh-CN" altLang="zh-CN" sz="1800" dirty="0"/>
              <a:t>对象显示到用户眼前</a:t>
            </a:r>
          </a:p>
          <a:p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8334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如何监听按钮点击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7521"/>
            <a:ext cx="8229600" cy="4660921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现在已经知道：应该由</a:t>
            </a:r>
            <a:r>
              <a:rPr kumimoji="1" lang="en-US" altLang="zh-CN" sz="1800" dirty="0" smtClean="0"/>
              <a:t>ViewController</a:t>
            </a:r>
            <a:r>
              <a:rPr kumimoji="1" lang="zh-CN" altLang="en-US" sz="1800" dirty="0" smtClean="0"/>
              <a:t>来监听“计算”按钮的点击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换句话说，</a:t>
            </a:r>
            <a:r>
              <a:rPr kumimoji="1" lang="en-US" altLang="zh-CN" sz="1800" dirty="0" smtClean="0"/>
              <a:t>ViewController</a:t>
            </a:r>
            <a:r>
              <a:rPr kumimoji="1" lang="zh-CN" altLang="en-US" sz="1800" dirty="0" smtClean="0"/>
              <a:t>应该提供一个方法出来，当用户点击“计算”按钮时，就调用这个方法来通知</a:t>
            </a:r>
            <a:r>
              <a:rPr kumimoji="1" lang="en-US" altLang="zh-CN" sz="1800" dirty="0" smtClean="0"/>
              <a:t>ViewController</a:t>
            </a:r>
            <a:r>
              <a:rPr kumimoji="1" lang="zh-CN" altLang="en-US" sz="1800" dirty="0" smtClean="0"/>
              <a:t>按钮被人点了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ViewController</a:t>
            </a:r>
            <a:r>
              <a:rPr kumimoji="1" lang="zh-CN" altLang="en-US" sz="1800" dirty="0" smtClean="0"/>
              <a:t>就在这个方法中实现想做的任何事情，比如计算</a:t>
            </a:r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个文本输入框内值的和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20078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补充问题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7393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sz="1800" dirty="0" smtClean="0"/>
              <a:t>IBAction</a:t>
            </a:r>
            <a:r>
              <a:rPr kumimoji="1" lang="zh-CN" altLang="en-US" sz="1800" dirty="0" smtClean="0"/>
              <a:t>和</a:t>
            </a:r>
            <a:r>
              <a:rPr kumimoji="1" lang="en-US" altLang="zh-CN" sz="1800" dirty="0" smtClean="0"/>
              <a:t>IBOutlet</a:t>
            </a:r>
            <a:r>
              <a:rPr kumimoji="1" lang="zh-CN" altLang="en-US" sz="1800" dirty="0" smtClean="0"/>
              <a:t>究竟有什么作用？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还有其他拖线方式么？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文件中箭头的含义？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如何更换</a:t>
            </a: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文件？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如何让文本框只能输入数字？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>
                <a:solidFill>
                  <a:srgbClr val="000000"/>
                </a:solidFill>
              </a:rPr>
              <a:t>如何退出键盘？</a:t>
            </a:r>
            <a:endParaRPr kumimoji="1" lang="en-US" altLang="zh-CN" sz="1800" dirty="0" smtClean="0">
              <a:solidFill>
                <a:srgbClr val="000000"/>
              </a:solidFill>
            </a:endParaRPr>
          </a:p>
          <a:p>
            <a:endParaRPr kumimoji="1" lang="en-US" altLang="zh-CN" sz="1800" dirty="0">
              <a:solidFill>
                <a:srgbClr val="FF0000"/>
              </a:solidFill>
            </a:endParaRPr>
          </a:p>
          <a:p>
            <a:r>
              <a:rPr kumimoji="1" lang="en-US" altLang="zh-CN" sz="1800" dirty="0" smtClean="0"/>
              <a:t>Company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Identifier</a:t>
            </a:r>
            <a:r>
              <a:rPr kumimoji="1" lang="zh-CN" altLang="en-US" sz="1800" dirty="0" smtClean="0"/>
              <a:t>和</a:t>
            </a:r>
            <a:r>
              <a:rPr kumimoji="1" lang="en-US" altLang="zh-CN" sz="1800" dirty="0" smtClean="0"/>
              <a:t>Bundle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/>
              <a:t>Identifier</a:t>
            </a:r>
            <a:r>
              <a:rPr kumimoji="1" lang="zh-CN" altLang="en-US" sz="1800" dirty="0" smtClean="0"/>
              <a:t>的作用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模拟器还有哪些功能？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特别提醒：</a:t>
            </a:r>
            <a:r>
              <a:rPr kumimoji="1" lang="en-US" altLang="zh-CN" sz="1800" dirty="0" smtClean="0"/>
              <a:t>iOS7</a:t>
            </a:r>
            <a:r>
              <a:rPr kumimoji="1" lang="en-US" altLang="en-US" sz="1800" dirty="0" smtClean="0"/>
              <a:t>和iOS6的区别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5174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IBAction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IBOutlet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7393"/>
            <a:ext cx="8229600" cy="4525963"/>
          </a:xfrm>
        </p:spPr>
        <p:txBody>
          <a:bodyPr>
            <a:normAutofit/>
          </a:bodyPr>
          <a:lstStyle/>
          <a:p>
            <a:r>
              <a:rPr kumimoji="1" lang="en-US" altLang="zh-CN" sz="1800" dirty="0" smtClean="0"/>
              <a:t>IBAction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从返回值角度上看，作用相当于</a:t>
            </a:r>
            <a:r>
              <a:rPr kumimoji="1" lang="en-US" altLang="zh-CN" sz="1800" dirty="0" smtClean="0"/>
              <a:t>void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只有返回值声明为</a:t>
            </a:r>
            <a:r>
              <a:rPr kumimoji="1" lang="en-US" altLang="zh-CN" sz="1800" dirty="0" smtClean="0"/>
              <a:t>IBAction</a:t>
            </a:r>
            <a:r>
              <a:rPr kumimoji="1" lang="zh-CN" altLang="en-US" sz="1800" dirty="0" smtClean="0"/>
              <a:t>的方法，才能跟</a:t>
            </a: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中的控件进行连线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en-US" altLang="zh-CN" sz="1800" dirty="0" smtClean="0"/>
              <a:t>IBOutlet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只有声明为</a:t>
            </a:r>
            <a:r>
              <a:rPr kumimoji="1" lang="en-US" altLang="zh-CN" sz="1800" dirty="0" smtClean="0"/>
              <a:t>IBOutlet</a:t>
            </a:r>
            <a:r>
              <a:rPr kumimoji="1" lang="zh-CN" altLang="en-US" sz="1800" dirty="0" smtClean="0"/>
              <a:t>的属性，才能跟</a:t>
            </a: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中的控件进行连线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3609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设置程序启动时加载的</a:t>
            </a:r>
            <a:r>
              <a:rPr kumimoji="1" lang="en-US" altLang="zh-CN" dirty="0" smtClean="0"/>
              <a:t>storyboard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6049"/>
            <a:ext cx="8229600" cy="411718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这个设置表明：程序启动时会加载</a:t>
            </a:r>
            <a:r>
              <a:rPr kumimoji="1" lang="en-US" altLang="zh-CN" sz="1800" dirty="0" smtClean="0"/>
              <a:t>Main.storyboard</a:t>
            </a:r>
          </a:p>
          <a:p>
            <a:pPr marL="0" indent="0">
              <a:buNone/>
            </a:pPr>
            <a:endParaRPr kumimoji="1" lang="en-US" altLang="zh-CN" sz="1800" dirty="0"/>
          </a:p>
        </p:txBody>
      </p:sp>
      <p:pic>
        <p:nvPicPr>
          <p:cNvPr id="4" name="图片 3" descr="QQ20140315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57" y="2145173"/>
            <a:ext cx="5352651" cy="365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第一个</a:t>
            </a: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程序简介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1800" dirty="0" smtClean="0"/>
              <a:t>初学</a:t>
            </a:r>
            <a:r>
              <a:rPr kumimoji="1" lang="en-US" altLang="zh-CN" sz="1800" dirty="0" smtClean="0"/>
              <a:t>iOS</a:t>
            </a:r>
            <a:r>
              <a:rPr kumimoji="1" lang="zh-CN" altLang="en-US" sz="1800" dirty="0" smtClean="0"/>
              <a:t>开发，研究的程序不要过于复杂，应该从最基本的开始</a:t>
            </a:r>
            <a:endParaRPr kumimoji="1" lang="en-US" altLang="zh-CN" sz="1800" dirty="0"/>
          </a:p>
          <a:p>
            <a:r>
              <a:rPr kumimoji="1" lang="zh-CN" altLang="en-US" sz="1800" dirty="0" smtClean="0"/>
              <a:t>大房子都是由小砖一块一块堆成的，而大型</a:t>
            </a:r>
            <a:r>
              <a:rPr kumimoji="1" lang="en-US" altLang="zh-CN" sz="1800" dirty="0" smtClean="0"/>
              <a:t>app</a:t>
            </a:r>
            <a:r>
              <a:rPr kumimoji="1" lang="zh-CN" altLang="en-US" sz="1800" dirty="0" smtClean="0"/>
              <a:t>是由无数个小程序段组成的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接下来实现一个简单的“加法计算器”，作为第一个</a:t>
            </a:r>
            <a:r>
              <a:rPr kumimoji="1" lang="en-US" altLang="zh-CN" sz="1800" dirty="0" smtClean="0"/>
              <a:t>iOS</a:t>
            </a:r>
            <a:r>
              <a:rPr kumimoji="1" lang="zh-CN" altLang="en-US" sz="1800" dirty="0" smtClean="0"/>
              <a:t>程序（</a:t>
            </a:r>
            <a:r>
              <a:rPr kumimoji="1" lang="en-US" altLang="zh-CN" sz="1800" dirty="0" smtClean="0"/>
              <a:t>Hello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World</a:t>
            </a:r>
            <a:r>
              <a:rPr kumimoji="1" lang="zh-CN" altLang="en-US" sz="1800" dirty="0" smtClean="0"/>
              <a:t>）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endParaRPr kumimoji="1" lang="en-US" altLang="zh-CN" sz="1800" dirty="0" smtClean="0"/>
          </a:p>
          <a:p>
            <a:endParaRPr kumimoji="1" lang="en-US" altLang="zh-CN" sz="1800" dirty="0"/>
          </a:p>
          <a:p>
            <a:endParaRPr kumimoji="1" lang="en-US" altLang="zh-CN" sz="1800" dirty="0" smtClean="0"/>
          </a:p>
          <a:p>
            <a:endParaRPr kumimoji="1" lang="en-US" altLang="zh-CN" sz="1800" dirty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分析可得</a:t>
            </a:r>
            <a:r>
              <a:rPr kumimoji="1" lang="zh-CN" altLang="en-US" sz="1800" dirty="0"/>
              <a:t>，至少需要开发步骤：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添加需要的控件，搭建</a:t>
            </a:r>
            <a:r>
              <a:rPr kumimoji="1" lang="en-US" altLang="zh-CN" sz="1800" dirty="0" smtClean="0"/>
              <a:t>UI</a:t>
            </a:r>
            <a:r>
              <a:rPr kumimoji="1" lang="zh-CN" altLang="en-US" sz="1800" dirty="0" smtClean="0"/>
              <a:t>界面：</a:t>
            </a:r>
            <a:r>
              <a:rPr kumimoji="1" lang="en-US" altLang="zh-CN" sz="1800" dirty="0" smtClean="0"/>
              <a:t>1</a:t>
            </a:r>
            <a:r>
              <a:rPr kumimoji="1" lang="zh-CN" altLang="en-US" sz="1800" dirty="0" smtClean="0"/>
              <a:t>个按钮、</a:t>
            </a:r>
            <a:r>
              <a:rPr kumimoji="1" lang="en-US" altLang="zh-CN" sz="1800" dirty="0" smtClean="0"/>
              <a:t>3</a:t>
            </a:r>
            <a:r>
              <a:rPr kumimoji="1" lang="zh-CN" altLang="en-US" sz="1800" dirty="0" smtClean="0"/>
              <a:t>个文本标签、</a:t>
            </a:r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个文本输入框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监听按钮的点击事件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取得</a:t>
            </a:r>
            <a:r>
              <a:rPr kumimoji="1" lang="zh-CN" altLang="zh-CN" sz="1800" dirty="0" smtClean="0"/>
              <a:t>2</a:t>
            </a:r>
            <a:r>
              <a:rPr kumimoji="1" lang="zh-CN" altLang="en-US" sz="1800" dirty="0" smtClean="0"/>
              <a:t>个文本框值，将计算好的最终结果显示到右边的文本标签上</a:t>
            </a:r>
            <a:endParaRPr kumimoji="1" lang="en-US" altLang="zh-CN" sz="1800" dirty="0" smtClean="0"/>
          </a:p>
        </p:txBody>
      </p:sp>
      <p:pic>
        <p:nvPicPr>
          <p:cNvPr id="5" name="图片 4" descr="QQ20140301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0" y="2974494"/>
            <a:ext cx="3987800" cy="16383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5775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</a:t>
            </a:r>
            <a:r>
              <a:rPr kumimoji="1" lang="en-US" altLang="zh-CN" dirty="0" smtClean="0"/>
              <a:t>UITextField</a:t>
            </a:r>
            <a:r>
              <a:rPr kumimoji="1" lang="zh-CN" altLang="en-US" dirty="0" smtClean="0"/>
              <a:t>的键盘类型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6049"/>
            <a:ext cx="8229600" cy="411718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这个设置表明：</a:t>
            </a:r>
            <a:r>
              <a:rPr kumimoji="1" lang="en-US" altLang="zh-CN" sz="1800" dirty="0" smtClean="0"/>
              <a:t>UITextField</a:t>
            </a:r>
            <a:r>
              <a:rPr kumimoji="1" lang="zh-CN" altLang="en-US" sz="1800" dirty="0" smtClean="0"/>
              <a:t>弹出的是数字键盘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17" y="1897767"/>
            <a:ext cx="32893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7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退出键盘的两种方式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6049"/>
            <a:ext cx="8229600" cy="4449822"/>
          </a:xfrm>
        </p:spPr>
        <p:txBody>
          <a:bodyPr>
            <a:normAutofit/>
          </a:bodyPr>
          <a:lstStyle/>
          <a:p>
            <a:r>
              <a:rPr kumimoji="1" lang="en-US" altLang="zh-CN" sz="1800" dirty="0" smtClean="0"/>
              <a:t>resignFirstResponder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当叫出键盘的那个控件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第一响应者</a:t>
            </a:r>
            <a:r>
              <a:rPr kumimoji="1" lang="en-US" altLang="zh-CN" sz="1800" dirty="0" smtClean="0"/>
              <a:t>)</a:t>
            </a:r>
            <a:r>
              <a:rPr kumimoji="1" lang="zh-CN" altLang="en-US" sz="1800" dirty="0" smtClean="0"/>
              <a:t>调用这个方法时，就能退出键盘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endEditing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只要调用这个方法的控件内部存在第一响应者，就能退出键盘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72532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6048"/>
            <a:ext cx="8229600" cy="476373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zh-CN" altLang="en-US" sz="2000" dirty="0" smtClean="0"/>
              <a:t>往</a:t>
            </a:r>
            <a:r>
              <a:rPr lang="en-US" altLang="zh-CN" sz="2000" dirty="0" smtClean="0"/>
              <a:t>storyboard</a:t>
            </a:r>
            <a:r>
              <a:rPr lang="zh-CN" altLang="en-US" sz="2000" dirty="0" smtClean="0"/>
              <a:t>中添加控件</a:t>
            </a:r>
            <a:endParaRPr lang="en-US" altLang="zh-CN" sz="2000" dirty="0" smtClean="0"/>
          </a:p>
          <a:p>
            <a:pPr lvl="0"/>
            <a:endParaRPr lang="en-US" altLang="zh-CN" sz="2000" dirty="0"/>
          </a:p>
          <a:p>
            <a:pPr lvl="0"/>
            <a:r>
              <a:rPr lang="en-US" altLang="zh-CN" sz="2000" dirty="0" smtClean="0"/>
              <a:t>UIViewController</a:t>
            </a:r>
            <a:r>
              <a:rPr lang="zh-CN" altLang="zh-CN" sz="2000" dirty="0"/>
              <a:t>和</a:t>
            </a:r>
            <a:r>
              <a:rPr lang="en-US" altLang="zh-CN" sz="2000" dirty="0"/>
              <a:t>UIView</a:t>
            </a:r>
            <a:r>
              <a:rPr lang="zh-CN" altLang="zh-CN" sz="2000" dirty="0"/>
              <a:t>的关</a:t>
            </a:r>
            <a:r>
              <a:rPr lang="zh-CN" altLang="zh-CN" sz="2000" dirty="0" smtClean="0"/>
              <a:t>系</a:t>
            </a:r>
            <a:endParaRPr lang="en-US" altLang="zh-CN" sz="2000" dirty="0" smtClean="0"/>
          </a:p>
          <a:p>
            <a:pPr lvl="0"/>
            <a:endParaRPr lang="zh-CN" altLang="zh-CN" sz="2000" dirty="0"/>
          </a:p>
          <a:p>
            <a:pPr lvl="0"/>
            <a:r>
              <a:rPr lang="zh-CN" altLang="zh-CN" sz="2000" dirty="0"/>
              <a:t>程序的运行过程</a:t>
            </a:r>
          </a:p>
          <a:p>
            <a:pPr lvl="0"/>
            <a:endParaRPr lang="en-US" altLang="zh-CN" sz="2000" dirty="0" smtClean="0"/>
          </a:p>
          <a:p>
            <a:pPr lvl="0"/>
            <a:r>
              <a:rPr lang="en-US" altLang="zh-CN" sz="2000" dirty="0" smtClean="0"/>
              <a:t>IBAction</a:t>
            </a:r>
            <a:r>
              <a:rPr lang="zh-CN" altLang="zh-CN" sz="2000" dirty="0"/>
              <a:t>、</a:t>
            </a:r>
            <a:r>
              <a:rPr lang="en-US" altLang="zh-CN" sz="2000" dirty="0"/>
              <a:t>IBOutlet</a:t>
            </a:r>
            <a:r>
              <a:rPr lang="zh-CN" altLang="zh-CN" sz="2000" dirty="0"/>
              <a:t>的作用</a:t>
            </a:r>
          </a:p>
          <a:p>
            <a:pPr lvl="0"/>
            <a:endParaRPr lang="en-US" altLang="zh-CN" sz="2000" dirty="0" smtClean="0"/>
          </a:p>
          <a:p>
            <a:pPr lvl="0"/>
            <a:r>
              <a:rPr lang="zh-CN" altLang="en-US" sz="2000" dirty="0" smtClean="0"/>
              <a:t>如何</a:t>
            </a:r>
            <a:r>
              <a:rPr lang="zh-CN" altLang="zh-CN" sz="2000" dirty="0" smtClean="0"/>
              <a:t>监听</a:t>
            </a:r>
            <a:r>
              <a:rPr lang="zh-CN" altLang="zh-CN" sz="2000" dirty="0"/>
              <a:t>控件的事件（比如按钮的点击事件）</a:t>
            </a:r>
          </a:p>
          <a:p>
            <a:pPr lvl="0"/>
            <a:endParaRPr lang="en-US" altLang="zh-CN" sz="2000" dirty="0" smtClean="0"/>
          </a:p>
          <a:p>
            <a:pPr lvl="0"/>
            <a:r>
              <a:rPr lang="zh-CN" altLang="zh-CN" sz="2000" dirty="0" smtClean="0"/>
              <a:t>父</a:t>
            </a:r>
            <a:r>
              <a:rPr lang="zh-CN" altLang="zh-CN" sz="2000" dirty="0"/>
              <a:t>控件和子控件的</a:t>
            </a:r>
            <a:r>
              <a:rPr lang="zh-CN" altLang="zh-CN" sz="2000" dirty="0" smtClean="0"/>
              <a:t>概念</a:t>
            </a:r>
            <a:endParaRPr lang="en-US" altLang="zh-CN" sz="2000" dirty="0" smtClean="0"/>
          </a:p>
          <a:p>
            <a:pPr lvl="0"/>
            <a:endParaRPr lang="en-US" altLang="zh-CN" sz="2000" dirty="0"/>
          </a:p>
          <a:p>
            <a:pPr lvl="0"/>
            <a:r>
              <a:rPr lang="zh-CN" altLang="en-US" sz="2000" dirty="0" smtClean="0"/>
              <a:t>退出键盘</a:t>
            </a:r>
            <a:endParaRPr lang="zh-CN" altLang="zh-CN" sz="2000" dirty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457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318"/>
            <a:ext cx="8229600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制作一个</a:t>
            </a:r>
            <a:r>
              <a:rPr kumimoji="1" lang="en-US" altLang="zh-CN" sz="1600" dirty="0" smtClean="0"/>
              <a:t>QQ</a:t>
            </a:r>
            <a:r>
              <a:rPr kumimoji="1" lang="zh-CN" altLang="en-US" sz="1600" dirty="0" smtClean="0"/>
              <a:t>登录界面</a:t>
            </a:r>
            <a:endParaRPr kumimoji="1" lang="zh-CN" altLang="en-US" sz="1600" dirty="0"/>
          </a:p>
        </p:txBody>
      </p:sp>
      <p:pic>
        <p:nvPicPr>
          <p:cNvPr id="4" name="图片 3" descr="QQ20140301-1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793" y="2011919"/>
            <a:ext cx="4064000" cy="214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57200" y="4306737"/>
            <a:ext cx="8229600" cy="185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要求：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QQ</a:t>
            </a:r>
            <a:r>
              <a:rPr kumimoji="1" lang="zh-CN" altLang="en-US" sz="1600" dirty="0" smtClean="0"/>
              <a:t>文本框要有“请输入</a:t>
            </a:r>
            <a:r>
              <a:rPr kumimoji="1" lang="en-US" altLang="zh-CN" sz="1600" dirty="0" smtClean="0"/>
              <a:t>QQ</a:t>
            </a:r>
            <a:r>
              <a:rPr kumimoji="1" lang="zh-CN" altLang="en-US" sz="1600" dirty="0" smtClean="0"/>
              <a:t>”的文字提示（用户输入文字时会自动消失）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密码文本</a:t>
            </a:r>
            <a:r>
              <a:rPr kumimoji="1" lang="zh-CN" altLang="en-US" sz="1600" dirty="0"/>
              <a:t>框要有“</a:t>
            </a:r>
            <a:r>
              <a:rPr kumimoji="1" lang="zh-CN" altLang="en-US" sz="1600" dirty="0" smtClean="0"/>
              <a:t>请输入密码”</a:t>
            </a:r>
            <a:r>
              <a:rPr kumimoji="1" lang="zh-CN" altLang="en-US" sz="1600" dirty="0"/>
              <a:t>的文字提示（用户输入文字时会自动消失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QQ</a:t>
            </a:r>
            <a:r>
              <a:rPr kumimoji="1" lang="zh-CN" altLang="en-US" sz="1600" dirty="0" smtClean="0"/>
              <a:t>文本框只能输入数字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密码文本框的文字必须是暗文显示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点击登录按钮后输出</a:t>
            </a:r>
            <a:r>
              <a:rPr lang="zh-CN" altLang="zh-CN" sz="1600" dirty="0" smtClean="0"/>
              <a:t>用户输入</a:t>
            </a:r>
            <a:r>
              <a:rPr lang="zh-CN" altLang="zh-CN" sz="1600" dirty="0"/>
              <a:t>的</a:t>
            </a:r>
            <a:r>
              <a:rPr lang="en-US" altLang="zh-CN" sz="1600" dirty="0"/>
              <a:t>QQ</a:t>
            </a:r>
            <a:r>
              <a:rPr lang="zh-CN" altLang="zh-CN" sz="1600" dirty="0" smtClean="0"/>
              <a:t>和密码</a:t>
            </a:r>
            <a:r>
              <a:rPr lang="zh-CN" altLang="en-US" sz="1600" dirty="0" smtClean="0"/>
              <a:t>，并且退出键盘</a:t>
            </a:r>
            <a:endParaRPr kumimoji="1" lang="zh-CN" altLang="en-US" sz="1600" dirty="0"/>
          </a:p>
          <a:p>
            <a:pPr>
              <a:buFont typeface="Wingdings" charset="2"/>
              <a:buChar char="Ø"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014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Storyboard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3" y="1732779"/>
            <a:ext cx="3952469" cy="2908779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/>
              <a:t>在</a:t>
            </a:r>
            <a:r>
              <a:rPr kumimoji="1" lang="en-US" altLang="zh-CN" sz="1800" dirty="0"/>
              <a:t>iOS5</a:t>
            </a:r>
            <a:r>
              <a:rPr kumimoji="1" lang="zh-CN" altLang="en-US" sz="1800" dirty="0"/>
              <a:t>之前，苹果使用</a:t>
            </a:r>
            <a:r>
              <a:rPr kumimoji="1" lang="en-US" altLang="zh-CN" sz="1800" dirty="0"/>
              <a:t>xib</a:t>
            </a:r>
            <a:r>
              <a:rPr kumimoji="1" lang="zh-CN" altLang="en-US" sz="1800" dirty="0"/>
              <a:t>文件来描述</a:t>
            </a:r>
            <a:r>
              <a:rPr kumimoji="1" lang="en-US" altLang="zh-CN" sz="1800" dirty="0"/>
              <a:t>UI</a:t>
            </a:r>
            <a:r>
              <a:rPr kumimoji="1" lang="zh-CN" altLang="en-US" sz="1800" dirty="0"/>
              <a:t>界面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在</a:t>
            </a:r>
            <a:r>
              <a:rPr kumimoji="1" lang="en-US" altLang="zh-CN" sz="1800" dirty="0"/>
              <a:t>iOS5</a:t>
            </a:r>
            <a:r>
              <a:rPr kumimoji="1" lang="zh-CN" altLang="en-US" sz="1800" dirty="0"/>
              <a:t>之后，苹果采取了更加强大和先进的</a:t>
            </a:r>
            <a:r>
              <a:rPr kumimoji="1" lang="en-US" altLang="zh-CN" sz="1800" dirty="0"/>
              <a:t>storyboard</a:t>
            </a:r>
            <a:r>
              <a:rPr kumimoji="1" lang="zh-CN" altLang="en-US" sz="1800" dirty="0"/>
              <a:t>文件来描述界面（</a:t>
            </a:r>
            <a:r>
              <a:rPr kumimoji="1" lang="en-US" altLang="zh-CN" sz="1800" dirty="0"/>
              <a:t>Xcode6</a:t>
            </a:r>
            <a:r>
              <a:rPr kumimoji="1" lang="zh-CN" altLang="en-US" sz="1800" dirty="0"/>
              <a:t>是基于</a:t>
            </a:r>
            <a:r>
              <a:rPr kumimoji="1" lang="en-US" altLang="zh-CN" sz="1800" dirty="0"/>
              <a:t>iOS8</a:t>
            </a:r>
            <a:r>
              <a:rPr kumimoji="1" lang="zh-CN" altLang="en-US" sz="1800" dirty="0"/>
              <a:t>的）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左边的箭头表明：程序一启动就会显示箭头所指的界面</a:t>
            </a:r>
            <a:endParaRPr kumimoji="1" lang="en-US" altLang="zh-CN" sz="1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634" y="1651324"/>
            <a:ext cx="4491292" cy="448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5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UILabel – </a:t>
            </a:r>
            <a:r>
              <a:rPr kumimoji="1" lang="zh-CN" altLang="en-US" dirty="0" smtClean="0"/>
              <a:t>文本标签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0935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文本标签的作用仅仅是显示一串固定的文字</a:t>
            </a:r>
            <a:endParaRPr kumimoji="1" lang="zh-CN" altLang="en-US" sz="1800" dirty="0"/>
          </a:p>
        </p:txBody>
      </p:sp>
      <p:pic>
        <p:nvPicPr>
          <p:cNvPr id="7" name="图片 6" descr="QQ20140301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42" y="2198423"/>
            <a:ext cx="3680821" cy="35180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08" y="2438400"/>
            <a:ext cx="3175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7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 – </a:t>
            </a:r>
            <a:r>
              <a:rPr kumimoji="1" lang="zh-CN" altLang="en-US" dirty="0" smtClean="0"/>
              <a:t>按钮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0935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按钮的作用是：监听用户的点击事件，在用户点击后做出反应</a:t>
            </a:r>
            <a:endParaRPr kumimoji="1" lang="zh-CN" altLang="en-US" sz="1800" dirty="0"/>
          </a:p>
        </p:txBody>
      </p:sp>
      <p:pic>
        <p:nvPicPr>
          <p:cNvPr id="7" name="图片 6" descr="QQ20140301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201" y="2229899"/>
            <a:ext cx="3721100" cy="3225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28" y="2749179"/>
            <a:ext cx="31750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0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UITextField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 </a:t>
            </a:r>
            <a:r>
              <a:rPr kumimoji="1" lang="zh-CN" altLang="en-US" dirty="0" smtClean="0"/>
              <a:t>文本输入框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45204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文本输入框可以弹出键盘，让用户输入一些具体的值</a:t>
            </a:r>
            <a:endParaRPr kumimoji="1" lang="zh-CN" altLang="en-US" sz="1800" dirty="0"/>
          </a:p>
        </p:txBody>
      </p:sp>
      <p:pic>
        <p:nvPicPr>
          <p:cNvPr id="7" name="图片 6" descr="QQ20140301-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199" y="2097531"/>
            <a:ext cx="3784600" cy="3238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54" y="2552700"/>
            <a:ext cx="33401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0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987793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屏</a:t>
            </a:r>
            <a:r>
              <a:rPr kumimoji="1" lang="zh-CN" altLang="en-US" sz="1800" dirty="0"/>
              <a:t>幕上能看得见摸得着的东西就是</a:t>
            </a:r>
            <a:r>
              <a:rPr kumimoji="1" lang="en-US" altLang="zh-CN" sz="1800" dirty="0"/>
              <a:t>UIView</a:t>
            </a:r>
            <a:r>
              <a:rPr kumimoji="1" lang="zh-CN" altLang="en-US" sz="1800" dirty="0"/>
              <a:t>，比如屏幕上的按钮、文字、</a:t>
            </a:r>
            <a:r>
              <a:rPr kumimoji="1" lang="zh-CN" altLang="en-US" sz="1800" dirty="0" smtClean="0"/>
              <a:t>图片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一般翻译叫做：</a:t>
            </a:r>
            <a:r>
              <a:rPr kumimoji="1" lang="zh-CN" altLang="en-US" sz="1800" dirty="0"/>
              <a:t>视图</a:t>
            </a:r>
            <a:r>
              <a:rPr kumimoji="1" lang="en-US" altLang="zh-CN" sz="1800" dirty="0"/>
              <a:t>\</a:t>
            </a:r>
            <a:r>
              <a:rPr kumimoji="1" lang="zh-CN" altLang="en-US" sz="1800" dirty="0"/>
              <a:t>控</a:t>
            </a:r>
            <a:r>
              <a:rPr kumimoji="1" lang="zh-CN" altLang="en-US" sz="1800" dirty="0" smtClean="0"/>
              <a:t>件</a:t>
            </a:r>
            <a:r>
              <a:rPr kumimoji="1" lang="en-US" altLang="zh-CN" sz="1800" dirty="0" smtClean="0"/>
              <a:t>\</a:t>
            </a:r>
            <a:r>
              <a:rPr kumimoji="1" lang="zh-CN" altLang="en-US" sz="1800" dirty="0" smtClean="0"/>
              <a:t>组件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en-US" altLang="zh-CN" sz="1800" dirty="0"/>
              <a:t>UIButton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UILabel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UITextField</a:t>
            </a:r>
            <a:r>
              <a:rPr kumimoji="1" lang="zh-CN" altLang="en-US" sz="1800" dirty="0"/>
              <a:t>都继承自</a:t>
            </a:r>
            <a:r>
              <a:rPr kumimoji="1" lang="en-US" altLang="zh-CN" sz="1800" dirty="0" smtClean="0"/>
              <a:t>UIView</a:t>
            </a:r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每一个</a:t>
            </a:r>
            <a:r>
              <a:rPr kumimoji="1" lang="en-US" altLang="zh-CN" sz="1800" dirty="0" smtClean="0"/>
              <a:t>UIView</a:t>
            </a:r>
            <a:r>
              <a:rPr kumimoji="1" lang="zh-CN" altLang="en-US" sz="1800" dirty="0" smtClean="0"/>
              <a:t>都是一个容器，能容纳</a:t>
            </a:r>
            <a:r>
              <a:rPr kumimoji="1" lang="zh-CN" altLang="en-US" sz="1800" dirty="0"/>
              <a:t>其他</a:t>
            </a:r>
            <a:r>
              <a:rPr kumimoji="1" lang="en-US" altLang="zh-CN" sz="1800" dirty="0" smtClean="0"/>
              <a:t>UIView</a:t>
            </a:r>
            <a:r>
              <a:rPr kumimoji="1" lang="zh-CN" altLang="en-US" sz="1800" dirty="0" smtClean="0"/>
              <a:t>（比如右图中的整个键盘是一个</a:t>
            </a:r>
            <a:r>
              <a:rPr kumimoji="1" lang="en-US" altLang="zh-CN" sz="1800" dirty="0" smtClean="0"/>
              <a:t>UIView</a:t>
            </a:r>
            <a:r>
              <a:rPr kumimoji="1" lang="zh-CN" altLang="en-US" sz="1800" dirty="0" smtClean="0"/>
              <a:t>，里面容纳很多小格子的数字</a:t>
            </a:r>
            <a:r>
              <a:rPr kumimoji="1" lang="en-US" altLang="zh-CN" sz="1800" dirty="0" smtClean="0"/>
              <a:t>UIView</a:t>
            </a:r>
            <a:r>
              <a:rPr kumimoji="1" lang="zh-CN" altLang="en-US" sz="1800" dirty="0" smtClean="0"/>
              <a:t>）</a:t>
            </a:r>
            <a:endParaRPr kumimoji="1" lang="zh-CN" altLang="en-US" sz="1800" dirty="0"/>
          </a:p>
        </p:txBody>
      </p:sp>
      <p:pic>
        <p:nvPicPr>
          <p:cNvPr id="4" name="图片 3" descr="IMG_03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84" y="1875846"/>
            <a:ext cx="2241807" cy="397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6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2016</TotalTime>
  <Words>679</Words>
  <Application>Microsoft Macintosh PowerPoint</Application>
  <PresentationFormat>全屏显示(4:3)</PresentationFormat>
  <Paragraphs>131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iOS8</vt:lpstr>
      <vt:lpstr>第一个iOS程序</vt:lpstr>
      <vt:lpstr>第一个iOS程序简介</vt:lpstr>
      <vt:lpstr>掌握</vt:lpstr>
      <vt:lpstr>作业</vt:lpstr>
      <vt:lpstr>Storyboard文件</vt:lpstr>
      <vt:lpstr>UILabel – 文本标签</vt:lpstr>
      <vt:lpstr>UIButton – 按钮</vt:lpstr>
      <vt:lpstr>UITextField – 文本输入框</vt:lpstr>
      <vt:lpstr>UIView</vt:lpstr>
      <vt:lpstr>父控件和子控件</vt:lpstr>
      <vt:lpstr>UIViewController</vt:lpstr>
      <vt:lpstr>UIViewController</vt:lpstr>
      <vt:lpstr>UIViewController</vt:lpstr>
      <vt:lpstr>UIViewController</vt:lpstr>
      <vt:lpstr>加法计算器程序的运行流程</vt:lpstr>
      <vt:lpstr>如何监听按钮点击</vt:lpstr>
      <vt:lpstr>补充问题</vt:lpstr>
      <vt:lpstr>IBAction和IBOutlet</vt:lpstr>
      <vt:lpstr>设置程序启动时加载的storyboard</vt:lpstr>
      <vt:lpstr>设置UITextField的键盘类型</vt:lpstr>
      <vt:lpstr>退出键盘的两种方式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apple</cp:lastModifiedBy>
  <cp:revision>713</cp:revision>
  <dcterms:created xsi:type="dcterms:W3CDTF">2013-07-22T07:36:09Z</dcterms:created>
  <dcterms:modified xsi:type="dcterms:W3CDTF">2014-12-09T06:30:34Z</dcterms:modified>
</cp:coreProperties>
</file>