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sldIdLst>
    <p:sldId id="288" r:id="rId2"/>
    <p:sldId id="282" r:id="rId3"/>
    <p:sldId id="283" r:id="rId4"/>
    <p:sldId id="284" r:id="rId5"/>
    <p:sldId id="285" r:id="rId6"/>
    <p:sldId id="287" r:id="rId7"/>
    <p:sldId id="286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4B0E333-4AAF-8D45-8725-F89A6135E2F9}">
          <p14:sldIdLst>
            <p14:sldId id="288"/>
            <p14:sldId id="282"/>
            <p14:sldId id="283"/>
            <p14:sldId id="284"/>
            <p14:sldId id="285"/>
            <p14:sldId id="287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9025" autoAdjust="0"/>
  </p:normalViewPr>
  <p:slideViewPr>
    <p:cSldViewPr snapToGrid="0" snapToObjects="1">
      <p:cViewPr varScale="1">
        <p:scale>
          <a:sx n="123" d="100"/>
          <a:sy n="123" d="100"/>
        </p:scale>
        <p:origin x="-6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14/12/9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14/12/9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控件的常见属性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/>
              <a:t>讲师：李德山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687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修改控件状态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在程序运行过程中，我们经常要去修改（更新）</a:t>
            </a:r>
            <a:r>
              <a:rPr kumimoji="1" lang="en-US" altLang="zh-CN" sz="1800" dirty="0" smtClean="0"/>
              <a:t>UI</a:t>
            </a:r>
            <a:r>
              <a:rPr kumimoji="1" lang="zh-CN" altLang="en-US" sz="1800" dirty="0" smtClean="0"/>
              <a:t>控件的显示状态，比如：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文件下载过程中，实时更新下载进度</a:t>
            </a: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 smtClean="0"/>
          </a:p>
          <a:p>
            <a:endParaRPr kumimoji="1" lang="en-US" altLang="zh-CN" sz="1800" dirty="0" smtClean="0"/>
          </a:p>
          <a:p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音乐播放过程中，实时更新播放进度</a:t>
            </a: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 smtClean="0"/>
          </a:p>
        </p:txBody>
      </p:sp>
      <p:pic>
        <p:nvPicPr>
          <p:cNvPr id="4" name="图片 3" descr="QQ20140308-5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2667000"/>
            <a:ext cx="3937000" cy="762000"/>
          </a:xfrm>
          <a:prstGeom prst="rect">
            <a:avLst/>
          </a:prstGeom>
        </p:spPr>
      </p:pic>
      <p:pic>
        <p:nvPicPr>
          <p:cNvPr id="5" name="图片 4" descr="QQ20140308-6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4353544"/>
            <a:ext cx="2969247" cy="162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4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如何修改控件状态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sz="1400" dirty="0" smtClean="0"/>
              <a:t>可见，确实需要经常修改控件状态</a:t>
            </a:r>
            <a:endParaRPr kumimoji="1" lang="en-US" altLang="zh-CN" sz="1400" dirty="0" smtClean="0"/>
          </a:p>
          <a:p>
            <a:endParaRPr kumimoji="1" lang="en-US" altLang="zh-CN" sz="1400" dirty="0"/>
          </a:p>
          <a:p>
            <a:r>
              <a:rPr kumimoji="1" lang="zh-CN" altLang="en-US" sz="1400" dirty="0" smtClean="0"/>
              <a:t>那如何去修改控件的状态呢？方法很简单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每一个</a:t>
            </a:r>
            <a:r>
              <a:rPr kumimoji="1" lang="en-US" altLang="zh-CN" sz="1400" dirty="0" smtClean="0"/>
              <a:t>UI</a:t>
            </a:r>
            <a:r>
              <a:rPr kumimoji="1" lang="zh-CN" altLang="en-US" sz="1400" dirty="0" smtClean="0"/>
              <a:t>控件都是一个对象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修改</a:t>
            </a:r>
            <a:r>
              <a:rPr kumimoji="1" lang="en-US" altLang="zh-CN" sz="1400" dirty="0" smtClean="0"/>
              <a:t>UI</a:t>
            </a:r>
            <a:r>
              <a:rPr kumimoji="1" lang="zh-CN" altLang="en-US" sz="1400" dirty="0" smtClean="0"/>
              <a:t>控件的状态，其实就是修改控件对象的属性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比如修改</a:t>
            </a:r>
            <a:r>
              <a:rPr kumimoji="1" lang="en-US" altLang="zh-CN" sz="1400" dirty="0" smtClean="0"/>
              <a:t>UILabel</a:t>
            </a:r>
            <a:r>
              <a:rPr kumimoji="1" lang="zh-CN" altLang="en-US" sz="1400" dirty="0" smtClean="0"/>
              <a:t>显示的文字，就修改</a:t>
            </a:r>
            <a:r>
              <a:rPr kumimoji="1" lang="en-US" altLang="zh-CN" sz="1400" dirty="0" smtClean="0"/>
              <a:t>UILabel</a:t>
            </a:r>
            <a:r>
              <a:rPr kumimoji="1" lang="zh-CN" altLang="en-US" sz="1400" dirty="0" smtClean="0"/>
              <a:t>对象的</a:t>
            </a:r>
            <a:r>
              <a:rPr kumimoji="1" lang="en-US" altLang="zh-CN" sz="1400" dirty="0" smtClean="0"/>
              <a:t>text</a:t>
            </a:r>
            <a:r>
              <a:rPr kumimoji="1" lang="zh-CN" altLang="en-US" sz="1400" dirty="0" smtClean="0"/>
              <a:t>属性即可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比如修改</a:t>
            </a:r>
            <a:r>
              <a:rPr kumimoji="1" lang="en-US" altLang="zh-CN" sz="1400" dirty="0" smtClean="0"/>
              <a:t>UIImageView</a:t>
            </a:r>
            <a:r>
              <a:rPr kumimoji="1" lang="zh-CN" altLang="en-US" sz="1400" dirty="0" smtClean="0"/>
              <a:t>显示的图片，就修改</a:t>
            </a:r>
            <a:r>
              <a:rPr kumimoji="1" lang="en-US" altLang="zh-CN" sz="1400" dirty="0" smtClean="0"/>
              <a:t>UIImageView</a:t>
            </a:r>
            <a:r>
              <a:rPr kumimoji="1" lang="zh-CN" altLang="en-US" sz="1400" dirty="0" smtClean="0"/>
              <a:t>对象的</a:t>
            </a:r>
            <a:r>
              <a:rPr kumimoji="1" lang="en-US" altLang="zh-CN" sz="1400" dirty="0" smtClean="0"/>
              <a:t>image</a:t>
            </a:r>
            <a:r>
              <a:rPr kumimoji="1" lang="zh-CN" altLang="en-US" sz="1400" dirty="0" smtClean="0"/>
              <a:t>属性即可</a:t>
            </a:r>
            <a:endParaRPr kumimoji="1" lang="en-US" altLang="zh-CN" sz="1400" dirty="0" smtClean="0"/>
          </a:p>
          <a:p>
            <a:pPr marL="0" indent="0">
              <a:buNone/>
            </a:pPr>
            <a:endParaRPr kumimoji="1" lang="en-US" altLang="zh-CN" sz="1400" dirty="0" smtClean="0"/>
          </a:p>
          <a:p>
            <a:r>
              <a:rPr kumimoji="1" lang="zh-CN" altLang="en-US" sz="1400" dirty="0" smtClean="0"/>
              <a:t>不难想到，每一个</a:t>
            </a:r>
            <a:r>
              <a:rPr kumimoji="1" lang="en-US" altLang="zh-CN" sz="1400" dirty="0" smtClean="0"/>
              <a:t>UI</a:t>
            </a:r>
            <a:r>
              <a:rPr kumimoji="1" lang="zh-CN" altLang="en-US" sz="1400" dirty="0" smtClean="0"/>
              <a:t>控件肯定都有很多属性，比如：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400" dirty="0" smtClean="0"/>
              <a:t>UIProgressView</a:t>
            </a:r>
            <a:r>
              <a:rPr kumimoji="1" lang="zh-CN" altLang="en-US" sz="1400" dirty="0" smtClean="0"/>
              <a:t>进度条控件有</a:t>
            </a:r>
            <a:r>
              <a:rPr kumimoji="1" lang="en-US" altLang="zh-CN" sz="1400" dirty="0" smtClean="0"/>
              <a:t>progress</a:t>
            </a:r>
            <a:r>
              <a:rPr kumimoji="1" lang="zh-CN" altLang="en-US" sz="1400" dirty="0" smtClean="0"/>
              <a:t>属性（进度值）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400" dirty="0" smtClean="0"/>
              <a:t>UILabel</a:t>
            </a:r>
            <a:r>
              <a:rPr kumimoji="1" lang="zh-CN" altLang="en-US" sz="1400" dirty="0" smtClean="0"/>
              <a:t>和</a:t>
            </a:r>
            <a:r>
              <a:rPr kumimoji="1" lang="en-US" altLang="zh-CN" sz="1400" dirty="0" smtClean="0"/>
              <a:t>UITextField</a:t>
            </a:r>
            <a:r>
              <a:rPr kumimoji="1" lang="zh-CN" altLang="en-US" sz="1400" dirty="0" smtClean="0"/>
              <a:t>都有</a:t>
            </a:r>
            <a:r>
              <a:rPr kumimoji="1" lang="en-US" altLang="zh-CN" sz="1400" dirty="0" smtClean="0"/>
              <a:t>text</a:t>
            </a:r>
            <a:r>
              <a:rPr kumimoji="1" lang="zh-CN" altLang="en-US" sz="1400" dirty="0" smtClean="0"/>
              <a:t>属性（显示文字）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400" dirty="0" smtClean="0"/>
              <a:t>…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…</a:t>
            </a:r>
          </a:p>
          <a:p>
            <a:pPr>
              <a:buFont typeface="Wingdings" charset="2"/>
              <a:buChar char="Ø"/>
            </a:pPr>
            <a:endParaRPr kumimoji="1" lang="en-US" altLang="zh-CN" sz="1400" dirty="0"/>
          </a:p>
          <a:p>
            <a:r>
              <a:rPr kumimoji="1" lang="zh-CN" altLang="en-US" sz="1400" dirty="0" smtClean="0"/>
              <a:t>虽然，每一个</a:t>
            </a:r>
            <a:r>
              <a:rPr kumimoji="1" lang="en-US" altLang="zh-CN" sz="1400" dirty="0" smtClean="0"/>
              <a:t>UI</a:t>
            </a:r>
            <a:r>
              <a:rPr kumimoji="1" lang="zh-CN" altLang="en-US" sz="1400" dirty="0" smtClean="0"/>
              <a:t>控件都有自己的独特属性，但是有些属性是每个</a:t>
            </a:r>
            <a:r>
              <a:rPr kumimoji="1" lang="en-US" altLang="zh-CN" sz="1400" dirty="0" smtClean="0"/>
              <a:t>UI</a:t>
            </a:r>
            <a:r>
              <a:rPr kumimoji="1" lang="zh-CN" altLang="en-US" sz="1400" dirty="0" smtClean="0"/>
              <a:t>控件都具备的，比如每一个</a:t>
            </a:r>
            <a:r>
              <a:rPr kumimoji="1" lang="en-US" altLang="zh-CN" sz="1400" dirty="0" smtClean="0"/>
              <a:t>UI</a:t>
            </a:r>
            <a:r>
              <a:rPr kumimoji="1" lang="zh-CN" altLang="en-US" sz="1400" dirty="0" smtClean="0"/>
              <a:t>控件都有自己的位置和尺寸、都有自己的父控件、子控件。于是，所有的</a:t>
            </a:r>
            <a:r>
              <a:rPr kumimoji="1" lang="en-US" altLang="zh-CN" sz="1400" dirty="0" smtClean="0"/>
              <a:t>UI</a:t>
            </a:r>
            <a:r>
              <a:rPr kumimoji="1" lang="zh-CN" altLang="en-US" sz="1400" dirty="0" smtClean="0"/>
              <a:t>控件最终都继承自</a:t>
            </a:r>
            <a:r>
              <a:rPr kumimoji="1" lang="en-US" altLang="zh-CN" sz="1400" dirty="0" smtClean="0"/>
              <a:t>UIView</a:t>
            </a:r>
            <a:r>
              <a:rPr kumimoji="1" lang="zh-CN" altLang="en-US" sz="1400" dirty="0" smtClean="0"/>
              <a:t>，</a:t>
            </a:r>
            <a:r>
              <a:rPr kumimoji="1" lang="en-US" altLang="zh-CN" sz="1400" dirty="0" smtClean="0"/>
              <a:t>UI</a:t>
            </a:r>
            <a:r>
              <a:rPr kumimoji="1" lang="zh-CN" altLang="en-US" sz="1400" dirty="0" smtClean="0"/>
              <a:t>控件的公共属性都定义在</a:t>
            </a:r>
            <a:r>
              <a:rPr kumimoji="1" lang="en-US" altLang="zh-CN" sz="1400" dirty="0" smtClean="0"/>
              <a:t>UIView</a:t>
            </a:r>
            <a:r>
              <a:rPr kumimoji="1" lang="zh-CN" altLang="en-US" sz="1400" dirty="0" smtClean="0"/>
              <a:t>中，比如：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400" dirty="0" smtClean="0"/>
              <a:t>frame</a:t>
            </a:r>
            <a:r>
              <a:rPr kumimoji="1" lang="zh-CN" altLang="en-US" sz="1400" dirty="0" smtClean="0"/>
              <a:t> ：位置和尺寸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400" dirty="0" smtClean="0"/>
              <a:t>center</a:t>
            </a:r>
            <a:r>
              <a:rPr kumimoji="1" lang="zh-CN" altLang="en-US" sz="1400" dirty="0" smtClean="0"/>
              <a:t> ：中心点位置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400" dirty="0" smtClean="0"/>
              <a:t>…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…</a:t>
            </a:r>
          </a:p>
          <a:p>
            <a:pPr marL="0" indent="0">
              <a:buNone/>
            </a:pPr>
            <a:endParaRPr kumimoji="1"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07772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UIView</a:t>
            </a:r>
            <a:r>
              <a:rPr kumimoji="1" lang="zh-CN" altLang="en-US" dirty="0" smtClean="0"/>
              <a:t>的常见属性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5250"/>
            <a:ext cx="8229600" cy="4708525"/>
          </a:xfrm>
        </p:spPr>
        <p:txBody>
          <a:bodyPr>
            <a:normAutofit/>
          </a:bodyPr>
          <a:lstStyle/>
          <a:p>
            <a:pPr lvl="0" algn="just">
              <a:buFont typeface="Wingdings" charset="2"/>
              <a:buChar char="Ø"/>
            </a:pPr>
            <a:r>
              <a:rPr lang="en-US" altLang="zh-CN" sz="1600" kern="0" dirty="0" smtClean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property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nonatomic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,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readonly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 </a:t>
            </a:r>
            <a:r>
              <a:rPr lang="en-US" altLang="zh-CN" sz="16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UIView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*superview;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lvl="0" algn="just">
              <a:buFont typeface="Wingdings" charset="2"/>
              <a:buChar char="Ø"/>
            </a:pPr>
            <a:r>
              <a:rPr lang="zh-CN" altLang="zh-CN" sz="16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获得自己的父控件对</a:t>
            </a:r>
            <a:r>
              <a:rPr lang="zh-CN" altLang="zh-CN" sz="1600" kern="0" dirty="0" smtClean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象</a:t>
            </a:r>
            <a:endParaRPr lang="en-US" altLang="zh-CN" sz="1600" kern="0" dirty="0" smtClean="0">
              <a:solidFill>
                <a:srgbClr val="000000"/>
              </a:solidFill>
              <a:latin typeface="Menlo Regular"/>
              <a:ea typeface="宋体"/>
              <a:cs typeface="Menlo Regular"/>
            </a:endParaRPr>
          </a:p>
          <a:p>
            <a:pPr lvl="0" algn="just">
              <a:buFont typeface="Wingdings"/>
              <a:buChar char=""/>
            </a:pP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lvl="0" algn="just">
              <a:buFont typeface="Wingdings" charset="2"/>
              <a:buChar char="Ø"/>
            </a:pPr>
            <a:r>
              <a:rPr lang="en-US" altLang="zh-CN" sz="1600" kern="0" dirty="0" smtClean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property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nonatomic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,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readonly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,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copy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 </a:t>
            </a:r>
            <a:r>
              <a:rPr lang="en-US" altLang="zh-CN" sz="16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NSArray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*subviews;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lvl="0" algn="just">
              <a:buFont typeface="Wingdings" charset="2"/>
              <a:buChar char="Ø"/>
            </a:pPr>
            <a:r>
              <a:rPr lang="zh-CN" altLang="zh-CN" sz="16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获得自己的所有子控件对象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endParaRPr kumimoji="1" lang="en-US" altLang="zh-CN" sz="1600" dirty="0" smtClean="0"/>
          </a:p>
          <a:p>
            <a:pPr lvl="0" algn="just">
              <a:buFont typeface="Wingdings" charset="2"/>
              <a:buChar char="Ø"/>
            </a:pPr>
            <a:r>
              <a:rPr lang="en-US" altLang="zh-CN" sz="1600" kern="0" dirty="0" smtClean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property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nonatomic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 </a:t>
            </a:r>
            <a:r>
              <a:rPr lang="en-US" altLang="zh-CN" sz="16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NSInteger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tag;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lvl="0" algn="just">
              <a:buFont typeface="Wingdings" charset="2"/>
              <a:buChar char="Ø"/>
            </a:pPr>
            <a:r>
              <a:rPr lang="zh-CN" altLang="zh-CN" sz="1600" kern="100" dirty="0">
                <a:latin typeface="Cambria"/>
                <a:ea typeface="宋体"/>
                <a:cs typeface="Times New Roman"/>
              </a:rPr>
              <a:t>控件的</a:t>
            </a:r>
            <a:r>
              <a:rPr lang="en-US" altLang="zh-CN" sz="1600" kern="100" dirty="0">
                <a:latin typeface="Cambria"/>
                <a:ea typeface="宋体"/>
                <a:cs typeface="Times New Roman"/>
              </a:rPr>
              <a:t>ID\</a:t>
            </a:r>
            <a:r>
              <a:rPr lang="zh-CN" altLang="zh-CN" sz="1600" kern="100" dirty="0">
                <a:latin typeface="Cambria"/>
                <a:ea typeface="宋体"/>
                <a:cs typeface="Times New Roman"/>
              </a:rPr>
              <a:t>标识，父控件可以通过</a:t>
            </a:r>
            <a:r>
              <a:rPr lang="en-US" altLang="zh-CN" sz="1600" kern="100" dirty="0">
                <a:latin typeface="Cambria"/>
                <a:ea typeface="宋体"/>
                <a:cs typeface="Times New Roman"/>
              </a:rPr>
              <a:t>tag</a:t>
            </a:r>
            <a:r>
              <a:rPr lang="zh-CN" altLang="zh-CN" sz="1600" kern="100" dirty="0">
                <a:latin typeface="Cambria"/>
                <a:ea typeface="宋体"/>
                <a:cs typeface="Times New Roman"/>
              </a:rPr>
              <a:t>来找到对应的子控件</a:t>
            </a:r>
          </a:p>
          <a:p>
            <a:endParaRPr kumimoji="1" lang="en-US" altLang="zh-CN" sz="1600" dirty="0" smtClean="0"/>
          </a:p>
          <a:p>
            <a:pPr lvl="0" algn="just">
              <a:buFont typeface="Wingdings" charset="2"/>
              <a:buChar char="Ø"/>
            </a:pPr>
            <a:r>
              <a:rPr lang="en-US" altLang="zh-CN" sz="1600" kern="0" dirty="0" smtClean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property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nonatomic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 </a:t>
            </a:r>
            <a:r>
              <a:rPr lang="en-US" altLang="zh-CN" sz="16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CGAffineTransform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transform;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lvl="0" algn="just">
              <a:buFont typeface="Wingdings" charset="2"/>
              <a:buChar char="Ø"/>
            </a:pPr>
            <a:r>
              <a:rPr lang="zh-CN" altLang="zh-CN" sz="16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控件的形变属性（可以设置旋转角度、比例缩放、平移等属性）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6703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UIView</a:t>
            </a:r>
            <a:r>
              <a:rPr kumimoji="1" lang="zh-CN" altLang="en-US" dirty="0" smtClean="0"/>
              <a:t>的常见属性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9056"/>
            <a:ext cx="8229600" cy="4708525"/>
          </a:xfrm>
        </p:spPr>
        <p:txBody>
          <a:bodyPr>
            <a:normAutofit/>
          </a:bodyPr>
          <a:lstStyle/>
          <a:p>
            <a:pPr lvl="0" algn="just">
              <a:buFont typeface="Wingdings" charset="2"/>
              <a:buChar char="Ø"/>
            </a:pPr>
            <a:r>
              <a:rPr lang="en-US" altLang="zh-CN" sz="1600" kern="0" dirty="0" smtClean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property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nonatomic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 </a:t>
            </a:r>
            <a:r>
              <a:rPr lang="en-US" altLang="zh-CN" sz="16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CGRect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frame;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lvl="0" algn="just">
              <a:buFont typeface="Wingdings" charset="2"/>
              <a:buChar char="Ø"/>
            </a:pPr>
            <a:r>
              <a:rPr lang="zh-CN" altLang="zh-CN" sz="16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控件所在矩形</a:t>
            </a:r>
            <a:r>
              <a:rPr lang="zh-CN" altLang="zh-CN" sz="1600" kern="0" dirty="0" smtClean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框</a:t>
            </a:r>
            <a:r>
              <a:rPr lang="zh-CN" altLang="en-US" sz="1600" kern="0" dirty="0" smtClean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在父控件中的</a:t>
            </a:r>
            <a:r>
              <a:rPr lang="zh-CN" altLang="zh-CN" sz="1600" kern="0" dirty="0" smtClean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位置和</a:t>
            </a:r>
            <a:r>
              <a:rPr lang="zh-CN" altLang="zh-CN" sz="16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尺寸（</a:t>
            </a:r>
            <a:r>
              <a:rPr lang="zh-CN" altLang="zh-CN" sz="1600" kern="0" dirty="0">
                <a:solidFill>
                  <a:srgbClr val="FF0000"/>
                </a:solidFill>
                <a:latin typeface="Menlo Regular"/>
                <a:ea typeface="宋体"/>
                <a:cs typeface="Menlo Regular"/>
              </a:rPr>
              <a:t>以父控件的左上角为坐标原点</a:t>
            </a:r>
            <a:r>
              <a:rPr lang="zh-CN" altLang="zh-CN" sz="1600" kern="0" dirty="0" smtClean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）</a:t>
            </a:r>
            <a:endParaRPr lang="en-US" altLang="zh-CN" sz="1600" kern="0" dirty="0" smtClean="0">
              <a:solidFill>
                <a:srgbClr val="000000"/>
              </a:solidFill>
              <a:latin typeface="Menlo Regular"/>
              <a:ea typeface="宋体"/>
              <a:cs typeface="Menlo Regular"/>
            </a:endParaRPr>
          </a:p>
          <a:p>
            <a:pPr lvl="0" algn="just">
              <a:buFont typeface="Wingdings"/>
              <a:buChar char=""/>
            </a:pPr>
            <a:endParaRPr lang="en-US" altLang="zh-CN" sz="1600" kern="100" dirty="0" smtClean="0">
              <a:latin typeface="Cambria"/>
              <a:ea typeface="宋体"/>
              <a:cs typeface="Times New Roman"/>
            </a:endParaRPr>
          </a:p>
          <a:p>
            <a:pPr lvl="0" algn="just">
              <a:buFont typeface="Wingdings" charset="2"/>
              <a:buChar char="Ø"/>
            </a:pPr>
            <a:r>
              <a:rPr lang="en-US" altLang="zh-CN" sz="1600" kern="0" dirty="0" smtClean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property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nonatomic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 </a:t>
            </a:r>
            <a:r>
              <a:rPr lang="en-US" altLang="zh-CN" sz="16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CGRect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bounds;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lvl="0" algn="just">
              <a:buFont typeface="Wingdings" charset="2"/>
              <a:buChar char="Ø"/>
            </a:pPr>
            <a:r>
              <a:rPr lang="zh-CN" altLang="zh-CN" sz="16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控件所在矩形框的位置和尺寸（</a:t>
            </a:r>
            <a:r>
              <a:rPr lang="zh-CN" altLang="zh-CN" sz="1600" kern="0" dirty="0">
                <a:solidFill>
                  <a:srgbClr val="FF0000"/>
                </a:solidFill>
                <a:latin typeface="Menlo Regular"/>
                <a:ea typeface="宋体"/>
                <a:cs typeface="Menlo Regular"/>
              </a:rPr>
              <a:t>以自己左上角为坐标原点</a:t>
            </a:r>
            <a:r>
              <a:rPr lang="zh-CN" altLang="zh-CN" sz="16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，所以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bounds</a:t>
            </a:r>
            <a:r>
              <a:rPr lang="zh-CN" altLang="zh-CN" sz="16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的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x\</a:t>
            </a:r>
            <a:r>
              <a:rPr lang="en-US" altLang="zh-CN" sz="1600" kern="0" dirty="0" smtClean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y</a:t>
            </a:r>
            <a:r>
              <a:rPr lang="zh-CN" altLang="en-US" sz="1600" kern="0" dirty="0" smtClean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一般</a:t>
            </a:r>
            <a:r>
              <a:rPr lang="zh-CN" altLang="zh-CN" sz="1600" kern="0" dirty="0" smtClean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为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0</a:t>
            </a:r>
            <a:r>
              <a:rPr lang="zh-CN" altLang="zh-CN" sz="1600" kern="0" dirty="0" smtClean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）</a:t>
            </a:r>
            <a:endParaRPr lang="en-US" altLang="zh-CN" sz="1600" kern="0" dirty="0" smtClean="0">
              <a:solidFill>
                <a:srgbClr val="000000"/>
              </a:solidFill>
              <a:latin typeface="Menlo Regular"/>
              <a:ea typeface="宋体"/>
              <a:cs typeface="Menlo Regular"/>
            </a:endParaRPr>
          </a:p>
          <a:p>
            <a:pPr lvl="0" algn="just">
              <a:buFont typeface="Wingdings"/>
              <a:buChar char=""/>
            </a:pP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lvl="0" algn="just">
              <a:buFont typeface="Wingdings" charset="2"/>
              <a:buChar char="Ø"/>
            </a:pPr>
            <a:r>
              <a:rPr lang="en-US" altLang="zh-CN" sz="1600" kern="0" dirty="0" smtClean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@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property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(</a:t>
            </a:r>
            <a:r>
              <a:rPr lang="en-US" altLang="zh-CN" sz="1600" kern="0" dirty="0">
                <a:solidFill>
                  <a:srgbClr val="760F50"/>
                </a:solidFill>
                <a:latin typeface="Menlo Regular"/>
                <a:ea typeface="宋体"/>
                <a:cs typeface="Times New Roman"/>
              </a:rPr>
              <a:t>nonatomic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) </a:t>
            </a:r>
            <a:r>
              <a:rPr lang="en-US" altLang="zh-CN" sz="1600" kern="0" dirty="0">
                <a:solidFill>
                  <a:srgbClr val="5C2699"/>
                </a:solidFill>
                <a:latin typeface="Menlo Regular"/>
                <a:ea typeface="宋体"/>
                <a:cs typeface="Times New Roman"/>
              </a:rPr>
              <a:t>CGPoint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center;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lvl="0" algn="just">
              <a:buFont typeface="Wingdings" charset="2"/>
              <a:buChar char="Ø"/>
            </a:pPr>
            <a:r>
              <a:rPr lang="zh-CN" altLang="zh-CN" sz="1600" kern="100" dirty="0">
                <a:latin typeface="Cambria"/>
                <a:ea typeface="宋体"/>
                <a:cs typeface="Times New Roman"/>
              </a:rPr>
              <a:t>控件中点的位置（</a:t>
            </a:r>
            <a:r>
              <a:rPr lang="zh-CN" altLang="zh-CN" sz="1600" kern="100" dirty="0">
                <a:solidFill>
                  <a:srgbClr val="FF0000"/>
                </a:solidFill>
                <a:latin typeface="Cambria"/>
                <a:ea typeface="宋体"/>
                <a:cs typeface="Times New Roman"/>
              </a:rPr>
              <a:t>以父控件的左上角为坐标原点</a:t>
            </a:r>
            <a:r>
              <a:rPr lang="zh-CN" altLang="zh-CN" sz="1600" kern="100" dirty="0" smtClean="0">
                <a:latin typeface="Cambria"/>
                <a:ea typeface="宋体"/>
                <a:cs typeface="Times New Roman"/>
              </a:rPr>
              <a:t>）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617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UIKit</a:t>
            </a:r>
            <a:r>
              <a:rPr kumimoji="1" lang="zh-CN" altLang="en-US" dirty="0" smtClean="0"/>
              <a:t>坐标系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4281"/>
            <a:ext cx="8229600" cy="390912"/>
          </a:xfrm>
        </p:spPr>
        <p:txBody>
          <a:bodyPr>
            <a:normAutofit/>
          </a:bodyPr>
          <a:lstStyle/>
          <a:p>
            <a:pPr lvl="0" algn="just"/>
            <a:r>
              <a:rPr lang="zh-CN" altLang="en-US" sz="1600" kern="100" dirty="0" smtClean="0">
                <a:latin typeface="Cambria"/>
                <a:ea typeface="宋体"/>
                <a:cs typeface="Times New Roman"/>
              </a:rPr>
              <a:t>在</a:t>
            </a:r>
            <a:r>
              <a:rPr lang="en-US" altLang="zh-CN" sz="1600" kern="100" dirty="0" err="1" smtClean="0">
                <a:latin typeface="Cambria"/>
                <a:ea typeface="宋体"/>
                <a:cs typeface="Times New Roman"/>
              </a:rPr>
              <a:t>UIKit</a:t>
            </a:r>
            <a:r>
              <a:rPr lang="zh-CN" altLang="en-US" sz="1600" kern="100" dirty="0" smtClean="0">
                <a:latin typeface="Cambria"/>
                <a:ea typeface="宋体"/>
                <a:cs typeface="Times New Roman"/>
              </a:rPr>
              <a:t>中，坐标系的原点（</a:t>
            </a:r>
            <a:r>
              <a:rPr lang="en-US" altLang="zh-CN" sz="1600" kern="100" dirty="0" smtClean="0">
                <a:latin typeface="Cambria"/>
                <a:ea typeface="宋体"/>
                <a:cs typeface="Times New Roman"/>
              </a:rPr>
              <a:t>0</a:t>
            </a:r>
            <a:r>
              <a:rPr lang="zh-CN" altLang="en-US" sz="1600" kern="100" dirty="0" smtClean="0">
                <a:latin typeface="Cambria"/>
                <a:ea typeface="宋体"/>
                <a:cs typeface="Times New Roman"/>
              </a:rPr>
              <a:t>，</a:t>
            </a:r>
            <a:r>
              <a:rPr lang="en-US" altLang="zh-CN" sz="1600" kern="100" dirty="0" smtClean="0">
                <a:latin typeface="Cambria"/>
                <a:ea typeface="宋体"/>
                <a:cs typeface="Times New Roman"/>
              </a:rPr>
              <a:t>0</a:t>
            </a:r>
            <a:r>
              <a:rPr lang="zh-CN" altLang="en-US" sz="1600" kern="100" dirty="0" smtClean="0">
                <a:latin typeface="Cambria"/>
                <a:ea typeface="宋体"/>
                <a:cs typeface="Times New Roman"/>
              </a:rPr>
              <a:t>）在左上角，</a:t>
            </a:r>
            <a:r>
              <a:rPr lang="en-US" altLang="zh-CN" sz="1600" kern="100" dirty="0" smtClean="0">
                <a:latin typeface="Cambria"/>
                <a:ea typeface="宋体"/>
                <a:cs typeface="Times New Roman"/>
              </a:rPr>
              <a:t>x</a:t>
            </a:r>
            <a:r>
              <a:rPr lang="zh-CN" altLang="en-US" sz="1600" kern="100" dirty="0" smtClean="0">
                <a:latin typeface="Cambria"/>
                <a:ea typeface="宋体"/>
                <a:cs typeface="Times New Roman"/>
              </a:rPr>
              <a:t>值向右正向延伸，</a:t>
            </a:r>
            <a:r>
              <a:rPr lang="en-US" altLang="zh-CN" sz="1600" kern="100" dirty="0" smtClean="0">
                <a:latin typeface="Cambria"/>
                <a:ea typeface="宋体"/>
                <a:cs typeface="Times New Roman"/>
              </a:rPr>
              <a:t>y</a:t>
            </a:r>
            <a:r>
              <a:rPr lang="zh-CN" altLang="en-US" sz="1600" kern="100" dirty="0" smtClean="0">
                <a:latin typeface="Cambria"/>
                <a:ea typeface="宋体"/>
                <a:cs typeface="Times New Roman"/>
              </a:rPr>
              <a:t>值向下正向延伸</a:t>
            </a:r>
            <a:endParaRPr lang="en-US" altLang="zh-CN" sz="1600" kern="100" dirty="0" smtClean="0">
              <a:latin typeface="Cambria"/>
              <a:ea typeface="宋体"/>
              <a:cs typeface="Times New Roman"/>
            </a:endParaRPr>
          </a:p>
          <a:p>
            <a:pPr marL="0" lvl="0" indent="0" algn="just">
              <a:buNone/>
            </a:pPr>
            <a:endParaRPr lang="en-US" altLang="zh-CN" sz="1600" kern="100" dirty="0">
              <a:latin typeface="Cambria"/>
              <a:ea typeface="宋体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12828" y="2678313"/>
            <a:ext cx="2029315" cy="2982039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78909" y="2350398"/>
            <a:ext cx="113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5" idx="3"/>
          </p:cNvCxnSpPr>
          <p:nvPr/>
        </p:nvCxnSpPr>
        <p:spPr>
          <a:xfrm>
            <a:off x="2912828" y="2535064"/>
            <a:ext cx="2029315" cy="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948192" y="21536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x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209325" y="38385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y</a:t>
            </a:r>
            <a:endParaRPr kumimoji="1" lang="zh-CN" altLang="en-US" dirty="0"/>
          </a:p>
        </p:txBody>
      </p:sp>
      <p:cxnSp>
        <p:nvCxnSpPr>
          <p:cNvPr id="12" name="直线箭头连接符 11"/>
          <p:cNvCxnSpPr/>
          <p:nvPr/>
        </p:nvCxnSpPr>
        <p:spPr>
          <a:xfrm>
            <a:off x="2719559" y="2719730"/>
            <a:ext cx="0" cy="2940622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33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UIView</a:t>
            </a:r>
            <a:r>
              <a:rPr kumimoji="1" lang="zh-CN" altLang="en-US" dirty="0" smtClean="0"/>
              <a:t>的常见方法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9056"/>
            <a:ext cx="8229600" cy="4708525"/>
          </a:xfrm>
        </p:spPr>
        <p:txBody>
          <a:bodyPr>
            <a:normAutofit/>
          </a:bodyPr>
          <a:lstStyle/>
          <a:p>
            <a:pPr lvl="0" algn="just"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)addSubview:(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*)view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lvl="0" algn="just">
              <a:buFont typeface="Wingdings" charset="2"/>
              <a:buChar char="Ø"/>
            </a:pPr>
            <a:r>
              <a:rPr lang="zh-CN" altLang="en-US" sz="1600" kern="0" dirty="0" smtClean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添加一个子控件</a:t>
            </a:r>
            <a:r>
              <a:rPr lang="en-US" altLang="zh-CN" sz="1600" kern="0" dirty="0" smtClean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view</a:t>
            </a:r>
            <a:endParaRPr lang="en-US" altLang="zh-CN" sz="1600" kern="0" dirty="0">
              <a:solidFill>
                <a:srgbClr val="000000"/>
              </a:solidFill>
              <a:latin typeface="Menlo Regular"/>
              <a:ea typeface="宋体"/>
              <a:cs typeface="Menlo Regular"/>
            </a:endParaRPr>
          </a:p>
          <a:p>
            <a:pPr lvl="0" algn="just">
              <a:buFont typeface="Wingdings" charset="2"/>
              <a:buChar char="Ø"/>
            </a:pPr>
            <a:endParaRPr lang="en-US" altLang="zh-CN" sz="1600" kern="100" dirty="0" smtClean="0">
              <a:latin typeface="Cambria"/>
              <a:ea typeface="宋体"/>
              <a:cs typeface="Times New Roman"/>
            </a:endParaRPr>
          </a:p>
          <a:p>
            <a:pPr algn="just"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removeFromSuperview</a:t>
            </a:r>
            <a:r>
              <a:rPr lang="en-US" altLang="zh-CN" sz="1600" kern="0" dirty="0" smtClean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;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lvl="0" algn="just">
              <a:buFont typeface="Wingdings" charset="2"/>
              <a:buChar char="Ø"/>
            </a:pPr>
            <a:r>
              <a:rPr lang="zh-CN" altLang="en-US" sz="1600" kern="0" dirty="0" smtClean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从父控件中移除</a:t>
            </a:r>
            <a:endParaRPr lang="en-US" altLang="zh-CN" sz="1600" kern="0" dirty="0" smtClean="0">
              <a:solidFill>
                <a:srgbClr val="000000"/>
              </a:solidFill>
              <a:latin typeface="Menlo Regular"/>
              <a:ea typeface="宋体"/>
              <a:cs typeface="Menlo Regular"/>
            </a:endParaRPr>
          </a:p>
          <a:p>
            <a:pPr marL="0" lvl="0" indent="0" algn="just">
              <a:buNone/>
            </a:pP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algn="just"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*)viewWithTag:(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tag</a:t>
            </a:r>
            <a:r>
              <a:rPr lang="en-US" altLang="zh-CN" sz="1600" kern="0" dirty="0" smtClean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;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  <a:p>
            <a:pPr lvl="0" algn="just">
              <a:buFont typeface="Wingdings" charset="2"/>
              <a:buChar char="Ø"/>
            </a:pPr>
            <a:r>
              <a:rPr lang="zh-CN" altLang="en-US" sz="1600" kern="100" dirty="0" smtClean="0">
                <a:latin typeface="Cambria"/>
                <a:ea typeface="宋体"/>
                <a:cs typeface="Times New Roman"/>
              </a:rPr>
              <a:t>根据一个</a:t>
            </a:r>
            <a:r>
              <a:rPr lang="en-US" altLang="zh-CN" sz="1600" kern="100" dirty="0" smtClean="0">
                <a:latin typeface="Cambria"/>
                <a:ea typeface="宋体"/>
                <a:cs typeface="Times New Roman"/>
              </a:rPr>
              <a:t>tag</a:t>
            </a:r>
            <a:r>
              <a:rPr lang="zh-CN" altLang="en-US" sz="1600" kern="100" dirty="0" smtClean="0">
                <a:latin typeface="Cambria"/>
                <a:ea typeface="宋体"/>
                <a:cs typeface="Times New Roman"/>
              </a:rPr>
              <a:t>标识找出对应的控件（一般都是子控件）</a:t>
            </a:r>
            <a:endParaRPr lang="zh-CN" altLang="zh-CN" sz="1600" kern="100" dirty="0">
              <a:latin typeface="Cambria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358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1143</TotalTime>
  <Words>434</Words>
  <Application>Microsoft Macintosh PowerPoint</Application>
  <PresentationFormat>全屏显示(4:3)</PresentationFormat>
  <Paragraphs>64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iOS8</vt:lpstr>
      <vt:lpstr>控件的常见属性</vt:lpstr>
      <vt:lpstr>修改控件状态</vt:lpstr>
      <vt:lpstr>如何修改控件状态</vt:lpstr>
      <vt:lpstr>UIView的常见属性</vt:lpstr>
      <vt:lpstr>UIView的常见属性</vt:lpstr>
      <vt:lpstr>UIKit坐标系</vt:lpstr>
      <vt:lpstr>UIView的常见方法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apple</cp:lastModifiedBy>
  <cp:revision>304</cp:revision>
  <dcterms:created xsi:type="dcterms:W3CDTF">2013-07-22T07:36:09Z</dcterms:created>
  <dcterms:modified xsi:type="dcterms:W3CDTF">2014-12-09T07:07:20Z</dcterms:modified>
</cp:coreProperties>
</file>