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82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78" r:id="rId15"/>
    <p:sldId id="280" r:id="rId16"/>
    <p:sldId id="281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07" autoAdjust="0"/>
  </p:normalViewPr>
  <p:slideViewPr>
    <p:cSldViewPr snapToGrid="0" snapToObjects="1">
      <p:cViewPr varScale="1">
        <p:scale>
          <a:sx n="94" d="100"/>
          <a:sy n="94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14-12-18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14-12-18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14-12-18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661" r:id="rId1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bsyun.baidu.com/apiconsole/key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map.baidu.com/lbsapi/cloud/sdkiosdev-download.htm" TargetMode="Externa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baidu.com/map/sdkiosdev-1.htm" TargetMode="Externa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百度地图</a:t>
            </a:r>
            <a:r>
              <a:rPr kumimoji="1" lang="en-US" altLang="zh-CN" dirty="0"/>
              <a:t>API</a:t>
            </a:r>
            <a:endParaRPr kumimoji="1"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学院</a:t>
            </a:r>
          </a:p>
        </p:txBody>
      </p:sp>
    </p:spTree>
    <p:extLst>
      <p:ext uri="{BB962C8B-B14F-4D97-AF65-F5344CB8AC3E}">
        <p14:creationId xmlns:p14="http://schemas.microsoft.com/office/powerpoint/2010/main" val="5380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添加依赖的</a:t>
            </a:r>
            <a:r>
              <a:rPr kumimoji="1" lang="en-US" altLang="zh-CN" dirty="0"/>
              <a:t>.a</a:t>
            </a:r>
            <a:r>
              <a:rPr kumimoji="1" lang="zh-CN" altLang="en-US" dirty="0"/>
              <a:t>、</a:t>
            </a:r>
            <a:r>
              <a:rPr kumimoji="1" lang="zh-CN" altLang="zh-CN" dirty="0"/>
              <a:t>.</a:t>
            </a:r>
            <a:r>
              <a:rPr kumimoji="1" lang="en-US" altLang="zh-CN" dirty="0"/>
              <a:t>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bundle</a:t>
            </a:r>
            <a:r>
              <a:rPr kumimoji="1" lang="zh-CN" altLang="en-US" dirty="0"/>
              <a:t>等资源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4374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添加依赖的框架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800" dirty="0" err="1" smtClean="0"/>
              <a:t>CoreLocation.framework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800" dirty="0" err="1" smtClean="0"/>
              <a:t>QuartzCore.framework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800" dirty="0" err="1" smtClean="0"/>
              <a:t>OpenGLES.framework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800" dirty="0" err="1" smtClean="0"/>
              <a:t>SystemConfiguration.framework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800" dirty="0" err="1" smtClean="0"/>
              <a:t>CoreGraphics.framework</a:t>
            </a:r>
            <a:endParaRPr kumimoji="1" lang="en-US" altLang="zh-CN" sz="18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800" dirty="0" err="1" smtClean="0"/>
              <a:t>Security.framework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2.1.0</a:t>
            </a:r>
            <a:r>
              <a:rPr kumimoji="1" lang="zh-CN" altLang="en-US" sz="1800" dirty="0"/>
              <a:t>开始需要）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7045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添加依赖的</a:t>
            </a:r>
            <a:r>
              <a:rPr kumimoji="1" lang="en-US" altLang="zh-CN" dirty="0"/>
              <a:t>.a</a:t>
            </a:r>
            <a:r>
              <a:rPr kumimoji="1" lang="zh-CN" altLang="en-US" dirty="0"/>
              <a:t>、</a:t>
            </a:r>
            <a:r>
              <a:rPr kumimoji="1" lang="zh-CN" altLang="zh-CN" dirty="0"/>
              <a:t>.</a:t>
            </a:r>
            <a:r>
              <a:rPr kumimoji="1" lang="en-US" altLang="zh-CN" dirty="0"/>
              <a:t>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bundle</a:t>
            </a:r>
            <a:r>
              <a:rPr kumimoji="1" lang="zh-CN" altLang="en-US" dirty="0"/>
              <a:t>.</a:t>
            </a:r>
            <a:r>
              <a:rPr kumimoji="1" lang="en-US" altLang="zh-CN" dirty="0"/>
              <a:t>..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4374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最终项目里面多出的东西是：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  <p:pic>
        <p:nvPicPr>
          <p:cNvPr id="4" name="图片 3" descr="QQ20131108-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97" y="2183772"/>
            <a:ext cx="4249014" cy="4595329"/>
          </a:xfrm>
          <a:prstGeom prst="rect">
            <a:avLst/>
          </a:prstGeom>
        </p:spPr>
      </p:pic>
      <p:pic>
        <p:nvPicPr>
          <p:cNvPr id="5" name="图片 4" descr="QQ20131108-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96" y="2183772"/>
            <a:ext cx="4503466" cy="403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1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新建</a:t>
            </a:r>
            <a:r>
              <a:rPr kumimoji="1" lang="en-US" altLang="zh-CN" dirty="0" smtClean="0"/>
              <a:t>.mm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390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静态库中采用</a:t>
            </a:r>
            <a:r>
              <a:rPr lang="en-US" altLang="zh-CN" sz="1600" dirty="0" err="1"/>
              <a:t>ObjectC</a:t>
            </a:r>
            <a:r>
              <a:rPr lang="en-US" altLang="zh-CN" sz="1600" dirty="0"/>
              <a:t>++</a:t>
            </a:r>
            <a:r>
              <a:rPr lang="zh-CN" altLang="en-US" sz="1600" dirty="0"/>
              <a:t>实现，因此需要您保证您工程中至少有一个</a:t>
            </a:r>
            <a:r>
              <a:rPr lang="en-US" altLang="zh-CN" sz="1600" dirty="0"/>
              <a:t>.mm</a:t>
            </a:r>
            <a:r>
              <a:rPr lang="zh-CN" altLang="en-US" sz="1600" dirty="0"/>
              <a:t>后缀的源文件</a:t>
            </a:r>
            <a:r>
              <a:rPr lang="en-US" altLang="zh-CN" sz="1600" dirty="0"/>
              <a:t>(</a:t>
            </a:r>
            <a:r>
              <a:rPr lang="zh-CN" altLang="en-US" sz="1600" dirty="0"/>
              <a:t>您可以将任意一个</a:t>
            </a:r>
            <a:r>
              <a:rPr lang="en-US" altLang="zh-CN" sz="1600" dirty="0"/>
              <a:t>.m</a:t>
            </a:r>
            <a:r>
              <a:rPr lang="zh-CN" altLang="en-US" sz="1600" dirty="0"/>
              <a:t>后缀的文件改名为</a:t>
            </a:r>
            <a:r>
              <a:rPr lang="en-US" altLang="zh-CN" sz="1600" dirty="0"/>
              <a:t>.mm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或者</a:t>
            </a:r>
            <a:r>
              <a:rPr lang="zh-CN" altLang="en-US" sz="1600" dirty="0" smtClean="0"/>
              <a:t>在</a:t>
            </a:r>
            <a:r>
              <a:rPr lang="zh-CN" altLang="en-US" sz="1600" dirty="0"/>
              <a:t>工程属性中指定编译</a:t>
            </a:r>
            <a:r>
              <a:rPr lang="zh-CN" altLang="en-US" sz="1600" dirty="0" smtClean="0"/>
              <a:t>方式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zh-CN" altLang="en-US" sz="1600" dirty="0" smtClean="0"/>
              <a:t>如果运行报莫名其妙的错误，需要添加链接参数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5" name="图片 4" descr="QQ20131108-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8079"/>
            <a:ext cx="7315200" cy="1943100"/>
          </a:xfrm>
          <a:prstGeom prst="rect">
            <a:avLst/>
          </a:prstGeom>
        </p:spPr>
      </p:pic>
      <p:pic>
        <p:nvPicPr>
          <p:cNvPr id="7" name="图片 6" descr="QQ20131108-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4" y="2030853"/>
            <a:ext cx="2424970" cy="675308"/>
          </a:xfrm>
          <a:prstGeom prst="rect">
            <a:avLst/>
          </a:prstGeom>
        </p:spPr>
      </p:pic>
      <p:pic>
        <p:nvPicPr>
          <p:cNvPr id="8" name="图片 7" descr="QQ20131108-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4138"/>
            <a:ext cx="7339880" cy="14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修改软件唯一标识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4138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修改软件唯一标识为当初申请</a:t>
            </a:r>
            <a:r>
              <a:rPr kumimoji="1" lang="en-US" altLang="zh-CN" sz="1600" dirty="0" smtClean="0"/>
              <a:t>key</a:t>
            </a:r>
            <a:r>
              <a:rPr kumimoji="1" lang="zh-CN" altLang="en-US" sz="1600" dirty="0" smtClean="0"/>
              <a:t>时的安全码</a:t>
            </a:r>
            <a:endParaRPr kumimoji="1" lang="en-US" altLang="zh-CN" sz="1600" dirty="0" smtClean="0"/>
          </a:p>
          <a:p>
            <a:endParaRPr kumimoji="1" lang="zh-CN" altLang="en-US" sz="1600" dirty="0"/>
          </a:p>
        </p:txBody>
      </p:sp>
      <p:pic>
        <p:nvPicPr>
          <p:cNvPr id="6" name="图片 5" descr="QQ20131108-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5" y="1767127"/>
            <a:ext cx="6375400" cy="2870200"/>
          </a:xfrm>
          <a:prstGeom prst="rect">
            <a:avLst/>
          </a:prstGeom>
        </p:spPr>
      </p:pic>
      <p:pic>
        <p:nvPicPr>
          <p:cNvPr id="7" name="图片 6" descr="QQ20131108-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88" y="4064000"/>
            <a:ext cx="660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</a:t>
            </a:r>
            <a:r>
              <a:rPr kumimoji="1" lang="en-US" altLang="en-US" dirty="0" smtClean="0"/>
              <a:t>导入主头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使用地图前需要导入</a:t>
            </a:r>
            <a:r>
              <a:rPr kumimoji="1" lang="en-US" altLang="zh-CN" sz="2000" dirty="0" smtClean="0"/>
              <a:t>SDK</a:t>
            </a:r>
            <a:r>
              <a:rPr kumimoji="1" lang="zh-CN" altLang="en-US" sz="2000" dirty="0" smtClean="0"/>
              <a:t>的主头文件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6E200D"/>
                </a:solidFill>
                <a:latin typeface="Menlo-Regular"/>
              </a:rPr>
              <a:t>#import </a:t>
            </a:r>
            <a:r>
              <a:rPr lang="en-US" altLang="zh-CN" sz="2000" dirty="0">
                <a:solidFill>
                  <a:srgbClr val="BA0011"/>
                </a:solidFill>
                <a:latin typeface="Menlo-Regular"/>
              </a:rPr>
              <a:t>"</a:t>
            </a:r>
            <a:r>
              <a:rPr lang="en-US" altLang="zh-CN" sz="2000" dirty="0" err="1">
                <a:solidFill>
                  <a:srgbClr val="BA0011"/>
                </a:solidFill>
                <a:latin typeface="Menlo-Regular"/>
              </a:rPr>
              <a:t>BMapKit.h</a:t>
            </a:r>
            <a:r>
              <a:rPr lang="en-US" altLang="zh-CN" sz="2000" dirty="0">
                <a:solidFill>
                  <a:srgbClr val="BA0011"/>
                </a:solidFill>
                <a:latin typeface="Menlo-Regular"/>
              </a:rPr>
              <a:t>"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72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开启地图引擎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448993"/>
                </a:solidFill>
                <a:latin typeface="Menlo-Regular"/>
              </a:rPr>
              <a:t>_</a:t>
            </a:r>
            <a:r>
              <a:rPr lang="en-US" altLang="zh-CN" sz="2000" dirty="0" err="1">
                <a:solidFill>
                  <a:srgbClr val="448993"/>
                </a:solidFill>
                <a:latin typeface="Menlo-Regular"/>
              </a:rPr>
              <a:t>mapMgr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sz="2000" dirty="0" err="1">
                <a:solidFill>
                  <a:srgbClr val="306F79"/>
                </a:solidFill>
                <a:latin typeface="Menlo-Regular"/>
              </a:rPr>
              <a:t>BMKMapManager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20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B40062"/>
                </a:solidFill>
                <a:latin typeface="Menlo-Regular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ret =[</a:t>
            </a:r>
            <a:r>
              <a:rPr lang="en-US" altLang="zh-CN" sz="2000" dirty="0">
                <a:solidFill>
                  <a:srgbClr val="448993"/>
                </a:solidFill>
                <a:latin typeface="Menlo-Regular"/>
              </a:rPr>
              <a:t>_</a:t>
            </a:r>
            <a:r>
              <a:rPr lang="en-US" altLang="zh-CN" sz="2000" dirty="0" err="1">
                <a:solidFill>
                  <a:srgbClr val="448993"/>
                </a:solidFill>
                <a:latin typeface="Menlo-Regular"/>
              </a:rPr>
              <a:t>mapMgr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>
                <a:solidFill>
                  <a:srgbClr val="203C3F"/>
                </a:solidFill>
                <a:latin typeface="Menlo-Regular"/>
              </a:rPr>
              <a:t>start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2000" dirty="0">
                <a:solidFill>
                  <a:srgbClr val="BA0011"/>
                </a:solidFill>
                <a:latin typeface="Menlo-Regular"/>
              </a:rPr>
              <a:t>@"0F0dd93edfd75399dc65e299305b8490"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203C3F"/>
                </a:solidFill>
                <a:latin typeface="Menlo-Regular"/>
              </a:rPr>
              <a:t>generalDelegate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2000" dirty="0" err="1">
                <a:solidFill>
                  <a:srgbClr val="B40062"/>
                </a:solidFill>
                <a:latin typeface="Menlo-Regular"/>
              </a:rPr>
              <a:t>nil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Menlo-Regular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(ret) {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2000" dirty="0" err="1">
                <a:solidFill>
                  <a:srgbClr val="643820"/>
                </a:solidFill>
                <a:latin typeface="Menlo-Regular"/>
              </a:rPr>
              <a:t>MyLog</a:t>
            </a:r>
            <a:r>
              <a:rPr lang="en-US" altLang="zh-TW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2000" dirty="0">
                <a:solidFill>
                  <a:srgbClr val="BA0011"/>
                </a:solidFill>
                <a:latin typeface="Menlo-Regular"/>
              </a:rPr>
              <a:t>@"</a:t>
            </a:r>
            <a:r>
              <a:rPr lang="zh-TW" altLang="en-US" sz="2000" dirty="0">
                <a:solidFill>
                  <a:srgbClr val="BA0011"/>
                </a:solidFill>
                <a:latin typeface="STHeitiSC-Light"/>
              </a:rPr>
              <a:t>地图引擎开启成功</a:t>
            </a:r>
            <a:r>
              <a:rPr lang="en-US" altLang="zh-TW" sz="2000" dirty="0">
                <a:solidFill>
                  <a:srgbClr val="BA0011"/>
                </a:solidFill>
                <a:latin typeface="Menlo-Regular"/>
              </a:rPr>
              <a:t>!"</a:t>
            </a:r>
            <a:r>
              <a:rPr lang="en-US" altLang="zh-TW" sz="20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rgbClr val="000000"/>
                </a:solidFill>
                <a:latin typeface="Menlo-Regular"/>
              </a:rPr>
              <a:t>start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Menlo-Regular"/>
              </a:rPr>
              <a:t>后面传递的是申请的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Menlo-Regular"/>
              </a:rPr>
              <a:t>key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788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地图展示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添加展示地图的</a:t>
            </a:r>
            <a:r>
              <a:rPr kumimoji="1" lang="en-US" altLang="zh-CN" sz="2000" dirty="0" err="1" smtClean="0"/>
              <a:t>BMKMapView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448993"/>
                </a:solidFill>
                <a:latin typeface="Menlo-Regular"/>
              </a:rPr>
              <a:t>_</a:t>
            </a:r>
            <a:r>
              <a:rPr lang="en-US" altLang="zh-CN" sz="2000" dirty="0" err="1">
                <a:solidFill>
                  <a:srgbClr val="448993"/>
                </a:solidFill>
                <a:latin typeface="Menlo-Regular"/>
              </a:rPr>
              <a:t>mapView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sz="2000" dirty="0" err="1">
                <a:solidFill>
                  <a:srgbClr val="306F79"/>
                </a:solidFill>
                <a:latin typeface="Menlo-Regular"/>
              </a:rPr>
              <a:t>BMKMapView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2000" dirty="0" err="1">
                <a:solidFill>
                  <a:srgbClr val="2E0D6E"/>
                </a:solidFill>
                <a:latin typeface="Menlo-Regular"/>
              </a:rPr>
              <a:t>initWithFrame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2000" dirty="0" err="1">
                <a:solidFill>
                  <a:srgbClr val="4D009E"/>
                </a:solidFill>
                <a:latin typeface="Menlo-Regular"/>
              </a:rPr>
              <a:t>UIScreen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2E0D6E"/>
                </a:solidFill>
                <a:latin typeface="Menlo-Regular"/>
              </a:rPr>
              <a:t>mainScreen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].</a:t>
            </a:r>
            <a:r>
              <a:rPr lang="en-US" altLang="zh-CN" sz="2000" dirty="0" err="1">
                <a:solidFill>
                  <a:srgbClr val="5C2699"/>
                </a:solidFill>
                <a:latin typeface="Menlo-Regular"/>
              </a:rPr>
              <a:t>applicationFrame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2000" dirty="0" err="1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2000" dirty="0" err="1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2E0D6E"/>
                </a:solidFill>
                <a:latin typeface="Menlo-Regular"/>
              </a:rPr>
              <a:t>addSubview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2000" dirty="0">
                <a:solidFill>
                  <a:srgbClr val="448993"/>
                </a:solidFill>
                <a:latin typeface="Menlo-Regular"/>
              </a:rPr>
              <a:t>_</a:t>
            </a:r>
            <a:r>
              <a:rPr lang="en-US" altLang="zh-CN" sz="2000" dirty="0" err="1">
                <a:solidFill>
                  <a:srgbClr val="448993"/>
                </a:solidFill>
                <a:latin typeface="Menlo-Regular"/>
              </a:rPr>
              <a:t>mapView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25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申请</a:t>
            </a:r>
            <a:r>
              <a:rPr kumimoji="1" lang="en-US" altLang="zh-CN" dirty="0" smtClean="0"/>
              <a:t>key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>
                <a:hlinkClick r:id="rId2"/>
              </a:rPr>
              <a:t>http://lbsyun.baidu.com/apiconsole/</a:t>
            </a:r>
            <a:r>
              <a:rPr kumimoji="1" lang="en-US" altLang="zh-CN" sz="2000" dirty="0" smtClean="0">
                <a:hlinkClick r:id="rId2"/>
              </a:rPr>
              <a:t>key</a:t>
            </a:r>
            <a:r>
              <a:rPr kumimoji="1" lang="zh-CN" altLang="en-US" sz="2000" dirty="0" smtClean="0"/>
              <a:t> </a:t>
            </a:r>
            <a:endParaRPr kumimoji="1" lang="zh-CN" altLang="en-US" sz="2000" dirty="0"/>
          </a:p>
        </p:txBody>
      </p:sp>
      <p:pic>
        <p:nvPicPr>
          <p:cNvPr id="4" name="图片 3" descr="QQ20131107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1" y="2123910"/>
            <a:ext cx="6007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申请</a:t>
            </a:r>
            <a:r>
              <a:rPr kumimoji="1" lang="en-US" altLang="zh-CN" dirty="0"/>
              <a:t>key</a:t>
            </a:r>
            <a:endParaRPr kumimoji="1" lang="zh-CN" altLang="en-US" dirty="0"/>
          </a:p>
        </p:txBody>
      </p:sp>
      <p:pic>
        <p:nvPicPr>
          <p:cNvPr id="4" name="图片 3" descr="QQ20131107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16" y="1300166"/>
            <a:ext cx="5435600" cy="1993900"/>
          </a:xfrm>
          <a:prstGeom prst="rect">
            <a:avLst/>
          </a:prstGeom>
        </p:spPr>
      </p:pic>
      <p:pic>
        <p:nvPicPr>
          <p:cNvPr id="6" name="图片 5" descr="QQ20131108-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294066"/>
            <a:ext cx="63754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下载</a:t>
            </a:r>
            <a:r>
              <a:rPr kumimoji="1" lang="en-US" altLang="zh-CN" dirty="0" smtClean="0"/>
              <a:t>SDK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下载百度地图开发包：</a:t>
            </a:r>
            <a:r>
              <a:rPr kumimoji="1" lang="en-US" altLang="zh-CN" sz="1800" dirty="0">
                <a:hlinkClick r:id="rId2"/>
              </a:rPr>
              <a:t>http://api.map.baidu.com/lbsapi/cloud/sdkiosdev-</a:t>
            </a:r>
            <a:r>
              <a:rPr kumimoji="1" lang="en-US" altLang="zh-CN" sz="1800" dirty="0" smtClean="0">
                <a:hlinkClick r:id="rId2"/>
              </a:rPr>
              <a:t>download.htm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最新版本是</a:t>
            </a:r>
            <a:r>
              <a:rPr kumimoji="1" lang="en-US" altLang="zh-CN" sz="1800" dirty="0" smtClean="0"/>
              <a:t>2.1.0</a:t>
            </a:r>
          </a:p>
          <a:p>
            <a:endParaRPr kumimoji="1" lang="zh-CN" altLang="en-US" sz="1800" dirty="0"/>
          </a:p>
        </p:txBody>
      </p:sp>
      <p:pic>
        <p:nvPicPr>
          <p:cNvPr id="4" name="图片 3" descr="QQ20131107-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601027"/>
            <a:ext cx="9017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9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开发指南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4374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如何使用开发包可以参考开发指南</a:t>
            </a:r>
            <a:endParaRPr kumimoji="1" lang="en-US" altLang="zh-CN" sz="1800" dirty="0" smtClean="0"/>
          </a:p>
          <a:p>
            <a:r>
              <a:rPr kumimoji="1" lang="en-US" altLang="zh-CN" sz="1800" dirty="0">
                <a:hlinkClick r:id="rId2"/>
              </a:rPr>
              <a:t>http://developer.baidu.com/map/sdkiosdev-1.</a:t>
            </a:r>
            <a:r>
              <a:rPr kumimoji="1" lang="en-US" altLang="zh-CN" sz="1800" dirty="0" smtClean="0">
                <a:hlinkClick r:id="rId2"/>
              </a:rPr>
              <a:t>htm</a:t>
            </a:r>
            <a:endParaRPr kumimoji="1" lang="en-US" altLang="zh-CN" sz="1800" dirty="0" smtClean="0"/>
          </a:p>
          <a:p>
            <a:endParaRPr kumimoji="1" lang="zh-CN" altLang="en-US" sz="1800" dirty="0"/>
          </a:p>
        </p:txBody>
      </p:sp>
      <p:pic>
        <p:nvPicPr>
          <p:cNvPr id="4" name="图片 3" descr="QQ20131107-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20" y="2189810"/>
            <a:ext cx="5626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开发包结构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解压开发包后，有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个文件夹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QQ20131107-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8" y="2222500"/>
            <a:ext cx="5588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5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集成开发包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接下来新建第一个百度地图应用，步骤如下</a:t>
            </a:r>
            <a:endParaRPr kumimoji="1" lang="en-US" altLang="zh-CN" sz="2000" dirty="0" smtClean="0"/>
          </a:p>
          <a:p>
            <a:pPr>
              <a:buFont typeface="+mj-lt"/>
              <a:buAutoNum type="arabicPeriod"/>
            </a:pPr>
            <a:r>
              <a:rPr kumimoji="1" lang="zh-CN" altLang="en-US" sz="2000" dirty="0" smtClean="0"/>
              <a:t>合并真机和模拟器的</a:t>
            </a:r>
            <a:r>
              <a:rPr kumimoji="1" lang="en-US" altLang="zh-CN" sz="2000" dirty="0" smtClean="0"/>
              <a:t>.a</a:t>
            </a:r>
            <a:r>
              <a:rPr kumimoji="1" lang="zh-CN" altLang="en-US" sz="2000" dirty="0" smtClean="0"/>
              <a:t>库文件</a:t>
            </a:r>
            <a:endParaRPr kumimoji="1" lang="en-US" altLang="zh-CN" sz="2000" dirty="0" smtClean="0"/>
          </a:p>
          <a:p>
            <a:pPr>
              <a:buFont typeface="+mj-lt"/>
              <a:buAutoNum type="arabicPeriod"/>
            </a:pPr>
            <a:r>
              <a:rPr kumimoji="1" lang="zh-CN" altLang="en-US" sz="2000" dirty="0" smtClean="0"/>
              <a:t>添加依赖的</a:t>
            </a:r>
            <a:r>
              <a:rPr kumimoji="1" lang="en-US" altLang="zh-CN" sz="2000" dirty="0" smtClean="0"/>
              <a:t>.a</a:t>
            </a:r>
            <a:r>
              <a:rPr kumimoji="1" lang="zh-CN" altLang="en-US" sz="2000" dirty="0" smtClean="0"/>
              <a:t>、</a:t>
            </a:r>
            <a:r>
              <a:rPr kumimoji="1" lang="zh-CN" altLang="zh-CN" sz="2000" dirty="0" smtClean="0"/>
              <a:t>.</a:t>
            </a:r>
            <a:r>
              <a:rPr kumimoji="1" lang="en-US" altLang="zh-CN" sz="2000" dirty="0" smtClean="0"/>
              <a:t>h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framework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bundle</a:t>
            </a:r>
            <a:r>
              <a:rPr kumimoji="1" lang="zh-CN" altLang="en-US" sz="2000" dirty="0" smtClean="0"/>
              <a:t>等资源</a:t>
            </a:r>
            <a:endParaRPr kumimoji="1" lang="en-US" altLang="zh-CN" sz="2000" dirty="0" smtClean="0"/>
          </a:p>
          <a:p>
            <a:pPr>
              <a:buFont typeface="+mj-lt"/>
              <a:buAutoNum type="arabicPeriod"/>
            </a:pPr>
            <a:r>
              <a:rPr kumimoji="1" lang="zh-CN" altLang="en-US" sz="2000" dirty="0" smtClean="0"/>
              <a:t>新建</a:t>
            </a:r>
            <a:r>
              <a:rPr kumimoji="1" lang="en-US" altLang="zh-CN" sz="2000" dirty="0" smtClean="0"/>
              <a:t>.mm</a:t>
            </a:r>
            <a:r>
              <a:rPr kumimoji="1" lang="zh-CN" altLang="en-US" sz="2000" dirty="0" smtClean="0"/>
              <a:t>文件</a:t>
            </a:r>
            <a:endParaRPr kumimoji="1" lang="en-US" altLang="zh-CN" sz="2000" dirty="0" smtClean="0"/>
          </a:p>
          <a:p>
            <a:pPr>
              <a:buFont typeface="+mj-lt"/>
              <a:buAutoNum type="arabicPeriod"/>
            </a:pPr>
            <a:r>
              <a:rPr kumimoji="1" lang="zh-CN" altLang="en-US" sz="2000" dirty="0" smtClean="0"/>
              <a:t>修改软件唯一标识</a:t>
            </a:r>
            <a:endParaRPr kumimoji="1" lang="en-US" altLang="zh-CN" sz="2000" dirty="0" smtClean="0"/>
          </a:p>
          <a:p>
            <a:pPr>
              <a:buFont typeface="+mj-lt"/>
              <a:buAutoNum type="arabicPeriod"/>
            </a:pPr>
            <a:r>
              <a:rPr kumimoji="1" lang="zh-CN" altLang="en-US" sz="2000" dirty="0" smtClean="0"/>
              <a:t>导入主头文件</a:t>
            </a:r>
            <a:endParaRPr kumimoji="1" lang="en-US" altLang="zh-CN" sz="2000" dirty="0" smtClean="0"/>
          </a:p>
          <a:p>
            <a:pPr>
              <a:buFont typeface="+mj-lt"/>
              <a:buAutoNum type="arabicPeriod"/>
            </a:pPr>
            <a:r>
              <a:rPr kumimoji="1" lang="en-US" altLang="en-US" sz="2000" dirty="0" smtClean="0"/>
              <a:t>开启地图引擎</a:t>
            </a:r>
            <a:endParaRPr kumimoji="1" lang="en-US" altLang="zh-CN" sz="2000" dirty="0" smtClean="0"/>
          </a:p>
          <a:p>
            <a:pPr>
              <a:buFont typeface="+mj-lt"/>
              <a:buAutoNum type="arabicPeriod"/>
            </a:pPr>
            <a:r>
              <a:rPr kumimoji="1" lang="zh-CN" altLang="en-US" sz="2000" dirty="0" smtClean="0"/>
              <a:t>地图展示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756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合并真机和模拟器的</a:t>
            </a:r>
            <a:r>
              <a:rPr kumimoji="1" lang="en-US" altLang="zh-CN" dirty="0"/>
              <a:t>.a</a:t>
            </a:r>
            <a:r>
              <a:rPr kumimoji="1" lang="zh-CN" altLang="en-US" dirty="0"/>
              <a:t>库文</a:t>
            </a:r>
            <a:r>
              <a:rPr kumimoji="1" lang="zh-CN" altLang="en-US" dirty="0" smtClean="0"/>
              <a:t>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百度地图并未开源，只提供了静态库文件</a:t>
            </a:r>
            <a:r>
              <a:rPr kumimoji="1" lang="en-US" altLang="zh-CN" sz="1600" dirty="0" err="1"/>
              <a:t>libbaidumapapi.a</a:t>
            </a:r>
            <a:r>
              <a:rPr kumimoji="1" lang="zh-CN" altLang="en-US" sz="1600" dirty="0" smtClean="0"/>
              <a:t>，有真机和模拟器版，分别放在下面两个文件夹中：</a:t>
            </a:r>
            <a:endParaRPr kumimoji="1" lang="en-US" altLang="zh-CN" sz="16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600" dirty="0" smtClean="0"/>
              <a:t>BaiduMap_iOSSDK_v2.1.0_Lib/libs/Release</a:t>
            </a:r>
            <a:r>
              <a:rPr kumimoji="1" lang="en-US" altLang="zh-CN" sz="1600" dirty="0"/>
              <a:t>-</a:t>
            </a:r>
            <a:r>
              <a:rPr kumimoji="1" lang="en-US" altLang="zh-CN" sz="1600" dirty="0" err="1" smtClean="0"/>
              <a:t>iphoneos</a:t>
            </a:r>
            <a:endParaRPr kumimoji="1" lang="en-US" altLang="zh-CN" sz="16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600" dirty="0"/>
              <a:t>BaiduMap_iOSSDK_v2.1.0_Lib/</a:t>
            </a:r>
            <a:r>
              <a:rPr kumimoji="1" lang="en-US" altLang="zh-CN" sz="1600" dirty="0" smtClean="0"/>
              <a:t>libs</a:t>
            </a:r>
            <a:r>
              <a:rPr kumimoji="1" lang="zh-CN" altLang="en-US" sz="1600" dirty="0"/>
              <a:t>/</a:t>
            </a:r>
            <a:r>
              <a:rPr kumimoji="1" lang="en-US" altLang="zh-CN" sz="1600" dirty="0" smtClean="0"/>
              <a:t>Release</a:t>
            </a:r>
            <a:r>
              <a:rPr kumimoji="1" lang="en-US" altLang="zh-CN" sz="1600" dirty="0"/>
              <a:t>-</a:t>
            </a:r>
            <a:r>
              <a:rPr kumimoji="1" lang="en-US" altLang="zh-CN" sz="1600" dirty="0" err="1" smtClean="0"/>
              <a:t>iphonesimulator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为了避免</a:t>
            </a:r>
            <a:r>
              <a:rPr lang="zh-CN" altLang="en-US" sz="1600" dirty="0" smtClean="0"/>
              <a:t>每次在真机和模拟器编译时都重新添加</a:t>
            </a:r>
            <a:r>
              <a:rPr lang="en-US" altLang="zh-CN" sz="1600" dirty="0"/>
              <a:t>.a</a:t>
            </a:r>
            <a:r>
              <a:rPr lang="zh-CN" altLang="en-US" sz="1600" dirty="0"/>
              <a:t>文</a:t>
            </a:r>
            <a:r>
              <a:rPr lang="zh-CN" altLang="en-US" sz="1600" dirty="0" smtClean="0"/>
              <a:t>件，应该将两个</a:t>
            </a:r>
            <a:r>
              <a:rPr lang="en-US" altLang="zh-CN" sz="1600" dirty="0" smtClean="0"/>
              <a:t>.a</a:t>
            </a:r>
            <a:r>
              <a:rPr lang="zh-CN" altLang="en-US" sz="1600" dirty="0" smtClean="0"/>
              <a:t>文件合并为一个</a:t>
            </a:r>
            <a:r>
              <a:rPr kumimoji="1" lang="zh-CN" altLang="zh-CN" sz="1600" dirty="0"/>
              <a:t>，</a:t>
            </a:r>
            <a:r>
              <a:rPr kumimoji="1" lang="zh-CN" altLang="en-US" sz="1600" dirty="0" smtClean="0"/>
              <a:t>在终端上输入一下指令：</a:t>
            </a:r>
            <a:endParaRPr kumimoji="1" lang="en-US" altLang="zh-CN" sz="16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600" dirty="0"/>
              <a:t>cd 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这里是百度地图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SDK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根路径</a:t>
            </a:r>
            <a:r>
              <a:rPr kumimoji="1" lang="en-US" altLang="zh-CN" sz="1600" dirty="0" smtClean="0"/>
              <a:t>/</a:t>
            </a:r>
            <a:r>
              <a:rPr kumimoji="1" lang="en-US" altLang="zh-CN" sz="1600" dirty="0"/>
              <a:t>BaiduMap_iOSSDK_v2.1.0_Lib/</a:t>
            </a:r>
            <a:r>
              <a:rPr kumimoji="1" lang="en-US" altLang="zh-CN" sz="1600" dirty="0" smtClean="0"/>
              <a:t>libs</a:t>
            </a:r>
          </a:p>
          <a:p>
            <a:pPr>
              <a:buFont typeface="Wingdings" charset="2"/>
              <a:buChar char="u"/>
            </a:pPr>
            <a:r>
              <a:rPr kumimoji="1" lang="en-US" altLang="zh-CN" sz="1600" dirty="0" err="1" smtClean="0"/>
              <a:t>lipo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/>
              <a:t>-create Release-</a:t>
            </a:r>
            <a:r>
              <a:rPr kumimoji="1" lang="en-US" altLang="zh-CN" sz="1600" dirty="0" err="1"/>
              <a:t>iphoneos</a:t>
            </a:r>
            <a:r>
              <a:rPr kumimoji="1" lang="en-US" altLang="zh-CN" sz="1600" dirty="0"/>
              <a:t>/</a:t>
            </a:r>
            <a:r>
              <a:rPr kumimoji="1" lang="en-US" altLang="zh-CN" sz="1600" dirty="0" err="1"/>
              <a:t>libbaidumapapi.a</a:t>
            </a:r>
            <a:r>
              <a:rPr kumimoji="1" lang="en-US" altLang="zh-CN" sz="1600" dirty="0"/>
              <a:t> Release-</a:t>
            </a:r>
            <a:r>
              <a:rPr kumimoji="1" lang="en-US" altLang="zh-CN" sz="1600" dirty="0" err="1"/>
              <a:t>iphonesimulator</a:t>
            </a:r>
            <a:r>
              <a:rPr kumimoji="1" lang="en-US" altLang="zh-CN" sz="1600" dirty="0"/>
              <a:t>/</a:t>
            </a:r>
            <a:r>
              <a:rPr kumimoji="1" lang="en-US" altLang="zh-CN" sz="1600" dirty="0" err="1"/>
              <a:t>libbaidumapapi.a</a:t>
            </a:r>
            <a:r>
              <a:rPr kumimoji="1" lang="en-US" altLang="zh-CN" sz="1600" dirty="0"/>
              <a:t> -output </a:t>
            </a:r>
            <a:r>
              <a:rPr kumimoji="1" lang="en-US" altLang="zh-CN" sz="1600" dirty="0" err="1" smtClean="0"/>
              <a:t>libbaidumapapi.a</a:t>
            </a:r>
            <a:endParaRPr kumimoji="1" lang="en-US" altLang="zh-CN" sz="1600" dirty="0" smtClean="0"/>
          </a:p>
          <a:p>
            <a:pPr>
              <a:buFont typeface="Wingdings" charset="2"/>
              <a:buChar char="u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然后就会在</a:t>
            </a:r>
            <a:r>
              <a:rPr kumimoji="1" lang="en-US" altLang="zh-CN" sz="1600" dirty="0" smtClean="0"/>
              <a:t>libs</a:t>
            </a:r>
            <a:r>
              <a:rPr kumimoji="1" lang="zh-CN" altLang="en-US" sz="1600" dirty="0" smtClean="0"/>
              <a:t>文件夹下产生一个</a:t>
            </a:r>
            <a:r>
              <a:rPr kumimoji="1" lang="en-US" altLang="zh-CN" sz="1600" dirty="0" err="1" smtClean="0"/>
              <a:t>libbaidumapapi.a</a:t>
            </a:r>
            <a:r>
              <a:rPr kumimoji="1" lang="zh-CN" altLang="en-US" sz="1600" dirty="0" smtClean="0"/>
              <a:t>文件</a:t>
            </a:r>
            <a:endParaRPr kumimoji="1" lang="en-US" altLang="zh-CN" sz="1600" dirty="0" smtClean="0"/>
          </a:p>
        </p:txBody>
      </p:sp>
      <p:pic>
        <p:nvPicPr>
          <p:cNvPr id="4" name="图片 3" descr="QQ20131107-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8" y="5064217"/>
            <a:ext cx="6184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9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添加依赖的</a:t>
            </a:r>
            <a:r>
              <a:rPr kumimoji="1" lang="en-US" altLang="zh-CN" dirty="0"/>
              <a:t>.a</a:t>
            </a:r>
            <a:r>
              <a:rPr kumimoji="1" lang="zh-CN" altLang="en-US" dirty="0"/>
              <a:t>、</a:t>
            </a:r>
            <a:r>
              <a:rPr kumimoji="1" lang="zh-CN" altLang="zh-CN" dirty="0"/>
              <a:t>.</a:t>
            </a:r>
            <a:r>
              <a:rPr kumimoji="1" lang="en-US" altLang="zh-CN" dirty="0"/>
              <a:t>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bundle</a:t>
            </a:r>
            <a:r>
              <a:rPr kumimoji="1" lang="zh-CN" altLang="en-US" dirty="0"/>
              <a:t>等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4374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将</a:t>
            </a:r>
            <a:r>
              <a:rPr kumimoji="1" lang="en-US" altLang="zh-CN" sz="1800" dirty="0" smtClean="0"/>
              <a:t>BaiduMap_iOSSDK_v2.1.0_Lib</a:t>
            </a:r>
            <a:r>
              <a:rPr kumimoji="1" lang="zh-CN" altLang="en-US" sz="1800" dirty="0" smtClean="0"/>
              <a:t>下面的</a:t>
            </a:r>
            <a:r>
              <a:rPr kumimoji="1" lang="en-US" altLang="zh-CN" sz="1800" dirty="0" err="1" smtClean="0"/>
              <a:t>inc</a:t>
            </a:r>
            <a:r>
              <a:rPr kumimoji="1" lang="zh-CN" altLang="en-US" sz="1800" dirty="0" smtClean="0"/>
              <a:t>文件夹、</a:t>
            </a:r>
            <a:r>
              <a:rPr kumimoji="1" lang="en-US" altLang="zh-CN" sz="1800" dirty="0" err="1" smtClean="0"/>
              <a:t>mapapi.bundle</a:t>
            </a:r>
            <a:r>
              <a:rPr kumimoji="1" lang="zh-CN" altLang="en-US" sz="1800" dirty="0" smtClean="0"/>
              <a:t>添加到项目中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添加合并后的</a:t>
            </a:r>
            <a:r>
              <a:rPr kumimoji="1" lang="en-US" altLang="zh-CN" sz="1800" dirty="0" err="1" smtClean="0"/>
              <a:t>libbaidumapapi.a</a:t>
            </a:r>
            <a:r>
              <a:rPr kumimoji="1" lang="zh-CN" altLang="en-US" sz="1800" dirty="0" smtClean="0"/>
              <a:t>库文件到项目中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  <p:pic>
        <p:nvPicPr>
          <p:cNvPr id="5" name="图片 4" descr="QQ20131107-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5" y="4468484"/>
            <a:ext cx="6184900" cy="1549400"/>
          </a:xfrm>
          <a:prstGeom prst="rect">
            <a:avLst/>
          </a:prstGeom>
        </p:spPr>
      </p:pic>
      <p:pic>
        <p:nvPicPr>
          <p:cNvPr id="6" name="图片 5" descr="QQ20131108-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0100"/>
            <a:ext cx="6286454" cy="10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iOS8.potx</Template>
  <TotalTime>384</TotalTime>
  <Words>411</Words>
  <Application>Microsoft Macintosh PowerPoint</Application>
  <PresentationFormat>全屏显示(4:3)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iOS8模版</vt:lpstr>
      <vt:lpstr>百度地图API</vt:lpstr>
      <vt:lpstr>申请key</vt:lpstr>
      <vt:lpstr>申请key</vt:lpstr>
      <vt:lpstr>下载SDK</vt:lpstr>
      <vt:lpstr>开发指南</vt:lpstr>
      <vt:lpstr>开发包结构</vt:lpstr>
      <vt:lpstr>集成开发包</vt:lpstr>
      <vt:lpstr>1.合并真机和模拟器的.a库文件</vt:lpstr>
      <vt:lpstr>2.添加依赖的.a、.h、framework、bundle等</vt:lpstr>
      <vt:lpstr>2.添加依赖的.a、.h、framework、bundle等资源</vt:lpstr>
      <vt:lpstr>2.添加依赖的.a、.h、framework、bundle...</vt:lpstr>
      <vt:lpstr>3.新建.mm文件</vt:lpstr>
      <vt:lpstr>4.修改软件唯一标识</vt:lpstr>
      <vt:lpstr>5.导入主头文件</vt:lpstr>
      <vt:lpstr>6.开启地图引擎</vt:lpstr>
      <vt:lpstr>7.地图展示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 apple</cp:lastModifiedBy>
  <cp:revision>180</cp:revision>
  <dcterms:created xsi:type="dcterms:W3CDTF">2013-07-22T07:36:09Z</dcterms:created>
  <dcterms:modified xsi:type="dcterms:W3CDTF">2014-12-17T19:54:55Z</dcterms:modified>
</cp:coreProperties>
</file>