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4"/>
  </p:notesMasterIdLst>
  <p:sldIdLst>
    <p:sldId id="328" r:id="rId2"/>
    <p:sldId id="331" r:id="rId3"/>
    <p:sldId id="332" r:id="rId4"/>
    <p:sldId id="342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31"/>
            <p14:sldId id="332"/>
            <p14:sldId id="342"/>
          </p14:sldIdLst>
        </p14:section>
        <p14:section name="Social.framework" id="{0109E426-E5E1-7C4C-BAC4-819D3CC11B24}">
          <p14:sldIdLst>
            <p14:sldId id="334"/>
            <p14:sldId id="335"/>
            <p14:sldId id="336"/>
          </p14:sldIdLst>
        </p14:section>
        <p14:section name="社交平台简介" id="{61ABE629-1724-0A46-B370-9F7E1FB93EBB}">
          <p14:sldIdLst>
            <p14:sldId id="337"/>
            <p14:sldId id="338"/>
            <p14:sldId id="339"/>
            <p14:sldId id="340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121" autoAdjust="0"/>
  </p:normalViewPr>
  <p:slideViewPr>
    <p:cSldViewPr snapToGrid="0" snapToObjects="1">
      <p:cViewPr varScale="1">
        <p:scale>
          <a:sx n="92" d="100"/>
          <a:sy n="92" d="100"/>
        </p:scale>
        <p:origin x="-1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14-12-18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14-12-18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14-12-18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14-12-18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661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ob.com/iOS%E5%BF%AB%E9%80%9F%E9%9B%86%E6%88%90%E6%8C%87%E5%8D%97" TargetMode="External"/><Relationship Id="rId4" Type="http://schemas.openxmlformats.org/officeDocument/2006/relationships/hyperlink" Target="http://developer.baidu.com/soc/share" TargetMode="External"/><Relationship Id="rId5" Type="http://schemas.openxmlformats.org/officeDocument/2006/relationships/hyperlink" Target="http://developer.baidu.com/soc/log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umeng.com/social/ios/share/quick-integr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社交分享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40746" y="5434178"/>
            <a:ext cx="8498454" cy="74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en-US" altLang="zh-CN" dirty="0" err="1"/>
              <a:t>iOS</a:t>
            </a:r>
            <a:r>
              <a:rPr kumimoji="1" lang="zh-CN" altLang="en-US" dirty="0"/>
              <a:t>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新浪微博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由新浪网推出，提供微型博客服务的类</a:t>
            </a:r>
            <a:r>
              <a:rPr kumimoji="1" lang="en-US" altLang="zh-CN" dirty="0"/>
              <a:t>Twitter</a:t>
            </a:r>
            <a:r>
              <a:rPr kumimoji="1" lang="zh-CN" altLang="en-US" dirty="0" smtClean="0"/>
              <a:t>网站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2009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月推出，截至</a:t>
            </a:r>
            <a:r>
              <a:rPr kumimoji="1" lang="en-US" altLang="zh-CN" dirty="0"/>
              <a:t>2012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月底，新浪微博注册用户已超</a:t>
            </a:r>
            <a:r>
              <a:rPr kumimoji="1" lang="en-US" altLang="zh-CN" dirty="0"/>
              <a:t>5</a:t>
            </a:r>
            <a:r>
              <a:rPr kumimoji="1" lang="zh-CN" altLang="en-US" dirty="0"/>
              <a:t>亿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/>
              <a:t>是中国用户数最多的微博产品，</a:t>
            </a:r>
            <a:r>
              <a:rPr kumimoji="1" lang="zh-CN" altLang="en-US" dirty="0">
                <a:solidFill>
                  <a:srgbClr val="800000"/>
                </a:solidFill>
              </a:rPr>
              <a:t>公众名人用户众多是新浪微博的一大</a:t>
            </a:r>
            <a:r>
              <a:rPr kumimoji="1" lang="zh-CN" altLang="en-US" dirty="0" smtClean="0">
                <a:solidFill>
                  <a:srgbClr val="800000"/>
                </a:solidFill>
              </a:rPr>
              <a:t>特色</a:t>
            </a:r>
            <a:endParaRPr kumimoji="1" lang="en-US" altLang="zh-CN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rgbClr val="800000"/>
              </a:solidFill>
            </a:endParaRPr>
          </a:p>
          <a:p>
            <a:r>
              <a:rPr kumimoji="1" lang="zh-CN" altLang="en-US" dirty="0"/>
              <a:t>新浪微博中有一大堆僵尸粉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 smtClean="0"/>
              <a:t>中将新浪微博集成入</a:t>
            </a:r>
            <a:r>
              <a:rPr kumimoji="1" lang="en-US" altLang="zh-CN" dirty="0">
                <a:solidFill>
                  <a:srgbClr val="800000"/>
                </a:solidFill>
              </a:rPr>
              <a:t>Social</a:t>
            </a:r>
            <a:r>
              <a:rPr kumimoji="1" lang="zh-CN" altLang="en-US" dirty="0">
                <a:solidFill>
                  <a:srgbClr val="800000"/>
                </a:solidFill>
              </a:rPr>
              <a:t>.</a:t>
            </a:r>
            <a:r>
              <a:rPr kumimoji="1" lang="en-US" altLang="zh-CN" dirty="0">
                <a:solidFill>
                  <a:srgbClr val="800000"/>
                </a:solidFill>
              </a:rPr>
              <a:t>f</a:t>
            </a:r>
            <a:r>
              <a:rPr kumimoji="1" lang="en-US" altLang="zh-CN" dirty="0" smtClean="0">
                <a:solidFill>
                  <a:srgbClr val="800000"/>
                </a:solidFill>
              </a:rPr>
              <a:t>ramework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26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腾讯微博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腾讯微博是一个由腾讯公司推出，提供微型博客服务的类</a:t>
            </a:r>
            <a:r>
              <a:rPr kumimoji="1" lang="en-US" altLang="zh-CN" dirty="0"/>
              <a:t>Twitter</a:t>
            </a:r>
            <a:r>
              <a:rPr kumimoji="1" lang="zh-CN" altLang="en-US" dirty="0" smtClean="0"/>
              <a:t>网站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2010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日推出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>
                <a:solidFill>
                  <a:srgbClr val="800000"/>
                </a:solidFill>
              </a:rPr>
              <a:t>草根路线</a:t>
            </a:r>
            <a:r>
              <a:rPr kumimoji="1" lang="zh-CN" altLang="en-US" dirty="0" smtClean="0"/>
              <a:t>，代言人：方舟子，刘翔，林丹等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/>
              <a:t>腾讯方面并未打算把腾讯微博作为战略级产品推出，而更多的是为了遏制对手，起到战略防御的</a:t>
            </a:r>
            <a:r>
              <a:rPr kumimoji="1" lang="zh-CN" altLang="en-US" dirty="0" smtClean="0"/>
              <a:t>作用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中将腾讯微博集成入</a:t>
            </a:r>
            <a:r>
              <a:rPr kumimoji="1" lang="en-US" altLang="zh-CN" dirty="0">
                <a:solidFill>
                  <a:srgbClr val="800000"/>
                </a:solidFill>
              </a:rPr>
              <a:t>Social.framework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2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LinkedIn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商业客户导向的社交网络服务网站，成立于</a:t>
            </a:r>
            <a:r>
              <a:rPr kumimoji="1" lang="en-US" altLang="zh-CN"/>
              <a:t>2002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月并于</a:t>
            </a:r>
            <a:r>
              <a:rPr kumimoji="1" lang="en-US" altLang="zh-CN"/>
              <a:t>2003</a:t>
            </a:r>
            <a:r>
              <a:rPr kumimoji="1" lang="zh-CN" altLang="en-US"/>
              <a:t>年启动</a:t>
            </a:r>
            <a:endParaRPr kumimoji="1" lang="en-US" altLang="zh-CN"/>
          </a:p>
          <a:p>
            <a:pPr>
              <a:buFont typeface="Wingdings" charset="2"/>
              <a:buChar char="Ø"/>
            </a:pPr>
            <a:r>
              <a:rPr kumimoji="1" lang="en-US" altLang="zh-CN"/>
              <a:t>2011</a:t>
            </a:r>
            <a:r>
              <a:rPr kumimoji="1" lang="zh-CN" altLang="en-US"/>
              <a:t>年</a:t>
            </a:r>
            <a:r>
              <a:rPr kumimoji="1" lang="en-US" altLang="zh-CN"/>
              <a:t>1</a:t>
            </a:r>
            <a:r>
              <a:rPr kumimoji="1" lang="zh-CN" altLang="en-US"/>
              <a:t>月，</a:t>
            </a:r>
            <a:r>
              <a:rPr kumimoji="1" lang="en-US" altLang="zh-CN"/>
              <a:t>LinkedIn</a:t>
            </a:r>
            <a:r>
              <a:rPr kumimoji="1" lang="zh-CN" altLang="en-US"/>
              <a:t>有超过</a:t>
            </a:r>
            <a:r>
              <a:rPr kumimoji="1" lang="en-US" altLang="zh-CN"/>
              <a:t>9000</a:t>
            </a:r>
            <a:r>
              <a:rPr kumimoji="1" lang="zh-CN" altLang="en-US"/>
              <a:t>万的注册用户</a:t>
            </a:r>
            <a:endParaRPr kumimoji="1" lang="en-US" altLang="zh-CN"/>
          </a:p>
          <a:p>
            <a:pPr>
              <a:buFont typeface="Wingdings" charset="2"/>
              <a:buChar char="Ø"/>
            </a:pPr>
            <a:r>
              <a:rPr kumimoji="1" lang="en-US" altLang="zh-CN"/>
              <a:t>2012</a:t>
            </a:r>
            <a:r>
              <a:rPr kumimoji="1" lang="zh-CN" altLang="en-US"/>
              <a:t>年</a:t>
            </a:r>
            <a:r>
              <a:rPr kumimoji="1" lang="en-US" altLang="zh-CN"/>
              <a:t>1</a:t>
            </a:r>
            <a:r>
              <a:rPr kumimoji="1" lang="zh-CN" altLang="en-US"/>
              <a:t>月，</a:t>
            </a:r>
            <a:r>
              <a:rPr kumimoji="1" lang="en-US" altLang="zh-CN"/>
              <a:t>LinkedIn</a:t>
            </a:r>
            <a:r>
              <a:rPr kumimoji="1" lang="zh-CN" altLang="en-US"/>
              <a:t>已经超过</a:t>
            </a:r>
            <a:r>
              <a:rPr kumimoji="1" lang="en-US" altLang="zh-CN"/>
              <a:t>1.5</a:t>
            </a:r>
            <a:r>
              <a:rPr kumimoji="1" lang="zh-CN" altLang="en-US"/>
              <a:t>亿的注册用户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目的是让注册用户维护他们在商业交往中认识并信任的联系人，这些人被称为“人脉”（</a:t>
            </a:r>
            <a:r>
              <a:rPr kumimoji="1" lang="en-US" altLang="zh-CN"/>
              <a:t>Connections</a:t>
            </a:r>
            <a:r>
              <a:rPr kumimoji="1" lang="zh-CN" altLang="en-US"/>
              <a:t>）。用户可以邀请他认识的人成为人脉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中将</a:t>
            </a:r>
            <a:r>
              <a:rPr kumimoji="1" lang="en-US" altLang="zh-CN" dirty="0"/>
              <a:t>LinkedIn</a:t>
            </a:r>
            <a:r>
              <a:rPr kumimoji="1" lang="zh-CN" altLang="en-US" dirty="0"/>
              <a:t>集成入</a:t>
            </a:r>
            <a:r>
              <a:rPr kumimoji="1" lang="en-US" altLang="zh-CN" dirty="0">
                <a:solidFill>
                  <a:srgbClr val="800000"/>
                </a:solidFill>
              </a:rPr>
              <a:t>Social.framework</a:t>
            </a:r>
            <a:endParaRPr kumimoji="1" lang="en-US" altLang="zh-CN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7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社交分享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很多</a:t>
            </a:r>
            <a:r>
              <a:rPr lang="en-US" altLang="zh-CN" sz="1800" dirty="0"/>
              <a:t>App</a:t>
            </a:r>
            <a:r>
              <a:rPr lang="zh-CN" altLang="en-US" sz="1800" dirty="0"/>
              <a:t>中都有个“社交分享”的功能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通过用户的分享，让更多的人去了解和使用这个</a:t>
            </a:r>
            <a:r>
              <a:rPr lang="en-US" altLang="zh-CN" sz="1800" dirty="0"/>
              <a:t>App</a:t>
            </a:r>
          </a:p>
          <a:p>
            <a:pPr>
              <a:buFont typeface="Wingdings" charset="2"/>
              <a:buChar char="p"/>
            </a:pPr>
            <a:r>
              <a:rPr lang="zh-CN" altLang="en-US" sz="1800" smtClean="0"/>
              <a:t>目前移动互联网应用程序推广</a:t>
            </a:r>
            <a:r>
              <a:rPr lang="zh-CN" altLang="en-US" sz="1800"/>
              <a:t>的最重要手段之一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属于</a:t>
            </a:r>
            <a:r>
              <a:rPr lang="zh-CN" altLang="en-US" sz="1800" dirty="0">
                <a:solidFill>
                  <a:srgbClr val="0000FF"/>
                </a:solidFill>
              </a:rPr>
              <a:t>口碑营销</a:t>
            </a:r>
            <a:r>
              <a:rPr lang="zh-CN" altLang="en-US" sz="1800" dirty="0"/>
              <a:t>的范畴，经典成功案例是</a:t>
            </a:r>
            <a:r>
              <a:rPr lang="en-US" altLang="zh-CN" sz="1800" dirty="0"/>
              <a:t>《</a:t>
            </a:r>
            <a:r>
              <a:rPr lang="zh-CN" altLang="en-US" sz="1800" dirty="0"/>
              <a:t>疯狂猜图</a:t>
            </a:r>
            <a:r>
              <a:rPr lang="en-US" altLang="zh-CN" sz="1800" dirty="0"/>
              <a:t>》</a:t>
            </a: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比较火的分享平台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微信</a:t>
            </a:r>
            <a:r>
              <a:rPr lang="en-US" altLang="zh-CN" sz="1800" dirty="0"/>
              <a:t> </a:t>
            </a:r>
            <a:r>
              <a:rPr lang="zh-CN" altLang="en-US" sz="1800" dirty="0"/>
              <a:t>－</a:t>
            </a:r>
            <a:r>
              <a:rPr lang="en-US" altLang="zh-CN" sz="1800" dirty="0"/>
              <a:t> </a:t>
            </a:r>
            <a:r>
              <a:rPr lang="zh-CN" altLang="en-US" sz="1800" dirty="0"/>
              <a:t>是国内唯一一款没有</a:t>
            </a:r>
            <a:r>
              <a:rPr lang="en-US" altLang="zh-CN" sz="1800" dirty="0"/>
              <a:t>PC</a:t>
            </a:r>
            <a:r>
              <a:rPr lang="zh-CN" altLang="en-US" sz="1800" dirty="0"/>
              <a:t>原型的软件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新浪微博</a:t>
            </a:r>
            <a:r>
              <a:rPr lang="en-US" altLang="zh-CN" sz="1800" dirty="0"/>
              <a:t> </a:t>
            </a:r>
            <a:r>
              <a:rPr lang="zh-CN" altLang="en-US" sz="1800" dirty="0"/>
              <a:t>－</a:t>
            </a:r>
            <a:r>
              <a:rPr lang="en-US" altLang="zh-CN" sz="1800" dirty="0"/>
              <a:t> </a:t>
            </a:r>
            <a:r>
              <a:rPr lang="zh-CN" altLang="en-US" sz="1800" dirty="0"/>
              <a:t>苹果在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 6</a:t>
            </a:r>
            <a:r>
              <a:rPr lang="zh-CN" altLang="en-US" sz="1800" dirty="0"/>
              <a:t>集成了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腾讯微博</a:t>
            </a:r>
            <a:r>
              <a:rPr lang="en-US" altLang="zh-CN" sz="1800" dirty="0"/>
              <a:t> </a:t>
            </a:r>
            <a:r>
              <a:rPr lang="zh-CN" altLang="en-US" sz="1800" dirty="0"/>
              <a:t>－</a:t>
            </a:r>
            <a:r>
              <a:rPr lang="en-US" altLang="zh-CN" sz="1800" dirty="0"/>
              <a:t> 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 7</a:t>
            </a:r>
            <a:r>
              <a:rPr lang="zh-CN" altLang="en-US" sz="1800" dirty="0"/>
              <a:t>集成的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2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如何实现社交分享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在</a:t>
            </a:r>
            <a:r>
              <a:rPr lang="en-US" altLang="zh-CN" sz="1800"/>
              <a:t>iOS</a:t>
            </a:r>
            <a:r>
              <a:rPr lang="zh-CN" altLang="en-US" sz="1800"/>
              <a:t>中，实现“社交分享”的方法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自己编写各个平台的分享代码（代码量较多）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利用</a:t>
            </a:r>
            <a:r>
              <a:rPr lang="en-US" altLang="zh-CN" sz="1800"/>
              <a:t>iOS</a:t>
            </a:r>
            <a:r>
              <a:rPr lang="zh-CN" altLang="en-US" sz="1800"/>
              <a:t>自带的</a:t>
            </a:r>
            <a:r>
              <a:rPr lang="en-US" altLang="zh-CN" sz="1800"/>
              <a:t>Social</a:t>
            </a:r>
            <a:r>
              <a:rPr lang="zh-CN" altLang="en-US" sz="1800"/>
              <a:t>.</a:t>
            </a:r>
            <a:r>
              <a:rPr lang="en-US" altLang="zh-CN" sz="1800"/>
              <a:t>framework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利用第三方的分享框架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友盟分享：</a:t>
            </a:r>
            <a:r>
              <a:rPr lang="en-US" altLang="zh-CN" sz="1800">
                <a:hlinkClick r:id="rId2"/>
              </a:rPr>
              <a:t>http://dev.umeng.com/social/ios/share/quick-integration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ShareSDK</a:t>
            </a:r>
            <a:r>
              <a:rPr lang="zh-CN" altLang="en-US" sz="1800"/>
              <a:t>：</a:t>
            </a:r>
            <a:r>
              <a:rPr lang="pl-PL" altLang="zh-CN" sz="1800">
                <a:hlinkClick r:id="rId3"/>
              </a:rPr>
              <a:t>http://wiki.mob.com/iOS</a:t>
            </a:r>
            <a:r>
              <a:rPr lang="zh-CN" altLang="pl-PL" sz="1800">
                <a:hlinkClick r:id="rId3"/>
              </a:rPr>
              <a:t>快速集成指南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百度社会化分享组件：</a:t>
            </a:r>
            <a:r>
              <a:rPr lang="en-US" altLang="zh-CN" sz="1800">
                <a:hlinkClick r:id="rId4"/>
              </a:rPr>
              <a:t>http://developer.baidu.com/soc/share</a:t>
            </a:r>
            <a:endParaRPr lang="en-US" altLang="zh-CN" sz="1800"/>
          </a:p>
          <a:p>
            <a:pPr marL="0" indent="0">
              <a:buNone/>
            </a:pPr>
            <a:r>
              <a:rPr lang="zh-CN" altLang="zh-CN" sz="1800"/>
              <a:t>（</a:t>
            </a:r>
            <a:r>
              <a:rPr lang="zh-CN" altLang="en-US" sz="1800"/>
              <a:t>百度还有个“社会化登录组件”：</a:t>
            </a:r>
            <a:r>
              <a:rPr lang="en-US" altLang="zh-CN" sz="1800">
                <a:hlinkClick r:id="rId5"/>
              </a:rPr>
              <a:t>http://developer.baidu.com/soc/login</a:t>
            </a:r>
            <a:r>
              <a:rPr lang="zh-CN" altLang="zh-CN" sz="1800"/>
              <a:t>）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290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如果需要运行</a:t>
            </a:r>
            <a:r>
              <a:rPr kumimoji="1" lang="en-US" altLang="zh-CN"/>
              <a:t>32</a:t>
            </a:r>
            <a:r>
              <a:rPr kumimoji="1" lang="zh-CN" altLang="en-US"/>
              <a:t>位的</a:t>
            </a:r>
            <a:r>
              <a:rPr kumimoji="1" lang="en-US" altLang="zh-CN"/>
              <a:t>API</a:t>
            </a:r>
            <a:endParaRPr kumimoji="1" lang="zh-CN" altLang="en-US"/>
          </a:p>
        </p:txBody>
      </p:sp>
      <p:pic>
        <p:nvPicPr>
          <p:cNvPr id="5" name="图片 4" descr="屏幕快照 2014-10-13 01.11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624519"/>
            <a:ext cx="7785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Social</a:t>
            </a:r>
            <a:r>
              <a:rPr lang="zh-CN" altLang="en-US"/>
              <a:t>.</a:t>
            </a:r>
            <a:r>
              <a:rPr lang="en-US" altLang="zh-CN"/>
              <a:t>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4658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Social</a:t>
            </a:r>
            <a:r>
              <a:rPr lang="zh-CN" altLang="en-US" sz="1800"/>
              <a:t>.</a:t>
            </a:r>
            <a:r>
              <a:rPr lang="en-US" altLang="zh-CN" sz="1800"/>
              <a:t>framework</a:t>
            </a:r>
            <a:r>
              <a:rPr lang="zh-CN" altLang="en-US" sz="1800"/>
              <a:t>支持的分享平台（打开手机上的“设置”即可看到）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  <p:pic>
        <p:nvPicPr>
          <p:cNvPr id="4" name="图片 3" descr="QQ20140812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2" y="2037978"/>
            <a:ext cx="2755900" cy="33528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745901" y="2497517"/>
            <a:ext cx="4616774" cy="81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1800"/>
              <a:t>使用</a:t>
            </a:r>
            <a:r>
              <a:rPr lang="en-US" altLang="zh-CN" sz="1800"/>
              <a:t>Social</a:t>
            </a:r>
            <a:r>
              <a:rPr lang="zh-CN" altLang="en-US" sz="1800"/>
              <a:t>.</a:t>
            </a:r>
            <a:r>
              <a:rPr lang="en-US" altLang="zh-CN" sz="1800"/>
              <a:t>framework</a:t>
            </a:r>
            <a:r>
              <a:rPr lang="zh-CN" altLang="en-US" sz="1800"/>
              <a:t>之前得在“设置”中添加相应分享平台的帐号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757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Social</a:t>
            </a:r>
            <a:r>
              <a:rPr lang="zh-CN" altLang="en-US"/>
              <a:t>.</a:t>
            </a:r>
            <a:r>
              <a:rPr lang="en-US" altLang="zh-CN"/>
              <a:t>framework</a:t>
            </a:r>
            <a:r>
              <a:rPr lang="zh-CN" altLang="en-US"/>
              <a:t>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判断服务是否可用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SLComposeViewController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isAvailableForServiceType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SLServiceTypeSinaWeibo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弹出分享内容输入界面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SLComposeViewController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*cc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SLComposeViewController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composeViewControllerForServiceType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SLServiceTypeSinaWeibo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presentViewController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:cc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animated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completion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额外设置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[cc </a:t>
            </a:r>
            <a:r>
              <a:rPr lang="en-US" altLang="zh-TW" sz="1800">
                <a:solidFill>
                  <a:srgbClr val="2E0D6E"/>
                </a:solidFill>
                <a:latin typeface="Menlo-Regular"/>
              </a:rPr>
              <a:t>setInitialText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>
                <a:solidFill>
                  <a:srgbClr val="C41A16"/>
                </a:solidFill>
                <a:latin typeface="STHeitiSC-Light"/>
              </a:rPr>
              <a:t>测试文字</a:t>
            </a:r>
            <a:r>
              <a:rPr lang="en-US" altLang="zh-TW" sz="18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初始化文字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[cc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addImage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@"lufy"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]];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配图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572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Social</a:t>
            </a:r>
            <a:r>
              <a:rPr lang="zh-CN" altLang="en-US"/>
              <a:t>.</a:t>
            </a:r>
            <a:r>
              <a:rPr lang="en-US" altLang="zh-CN"/>
              <a:t>framework</a:t>
            </a:r>
            <a:r>
              <a:rPr lang="zh-CN" altLang="en-US"/>
              <a:t>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465861"/>
          </a:xfrm>
        </p:spPr>
        <p:txBody>
          <a:bodyPr>
            <a:normAutofit/>
          </a:bodyPr>
          <a:lstStyle/>
          <a:p>
            <a:r>
              <a:rPr lang="zh-CN" altLang="en-US" sz="1800"/>
              <a:t>分享界面弹出效果</a:t>
            </a:r>
            <a:endParaRPr lang="en-US" altLang="zh-CN" sz="1800"/>
          </a:p>
        </p:txBody>
      </p:sp>
      <p:pic>
        <p:nvPicPr>
          <p:cNvPr id="7" name="图片 6" descr="QQ20140812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96" y="2135020"/>
            <a:ext cx="4154164" cy="35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Twitter——</a:t>
            </a:r>
            <a:r>
              <a:rPr kumimoji="1" lang="zh-CN" altLang="en-US" dirty="0" smtClean="0"/>
              <a:t>推特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始于</a:t>
            </a:r>
            <a:r>
              <a:rPr kumimoji="1" lang="en-US" altLang="zh-CN" dirty="0" smtClean="0"/>
              <a:t>2006</a:t>
            </a:r>
            <a:r>
              <a:rPr kumimoji="1" lang="zh-CN" altLang="en-US" dirty="0" smtClean="0"/>
              <a:t>年，目前有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亿用户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Twitter</a:t>
            </a:r>
            <a:r>
              <a:rPr kumimoji="1" lang="zh-CN" altLang="en-US" dirty="0"/>
              <a:t>是一个广受欢迎的社交网络服务，允许用户将自己的最新动态和想法</a:t>
            </a:r>
            <a:r>
              <a:rPr kumimoji="1" lang="zh-CN" altLang="en-US" dirty="0">
                <a:solidFill>
                  <a:srgbClr val="0000FF"/>
                </a:solidFill>
              </a:rPr>
              <a:t>以移动电话中的短信息</a:t>
            </a:r>
            <a:r>
              <a:rPr kumimoji="1" lang="zh-CN" altLang="en-US" dirty="0" smtClean="0">
                <a:solidFill>
                  <a:srgbClr val="0000FF"/>
                </a:solidFill>
              </a:rPr>
              <a:t>形式（微博只允许</a:t>
            </a:r>
            <a:r>
              <a:rPr kumimoji="1" lang="en-US" altLang="zh-CN" dirty="0" smtClean="0">
                <a:solidFill>
                  <a:srgbClr val="0000FF"/>
                </a:solidFill>
              </a:rPr>
              <a:t>140</a:t>
            </a:r>
            <a:r>
              <a:rPr kumimoji="1" lang="zh-CN" altLang="en-US" dirty="0" smtClean="0">
                <a:solidFill>
                  <a:srgbClr val="0000FF"/>
                </a:solidFill>
              </a:rPr>
              <a:t>字的由来）发表推文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>
              <a:solidFill>
                <a:srgbClr val="800000"/>
              </a:solidFill>
            </a:endParaRPr>
          </a:p>
          <a:p>
            <a:r>
              <a:rPr kumimoji="1" lang="zh-CN" altLang="en-US" dirty="0" smtClean="0"/>
              <a:t>名字的来历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Twitter</a:t>
            </a:r>
            <a:r>
              <a:rPr kumimoji="1" lang="zh-CN" altLang="en-US" dirty="0"/>
              <a:t>是一种鸟叫声，创始人认为鸟叫是</a:t>
            </a:r>
            <a:r>
              <a:rPr kumimoji="1" lang="zh-CN" altLang="en-US" dirty="0">
                <a:solidFill>
                  <a:srgbClr val="0000FF"/>
                </a:solidFill>
              </a:rPr>
              <a:t>短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0000FF"/>
                </a:solidFill>
              </a:rPr>
              <a:t>频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0000FF"/>
                </a:solidFill>
              </a:rPr>
              <a:t>快</a:t>
            </a:r>
            <a:r>
              <a:rPr kumimoji="1" lang="zh-CN" altLang="en-US" dirty="0"/>
              <a:t>的，符合网站</a:t>
            </a:r>
            <a:r>
              <a:rPr kumimoji="1" lang="zh-CN" altLang="en-US" dirty="0" smtClean="0"/>
              <a:t>的内涵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中提供了</a:t>
            </a:r>
            <a:r>
              <a:rPr kumimoji="1" lang="en-US" altLang="zh-CN" dirty="0" smtClean="0"/>
              <a:t>Twitter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中将</a:t>
            </a:r>
            <a:r>
              <a:rPr kumimoji="1" lang="en-US" altLang="zh-CN" dirty="0" smtClean="0"/>
              <a:t>Twitter</a:t>
            </a:r>
            <a:r>
              <a:rPr kumimoji="1" lang="zh-CN" altLang="en-US" dirty="0" smtClean="0"/>
              <a:t>集成入</a:t>
            </a:r>
            <a:r>
              <a:rPr kumimoji="1" lang="en-US" altLang="zh-CN" dirty="0">
                <a:solidFill>
                  <a:srgbClr val="0000FF"/>
                </a:solidFill>
              </a:rPr>
              <a:t>Social</a:t>
            </a:r>
            <a:r>
              <a:rPr kumimoji="1" lang="zh-CN" altLang="en-US" dirty="0">
                <a:solidFill>
                  <a:srgbClr val="0000FF"/>
                </a:solidFill>
              </a:rPr>
              <a:t>.</a:t>
            </a:r>
            <a:r>
              <a:rPr kumimoji="1" lang="en-US" altLang="zh-CN" dirty="0">
                <a:solidFill>
                  <a:srgbClr val="0000FF"/>
                </a:solidFill>
              </a:rPr>
              <a:t>f</a:t>
            </a:r>
            <a:r>
              <a:rPr kumimoji="1" lang="en-US" altLang="zh-CN" dirty="0" smtClean="0">
                <a:solidFill>
                  <a:srgbClr val="0000FF"/>
                </a:solidFill>
              </a:rPr>
              <a:t>ramework</a:t>
            </a:r>
          </a:p>
        </p:txBody>
      </p:sp>
    </p:spTree>
    <p:extLst>
      <p:ext uri="{BB962C8B-B14F-4D97-AF65-F5344CB8AC3E}">
        <p14:creationId xmlns:p14="http://schemas.microsoft.com/office/powerpoint/2010/main" val="14240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Facebook——</a:t>
            </a:r>
            <a:r>
              <a:rPr kumimoji="1" lang="zh-CN" altLang="en-US" dirty="0" smtClean="0"/>
              <a:t>非死不可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1" y="1450976"/>
            <a:ext cx="8370199" cy="4675188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Facebook</a:t>
            </a:r>
            <a:r>
              <a:rPr kumimoji="1" lang="zh-CN" altLang="en-US" dirty="0"/>
              <a:t>是世界排名第一的</a:t>
            </a:r>
            <a:r>
              <a:rPr kumimoji="1" lang="zh-CN" altLang="en-US" dirty="0">
                <a:solidFill>
                  <a:srgbClr val="0000FF"/>
                </a:solidFill>
              </a:rPr>
              <a:t>照片分享</a:t>
            </a:r>
            <a:r>
              <a:rPr kumimoji="1" lang="zh-CN" altLang="en-US" dirty="0"/>
              <a:t>站点，每天上传八百五十万张照片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2004</a:t>
            </a:r>
            <a:r>
              <a:rPr kumimoji="1" lang="zh-CN" altLang="en-US" dirty="0"/>
              <a:t>年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4</a:t>
            </a:r>
            <a:r>
              <a:rPr kumimoji="1" lang="zh-CN" altLang="en-US" dirty="0"/>
              <a:t>推出，截至</a:t>
            </a:r>
            <a:r>
              <a:rPr kumimoji="1" lang="en-US" altLang="zh-CN" dirty="0"/>
              <a:t>2012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9</a:t>
            </a:r>
            <a:r>
              <a:rPr kumimoji="1" lang="zh-CN" altLang="en-US" dirty="0"/>
              <a:t>月，网站内已有超过十几亿个活跃用户，用户上传的相片数量超过</a:t>
            </a:r>
            <a:r>
              <a:rPr kumimoji="1" lang="en-US" altLang="zh-CN" dirty="0"/>
              <a:t>2190</a:t>
            </a:r>
            <a:r>
              <a:rPr kumimoji="1" lang="zh-CN" altLang="en-US" dirty="0"/>
              <a:t>余亿张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是全球第一大社交网站</a:t>
            </a:r>
            <a:r>
              <a:rPr kumimoji="1" lang="zh-CN" altLang="en-US" dirty="0"/>
              <a:t>，创始人是</a:t>
            </a:r>
            <a:r>
              <a:rPr kumimoji="1" lang="en-US" altLang="zh-CN" dirty="0"/>
              <a:t>84</a:t>
            </a:r>
            <a:r>
              <a:rPr kumimoji="1" lang="zh-CN" altLang="en-US" dirty="0"/>
              <a:t>年出生的扎克伯格，</a:t>
            </a:r>
            <a:r>
              <a:rPr kumimoji="1" lang="en-US" altLang="zh-CN" dirty="0"/>
              <a:t>2008</a:t>
            </a:r>
            <a:r>
              <a:rPr kumimoji="1" lang="zh-CN" altLang="en-US" dirty="0"/>
              <a:t>年已经拥有</a:t>
            </a:r>
            <a:r>
              <a:rPr kumimoji="1" lang="en-US" altLang="zh-CN" dirty="0"/>
              <a:t>135</a:t>
            </a:r>
            <a:r>
              <a:rPr kumimoji="1" lang="zh-CN" altLang="en-US" dirty="0"/>
              <a:t>亿身家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sz="2000" dirty="0" smtClean="0"/>
          </a:p>
          <a:p>
            <a:r>
              <a:rPr kumimoji="1" lang="en-US" altLang="zh-CN" dirty="0" smtClean="0"/>
              <a:t>Facebook</a:t>
            </a:r>
            <a:r>
              <a:rPr kumimoji="1" lang="zh-CN" altLang="en-US" dirty="0" smtClean="0"/>
              <a:t>提供有应用程序接口（开放接口）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>
                <a:solidFill>
                  <a:srgbClr val="800000"/>
                </a:solidFill>
              </a:rPr>
              <a:t>Accounts</a:t>
            </a:r>
            <a:r>
              <a:rPr kumimoji="1" lang="zh-CN" altLang="en-US" dirty="0">
                <a:solidFill>
                  <a:srgbClr val="800000"/>
                </a:solidFill>
              </a:rPr>
              <a:t>.</a:t>
            </a:r>
            <a:r>
              <a:rPr kumimoji="1" lang="en-US" altLang="zh-CN" dirty="0">
                <a:solidFill>
                  <a:srgbClr val="800000"/>
                </a:solidFill>
              </a:rPr>
              <a:t>f</a:t>
            </a:r>
            <a:r>
              <a:rPr kumimoji="1" lang="en-US" altLang="zh-CN" dirty="0" smtClean="0">
                <a:solidFill>
                  <a:srgbClr val="800000"/>
                </a:solidFill>
              </a:rPr>
              <a:t>ramework</a:t>
            </a:r>
            <a:r>
              <a:rPr kumimoji="1" lang="zh-CN" altLang="en-US" dirty="0" smtClean="0"/>
              <a:t>与</a:t>
            </a:r>
            <a:r>
              <a:rPr kumimoji="1" lang="en-US" altLang="zh-CN" dirty="0">
                <a:solidFill>
                  <a:srgbClr val="800000"/>
                </a:solidFill>
              </a:rPr>
              <a:t>Social.f</a:t>
            </a:r>
            <a:r>
              <a:rPr kumimoji="1" lang="en-US" altLang="zh-CN" dirty="0" smtClean="0">
                <a:solidFill>
                  <a:srgbClr val="800000"/>
                </a:solidFill>
              </a:rPr>
              <a:t>ramework</a:t>
            </a:r>
            <a:r>
              <a:rPr kumimoji="1" lang="zh-CN" altLang="en-US" dirty="0" smtClean="0"/>
              <a:t>结合可以对</a:t>
            </a:r>
            <a:r>
              <a:rPr kumimoji="1" lang="en-US" altLang="zh-CN" dirty="0" smtClean="0"/>
              <a:t>Facebook</a:t>
            </a:r>
            <a:r>
              <a:rPr kumimoji="1" lang="zh-CN" altLang="en-US" dirty="0" smtClean="0"/>
              <a:t>中的媒体服务做更加精准的控制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5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iOS8.potx</Template>
  <TotalTime>4627</TotalTime>
  <Words>523</Words>
  <Application>Microsoft Macintosh PowerPoint</Application>
  <PresentationFormat>全屏显示(4:3)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iOS8模版</vt:lpstr>
      <vt:lpstr>社交分享</vt:lpstr>
      <vt:lpstr>社交分享</vt:lpstr>
      <vt:lpstr>如何实现社交分享</vt:lpstr>
      <vt:lpstr>如果需要运行32位的API</vt:lpstr>
      <vt:lpstr>Social.framework</vt:lpstr>
      <vt:lpstr>Social.framework使用步骤</vt:lpstr>
      <vt:lpstr>Social.framework使用步骤</vt:lpstr>
      <vt:lpstr>Twitter——推特</vt:lpstr>
      <vt:lpstr>Facebook——非死不可</vt:lpstr>
      <vt:lpstr>新浪微博</vt:lpstr>
      <vt:lpstr>腾讯微博</vt:lpstr>
      <vt:lpstr>LinkedIn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apple</cp:lastModifiedBy>
  <cp:revision>3096</cp:revision>
  <dcterms:created xsi:type="dcterms:W3CDTF">2013-07-22T07:36:09Z</dcterms:created>
  <dcterms:modified xsi:type="dcterms:W3CDTF">2014-12-18T03:46:56Z</dcterms:modified>
</cp:coreProperties>
</file>