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61" r:id="rId2"/>
    <p:sldId id="297" r:id="rId3"/>
    <p:sldId id="298" r:id="rId4"/>
    <p:sldId id="299" r:id="rId5"/>
    <p:sldId id="300" r:id="rId6"/>
    <p:sldId id="301" r:id="rId7"/>
    <p:sldId id="271" r:id="rId8"/>
    <p:sldId id="270" r:id="rId9"/>
    <p:sldId id="272" r:id="rId10"/>
    <p:sldId id="273" r:id="rId11"/>
    <p:sldId id="305" r:id="rId12"/>
    <p:sldId id="275" r:id="rId13"/>
    <p:sldId id="303" r:id="rId14"/>
    <p:sldId id="277" r:id="rId15"/>
    <p:sldId id="278" r:id="rId16"/>
    <p:sldId id="295" r:id="rId17"/>
    <p:sldId id="294" r:id="rId18"/>
    <p:sldId id="304" r:id="rId19"/>
    <p:sldId id="296" r:id="rId20"/>
    <p:sldId id="302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记事本开发" id="{8EFB6BB7-9C5E-4A67-8A0F-22721210C312}">
          <p14:sldIdLst>
            <p14:sldId id="297"/>
            <p14:sldId id="298"/>
            <p14:sldId id="299"/>
          </p14:sldIdLst>
        </p14:section>
        <p14:section name="开发工具选择" id="{81177316-7ED5-47F3-A445-71DBE9BB77B4}">
          <p14:sldIdLst>
            <p14:sldId id="300"/>
            <p14:sldId id="301"/>
          </p14:sldIdLst>
        </p14:section>
        <p14:section name="认识网页开发" id="{4BF703DC-834F-43D3-BD0B-66A6540E2593}">
          <p14:sldIdLst>
            <p14:sldId id="271"/>
            <p14:sldId id="270"/>
            <p14:sldId id="272"/>
          </p14:sldIdLst>
        </p14:section>
        <p14:section name="元素" id="{24109D72-5639-4EDD-A23C-FD9922D360DC}">
          <p14:sldIdLst>
            <p14:sldId id="273"/>
            <p14:sldId id="305"/>
            <p14:sldId id="275"/>
          </p14:sldIdLst>
        </p14:section>
        <p14:section name="元素嵌套元素" id="{1977C24A-3E4E-44EC-A38D-BBBE8D6A0674}">
          <p14:sldIdLst>
            <p14:sldId id="303"/>
            <p14:sldId id="277"/>
            <p14:sldId id="278"/>
            <p14:sldId id="295"/>
            <p14:sldId id="294"/>
          </p14:sldIdLst>
        </p14:section>
        <p14:section name="元素的属性" id="{99CBCDFB-B69B-4872-87D6-0D343EA7BA25}">
          <p14:sldIdLst>
            <p14:sldId id="304"/>
            <p14:sldId id="296"/>
          </p14:sldIdLst>
        </p14:section>
        <p14:section name=" 注释" id="{45F63574-16B1-4600-9B77-FD005676C6DE}">
          <p14:sldIdLst>
            <p14:sldId id="30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00"/>
    <a:srgbClr val="31CDA8"/>
    <a:srgbClr val="0070C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开发第一个网页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AEC506C-432A-4643-89FF-7D431C77D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 dirty="0"/>
              <a:t>王红元</a:t>
            </a:r>
            <a:endParaRPr lang="en-US" altLang="zh-CN" b="0" dirty="0"/>
          </a:p>
          <a:p>
            <a:r>
              <a:rPr lang="zh-CN" altLang="en-US" b="0" dirty="0"/>
              <a:t>微博</a:t>
            </a:r>
            <a:r>
              <a:rPr lang="en-US" altLang="zh-CN" b="0" dirty="0"/>
              <a:t>: </a:t>
            </a:r>
            <a:r>
              <a:rPr lang="en-US" altLang="zh-CN" b="0" dirty="0" err="1"/>
              <a:t>coderwhy</a:t>
            </a:r>
            <a:endParaRPr lang="en-US" altLang="zh-CN" b="0" dirty="0"/>
          </a:p>
          <a:p>
            <a:r>
              <a:rPr lang="zh-CN" altLang="en-US" b="0" dirty="0"/>
              <a:t>微信</a:t>
            </a:r>
            <a:r>
              <a:rPr lang="en-US" altLang="zh-CN" b="0" dirty="0"/>
              <a:t>: 372623326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13" y="85334"/>
            <a:ext cx="4478694" cy="55503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42419" y="102267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46" y="1212974"/>
            <a:ext cx="11690315" cy="54234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提供了大量元素，每一个元素都有特定的用途，保证了网页的丰富多样性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h1~h6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dlside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后面会逐渐学习到这些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元素，目前没必要每一个都去查询了解，用多了自然就记住了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常用元素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9637" y="1155456"/>
            <a:ext cx="8644379" cy="11497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可以注意到，左图的代码里面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包含了具体内容，书写格式是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标签对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具体内容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08" y="2379848"/>
            <a:ext cx="2994920" cy="457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47757" y="3101751"/>
            <a:ext cx="1005403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1600"/>
              <a:t>起始标签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6846" y="3101751"/>
            <a:ext cx="1005403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1600"/>
              <a:t>结束标签</a:t>
            </a: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4550459" y="2837089"/>
            <a:ext cx="2" cy="26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632112" y="2818415"/>
            <a:ext cx="9552" cy="27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69" y="4897652"/>
            <a:ext cx="2621507" cy="4953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1" y="1267420"/>
            <a:ext cx="3078747" cy="52811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3459636" y="4055152"/>
            <a:ext cx="8644379" cy="806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没有包含具体内容，书写格式是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单标签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（或者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 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59636" y="5420988"/>
            <a:ext cx="8644379" cy="4888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建议统一采用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写法即可，不需要再加后面的斜杠 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03375" y="258445"/>
            <a:ext cx="10301605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468755" y="258445"/>
            <a:ext cx="10301605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0A7E6285-184D-4A17-81D9-4278B75E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</p:spPr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元素的书写格式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animBg="1"/>
      <p:bldP spid="9" grpId="0" animBg="1"/>
      <p:bldP spid="15" grpId="0" uiExpand="1" build="p"/>
      <p:bldP spid="1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3697" y="1219231"/>
            <a:ext cx="8644379" cy="5526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每一种元素的书写格式是固定的，不能颠倒书写形式。以下都是不建议的写法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3696" y="3125786"/>
            <a:ext cx="8644379" cy="5526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元素名不区分大小写，建议格式：全小写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97" y="3856607"/>
            <a:ext cx="2461473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1503680" y="272415"/>
            <a:ext cx="10301605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0A2B69-2D54-4E3A-91CF-E5533DCF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8" y="1720971"/>
            <a:ext cx="17145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945DE3F3-B8F0-4C44-B7AC-7B3391ED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</p:spPr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元素的书写格式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190871"/>
            <a:ext cx="4643974" cy="529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一个元素可以嵌套（包含）其他元素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" y="1649479"/>
            <a:ext cx="2232309" cy="97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85" y="1842070"/>
            <a:ext cx="3230283" cy="58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73" y="3200033"/>
            <a:ext cx="1830266" cy="1368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327521" y="2716298"/>
            <a:ext cx="5855563" cy="4930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下图的嵌套写法是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的，不符合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7521" y="4706195"/>
            <a:ext cx="8763213" cy="13031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有语法错误的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代码，还是可以被浏览器识别显示出来，但意义不大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必须严格按照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语法去编写代码，才能保证最终显示出来的效果是正确的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C1427D9C-72DB-4D43-89F8-0EA08CA99994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元素嵌套元素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F4ED44-6B03-40ED-87C8-21EE0874F04B}"/>
              </a:ext>
            </a:extLst>
          </p:cNvPr>
          <p:cNvSpPr txBox="1"/>
          <p:nvPr/>
        </p:nvSpPr>
        <p:spPr>
          <a:xfrm>
            <a:off x="7333483" y="1190871"/>
            <a:ext cx="4429430" cy="8800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思考：编写一个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中不存在的元素，会发生什么事？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54BD7-99D8-43BF-9DC3-842036674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37" y="2165409"/>
            <a:ext cx="391477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9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build="p"/>
      <p:bldP spid="15" grpId="0" uiExpand="1" build="p"/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" y="1197428"/>
            <a:ext cx="4428136" cy="3635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289753" y="3595422"/>
            <a:ext cx="6750390" cy="30479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上图所示嵌套关系，通常的描述如下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的父元素，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的父元素，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的父元素，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之间互为兄弟元素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之间互为兄弟元素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可以认为是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的后代元素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可以认为是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的祖先元素</a:t>
            </a: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640512" y="1230830"/>
            <a:ext cx="4526188" cy="2131688"/>
            <a:chOff x="2064863" y="4478696"/>
            <a:chExt cx="4526188" cy="2131688"/>
          </a:xfrm>
        </p:grpSpPr>
        <p:sp>
          <p:nvSpPr>
            <p:cNvPr id="9" name="文本框 8"/>
            <p:cNvSpPr txBox="1"/>
            <p:nvPr/>
          </p:nvSpPr>
          <p:spPr>
            <a:xfrm>
              <a:off x="4485946" y="4478696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85945" y="5070234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69574" y="5676572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85944" y="5671099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02314" y="5671098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64863" y="6265497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69575" y="6271221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85943" y="6264085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</a:p>
          </p:txBody>
        </p:sp>
        <p:cxnSp>
          <p:nvCxnSpPr>
            <p:cNvPr id="18" name="直接连接符 17"/>
            <p:cNvCxnSpPr>
              <a:stCxn id="9" idx="2"/>
              <a:endCxn id="10" idx="0"/>
            </p:cNvCxnSpPr>
            <p:nvPr/>
          </p:nvCxnSpPr>
          <p:spPr>
            <a:xfrm flipH="1">
              <a:off x="4930314" y="4817859"/>
              <a:ext cx="1" cy="2523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2"/>
              <a:endCxn id="11" idx="0"/>
            </p:cNvCxnSpPr>
            <p:nvPr/>
          </p:nvCxnSpPr>
          <p:spPr>
            <a:xfrm flipH="1">
              <a:off x="3713943" y="5409397"/>
              <a:ext cx="1216371" cy="2671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2"/>
              <a:endCxn id="13" idx="0"/>
            </p:cNvCxnSpPr>
            <p:nvPr/>
          </p:nvCxnSpPr>
          <p:spPr>
            <a:xfrm flipH="1">
              <a:off x="4930313" y="5409397"/>
              <a:ext cx="1" cy="26170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2"/>
              <a:endCxn id="14" idx="0"/>
            </p:cNvCxnSpPr>
            <p:nvPr/>
          </p:nvCxnSpPr>
          <p:spPr>
            <a:xfrm>
              <a:off x="4930314" y="5409397"/>
              <a:ext cx="1216369" cy="26170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2"/>
              <a:endCxn id="15" idx="0"/>
            </p:cNvCxnSpPr>
            <p:nvPr/>
          </p:nvCxnSpPr>
          <p:spPr>
            <a:xfrm flipH="1">
              <a:off x="2509232" y="6015735"/>
              <a:ext cx="1204711" cy="24976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1" idx="2"/>
              <a:endCxn id="16" idx="0"/>
            </p:cNvCxnSpPr>
            <p:nvPr/>
          </p:nvCxnSpPr>
          <p:spPr>
            <a:xfrm>
              <a:off x="3713943" y="6015735"/>
              <a:ext cx="1" cy="25548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1" idx="2"/>
              <a:endCxn id="17" idx="0"/>
            </p:cNvCxnSpPr>
            <p:nvPr/>
          </p:nvCxnSpPr>
          <p:spPr>
            <a:xfrm>
              <a:off x="3713943" y="6015735"/>
              <a:ext cx="1216369" cy="24835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1"/>
          <p:cNvSpPr>
            <a:spLocks noGrp="1"/>
          </p:cNvSpPr>
          <p:nvPr/>
        </p:nvSpPr>
        <p:spPr>
          <a:xfrm>
            <a:off x="1489710" y="272415"/>
            <a:ext cx="10301605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23" name="标题 2">
            <a:extLst>
              <a:ext uri="{FF2B5EF4-FFF2-40B4-BE49-F238E27FC236}">
                <a16:creationId xmlns:a16="http://schemas.microsoft.com/office/drawing/2014/main" id="{892EAF9E-7A51-41DC-BCB2-324E77B3E054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元素嵌套元素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4207157" cy="4930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6" y="1799351"/>
            <a:ext cx="2744253" cy="26139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组合 28"/>
          <p:cNvGrpSpPr/>
          <p:nvPr/>
        </p:nvGrpSpPr>
        <p:grpSpPr>
          <a:xfrm>
            <a:off x="4852354" y="2337825"/>
            <a:ext cx="2666212" cy="1537039"/>
            <a:chOff x="6377729" y="1477354"/>
            <a:chExt cx="2666212" cy="1537039"/>
          </a:xfrm>
        </p:grpSpPr>
        <p:sp>
          <p:nvSpPr>
            <p:cNvPr id="6" name="文本框 5"/>
            <p:cNvSpPr txBox="1"/>
            <p:nvPr/>
          </p:nvSpPr>
          <p:spPr>
            <a:xfrm>
              <a:off x="7266467" y="1477354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77730" y="2068892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77729" y="2675230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</a:p>
          </p:txBody>
        </p:sp>
        <p:cxnSp>
          <p:nvCxnSpPr>
            <p:cNvPr id="15" name="直接连接符 14"/>
            <p:cNvCxnSpPr>
              <a:stCxn id="6" idx="2"/>
              <a:endCxn id="7" idx="0"/>
            </p:cNvCxnSpPr>
            <p:nvPr/>
          </p:nvCxnSpPr>
          <p:spPr>
            <a:xfrm flipH="1">
              <a:off x="6822099" y="1816517"/>
              <a:ext cx="888737" cy="2523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2"/>
              <a:endCxn id="8" idx="0"/>
            </p:cNvCxnSpPr>
            <p:nvPr/>
          </p:nvCxnSpPr>
          <p:spPr>
            <a:xfrm flipH="1">
              <a:off x="6822098" y="2408055"/>
              <a:ext cx="1" cy="2671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155204" y="2068892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55203" y="2675230"/>
              <a:ext cx="888737" cy="33916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</a:p>
          </p:txBody>
        </p:sp>
        <p:cxnSp>
          <p:nvCxnSpPr>
            <p:cNvPr id="24" name="直接连接符 23"/>
            <p:cNvCxnSpPr>
              <a:stCxn id="22" idx="2"/>
              <a:endCxn id="23" idx="0"/>
            </p:cNvCxnSpPr>
            <p:nvPr/>
          </p:nvCxnSpPr>
          <p:spPr>
            <a:xfrm flipH="1">
              <a:off x="8599572" y="2408055"/>
              <a:ext cx="1" cy="2671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6" idx="2"/>
              <a:endCxn id="22" idx="0"/>
            </p:cNvCxnSpPr>
            <p:nvPr/>
          </p:nvCxnSpPr>
          <p:spPr>
            <a:xfrm>
              <a:off x="7710836" y="1816517"/>
              <a:ext cx="888737" cy="2523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标题 2">
            <a:extLst>
              <a:ext uri="{FF2B5EF4-FFF2-40B4-BE49-F238E27FC236}">
                <a16:creationId xmlns:a16="http://schemas.microsoft.com/office/drawing/2014/main" id="{57B610B3-9CC9-464F-BD24-BF096E7F6A26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元素嵌套元素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>
            <a:extLst>
              <a:ext uri="{FF2B5EF4-FFF2-40B4-BE49-F238E27FC236}">
                <a16:creationId xmlns:a16="http://schemas.microsoft.com/office/drawing/2014/main" id="{57B610B3-9CC9-464F-BD24-BF096E7F6A26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元素嵌套元素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8744B8-7610-4E9E-9A94-1270215963D9}"/>
              </a:ext>
            </a:extLst>
          </p:cNvPr>
          <p:cNvSpPr txBox="1"/>
          <p:nvPr/>
        </p:nvSpPr>
        <p:spPr>
          <a:xfrm>
            <a:off x="318642" y="1182187"/>
            <a:ext cx="10760689" cy="16941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如果有以下元素，它们如何嵌套才能合理地表达人体的结构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大脑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上半身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下半身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鼻子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眼睛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嘴巴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耳朵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FB127-B6D9-4237-AC17-EFF489BE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78" y="1299537"/>
            <a:ext cx="2484037" cy="536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5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>
            <a:extLst>
              <a:ext uri="{FF2B5EF4-FFF2-40B4-BE49-F238E27FC236}">
                <a16:creationId xmlns:a16="http://schemas.microsoft.com/office/drawing/2014/main" id="{57B610B3-9CC9-464F-BD24-BF096E7F6A26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元素嵌套元素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8744B8-7610-4E9E-9A94-1270215963D9}"/>
              </a:ext>
            </a:extLst>
          </p:cNvPr>
          <p:cNvSpPr txBox="1"/>
          <p:nvPr/>
        </p:nvSpPr>
        <p:spPr>
          <a:xfrm>
            <a:off x="318642" y="1191066"/>
            <a:ext cx="10760689" cy="5045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思考：元素嵌套的含义是什么？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3DC2C9-008B-4B55-A2F7-64F8E787583F}"/>
              </a:ext>
            </a:extLst>
          </p:cNvPr>
          <p:cNvSpPr txBox="1"/>
          <p:nvPr/>
        </p:nvSpPr>
        <p:spPr>
          <a:xfrm>
            <a:off x="318642" y="1668999"/>
            <a:ext cx="10760689" cy="504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把多个功能相似的、临近的元素包装成一个整体来使用，方便对它们进行归类、统一操作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B93E4C-CB5A-4546-8BFB-A03C9E4E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7" y="2173566"/>
            <a:ext cx="7657944" cy="43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5909"/>
            <a:ext cx="11501313" cy="8972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每一个元素都可以拥有自己的属性，属性可以增强元素的功能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书写形式是：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起始标签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</a:rPr>
              <a:t>属性名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>
                <a:solidFill>
                  <a:srgbClr val="008000"/>
                </a:solidFill>
                <a:latin typeface="Consolas" panose="020B0609020204030204" pitchFamily="49" charset="0"/>
              </a:rPr>
              <a:t>属性值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2147558"/>
            <a:ext cx="5151566" cy="2674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27520" y="4925261"/>
            <a:ext cx="11501313" cy="17241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上图中的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元素均拥有属性，其中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元素拥有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属性名都是小写，而且是无序的，谁先谁后不影响实际效果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属性值可以使用双引号、单引号括住，也可以省略引号。建议统一使用双引号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25F996B-BC32-4653-8BA9-B875551EF28E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元素的属性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5908"/>
            <a:ext cx="11501313" cy="38010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有些属性是公共的，每一个元素都可以设置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有些属性是元素特有的，不是每一个元素都可以设置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25F996B-BC32-4653-8BA9-B875551EF28E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>
                <a:sym typeface="+mn-ea"/>
              </a:rPr>
              <a:t>元素的属性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1CF-C404-4777-8C09-E4652DF0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记事本开发第一个网页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CB9F0-914C-40A3-BD0A-D4F44807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新建一个</a:t>
            </a:r>
            <a:r>
              <a:rPr lang="en-US" altLang="zh-CN"/>
              <a:t>.txt</a:t>
            </a:r>
            <a:r>
              <a:rPr lang="zh-CN" altLang="en-US"/>
              <a:t>的文件</a:t>
            </a:r>
            <a:endParaRPr lang="en-US" altLang="zh-CN"/>
          </a:p>
          <a:p>
            <a:pPr lvl="1"/>
            <a:r>
              <a:rPr lang="zh-CN" altLang="en-US"/>
              <a:t>在其中添加一些文字，比如</a:t>
            </a:r>
            <a:r>
              <a:rPr lang="en-US" altLang="zh-CN"/>
              <a:t>Hello World</a:t>
            </a:r>
          </a:p>
          <a:p>
            <a:pPr lvl="1"/>
            <a:r>
              <a:rPr lang="zh-CN" altLang="en-US"/>
              <a:t>保存文件</a:t>
            </a:r>
            <a:endParaRPr lang="en-US" altLang="zh-CN"/>
          </a:p>
          <a:p>
            <a:pPr lvl="1"/>
            <a:r>
              <a:rPr lang="zh-CN" altLang="en-US"/>
              <a:t>修改文件的扩展名为</a:t>
            </a:r>
            <a:r>
              <a:rPr lang="en-US" altLang="zh-CN"/>
              <a:t>.html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/>
              <a:t>使用浏览器打开页面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52A9B-D67F-4729-987E-4F0F0CC5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9" y="3551548"/>
            <a:ext cx="1001031" cy="1172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C015-AAD1-4FE9-BB26-22B9847B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14" y="3783317"/>
            <a:ext cx="2530059" cy="708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B96633-79C1-4322-964D-0C2CC577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8" y="3707110"/>
            <a:ext cx="708721" cy="784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DDC233-C066-4BD7-88AC-5902FA525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329" y="3833843"/>
            <a:ext cx="2072820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7C912-AEA5-4B58-A85E-DFFA3E4F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为什么需要注释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2DB66-E6F9-46D3-9775-A107F369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程序员才懂的冷笑话</a:t>
            </a:r>
            <a:r>
              <a:rPr lang="en-US" altLang="zh-CN" b="1"/>
              <a:t>:</a:t>
            </a:r>
          </a:p>
          <a:p>
            <a:pPr lvl="1"/>
            <a:r>
              <a:rPr lang="zh-CN" altLang="en-US"/>
              <a:t>在我写这段代码的时候</a:t>
            </a:r>
            <a:r>
              <a:rPr lang="en-US" altLang="zh-CN"/>
              <a:t>, </a:t>
            </a:r>
            <a:r>
              <a:rPr lang="zh-CN" altLang="en-US"/>
              <a:t>只有我和上帝知道这段代码是什么意思</a:t>
            </a:r>
            <a:r>
              <a:rPr lang="en-US" altLang="zh-CN"/>
              <a:t>.</a:t>
            </a:r>
            <a:endParaRPr lang="zh-CN" altLang="en-US"/>
          </a:p>
          <a:p>
            <a:pPr lvl="1"/>
            <a:r>
              <a:rPr lang="zh-CN" altLang="en-US"/>
              <a:t>一段时间之后</a:t>
            </a:r>
            <a:r>
              <a:rPr lang="en-US" altLang="zh-CN"/>
              <a:t>, </a:t>
            </a:r>
            <a:r>
              <a:rPr lang="zh-CN" altLang="en-US"/>
              <a:t>只有上帝知道是什么意思了</a:t>
            </a:r>
            <a:r>
              <a:rPr lang="en-US" altLang="zh-CN"/>
              <a:t>.</a:t>
            </a:r>
          </a:p>
          <a:p>
            <a:r>
              <a:rPr lang="zh-CN" altLang="en-US"/>
              <a:t>为什么会出现这样的情况呢</a:t>
            </a:r>
            <a:r>
              <a:rPr lang="en-US" altLang="zh-CN"/>
              <a:t>?</a:t>
            </a:r>
          </a:p>
          <a:p>
            <a:pPr lvl="1"/>
            <a:r>
              <a:rPr lang="zh-CN" altLang="en-US"/>
              <a:t>随着学习的深入</a:t>
            </a:r>
            <a:r>
              <a:rPr lang="en-US" altLang="zh-CN"/>
              <a:t>, </a:t>
            </a:r>
            <a:r>
              <a:rPr lang="zh-CN" altLang="en-US"/>
              <a:t>你的一个程序</a:t>
            </a:r>
            <a:r>
              <a:rPr lang="zh-CN" altLang="en-US">
                <a:solidFill>
                  <a:schemeClr val="accent1"/>
                </a:solidFill>
              </a:rPr>
              <a:t>不再是几行代码</a:t>
            </a:r>
            <a:r>
              <a:rPr lang="zh-CN" altLang="en-US"/>
              <a:t>就可以搞定的了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可能我们需要写出有</a:t>
            </a:r>
            <a:r>
              <a:rPr lang="zh-CN" altLang="en-US">
                <a:solidFill>
                  <a:schemeClr val="accent1"/>
                </a:solidFill>
              </a:rPr>
              <a:t>上千行</a:t>
            </a:r>
            <a:r>
              <a:rPr lang="en-US" altLang="zh-CN">
                <a:solidFill>
                  <a:schemeClr val="accent1"/>
                </a:solidFill>
              </a:rPr>
              <a:t>, </a:t>
            </a:r>
            <a:r>
              <a:rPr lang="zh-CN" altLang="en-US">
                <a:solidFill>
                  <a:schemeClr val="accent1"/>
                </a:solidFill>
              </a:rPr>
              <a:t>甚至上万行</a:t>
            </a:r>
            <a:r>
              <a:rPr lang="zh-CN" altLang="en-US"/>
              <a:t>的程序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某些代码完成某个功能后</a:t>
            </a:r>
            <a:r>
              <a:rPr lang="en-US" altLang="zh-CN"/>
              <a:t>, </a:t>
            </a:r>
            <a:r>
              <a:rPr lang="zh-CN" altLang="en-US"/>
              <a:t>你写的时候思路很清晰</a:t>
            </a:r>
            <a:r>
              <a:rPr lang="en-US" altLang="zh-CN"/>
              <a:t>, </a:t>
            </a:r>
            <a:r>
              <a:rPr lang="zh-CN" altLang="en-US"/>
              <a:t>但是</a:t>
            </a:r>
            <a:r>
              <a:rPr lang="zh-CN" altLang="en-US">
                <a:solidFill>
                  <a:schemeClr val="accent1"/>
                </a:solidFill>
              </a:rPr>
              <a:t>过段时间会出现忘记为什么这样写的情况</a:t>
            </a:r>
            <a:r>
              <a:rPr lang="en-US" altLang="zh-CN"/>
              <a:t>, </a:t>
            </a:r>
            <a:r>
              <a:rPr lang="zh-CN" altLang="en-US"/>
              <a:t>这很正常</a:t>
            </a:r>
            <a:r>
              <a:rPr lang="en-US" altLang="zh-CN"/>
              <a:t>.</a:t>
            </a:r>
          </a:p>
          <a:p>
            <a:r>
              <a:rPr lang="zh-CN" altLang="en-US" b="1"/>
              <a:t>和同时协同开发</a:t>
            </a:r>
            <a:endParaRPr lang="en-US" altLang="zh-CN" b="1"/>
          </a:p>
          <a:p>
            <a:pPr lvl="1"/>
            <a:r>
              <a:rPr lang="zh-CN" altLang="en-US"/>
              <a:t>在实际工作中</a:t>
            </a:r>
            <a:r>
              <a:rPr lang="en-US" altLang="zh-CN"/>
              <a:t>, </a:t>
            </a:r>
            <a:r>
              <a:rPr lang="zh-CN" altLang="en-US"/>
              <a:t>一个项目通常是</a:t>
            </a:r>
            <a:r>
              <a:rPr lang="zh-CN" altLang="en-US">
                <a:solidFill>
                  <a:schemeClr val="accent1"/>
                </a:solidFill>
              </a:rPr>
              <a:t>多人协作完成</a:t>
            </a:r>
            <a:r>
              <a:rPr lang="zh-CN" altLang="en-US"/>
              <a:t>的</a:t>
            </a:r>
            <a:r>
              <a:rPr lang="en-US" altLang="zh-CN"/>
              <a:t>. </a:t>
            </a:r>
            <a:r>
              <a:rPr lang="zh-CN" altLang="en-US"/>
              <a:t>可能是</a:t>
            </a:r>
            <a:r>
              <a:rPr lang="zh-CN" altLang="en-US">
                <a:solidFill>
                  <a:schemeClr val="accent1"/>
                </a:solidFill>
              </a:rPr>
              <a:t>几个或者十几个</a:t>
            </a:r>
            <a:r>
              <a:rPr lang="zh-CN" altLang="en-US"/>
              <a:t>等等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这个时候</a:t>
            </a:r>
            <a:r>
              <a:rPr lang="en-US" altLang="zh-CN"/>
              <a:t>, </a:t>
            </a:r>
            <a:r>
              <a:rPr lang="zh-CN" altLang="en-US"/>
              <a:t>你可能需要</a:t>
            </a:r>
            <a:r>
              <a:rPr lang="zh-CN" altLang="en-US">
                <a:solidFill>
                  <a:schemeClr val="accent1"/>
                </a:solidFill>
              </a:rPr>
              <a:t>使用别人写出的代码功能</a:t>
            </a:r>
            <a:r>
              <a:rPr lang="en-US" altLang="zh-CN"/>
              <a:t>, </a:t>
            </a:r>
            <a:r>
              <a:rPr lang="zh-CN" altLang="en-US">
                <a:solidFill>
                  <a:schemeClr val="accent1"/>
                </a:solidFill>
              </a:rPr>
              <a:t>别人也可能使用你的代码功能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如果你的代码</a:t>
            </a:r>
            <a:r>
              <a:rPr lang="zh-CN" altLang="en-US">
                <a:solidFill>
                  <a:schemeClr val="accent1"/>
                </a:solidFill>
              </a:rPr>
              <a:t>自己都看不懂</a:t>
            </a:r>
            <a:r>
              <a:rPr lang="zh-CN" altLang="en-US"/>
              <a:t>了</a:t>
            </a:r>
            <a:r>
              <a:rPr lang="en-US" altLang="zh-CN"/>
              <a:t>, </a:t>
            </a:r>
            <a:r>
              <a:rPr lang="zh-CN" altLang="en-US"/>
              <a:t>更何况</a:t>
            </a:r>
            <a:r>
              <a:rPr lang="zh-CN" altLang="en-US">
                <a:solidFill>
                  <a:schemeClr val="accent1"/>
                </a:solidFill>
              </a:rPr>
              <a:t>你的同事呢</a:t>
            </a:r>
            <a:r>
              <a:rPr lang="en-US" altLang="zh-CN"/>
              <a:t>?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1621E0-265D-46EA-8196-6DB9DCCF1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1" y="332351"/>
            <a:ext cx="3146334" cy="31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97030"/>
            <a:ext cx="11501313" cy="5496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什么是注释？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简单来说，注释就是一段代码说明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注释是只给开发者看的，浏览器并不会把注释显示给用户看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注释的意义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帮助我们自己理清代码的思路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方便以后进行查阅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与别人合作开发时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可以减少沟通成本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同事之间分模块开发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开发自己的框架时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加入适当的注释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方便别人使用和学习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开源精神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可以临时注释掉一段代码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方便调试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嵌套，比如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 &lt;!--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 --&gt;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对于绝大数编程语言来说，写代码过程中使用的标点符号，比如双引号、单引号、冒号、分号、感叹号等，都必须是英文符号（注释里面的内容除外）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90E1F776-02B4-4ABB-BB0F-901569FC53D4}"/>
              </a:ext>
            </a:extLst>
          </p:cNvPr>
          <p:cNvSpPr txBox="1">
            <a:spLocks/>
          </p:cNvSpPr>
          <p:nvPr/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2499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967D-3DC4-4B68-814D-24F97AEF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常见网站的结构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82A56-B588-408A-B0D5-E0A36183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JD</a:t>
            </a:r>
            <a:r>
              <a:rPr lang="zh-CN" altLang="en-US"/>
              <a:t>官方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小米官方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英雄联盟官网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它们有什么共同点呢</a:t>
            </a:r>
            <a:r>
              <a:rPr lang="en-US" altLang="zh-CN"/>
              <a:t>?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02AE98-32D6-47F5-80DE-FB8DDF91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4" y="1665557"/>
            <a:ext cx="3238781" cy="9373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CDA6C7-9483-4B5B-B61E-E4A0EF79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1" y="3030389"/>
            <a:ext cx="2850127" cy="929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41FED-E671-4DF1-A891-EB375D1B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4" y="4829101"/>
            <a:ext cx="2171888" cy="92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88DD54-CE01-4FED-A57E-9F240E2EF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108" y="1526084"/>
            <a:ext cx="5273497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F688D-23D6-4358-9FA2-78496DCB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如何让自己的网页也有这样的结构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0E3D4-C057-4E8B-B59A-65B5C9DE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修改自己的网页代码，让自己的网页也具备正确的结构：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运行效果是一样的，但是我们现在的网站也有正确的结构了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52CA7-A1EA-432B-BFF3-515EEC3D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47" y="1691545"/>
            <a:ext cx="2941575" cy="1287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0F9D8A-E9C0-4B63-A244-676E4296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7" y="3878564"/>
            <a:ext cx="1737511" cy="579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AD7CF6-333C-464A-B4D4-ABB2D8530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998" y="3932491"/>
            <a:ext cx="2072820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E00AC-E1FF-4E2E-87BF-AA5DA19C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开发工具选择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29A33-062C-4929-9441-482089C2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记事本可以开发一个网页吗？答案：可以。但是有很多的缺点：</a:t>
            </a:r>
            <a:endParaRPr lang="en-US" altLang="zh-CN"/>
          </a:p>
          <a:p>
            <a:pPr lvl="1"/>
            <a:r>
              <a:rPr lang="zh-CN" altLang="en-US"/>
              <a:t>创建文件后，需要手动将文件后缀名修改为</a:t>
            </a:r>
            <a:r>
              <a:rPr lang="en-US" altLang="zh-CN"/>
              <a:t>.html</a:t>
            </a:r>
          </a:p>
          <a:p>
            <a:pPr lvl="1"/>
            <a:r>
              <a:rPr lang="zh-CN" altLang="en-US"/>
              <a:t>没有颜色标识</a:t>
            </a:r>
            <a:r>
              <a:rPr lang="en-US" altLang="zh-CN"/>
              <a:t>/</a:t>
            </a:r>
            <a:r>
              <a:rPr lang="zh-CN" altLang="en-US"/>
              <a:t>没有智能提示</a:t>
            </a:r>
            <a:r>
              <a:rPr lang="en-US" altLang="zh-CN"/>
              <a:t>/</a:t>
            </a:r>
            <a:r>
              <a:rPr lang="zh-CN" altLang="en-US"/>
              <a:t>无法调试程序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/>
              <a:t>专业的前端开发工具</a:t>
            </a:r>
            <a:endParaRPr lang="en-US" altLang="zh-CN"/>
          </a:p>
          <a:p>
            <a:pPr marL="820738" lvl="1" indent="-285750"/>
            <a:r>
              <a:rPr lang="en-US" altLang="zh-CN">
                <a:solidFill>
                  <a:srgbClr val="FF0000"/>
                </a:solidFill>
              </a:rPr>
              <a:t>WebStorm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Sublime Text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Visual Studio Code</a:t>
            </a:r>
            <a:r>
              <a:rPr lang="zh-CN" altLang="en-US"/>
              <a:t>、</a:t>
            </a:r>
            <a:r>
              <a:rPr lang="en-US" altLang="zh-CN"/>
              <a:t>Atom</a:t>
            </a:r>
            <a:r>
              <a:rPr lang="zh-CN" altLang="en-US"/>
              <a:t>、</a:t>
            </a:r>
            <a:r>
              <a:rPr lang="en-US" altLang="zh-CN"/>
              <a:t>HBuilder</a:t>
            </a:r>
            <a:r>
              <a:rPr lang="zh-CN" altLang="en-US"/>
              <a:t>、</a:t>
            </a:r>
            <a:r>
              <a:rPr lang="en-US" altLang="zh-CN"/>
              <a:t>IntelliJ IDEA</a:t>
            </a:r>
            <a:r>
              <a:rPr lang="zh-CN" altLang="en-US"/>
              <a:t>、</a:t>
            </a:r>
            <a:r>
              <a:rPr lang="en-US" altLang="zh-CN"/>
              <a:t>Dreamweaver</a:t>
            </a:r>
          </a:p>
          <a:p>
            <a:pPr marL="820738" lvl="1" indent="-285750"/>
            <a:r>
              <a:rPr lang="zh-CN" altLang="en-US"/>
              <a:t>智能提示、高亮识别、语法检测、集成环境、开发效率高</a:t>
            </a:r>
          </a:p>
          <a:p>
            <a:r>
              <a:rPr lang="zh-CN" altLang="en-US"/>
              <a:t>上课推荐开发工具：</a:t>
            </a:r>
            <a:endParaRPr lang="en-US" altLang="zh-CN"/>
          </a:p>
          <a:p>
            <a:pPr lvl="1"/>
            <a:r>
              <a:rPr lang="en-US" altLang="zh-CN"/>
              <a:t>Webstorm</a:t>
            </a:r>
          </a:p>
          <a:p>
            <a:pPr lvl="2"/>
            <a:r>
              <a:rPr lang="zh-CN" altLang="en-US"/>
              <a:t>优点：集成开发工具，包罗万象</a:t>
            </a:r>
            <a:endParaRPr lang="en-US" altLang="zh-CN"/>
          </a:p>
          <a:p>
            <a:pPr lvl="2"/>
            <a:r>
              <a:rPr lang="zh-CN" altLang="en-US"/>
              <a:t>缺点：重（占用系统资源多），收费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VSCode</a:t>
            </a:r>
          </a:p>
          <a:p>
            <a:pPr lvl="2"/>
            <a:r>
              <a:rPr lang="zh-CN" altLang="en-US"/>
              <a:t>优点：轻（相当于一个编辑器），免费</a:t>
            </a:r>
            <a:endParaRPr lang="en-US" altLang="zh-CN"/>
          </a:p>
          <a:p>
            <a:pPr lvl="2"/>
            <a:r>
              <a:rPr lang="zh-CN" altLang="en-US"/>
              <a:t>缺点：需要安装一些插件来辅助开发</a:t>
            </a:r>
          </a:p>
        </p:txBody>
      </p:sp>
    </p:spTree>
    <p:extLst>
      <p:ext uri="{BB962C8B-B14F-4D97-AF65-F5344CB8AC3E}">
        <p14:creationId xmlns:p14="http://schemas.microsoft.com/office/powerpoint/2010/main" val="12350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B5F3E-6F32-49E5-9C38-78ECFD5E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</a:t>
            </a:r>
            <a:r>
              <a:rPr lang="zh-CN" altLang="en-US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1BE7-51DA-4A41-A266-231536F9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安装插件：</a:t>
            </a:r>
            <a:endParaRPr lang="en-US" altLang="zh-CN" dirty="0"/>
          </a:p>
          <a:p>
            <a:pPr lvl="1"/>
            <a:r>
              <a:rPr lang="zh-CN" altLang="en-US" dirty="0"/>
              <a:t>右侧图标最后一项，</a:t>
            </a:r>
            <a:r>
              <a:rPr lang="en-US" altLang="zh-CN" dirty="0"/>
              <a:t>Extensions</a:t>
            </a:r>
            <a:r>
              <a:rPr lang="zh-CN" altLang="en-US" dirty="0"/>
              <a:t>，查找需要的插件（联网）</a:t>
            </a:r>
            <a:endParaRPr lang="en-US" altLang="zh-CN" dirty="0"/>
          </a:p>
          <a:p>
            <a:pPr lvl="1"/>
            <a:r>
              <a:rPr lang="en-US" altLang="zh-CN" dirty="0"/>
              <a:t>Chinese </a:t>
            </a:r>
            <a:r>
              <a:rPr lang="zh-CN" altLang="en-US" dirty="0"/>
              <a:t>工具中文支持</a:t>
            </a:r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en-US" altLang="zh-CN" dirty="0" smtClean="0"/>
              <a:t>pen </a:t>
            </a:r>
            <a:r>
              <a:rPr lang="en-US" altLang="zh-CN" dirty="0"/>
              <a:t>in </a:t>
            </a:r>
            <a:r>
              <a:rPr lang="en-US" altLang="zh-CN" dirty="0" smtClean="0"/>
              <a:t>browser </a:t>
            </a:r>
            <a:r>
              <a:rPr lang="zh-CN" altLang="en-US" dirty="0"/>
              <a:t>将</a:t>
            </a:r>
            <a:r>
              <a:rPr lang="en-US" altLang="zh-CN" dirty="0"/>
              <a:t>html</a:t>
            </a:r>
            <a:r>
              <a:rPr lang="zh-CN" altLang="en-US" dirty="0"/>
              <a:t>页面在浏览器中打开</a:t>
            </a:r>
            <a:endParaRPr lang="en-US" altLang="zh-CN" dirty="0"/>
          </a:p>
          <a:p>
            <a:pPr lvl="1"/>
            <a:r>
              <a:rPr lang="en-US" altLang="zh-CN" dirty="0"/>
              <a:t>Atom </a:t>
            </a:r>
            <a:r>
              <a:rPr lang="zh-CN" altLang="en-US" dirty="0"/>
              <a:t>个人比较喜欢的一款主题</a:t>
            </a:r>
            <a:endParaRPr lang="en-US" altLang="zh-CN" dirty="0"/>
          </a:p>
          <a:p>
            <a:pPr lvl="1"/>
            <a:r>
              <a:rPr lang="en-US" altLang="zh-CN" dirty="0" err="1"/>
              <a:t>Vscode</a:t>
            </a:r>
            <a:r>
              <a:rPr lang="en-US" altLang="zh-CN" dirty="0"/>
              <a:t>-icons </a:t>
            </a:r>
            <a:r>
              <a:rPr lang="zh-CN" altLang="en-US" dirty="0"/>
              <a:t>文件图标的样式</a:t>
            </a:r>
            <a:endParaRPr lang="en-US" altLang="zh-CN" dirty="0"/>
          </a:p>
          <a:p>
            <a:r>
              <a:rPr lang="zh-CN" altLang="en-US" dirty="0"/>
              <a:t>工具配置：</a:t>
            </a:r>
            <a:endParaRPr lang="en-US" altLang="zh-CN" dirty="0"/>
          </a:p>
          <a:p>
            <a:pPr lvl="1"/>
            <a:r>
              <a:rPr lang="en-US" altLang="zh-CN" dirty="0"/>
              <a:t>Auto Save </a:t>
            </a:r>
            <a:r>
              <a:rPr lang="zh-CN" altLang="en-US" dirty="0"/>
              <a:t>自动保存</a:t>
            </a:r>
            <a:endParaRPr lang="en-US" altLang="zh-CN" dirty="0"/>
          </a:p>
          <a:p>
            <a:pPr lvl="1"/>
            <a:r>
              <a:rPr lang="en-US" altLang="zh-CN" dirty="0"/>
              <a:t>Font Size </a:t>
            </a:r>
            <a:r>
              <a:rPr lang="zh-CN" altLang="en-US" dirty="0"/>
              <a:t>修改代码字体大小</a:t>
            </a:r>
            <a:endParaRPr lang="en-US" altLang="zh-CN" dirty="0"/>
          </a:p>
          <a:p>
            <a:pPr lvl="1"/>
            <a:r>
              <a:rPr lang="en-US" altLang="zh-CN" dirty="0"/>
              <a:t>Word Wrap </a:t>
            </a:r>
            <a:r>
              <a:rPr lang="zh-CN" altLang="en-US" dirty="0"/>
              <a:t>代码自动换行</a:t>
            </a:r>
            <a:endParaRPr lang="en-US" altLang="zh-CN" dirty="0"/>
          </a:p>
          <a:p>
            <a:pPr lvl="1"/>
            <a:r>
              <a:rPr lang="en-US" altLang="zh-CN" dirty="0"/>
              <a:t>Render Whitespace </a:t>
            </a:r>
            <a:r>
              <a:rPr lang="zh-CN" altLang="en-US" dirty="0"/>
              <a:t>空格的渲染方式</a:t>
            </a:r>
            <a:r>
              <a:rPr lang="en-US" altLang="zh-CN" dirty="0"/>
              <a:t>(</a:t>
            </a:r>
            <a:r>
              <a:rPr lang="zh-CN" altLang="en-US" dirty="0"/>
              <a:t>个人推荐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Tab Size </a:t>
            </a:r>
            <a:r>
              <a:rPr lang="zh-CN" altLang="en-US" dirty="0"/>
              <a:t>代码缩进</a:t>
            </a:r>
            <a:endParaRPr lang="en-US" altLang="zh-CN" dirty="0"/>
          </a:p>
          <a:p>
            <a:pPr lvl="2"/>
            <a:r>
              <a:rPr lang="zh-CN" altLang="en-US" dirty="0"/>
              <a:t>基础阶段建议缩进</a:t>
            </a:r>
            <a:r>
              <a:rPr lang="en-US" altLang="zh-CN" dirty="0"/>
              <a:t>4</a:t>
            </a:r>
            <a:r>
              <a:rPr lang="zh-CN" altLang="en-US" dirty="0"/>
              <a:t>个空格</a:t>
            </a:r>
            <a:endParaRPr lang="en-US" altLang="zh-CN" dirty="0"/>
          </a:p>
          <a:p>
            <a:pPr lvl="2"/>
            <a:r>
              <a:rPr lang="zh-CN" altLang="en-US" dirty="0"/>
              <a:t>进阶阶段开始慢慢习惯</a:t>
            </a:r>
            <a:r>
              <a:rPr lang="en-US" altLang="zh-CN" dirty="0"/>
              <a:t>2</a:t>
            </a:r>
            <a:r>
              <a:rPr lang="zh-CN" altLang="en-US" dirty="0"/>
              <a:t>个空格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3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7B172-A056-4A30-844B-670D37E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文件的扩展名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69FFE-27EC-4EF9-8D1A-700444DB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5511526"/>
          </a:xfrm>
        </p:spPr>
        <p:txBody>
          <a:bodyPr>
            <a:normAutofit/>
          </a:bodyPr>
          <a:lstStyle/>
          <a:p>
            <a:r>
              <a:rPr lang="en-US" altLang="zh-CN"/>
              <a:t>HTML</a:t>
            </a:r>
            <a:r>
              <a:rPr lang="zh-CN" altLang="en-US"/>
              <a:t>文件的拓展名是</a:t>
            </a:r>
            <a:r>
              <a:rPr lang="en-US" altLang="zh-CN"/>
              <a:t>.htm\.html</a:t>
            </a:r>
          </a:p>
          <a:p>
            <a:pPr lvl="1"/>
            <a:r>
              <a:rPr lang="zh-CN" altLang="en-US"/>
              <a:t>因历史遗留问题，</a:t>
            </a:r>
            <a:r>
              <a:rPr lang="en-US" altLang="zh-CN"/>
              <a:t>Win95\Win98</a:t>
            </a:r>
            <a:r>
              <a:rPr lang="zh-CN" altLang="en-US"/>
              <a:t>系统的文件拓展名不能超过</a:t>
            </a:r>
            <a:r>
              <a:rPr lang="en-US" altLang="zh-CN"/>
              <a:t>3</a:t>
            </a:r>
            <a:r>
              <a:rPr lang="zh-CN" altLang="en-US"/>
              <a:t>字符，所以使用</a:t>
            </a:r>
            <a:r>
              <a:rPr lang="en-US" altLang="zh-CN"/>
              <a:t>.htm</a:t>
            </a:r>
          </a:p>
          <a:p>
            <a:pPr lvl="1"/>
            <a:r>
              <a:rPr lang="zh-CN" altLang="en-US"/>
              <a:t>现在都是使用</a:t>
            </a:r>
            <a:r>
              <a:rPr lang="en-US" altLang="zh-CN">
                <a:solidFill>
                  <a:srgbClr val="0070C0"/>
                </a:solidFill>
              </a:rPr>
              <a:t>.html</a:t>
            </a:r>
            <a:endParaRPr lang="zh-CN" altLang="en-US"/>
          </a:p>
          <a:p>
            <a:r>
              <a:rPr lang="zh-CN" altLang="en-US"/>
              <a:t>一般我们也可以称</a:t>
            </a:r>
            <a:r>
              <a:rPr lang="en-US" altLang="zh-CN"/>
              <a:t>HTML</a:t>
            </a:r>
            <a:r>
              <a:rPr lang="zh-CN" altLang="en-US"/>
              <a:t>文件为网页文件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2CF7-9A01-4026-B125-513A16A0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E189B-FB12-4126-98D6-3FEFD71E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1376859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/>
              <a:t>什么是</a:t>
            </a:r>
            <a:r>
              <a:rPr lang="en-US" altLang="zh-CN"/>
              <a:t>HTML</a:t>
            </a:r>
            <a:r>
              <a:rPr lang="zh-CN" altLang="en-US"/>
              <a:t>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HTML</a:t>
            </a:r>
            <a:r>
              <a:rPr lang="zh-CN" altLang="en-US"/>
              <a:t>用来描述网页的内容和结构，由浏览器负责解析</a:t>
            </a:r>
            <a:r>
              <a:rPr lang="en-US" altLang="zh-CN"/>
              <a:t>HTML</a:t>
            </a:r>
            <a:r>
              <a:rPr lang="zh-CN" altLang="en-US"/>
              <a:t>转换成具体的图文界面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/>
              <a:t>比如浏览器会将左边的</a:t>
            </a:r>
            <a:r>
              <a:rPr lang="en-US" altLang="zh-CN"/>
              <a:t>HTML</a:t>
            </a:r>
            <a:r>
              <a:rPr lang="zh-CN" altLang="en-US"/>
              <a:t>代码转换成右边的网页界面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B6A532-4F2C-4765-AA24-ECBB5591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0" y="2614925"/>
            <a:ext cx="2442462" cy="1650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DD48E-9E2A-4438-B09A-4528D605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036" y="2780979"/>
            <a:ext cx="1296905" cy="1318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A0E3C7-5CAF-4B81-85F3-887AB6A8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10" y="4416115"/>
            <a:ext cx="2490323" cy="1683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8FBEBA-313E-4428-8759-8A20449BF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36" y="4529587"/>
            <a:ext cx="1267772" cy="14550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95F7FBE-7F1D-498D-A116-3EFC47D9B7A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86072" y="3440194"/>
            <a:ext cx="1447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8133EE2-7B80-4589-9BA7-46A085192185}"/>
              </a:ext>
            </a:extLst>
          </p:cNvPr>
          <p:cNvSpPr txBox="1"/>
          <p:nvPr/>
        </p:nvSpPr>
        <p:spPr>
          <a:xfrm>
            <a:off x="3417151" y="2895888"/>
            <a:ext cx="985805" cy="429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3FE418-9372-40BA-8B51-6F75FA3AEFE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33933" y="5257115"/>
            <a:ext cx="1400103" cy="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126C4E8-1134-4FFF-B6D2-EF36EC886915}"/>
              </a:ext>
            </a:extLst>
          </p:cNvPr>
          <p:cNvSpPr txBox="1"/>
          <p:nvPr/>
        </p:nvSpPr>
        <p:spPr>
          <a:xfrm>
            <a:off x="3441082" y="4683680"/>
            <a:ext cx="985805" cy="429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E4327A8-DDE5-49A9-B79D-C5BD8A6CC06E}"/>
              </a:ext>
            </a:extLst>
          </p:cNvPr>
          <p:cNvSpPr txBox="1">
            <a:spLocks/>
          </p:cNvSpPr>
          <p:nvPr/>
        </p:nvSpPr>
        <p:spPr>
          <a:xfrm>
            <a:off x="161193" y="6194392"/>
            <a:ext cx="11866684" cy="42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/>
              <a:t>HTML</a:t>
            </a:r>
            <a:r>
              <a:rPr lang="zh-CN" altLang="en-US"/>
              <a:t>的全称是</a:t>
            </a:r>
            <a:r>
              <a:rPr lang="en-US" altLang="zh-CN"/>
              <a:t>Hyper Text Markup Language</a:t>
            </a:r>
            <a:r>
              <a:rPr lang="zh-CN" altLang="en-US"/>
              <a:t>，</a:t>
            </a:r>
            <a:r>
              <a:rPr lang="zh-CN" altLang="en-US">
                <a:solidFill>
                  <a:srgbClr val="0070C0"/>
                </a:solidFill>
              </a:rPr>
              <a:t>超文本标记语言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0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3391" y="1190873"/>
            <a:ext cx="8396927" cy="4899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标记语言（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Markup Language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右图是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），由无数个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由标签和内容组成的称为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一般的说法：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右图中的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都是组成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 Text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页面内可以包含图片、链接，甚至音乐、视频等非文字元素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214" y="1253018"/>
            <a:ext cx="3146741" cy="539775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3C4F326-7794-4150-919D-2443B131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为什么叫超文本标记语言</a:t>
            </a:r>
          </a:p>
        </p:txBody>
      </p:sp>
    </p:spTree>
    <p:extLst>
      <p:ext uri="{BB962C8B-B14F-4D97-AF65-F5344CB8AC3E}">
        <p14:creationId xmlns:p14="http://schemas.microsoft.com/office/powerpoint/2010/main" val="7603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2019-12-12-前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" id="{72C60D7A-8AFD-4612-BEF4-7F773C1C6128}" vid="{CC20A6AD-7977-4110-ADFF-D38AC1C4589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</Template>
  <TotalTime>1241</TotalTime>
  <Words>1656</Words>
  <Application>Microsoft Office PowerPoint</Application>
  <PresentationFormat>宽屏</PresentationFormat>
  <Paragraphs>185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</vt:lpstr>
      <vt:lpstr>开发第一个网页</vt:lpstr>
      <vt:lpstr>记事本开发第一个网页</vt:lpstr>
      <vt:lpstr>常见网站的结构</vt:lpstr>
      <vt:lpstr>如何让自己的网页也有这样的结构</vt:lpstr>
      <vt:lpstr>开发工具选择</vt:lpstr>
      <vt:lpstr>VSCode的配置</vt:lpstr>
      <vt:lpstr>HTML文件的扩展名</vt:lpstr>
      <vt:lpstr>HTML</vt:lpstr>
      <vt:lpstr>为什么叫超文本标记语言</vt:lpstr>
      <vt:lpstr>常用元素</vt:lpstr>
      <vt:lpstr> 元素的书写格式</vt:lpstr>
      <vt:lpstr> 元素的书写格式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为什么需要注释?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UI</cp:lastModifiedBy>
  <cp:revision>122</cp:revision>
  <dcterms:created xsi:type="dcterms:W3CDTF">2017-11-23T13:35:11Z</dcterms:created>
  <dcterms:modified xsi:type="dcterms:W3CDTF">2019-12-17T02:05:50Z</dcterms:modified>
</cp:coreProperties>
</file>