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7"/>
  </p:notesMasterIdLst>
  <p:handoutMasterIdLst>
    <p:handoutMasterId r:id="rId38"/>
  </p:handoutMasterIdLst>
  <p:sldIdLst>
    <p:sldId id="261" r:id="rId2"/>
    <p:sldId id="314" r:id="rId3"/>
    <p:sldId id="297" r:id="rId4"/>
    <p:sldId id="298" r:id="rId5"/>
    <p:sldId id="299" r:id="rId6"/>
    <p:sldId id="309" r:id="rId7"/>
    <p:sldId id="301" r:id="rId8"/>
    <p:sldId id="302" r:id="rId9"/>
    <p:sldId id="287" r:id="rId10"/>
    <p:sldId id="288" r:id="rId11"/>
    <p:sldId id="306" r:id="rId12"/>
    <p:sldId id="292" r:id="rId13"/>
    <p:sldId id="290" r:id="rId14"/>
    <p:sldId id="291" r:id="rId15"/>
    <p:sldId id="296" r:id="rId16"/>
    <p:sldId id="313" r:id="rId17"/>
    <p:sldId id="272" r:id="rId18"/>
    <p:sldId id="311" r:id="rId19"/>
    <p:sldId id="273" r:id="rId20"/>
    <p:sldId id="279" r:id="rId21"/>
    <p:sldId id="312" r:id="rId22"/>
    <p:sldId id="274" r:id="rId23"/>
    <p:sldId id="275" r:id="rId24"/>
    <p:sldId id="276" r:id="rId25"/>
    <p:sldId id="284" r:id="rId26"/>
    <p:sldId id="277" r:id="rId27"/>
    <p:sldId id="286" r:id="rId28"/>
    <p:sldId id="278" r:id="rId29"/>
    <p:sldId id="285" r:id="rId30"/>
    <p:sldId id="280" r:id="rId31"/>
    <p:sldId id="281" r:id="rId32"/>
    <p:sldId id="282" r:id="rId33"/>
    <p:sldId id="307" r:id="rId34"/>
    <p:sldId id="308" r:id="rId35"/>
    <p:sldId id="29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</p14:sldIdLst>
        </p14:section>
        <p14:section name="基础元素" id="{249EA32F-EC63-4CE0-8AB5-335F5F26705E}">
          <p14:sldIdLst>
            <p14:sldId id="314"/>
            <p14:sldId id="297"/>
            <p14:sldId id="298"/>
            <p14:sldId id="299"/>
            <p14:sldId id="309"/>
            <p14:sldId id="301"/>
            <p14:sldId id="302"/>
          </p14:sldIdLst>
        </p14:section>
        <p14:section name="h、p、strong" id="{A1DC07FF-2F26-4988-81BC-26FB00A75D01}">
          <p14:sldIdLst>
            <p14:sldId id="287"/>
            <p14:sldId id="288"/>
            <p14:sldId id="306"/>
          </p14:sldIdLst>
        </p14:section>
        <p14:section name="字符实体" id="{F6E2F79F-84DF-44C2-B98B-76BD10897891}">
          <p14:sldIdLst>
            <p14:sldId id="292"/>
            <p14:sldId id="290"/>
            <p14:sldId id="291"/>
          </p14:sldIdLst>
        </p14:section>
        <p14:section name="div和span" id="{DB946DA8-296D-4410-A2E1-AC24CF52C746}">
          <p14:sldIdLst>
            <p14:sldId id="296"/>
            <p14:sldId id="313"/>
          </p14:sldIdLst>
        </p14:section>
        <p14:section name="img" id="{4BF703DC-834F-43D3-BD0B-66A6540E2593}">
          <p14:sldIdLst>
            <p14:sldId id="272"/>
            <p14:sldId id="311"/>
            <p14:sldId id="273"/>
            <p14:sldId id="279"/>
            <p14:sldId id="312"/>
          </p14:sldIdLst>
        </p14:section>
        <p14:section name="a" id="{402310AE-5976-4537-87A0-C4F277045438}">
          <p14:sldIdLst>
            <p14:sldId id="274"/>
            <p14:sldId id="275"/>
            <p14:sldId id="276"/>
            <p14:sldId id="284"/>
            <p14:sldId id="277"/>
            <p14:sldId id="286"/>
            <p14:sldId id="278"/>
            <p14:sldId id="285"/>
          </p14:sldIdLst>
        </p14:section>
        <p14:section name="URL" id="{04B80E83-3AEC-44E3-91D0-F124E95D42ED}">
          <p14:sldIdLst>
            <p14:sldId id="280"/>
            <p14:sldId id="281"/>
            <p14:sldId id="282"/>
            <p14:sldId id="307"/>
            <p14:sldId id="308"/>
          </p14:sldIdLst>
        </p14:section>
        <p14:section name="标签语义化" id="{53F69379-7FF0-433B-AF0D-7A4967F5466D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200"/>
    <a:srgbClr val="31CDA8"/>
    <a:srgbClr val="0070C0"/>
    <a:srgbClr val="3498DB"/>
    <a:srgbClr val="192871"/>
    <a:srgbClr val="0037A4"/>
    <a:srgbClr val="002A7E"/>
    <a:srgbClr val="F1A069"/>
    <a:srgbClr val="F4B183"/>
    <a:srgbClr val="F7A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424" autoAdjust="0"/>
  </p:normalViewPr>
  <p:slideViewPr>
    <p:cSldViewPr snapToGrid="0" showGuides="1">
      <p:cViewPr varScale="1">
        <p:scale>
          <a:sx n="81" d="100"/>
          <a:sy n="81" d="100"/>
        </p:scale>
        <p:origin x="523" y="67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4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5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6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F463478A-98F0-4470-9E11-EBB9EA2C11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7686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图片 5">
            <a:extLst>
              <a:ext uri="{FF2B5EF4-FFF2-40B4-BE49-F238E27FC236}">
                <a16:creationId xmlns:a16="http://schemas.microsoft.com/office/drawing/2014/main" id="{4808CAEC-EC24-45C5-BD0F-278A4FBF8F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29">
            <a:extLst>
              <a:ext uri="{FF2B5EF4-FFF2-40B4-BE49-F238E27FC236}">
                <a16:creationId xmlns:a16="http://schemas.microsoft.com/office/drawing/2014/main" id="{1C34D58D-E530-4633-96BC-6396016C32C8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0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0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9F%83%E9%9A%86%C2%B7%E9%A9%AC%E6%96%AF%E5%85%8B" TargetMode="External"/><Relationship Id="rId2" Type="http://schemas.openxmlformats.org/officeDocument/2006/relationships/hyperlink" Target="http://new.qq.com/omn/20171207A0F03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w.qq.com/omn/20171207A0FFV0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12345@qq.com" TargetMode="External"/><Relationship Id="rId2" Type="http://schemas.openxmlformats.org/officeDocument/2006/relationships/hyperlink" Target="https://github.com/coderwhy/HYMiniMall/archive/master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HTML</a:t>
            </a:r>
            <a:r>
              <a:rPr lang="zh-CN" altLang="en-US"/>
              <a:t>元素</a:t>
            </a:r>
            <a:r>
              <a:rPr lang="en-US" altLang="zh-CN"/>
              <a:t>-</a:t>
            </a:r>
            <a:r>
              <a:rPr lang="zh-CN" altLang="en-US"/>
              <a:t>基本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D3830166-9EEE-4C2A-97FC-68E423D87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1" y="3259227"/>
            <a:ext cx="6645897" cy="101111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0"/>
              <a:t>王红元</a:t>
            </a:r>
            <a:endParaRPr lang="en-US" altLang="zh-CN" b="0"/>
          </a:p>
          <a:p>
            <a:r>
              <a:rPr lang="zh-CN" altLang="en-US" b="0"/>
              <a:t>微博</a:t>
            </a:r>
            <a:r>
              <a:rPr lang="en-US" altLang="zh-CN" b="0"/>
              <a:t>: coderwhy</a:t>
            </a:r>
          </a:p>
          <a:p>
            <a:r>
              <a:rPr lang="zh-CN" altLang="en-US" b="0"/>
              <a:t>微信</a:t>
            </a:r>
            <a:r>
              <a:rPr lang="en-US" altLang="zh-CN" b="0"/>
              <a:t>: 372623326</a:t>
            </a: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65DF3A-F0A4-423A-9BE9-1D68E327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D65397-00EF-43E0-8F5B-3D47A28310D1}"/>
              </a:ext>
            </a:extLst>
          </p:cNvPr>
          <p:cNvSpPr txBox="1"/>
          <p:nvPr/>
        </p:nvSpPr>
        <p:spPr>
          <a:xfrm>
            <a:off x="88776" y="1234734"/>
            <a:ext cx="11978935" cy="52277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http://new.qq.com/omn/20171207A0F03K.html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https://baike.baidu.com/item/%E5%9F%83%E9%9A%86%C2%B7%E9%A9%AC%E6%96%AF%E5%85%8B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  <a:p>
            <a:pPr>
              <a:lnSpc>
                <a:spcPts val="3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http://new.qq.com/omn/20171207A0FFV0.html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81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61532" y="1297429"/>
            <a:ext cx="11682229" cy="5150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元素有助于网站的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 Engine Optimization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）优化，可以促进关键词排名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建议在网页中最多只有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乱用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元素不仅不会给网站带来好的权重，同时也有可能被搜索引擎认为作弊，最后导致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E41133-2EA5-4E20-93A3-7ED51FD0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</a:t>
            </a:r>
            <a:r>
              <a:rPr lang="zh-CN" altLang="en-US"/>
              <a:t>元素和</a:t>
            </a:r>
            <a:r>
              <a:rPr lang="en-US" altLang="zh-CN"/>
              <a:t>SEO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13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36529" y="65056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1532" y="1297429"/>
            <a:ext cx="11616241" cy="53484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用于显示程序代码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单标签，表示强制换行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分割线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9077FCB-57A5-4995-A4ED-965056C5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code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br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hr</a:t>
            </a:r>
            <a:r>
              <a:rPr lang="zh-CN" altLang="en-US">
                <a:sym typeface="+mn-ea"/>
              </a:rPr>
              <a:t>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9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569863" y="1273063"/>
          <a:ext cx="5535044" cy="5363410"/>
        </p:xfrm>
        <a:graphic>
          <a:graphicData uri="http://schemas.openxmlformats.org/drawingml/2006/table">
            <a:tbl>
              <a:tblPr/>
              <a:tblGrid>
                <a:gridCol w="1078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469">
                <a:tc>
                  <a:txBody>
                    <a:bodyPr/>
                    <a:lstStyle/>
                    <a:p>
                      <a:pPr algn="ctr" fontAlgn="base"/>
                      <a:endParaRPr lang="en-US" altLang="zh-CN" sz="1400">
                        <a:solidFill>
                          <a:srgbClr val="FFFF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22239" marR="55596" marT="18532" marB="18532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描述</a:t>
                      </a:r>
                    </a:p>
                  </a:txBody>
                  <a:tcPr marL="22239" marR="55596" marT="18532" marB="18532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实体名称</a:t>
                      </a:r>
                    </a:p>
                  </a:txBody>
                  <a:tcPr marL="22239" marR="55596" marT="18532" marB="18532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实体编号</a:t>
                      </a:r>
                    </a:p>
                  </a:txBody>
                  <a:tcPr marL="22239" marR="55596" marT="18532" marB="18532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08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 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空格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&amp;nbsp;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&amp;#160;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50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&lt;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小于号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&amp;lt;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&amp;#60;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50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&gt;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大于号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&amp;gt;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&amp;#62;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50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和号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&amp;amp;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&amp;#38;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0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"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双引号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&amp;quot;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&amp;#34;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78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'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单引号 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&amp;apos;</a:t>
                      </a:r>
                      <a:endParaRPr lang="en-US" altLang="zh-CN" sz="14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&amp;#39;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78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￠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分</a:t>
                      </a:r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(</a:t>
                      </a:r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cent</a:t>
                      </a:r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)</a:t>
                      </a:r>
                      <a:endParaRPr lang="en-US" sz="14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&amp;cent;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&amp;#162;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58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£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镑</a:t>
                      </a:r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(</a:t>
                      </a:r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pound)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&amp;pound;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&amp;#163;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78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¥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元</a:t>
                      </a:r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(</a:t>
                      </a:r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yen)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&amp;yen;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&amp;#165;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67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€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欧元</a:t>
                      </a:r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(</a:t>
                      </a:r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euro)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&amp;euro;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&amp;#8364;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29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§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小节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&amp;sect;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&amp;#167;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16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©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版权</a:t>
                      </a:r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(</a:t>
                      </a:r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copyright)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&amp;copy;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&amp;#169;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78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®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注册商标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&amp;reg;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&amp;#174;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508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™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商标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&amp;trade;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&amp;#8482;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50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×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乘号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&amp;times;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&amp;#215;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50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÷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除号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&amp;divide;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&amp;#247;</a:t>
                      </a:r>
                    </a:p>
                  </a:txBody>
                  <a:tcPr marL="22239" marR="55596" marT="22239" marB="22239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20206" y="1184283"/>
            <a:ext cx="6231117" cy="31924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中有一些字符是预留出来作特殊用途的，比如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小于号（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大于号（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要想在网页中正确地显示这些预留字符，必须使用字符实体，书写格式一般有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&amp;entity_name;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&amp;#entity_number;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8BD1678-50A7-4ED6-BEFD-35A43B02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字符实体（</a:t>
            </a:r>
            <a:r>
              <a:rPr lang="en-US" altLang="zh-CN">
                <a:sym typeface="+mn-ea"/>
              </a:rPr>
              <a:t>Character Entity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BBA8CB-8C97-4994-94ED-69D678A31A40}"/>
              </a:ext>
            </a:extLst>
          </p:cNvPr>
          <p:cNvSpPr txBox="1"/>
          <p:nvPr/>
        </p:nvSpPr>
        <p:spPr>
          <a:xfrm>
            <a:off x="220206" y="4590994"/>
            <a:ext cx="6231117" cy="1960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比较常用的有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&amp;nbsp;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大于号：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&amp;gt;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小于号：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&amp;lt;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&amp;amp;</a:t>
            </a:r>
          </a:p>
        </p:txBody>
      </p:sp>
    </p:spTree>
    <p:extLst>
      <p:ext uri="{BB962C8B-B14F-4D97-AF65-F5344CB8AC3E}">
        <p14:creationId xmlns:p14="http://schemas.microsoft.com/office/powerpoint/2010/main" val="34573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63166" y="2901795"/>
            <a:ext cx="11501313" cy="8406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3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已知：当鼠标移动到元素上时，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title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属性的内容会自动显示出来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问题：如何设置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属性的内容为下图所示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3CF83D8-087C-4350-9B98-25531F9C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字符实体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5847E3-2949-46A1-A0EC-BFC6A3185382}"/>
              </a:ext>
            </a:extLst>
          </p:cNvPr>
          <p:cNvSpPr txBox="1"/>
          <p:nvPr/>
        </p:nvSpPr>
        <p:spPr>
          <a:xfrm>
            <a:off x="363166" y="1204598"/>
            <a:ext cx="11501313" cy="4986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在网页上显示以下文字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18CF57-39F3-49F2-BFD6-E1A33E9D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99" y="1703200"/>
            <a:ext cx="4937799" cy="7007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6C0F22-7623-4880-9292-26F5DCB62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6" y="3851900"/>
            <a:ext cx="5553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36529" y="65056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7879" y="1217530"/>
            <a:ext cx="11616241" cy="15167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默认情况下，跟普通文本几乎没差别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用于区分特殊文本和普通文本，比如用来显示一些关键字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8C4A906-F559-42C5-9303-A8008437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span</a:t>
            </a:r>
            <a:r>
              <a:rPr lang="zh-CN" altLang="en-US">
                <a:sym typeface="+mn-ea"/>
              </a:rPr>
              <a:t>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36529" y="65056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7879" y="1173140"/>
            <a:ext cx="11616241" cy="13303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一般作为其他元素的父容器，把其他元素包住，代表一个整体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用于把网页分割为多个独立的部分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412125D-3E35-4B13-8F02-BCDC5063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9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00579" y="523561"/>
            <a:ext cx="2004075" cy="67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2" y="1202588"/>
            <a:ext cx="6250832" cy="8262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元素专门用来显示图片（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的缩写）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元素是单标签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7521" y="3096196"/>
            <a:ext cx="11501313" cy="31349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src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的缩写）用来设置图片的路径（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绝对路径：完整的描述文件位置的路径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相对路径：由这个文件所在的文件夹引起的跟其它文件的路径关系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代表当前文件夹（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），可以省略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代表上级文件夹（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对于网页来说，不管什么操作系统（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），路径分隔符都是 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22212B8-DCF1-4D99-ADF9-E8B1BDC2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img</a:t>
            </a:r>
            <a:r>
              <a:rPr lang="zh-CN" altLang="en-US"/>
              <a:t>元素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78F8F1-F441-41EC-92CD-879319FED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31" y="2028825"/>
            <a:ext cx="66865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02588"/>
            <a:ext cx="11501313" cy="5433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中常用的图片格式有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：静态图片，支持透明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：静态图片，不支持透明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gif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：动态图片、静态图片，支持透明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F7A39CA-18FA-4307-9A11-30B5A544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常用图片格式</a:t>
            </a:r>
          </a:p>
        </p:txBody>
      </p:sp>
    </p:spTree>
    <p:extLst>
      <p:ext uri="{BB962C8B-B14F-4D97-AF65-F5344CB8AC3E}">
        <p14:creationId xmlns:p14="http://schemas.microsoft.com/office/powerpoint/2010/main" val="53618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02588"/>
            <a:ext cx="11501313" cy="5433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元素如果只设置了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（或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），浏览器会自动根据图片宽高比计算出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（或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规范中，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元素的必要属性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的默认单位是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，像素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F7A39CA-18FA-4307-9A11-30B5A544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img</a:t>
            </a:r>
            <a:r>
              <a:rPr lang="zh-CN" altLang="en-US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2613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9A250-F395-4E00-9860-820433DA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完整的</a:t>
            </a:r>
            <a:r>
              <a:rPr lang="en-US" altLang="zh-CN"/>
              <a:t>HTML</a:t>
            </a:r>
            <a:r>
              <a:rPr lang="zh-CN" altLang="en-US"/>
              <a:t>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699CE-D1FA-47A0-A823-4CD5E04E9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一个完整的</a:t>
            </a:r>
            <a:r>
              <a:rPr lang="en-US" altLang="zh-CN"/>
              <a:t>HTML</a:t>
            </a:r>
            <a:r>
              <a:rPr lang="zh-CN" altLang="en-US"/>
              <a:t>结构包括哪几部分呢？</a:t>
            </a:r>
            <a:endParaRPr lang="en-US" altLang="zh-CN"/>
          </a:p>
          <a:p>
            <a:pPr lvl="1"/>
            <a:r>
              <a:rPr lang="zh-CN" altLang="en-US"/>
              <a:t>文档声明</a:t>
            </a:r>
            <a:endParaRPr lang="en-US" altLang="zh-CN"/>
          </a:p>
          <a:p>
            <a:pPr lvl="1"/>
            <a:r>
              <a:rPr lang="en-US" altLang="zh-CN"/>
              <a:t>html</a:t>
            </a:r>
            <a:r>
              <a:rPr lang="zh-CN" altLang="en-US"/>
              <a:t>元素</a:t>
            </a:r>
            <a:endParaRPr lang="en-US" altLang="zh-CN"/>
          </a:p>
          <a:p>
            <a:pPr lvl="1"/>
            <a:r>
              <a:rPr lang="en-US" altLang="zh-CN"/>
              <a:t>head</a:t>
            </a:r>
            <a:r>
              <a:rPr lang="zh-CN" altLang="en-US"/>
              <a:t>元素</a:t>
            </a:r>
            <a:endParaRPr lang="en-US" altLang="zh-CN"/>
          </a:p>
          <a:p>
            <a:pPr lvl="1"/>
            <a:r>
              <a:rPr lang="en-US" altLang="zh-CN"/>
              <a:t>body</a:t>
            </a:r>
            <a:r>
              <a:rPr lang="zh-CN" altLang="en-US"/>
              <a:t>元素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77555B-9632-47F0-93FE-9EE2EFDA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51" y="3328332"/>
            <a:ext cx="3932261" cy="25071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784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2" y="1202588"/>
            <a:ext cx="5656028" cy="4664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）是图像显示的最小单位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F7A39CA-18FA-4307-9A11-30B5A544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像素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6BDD9C0-8F58-48EF-A9C1-30543FADE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844"/>
              </p:ext>
            </p:extLst>
          </p:nvPr>
        </p:nvGraphicFramePr>
        <p:xfrm>
          <a:off x="7874493" y="1220344"/>
          <a:ext cx="395057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057">
                  <a:extLst>
                    <a:ext uri="{9D8B030D-6E8A-4147-A177-3AD203B41FA5}">
                      <a16:colId xmlns:a16="http://schemas.microsoft.com/office/drawing/2014/main" val="3274417094"/>
                    </a:ext>
                  </a:extLst>
                </a:gridCol>
                <a:gridCol w="395057">
                  <a:extLst>
                    <a:ext uri="{9D8B030D-6E8A-4147-A177-3AD203B41FA5}">
                      <a16:colId xmlns:a16="http://schemas.microsoft.com/office/drawing/2014/main" val="1782575486"/>
                    </a:ext>
                  </a:extLst>
                </a:gridCol>
                <a:gridCol w="395057">
                  <a:extLst>
                    <a:ext uri="{9D8B030D-6E8A-4147-A177-3AD203B41FA5}">
                      <a16:colId xmlns:a16="http://schemas.microsoft.com/office/drawing/2014/main" val="449393499"/>
                    </a:ext>
                  </a:extLst>
                </a:gridCol>
                <a:gridCol w="395057">
                  <a:extLst>
                    <a:ext uri="{9D8B030D-6E8A-4147-A177-3AD203B41FA5}">
                      <a16:colId xmlns:a16="http://schemas.microsoft.com/office/drawing/2014/main" val="1821432976"/>
                    </a:ext>
                  </a:extLst>
                </a:gridCol>
                <a:gridCol w="395057">
                  <a:extLst>
                    <a:ext uri="{9D8B030D-6E8A-4147-A177-3AD203B41FA5}">
                      <a16:colId xmlns:a16="http://schemas.microsoft.com/office/drawing/2014/main" val="1825678123"/>
                    </a:ext>
                  </a:extLst>
                </a:gridCol>
                <a:gridCol w="395057">
                  <a:extLst>
                    <a:ext uri="{9D8B030D-6E8A-4147-A177-3AD203B41FA5}">
                      <a16:colId xmlns:a16="http://schemas.microsoft.com/office/drawing/2014/main" val="2639126184"/>
                    </a:ext>
                  </a:extLst>
                </a:gridCol>
                <a:gridCol w="390614">
                  <a:extLst>
                    <a:ext uri="{9D8B030D-6E8A-4147-A177-3AD203B41FA5}">
                      <a16:colId xmlns:a16="http://schemas.microsoft.com/office/drawing/2014/main" val="2538781592"/>
                    </a:ext>
                  </a:extLst>
                </a:gridCol>
                <a:gridCol w="399500">
                  <a:extLst>
                    <a:ext uri="{9D8B030D-6E8A-4147-A177-3AD203B41FA5}">
                      <a16:colId xmlns:a16="http://schemas.microsoft.com/office/drawing/2014/main" val="3867260426"/>
                    </a:ext>
                  </a:extLst>
                </a:gridCol>
                <a:gridCol w="395057">
                  <a:extLst>
                    <a:ext uri="{9D8B030D-6E8A-4147-A177-3AD203B41FA5}">
                      <a16:colId xmlns:a16="http://schemas.microsoft.com/office/drawing/2014/main" val="162942464"/>
                    </a:ext>
                  </a:extLst>
                </a:gridCol>
                <a:gridCol w="395057">
                  <a:extLst>
                    <a:ext uri="{9D8B030D-6E8A-4147-A177-3AD203B41FA5}">
                      <a16:colId xmlns:a16="http://schemas.microsoft.com/office/drawing/2014/main" val="1071726948"/>
                    </a:ext>
                  </a:extLst>
                </a:gridCol>
              </a:tblGrid>
              <a:tr h="2104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10316"/>
                  </a:ext>
                </a:extLst>
              </a:tr>
              <a:tr h="2104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793675"/>
                  </a:ext>
                </a:extLst>
              </a:tr>
              <a:tr h="2104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71492"/>
                  </a:ext>
                </a:extLst>
              </a:tr>
              <a:tr h="2104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43806"/>
                  </a:ext>
                </a:extLst>
              </a:tr>
              <a:tr h="2104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66996"/>
                  </a:ext>
                </a:extLst>
              </a:tr>
              <a:tr h="2104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809314"/>
                  </a:ext>
                </a:extLst>
              </a:tr>
              <a:tr h="2104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094419"/>
                  </a:ext>
                </a:extLst>
              </a:tr>
              <a:tr h="2104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22381"/>
                  </a:ext>
                </a:extLst>
              </a:tr>
              <a:tr h="2104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87227"/>
                  </a:ext>
                </a:extLst>
              </a:tr>
              <a:tr h="2104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74043"/>
                  </a:ext>
                </a:extLst>
              </a:tr>
              <a:tr h="2104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578714"/>
                  </a:ext>
                </a:extLst>
              </a:tr>
              <a:tr h="2104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21650"/>
                  </a:ext>
                </a:extLst>
              </a:tr>
              <a:tr h="2104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2994"/>
                  </a:ext>
                </a:extLst>
              </a:tr>
              <a:tr h="2104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17811"/>
                  </a:ext>
                </a:extLst>
              </a:tr>
              <a:tr h="2104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84974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45B2925-53ED-425E-8F65-DA5F1A7F827B}"/>
              </a:ext>
            </a:extLst>
          </p:cNvPr>
          <p:cNvSpPr txBox="1"/>
          <p:nvPr/>
        </p:nvSpPr>
        <p:spPr>
          <a:xfrm>
            <a:off x="6998569" y="1175954"/>
            <a:ext cx="852254" cy="4664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10x15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C20115-7AAE-495E-B6AE-75E47B9C1911}"/>
              </a:ext>
            </a:extLst>
          </p:cNvPr>
          <p:cNvSpPr txBox="1"/>
          <p:nvPr/>
        </p:nvSpPr>
        <p:spPr>
          <a:xfrm>
            <a:off x="327522" y="1953087"/>
            <a:ext cx="5656028" cy="612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每个像素都能表示一种颜色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C878CA-3D03-4039-9798-32744D5B1882}"/>
              </a:ext>
            </a:extLst>
          </p:cNvPr>
          <p:cNvSpPr/>
          <p:nvPr/>
        </p:nvSpPr>
        <p:spPr>
          <a:xfrm>
            <a:off x="9840798" y="2321057"/>
            <a:ext cx="3996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21AB5E-2535-49BA-9288-E1A504D5E2F8}"/>
              </a:ext>
            </a:extLst>
          </p:cNvPr>
          <p:cNvSpPr/>
          <p:nvPr/>
        </p:nvSpPr>
        <p:spPr>
          <a:xfrm>
            <a:off x="9458954" y="2684922"/>
            <a:ext cx="3996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77BBB67-5F22-4EE4-A186-1ABCC2552F4B}"/>
              </a:ext>
            </a:extLst>
          </p:cNvPr>
          <p:cNvSpPr/>
          <p:nvPr/>
        </p:nvSpPr>
        <p:spPr>
          <a:xfrm>
            <a:off x="9059354" y="3044922"/>
            <a:ext cx="3996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65E222-DA0A-4AFE-B627-9620157BFFE9}"/>
              </a:ext>
            </a:extLst>
          </p:cNvPr>
          <p:cNvSpPr/>
          <p:nvPr/>
        </p:nvSpPr>
        <p:spPr>
          <a:xfrm>
            <a:off x="8659754" y="3404922"/>
            <a:ext cx="3996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EC6C7D-5D7E-49CD-B295-4DE759B94279}"/>
              </a:ext>
            </a:extLst>
          </p:cNvPr>
          <p:cNvSpPr/>
          <p:nvPr/>
        </p:nvSpPr>
        <p:spPr>
          <a:xfrm>
            <a:off x="8273992" y="3773800"/>
            <a:ext cx="3996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81DCF0-0677-4833-BB13-8DA62B4BA1D7}"/>
              </a:ext>
            </a:extLst>
          </p:cNvPr>
          <p:cNvSpPr/>
          <p:nvPr/>
        </p:nvSpPr>
        <p:spPr>
          <a:xfrm>
            <a:off x="8660381" y="4148092"/>
            <a:ext cx="3996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8D99D34-23FF-4F0C-80D1-24128182A57A}"/>
              </a:ext>
            </a:extLst>
          </p:cNvPr>
          <p:cNvSpPr/>
          <p:nvPr/>
        </p:nvSpPr>
        <p:spPr>
          <a:xfrm>
            <a:off x="9059354" y="4510408"/>
            <a:ext cx="3996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6A22C2-A531-4D30-8923-E9DB7EB1FA9B}"/>
              </a:ext>
            </a:extLst>
          </p:cNvPr>
          <p:cNvSpPr/>
          <p:nvPr/>
        </p:nvSpPr>
        <p:spPr>
          <a:xfrm>
            <a:off x="9458954" y="4881719"/>
            <a:ext cx="3996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C3E52E-17DC-42FF-9C41-1F07F3F13F25}"/>
              </a:ext>
            </a:extLst>
          </p:cNvPr>
          <p:cNvSpPr/>
          <p:nvPr/>
        </p:nvSpPr>
        <p:spPr>
          <a:xfrm>
            <a:off x="9849677" y="5232960"/>
            <a:ext cx="3996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F7F7C6B-D1BE-4176-8E06-5653F0D99545}"/>
              </a:ext>
            </a:extLst>
          </p:cNvPr>
          <p:cNvSpPr/>
          <p:nvPr/>
        </p:nvSpPr>
        <p:spPr>
          <a:xfrm>
            <a:off x="8668632" y="3771494"/>
            <a:ext cx="3996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442FB3-1EE4-4844-BC19-B09109F6EEAF}"/>
              </a:ext>
            </a:extLst>
          </p:cNvPr>
          <p:cNvSpPr/>
          <p:nvPr/>
        </p:nvSpPr>
        <p:spPr>
          <a:xfrm>
            <a:off x="9077110" y="3780157"/>
            <a:ext cx="399600" cy="360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A8FDCAE-EE56-45D1-8ABB-FFFA4A91CA90}"/>
              </a:ext>
            </a:extLst>
          </p:cNvPr>
          <p:cNvSpPr/>
          <p:nvPr/>
        </p:nvSpPr>
        <p:spPr>
          <a:xfrm>
            <a:off x="9461123" y="3781530"/>
            <a:ext cx="3996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9E6C8CC-2980-4AC7-BDE9-E334FE796506}"/>
              </a:ext>
            </a:extLst>
          </p:cNvPr>
          <p:cNvSpPr/>
          <p:nvPr/>
        </p:nvSpPr>
        <p:spPr>
          <a:xfrm>
            <a:off x="9842344" y="3772807"/>
            <a:ext cx="399600" cy="360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F32C70B-01A5-41EC-8AD5-E7B4ECFECF04}"/>
              </a:ext>
            </a:extLst>
          </p:cNvPr>
          <p:cNvSpPr/>
          <p:nvPr/>
        </p:nvSpPr>
        <p:spPr>
          <a:xfrm>
            <a:off x="10226357" y="3772652"/>
            <a:ext cx="3996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6E9F8F4-5165-46F7-8C12-2283FB6CF8DA}"/>
              </a:ext>
            </a:extLst>
          </p:cNvPr>
          <p:cNvSpPr/>
          <p:nvPr/>
        </p:nvSpPr>
        <p:spPr>
          <a:xfrm>
            <a:off x="10633853" y="3780157"/>
            <a:ext cx="399600" cy="360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7753EC0-9604-4693-AF07-F004AA3F5549}"/>
              </a:ext>
            </a:extLst>
          </p:cNvPr>
          <p:cNvSpPr/>
          <p:nvPr/>
        </p:nvSpPr>
        <p:spPr>
          <a:xfrm>
            <a:off x="11041349" y="3780157"/>
            <a:ext cx="3996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A7DAAE7-CA82-493B-9137-6494129FDCF7}"/>
              </a:ext>
            </a:extLst>
          </p:cNvPr>
          <p:cNvSpPr txBox="1"/>
          <p:nvPr/>
        </p:nvSpPr>
        <p:spPr>
          <a:xfrm>
            <a:off x="327522" y="2665521"/>
            <a:ext cx="5656028" cy="1311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计算机显示出来的图像都是由一堆像素组成的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组成图片的像素越多，显示越清晰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3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8" grpId="0" uiExpand="1" build="p"/>
      <p:bldP spid="9" grpId="0" uiExpand="1" build="p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F7A39CA-18FA-4307-9A11-30B5A544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像素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A7DAAE7-CA82-493B-9137-6494129FDCF7}"/>
              </a:ext>
            </a:extLst>
          </p:cNvPr>
          <p:cNvSpPr txBox="1"/>
          <p:nvPr/>
        </p:nvSpPr>
        <p:spPr>
          <a:xfrm>
            <a:off x="220989" y="1220344"/>
            <a:ext cx="6099911" cy="6122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平时说的屏幕分辨率，一般都是用像素作为单位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pro-fd.zol-img.com.cn/g5/M00/03/05/ChMkJ1oJaBmIFFw2AAAqcQqr0NYAAiIBgId51oAACqJ158.jpg">
            <a:extLst>
              <a:ext uri="{FF2B5EF4-FFF2-40B4-BE49-F238E27FC236}">
                <a16:creationId xmlns:a16="http://schemas.microsoft.com/office/drawing/2014/main" id="{68667D3B-624B-4569-B0EC-B9BBF2D62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568" y="1220344"/>
            <a:ext cx="3606443" cy="463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7905134-7BF2-453C-8DC7-B1769D6D5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87" y="1945198"/>
            <a:ext cx="7684194" cy="21474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05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2" y="1244140"/>
            <a:ext cx="3889372" cy="850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元素的作用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定义超链接，用于打开新的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694" y="2331616"/>
            <a:ext cx="685859" cy="3886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56" y="2156341"/>
            <a:ext cx="4419983" cy="5639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520" y="2986391"/>
            <a:ext cx="4227519" cy="2153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：指定要打开的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Hypertext Reference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的简称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：在哪里打开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3F0574B-D38C-474B-A9D6-39CE03F7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元素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2A6A45-BFFC-445C-926F-0C25ECEA8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208" y="1373834"/>
            <a:ext cx="5940550" cy="3395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4F4685-096A-4485-BBBD-2412DDE2CAD1}"/>
              </a:ext>
            </a:extLst>
          </p:cNvPr>
          <p:cNvSpPr txBox="1"/>
          <p:nvPr/>
        </p:nvSpPr>
        <p:spPr>
          <a:xfrm>
            <a:off x="327520" y="5459219"/>
            <a:ext cx="5176634" cy="9238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思考：如何打开本地页面？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使用相对路径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  <p:bldP spid="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00299" y="65945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2" y="1235261"/>
            <a:ext cx="6135422" cy="23795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可以有以下几种取值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_self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：默认值，在当前窗口打开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_blank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：在一个新的窗口中打开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_parent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：在父窗口中打开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：在顶层窗口中打开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值：在某个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中打开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62" y="3826717"/>
            <a:ext cx="7224386" cy="1798476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D50A5AC2-3233-4ED5-9F41-8A91B1B9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target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3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08627"/>
            <a:ext cx="11501313" cy="4753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元素可以实现：在一个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文档中嵌入其他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21" y="1692631"/>
            <a:ext cx="11102479" cy="5085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56" y="2350981"/>
            <a:ext cx="4361241" cy="385526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6412FE48-A9AC-4BDB-9706-B6DFC586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iframe</a:t>
            </a:r>
            <a:r>
              <a:rPr lang="zh-CN" altLang="en-US">
                <a:sym typeface="+mn-ea"/>
              </a:rPr>
              <a:t>元素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A0774E-9D0E-443F-A337-5A88CB8F1821}"/>
              </a:ext>
            </a:extLst>
          </p:cNvPr>
          <p:cNvSpPr txBox="1"/>
          <p:nvPr/>
        </p:nvSpPr>
        <p:spPr>
          <a:xfrm>
            <a:off x="5158561" y="2350980"/>
            <a:ext cx="5104026" cy="22210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frameborder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用于规定是否显示边框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：不显示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4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45343" y="1199232"/>
            <a:ext cx="11501313" cy="1251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可以利用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元素设置当前页面所有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元素的默认行为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元素写在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3F0574B-D38C-474B-A9D6-39CE03F7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base</a:t>
            </a:r>
            <a:r>
              <a:rPr lang="zh-CN" altLang="en-US">
                <a:sym typeface="+mn-ea"/>
              </a:rPr>
              <a:t>元素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716940-7DA1-4626-B7F9-E9CA94E5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43" y="2554574"/>
            <a:ext cx="5772080" cy="38018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F875FE-53F4-41E0-9726-819C39DEA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701" y="3486897"/>
            <a:ext cx="4019365" cy="1808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70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888855" y="414020"/>
            <a:ext cx="1731010" cy="67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6500" y="1187579"/>
            <a:ext cx="5176634" cy="3926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锚点链接可以实现：跳转到网页中的具体位置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720961-9639-4FC3-82BF-CF008236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锚点链接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4FDD6C-A00B-4924-BE73-D40BDA39DC6F}"/>
              </a:ext>
            </a:extLst>
          </p:cNvPr>
          <p:cNvSpPr txBox="1"/>
          <p:nvPr/>
        </p:nvSpPr>
        <p:spPr>
          <a:xfrm>
            <a:off x="5969994" y="2724118"/>
            <a:ext cx="5176634" cy="5148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思考：如何跳转到其他页面的特定位置？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C53DCB-7DDF-4F0E-9FDE-2D1C45FB6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3" y="1720209"/>
            <a:ext cx="5015501" cy="4891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02978EF-621B-4D23-A596-F7F1DBFDEDB7}"/>
              </a:ext>
            </a:extLst>
          </p:cNvPr>
          <p:cNvSpPr txBox="1"/>
          <p:nvPr/>
        </p:nvSpPr>
        <p:spPr>
          <a:xfrm>
            <a:off x="5969994" y="3212358"/>
            <a:ext cx="5342734" cy="5148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a </a:t>
            </a: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href=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"index.html#one"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首页第一节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5523F0-AE2A-4891-B27B-F0F64E288FE1}"/>
              </a:ext>
            </a:extLst>
          </p:cNvPr>
          <p:cNvSpPr txBox="1"/>
          <p:nvPr/>
        </p:nvSpPr>
        <p:spPr>
          <a:xfrm>
            <a:off x="5969994" y="1187579"/>
            <a:ext cx="5176634" cy="13604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a </a:t>
            </a: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href=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"#one"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&gt;go&lt;/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会定位到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87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8" grpId="0" uiExpand="1" build="p"/>
      <p:bldP spid="7" grpId="0" uiExpand="1" build="p"/>
      <p:bldP spid="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8ADEFDF-6946-4AFB-984A-9505B63C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伪链接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CC6966-D552-47E1-A445-0D7FDE2158CD}"/>
              </a:ext>
            </a:extLst>
          </p:cNvPr>
          <p:cNvSpPr txBox="1"/>
          <p:nvPr/>
        </p:nvSpPr>
        <p:spPr>
          <a:xfrm>
            <a:off x="279737" y="1182516"/>
            <a:ext cx="11717021" cy="27858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有时候点击链接的时候并不希望打开新的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，而是希望干点别的事情，这时可以使用伪链接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伪链接：没有指明具体链接地址的链接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点击链接后具体要做什么事情，需要编写对应的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如果暂时不做任何事，可以先写成下面形式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3245F1-A59A-430A-8CC5-B31B04A9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22" y="3986074"/>
            <a:ext cx="6448425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D009E1-83A6-440E-9E9C-3BAFFAB897B3}"/>
              </a:ext>
            </a:extLst>
          </p:cNvPr>
          <p:cNvSpPr txBox="1"/>
          <p:nvPr/>
        </p:nvSpPr>
        <p:spPr>
          <a:xfrm>
            <a:off x="279737" y="5090215"/>
            <a:ext cx="10274333" cy="6141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所以有时候可以把链接当作按钮来使用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2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81993"/>
            <a:ext cx="11501313" cy="4925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元素跟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元素一起使用，可以实现图片链接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8ADEFDF-6946-4AFB-984A-9505B63C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图片链接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4FF43A-9CA4-4D6D-BDC4-E242FC30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35" y="2618475"/>
            <a:ext cx="5907042" cy="40131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3E2E049-4EDB-4946-9F40-099429361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91" y="1670813"/>
            <a:ext cx="6469048" cy="8500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073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2178" y="1228611"/>
            <a:ext cx="11501313" cy="44797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https://github.com/coderwhy/HYMiniMall/archive/master.zip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mailto:12345@qq.com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ed2k://|file|%E7%94%9F%E6%B4%BB%E5%A4%A7%E7%88%86%E7%82%B8.The.Big.Bang.Theory.S10E24.END.%E4%B8%AD%E8%8B%B1%E5%AD%97%E5%B9%95.WEB-HR.AAC.1024X576.x264-%E4%BA%BA%E4%BA%BA%E5%BD%B1%E8%A7%86.mp4|194911068|a3285a9ddbea54f5200d3367ec376a58|h=ky54pschiappe5afeqic3oujrue7sxta|/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thunder://QUFodHRwOi8vNDEuZGwueTgwcy5uZXQ6OTIwLzEzMDMvW+a1t+i0vOeOi13nrKw1ODbpm4YvW+a1t+i0vOeOi13nrKw1ODbpm4ZfaGQubXA0Wlo=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3F0574B-D38C-474B-A9D6-39CE03F7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思考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元素一定是用来跳转到新网页的么？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9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96890" y="1212977"/>
            <a:ext cx="11755623" cy="5505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一个基本的完整的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代码如下图所示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58" y="3850044"/>
            <a:ext cx="6911939" cy="14174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18188" y="1763483"/>
            <a:ext cx="11755623" cy="23937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html&gt;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文档声明，告诉浏览器当前页面是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页面，让浏览器用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的标准去解析识别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必须放在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文档的最前面，不能省略，省略了会出现兼容性问题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的文档声明比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4.01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XHTML 1.0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简洁非常多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F7B7DE-E617-4898-9C97-9C535490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文档声明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2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306561" y="4921395"/>
            <a:ext cx="11501313" cy="16725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什么是URL？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URL的全称是Uniform Resource Locator（统一资源定位符）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URL就是资源的地址、位置，互联网上的每个资源都有一个唯一的URL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通过1个URL，能找到互联网上唯一的1个资源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6562" y="1195236"/>
            <a:ext cx="11501313" cy="5455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浏览器访问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https://www.baidu.com/img/bdlogo.gif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801009" y="2993355"/>
            <a:ext cx="47023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858924" y="2541880"/>
            <a:ext cx="452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https://www.baidu.com/img/bdlogo.gif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1793607" y="3205813"/>
            <a:ext cx="4702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092353" y="3303098"/>
            <a:ext cx="406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文件夹里面的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bdlogo.gif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635518" y="1693933"/>
            <a:ext cx="3983788" cy="3179210"/>
            <a:chOff x="7036463" y="1711440"/>
            <a:chExt cx="3983788" cy="3179210"/>
          </a:xfrm>
        </p:grpSpPr>
        <p:sp>
          <p:nvSpPr>
            <p:cNvPr id="27" name="文本框 26"/>
            <p:cNvSpPr txBox="1"/>
            <p:nvPr/>
          </p:nvSpPr>
          <p:spPr>
            <a:xfrm>
              <a:off x="7036463" y="4109262"/>
              <a:ext cx="3983788" cy="78138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百度服务器主机</a:t>
              </a:r>
              <a:endPara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主机地址：</a:t>
              </a:r>
              <a:r>
                <a:rPr lang="pl-PL" altLang="zh-CN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183.232.231.173</a:t>
              </a:r>
              <a:endPara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0994" y="1711440"/>
              <a:ext cx="2154725" cy="2466315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476617" y="2420578"/>
            <a:ext cx="1261004" cy="1838722"/>
            <a:chOff x="1211608" y="2691117"/>
            <a:chExt cx="1261004" cy="1838722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1608" y="2691117"/>
              <a:ext cx="1261004" cy="1250460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1259024" y="4074029"/>
              <a:ext cx="1165377" cy="45581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altLang="en-US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</a:t>
              </a:r>
              <a:endPara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标题 2">
            <a:extLst>
              <a:ext uri="{FF2B5EF4-FFF2-40B4-BE49-F238E27FC236}">
                <a16:creationId xmlns:a16="http://schemas.microsoft.com/office/drawing/2014/main" id="{68F93B44-6D18-4308-B6EB-D9DF5BD3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URL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19" grpId="0" uiExpand="1" build="p"/>
      <p:bldP spid="22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线连接符 7"/>
          <p:cNvCxnSpPr/>
          <p:nvPr/>
        </p:nvCxnSpPr>
        <p:spPr>
          <a:xfrm>
            <a:off x="1387189" y="2326969"/>
            <a:ext cx="591093" cy="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/>
        </p:spPr>
      </p:cxnSp>
      <p:cxnSp>
        <p:nvCxnSpPr>
          <p:cNvPr id="34" name="直线连接符 9"/>
          <p:cNvCxnSpPr/>
          <p:nvPr/>
        </p:nvCxnSpPr>
        <p:spPr>
          <a:xfrm flipV="1">
            <a:off x="2206091" y="2326969"/>
            <a:ext cx="1731587" cy="1"/>
          </a:xfrm>
          <a:prstGeom prst="line">
            <a:avLst/>
          </a:prstGeom>
          <a:noFill/>
          <a:ln w="25400" cap="flat" cmpd="sng" algn="ctr">
            <a:solidFill>
              <a:srgbClr val="4BACC6"/>
            </a:solidFill>
            <a:prstDash val="solid"/>
          </a:ln>
          <a:effectLst/>
        </p:spPr>
      </p:cxnSp>
      <p:cxnSp>
        <p:nvCxnSpPr>
          <p:cNvPr id="36" name="直线连接符 14"/>
          <p:cNvCxnSpPr/>
          <p:nvPr/>
        </p:nvCxnSpPr>
        <p:spPr>
          <a:xfrm flipV="1">
            <a:off x="4029258" y="2326969"/>
            <a:ext cx="1685655" cy="2569"/>
          </a:xfrm>
          <a:prstGeom prst="line">
            <a:avLst/>
          </a:prstGeom>
          <a:noFill/>
          <a:ln w="25400" cap="flat" cmpd="sng" algn="ctr">
            <a:solidFill>
              <a:srgbClr val="9BBB59"/>
            </a:solidFill>
            <a:prstDash val="solid"/>
          </a:ln>
          <a:effectLst/>
        </p:spPr>
      </p:cxnSp>
      <p:cxnSp>
        <p:nvCxnSpPr>
          <p:cNvPr id="39" name="直线连接符 7"/>
          <p:cNvCxnSpPr/>
          <p:nvPr/>
        </p:nvCxnSpPr>
        <p:spPr>
          <a:xfrm>
            <a:off x="1565020" y="2815509"/>
            <a:ext cx="591093" cy="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/>
        </p:spPr>
      </p:cxnSp>
      <p:cxnSp>
        <p:nvCxnSpPr>
          <p:cNvPr id="43" name="直线连接符 9"/>
          <p:cNvCxnSpPr>
            <a:cxnSpLocks/>
          </p:cNvCxnSpPr>
          <p:nvPr/>
        </p:nvCxnSpPr>
        <p:spPr>
          <a:xfrm flipV="1">
            <a:off x="2401289" y="2812942"/>
            <a:ext cx="1790087" cy="2569"/>
          </a:xfrm>
          <a:prstGeom prst="line">
            <a:avLst/>
          </a:prstGeom>
          <a:noFill/>
          <a:ln w="25400" cap="flat" cmpd="sng" algn="ctr">
            <a:solidFill>
              <a:srgbClr val="4BACC6"/>
            </a:solidFill>
            <a:prstDash val="solid"/>
          </a:ln>
          <a:effectLst/>
        </p:spPr>
      </p:cxnSp>
      <p:cxnSp>
        <p:nvCxnSpPr>
          <p:cNvPr id="47" name="直线连接符 14"/>
          <p:cNvCxnSpPr/>
          <p:nvPr/>
        </p:nvCxnSpPr>
        <p:spPr>
          <a:xfrm flipV="1">
            <a:off x="4291982" y="2815509"/>
            <a:ext cx="1685655" cy="2569"/>
          </a:xfrm>
          <a:prstGeom prst="line">
            <a:avLst/>
          </a:prstGeom>
          <a:noFill/>
          <a:ln w="25400" cap="flat" cmpd="sng" algn="ctr">
            <a:solidFill>
              <a:srgbClr val="9BBB59"/>
            </a:solidFill>
            <a:prstDash val="solid"/>
          </a:ln>
          <a:effectLst/>
        </p:spPr>
      </p:cxnSp>
      <p:sp>
        <p:nvSpPr>
          <p:cNvPr id="55" name="矩形 54"/>
          <p:cNvSpPr/>
          <p:nvPr/>
        </p:nvSpPr>
        <p:spPr>
          <a:xfrm>
            <a:off x="624746" y="3253574"/>
            <a:ext cx="252542" cy="292515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24746" y="3751172"/>
            <a:ext cx="252542" cy="292515"/>
          </a:xfrm>
          <a:prstGeom prst="rect">
            <a:avLst/>
          </a:prstGeom>
          <a:solidFill>
            <a:srgbClr val="4BACC6"/>
          </a:solidFill>
          <a:ln>
            <a:solidFill>
              <a:srgbClr val="4BAC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17483" y="4240709"/>
            <a:ext cx="252542" cy="292515"/>
          </a:xfrm>
          <a:prstGeom prst="rect">
            <a:avLst/>
          </a:prstGeom>
          <a:solidFill>
            <a:srgbClr val="A8C46E"/>
          </a:solidFill>
          <a:ln>
            <a:solidFill>
              <a:srgbClr val="A8C4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7521" y="1249723"/>
            <a:ext cx="11501313" cy="4865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URL的基本格式 = 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</a:t>
            </a:r>
            <a:r>
              <a:rPr lang="zh-CN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hostname/</a:t>
            </a:r>
            <a:r>
              <a:rPr lang="zh-CN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协议://主机地址/路径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300239" y="1970645"/>
            <a:ext cx="4795760" cy="855195"/>
            <a:chOff x="1300239" y="3488357"/>
            <a:chExt cx="4795760" cy="855195"/>
          </a:xfrm>
        </p:grpSpPr>
        <p:sp>
          <p:nvSpPr>
            <p:cNvPr id="5" name="文本框 4"/>
            <p:cNvSpPr txBox="1"/>
            <p:nvPr/>
          </p:nvSpPr>
          <p:spPr>
            <a:xfrm>
              <a:off x="1300239" y="3488357"/>
              <a:ext cx="4527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https://www.baidu.com/img/bdlogo.gif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85070" y="3974220"/>
              <a:ext cx="4610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https://</a:t>
              </a:r>
              <a:r>
                <a:rPr lang="pl-PL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183.232.231.173</a:t>
              </a:r>
              <a:r>
                <a:rPr lang="zh-CN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/img/bdlogo.gif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50348" y="3164227"/>
            <a:ext cx="819467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协议：不同的协议，代表着不同的资源查找方式、资源传输方式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50348" y="3712763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主机地址：存放资源的主机的IP地址（域名）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50348" y="419906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路径：资源在主机中的具体位置</a:t>
            </a:r>
          </a:p>
        </p:txBody>
      </p:sp>
      <p:sp>
        <p:nvSpPr>
          <p:cNvPr id="19" name="标题 2">
            <a:extLst>
              <a:ext uri="{FF2B5EF4-FFF2-40B4-BE49-F238E27FC236}">
                <a16:creationId xmlns:a16="http://schemas.microsoft.com/office/drawing/2014/main" id="{ECED8DC6-81C4-4411-81A3-57AD2800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URL</a:t>
            </a:r>
            <a:r>
              <a:rPr lang="zh-CN" altLang="en-US"/>
              <a:t>的格式</a:t>
            </a:r>
          </a:p>
        </p:txBody>
      </p:sp>
    </p:spTree>
    <p:extLst>
      <p:ext uri="{BB962C8B-B14F-4D97-AF65-F5344CB8AC3E}">
        <p14:creationId xmlns:p14="http://schemas.microsoft.com/office/powerpoint/2010/main" val="57476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9" grpId="0" animBg="1"/>
      <p:bldP spid="21" grpId="0" uiExpand="1" build="p"/>
      <p:bldP spid="10" grpId="0"/>
      <p:bldP spid="13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59629"/>
            <a:ext cx="11501313" cy="50665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超文本传输协议，访问的是远程的网络资源，格式是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协议是在网络开发中最常用的协议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协议相当于是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协议的安全版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访问的是本地计算机上的资源，格式是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（不用加主机地址）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mailto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访问的是电子邮件地址，格式是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mailto: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访问的是共享主机的文件资源，格式是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ftp://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B09B26C2-1315-42A7-93D4-BB18ECFB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URL</a:t>
            </a:r>
            <a:r>
              <a:rPr lang="zh-CN" altLang="en-US"/>
              <a:t>常见的协议</a:t>
            </a:r>
          </a:p>
        </p:txBody>
      </p:sp>
    </p:spTree>
    <p:extLst>
      <p:ext uri="{BB962C8B-B14F-4D97-AF65-F5344CB8AC3E}">
        <p14:creationId xmlns:p14="http://schemas.microsoft.com/office/powerpoint/2010/main" val="278363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59629"/>
            <a:ext cx="11501313" cy="50665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ed2k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通过支持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ed2k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（专用下载链接）协议的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软件访问该资源（代表软件：电驴），格式是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ed2k://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thunder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通过支持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thunder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（专用下载链接）协议的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软件访问该资源（代表软件：迅雷），格式是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thunder://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B09B26C2-1315-42A7-93D4-BB18ECFB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URL</a:t>
            </a:r>
            <a:r>
              <a:rPr lang="zh-CN" altLang="en-US"/>
              <a:t>常见的协议</a:t>
            </a:r>
          </a:p>
        </p:txBody>
      </p:sp>
    </p:spTree>
    <p:extLst>
      <p:ext uri="{BB962C8B-B14F-4D97-AF65-F5344CB8AC3E}">
        <p14:creationId xmlns:p14="http://schemas.microsoft.com/office/powerpoint/2010/main" val="37260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79728"/>
            <a:ext cx="9207095" cy="31259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更具体更完整的语法格式为：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protocol://hostname[:port]/path/[;parameters][?query]#fragment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http://www.baidu.com:80/s?wd=ios#page</a:t>
            </a:r>
            <a:endParaRPr lang="zh-CN" altLang="zh-CN" sz="2000">
              <a:latin typeface="Arial" panose="020B0604020202020204" pitchFamily="34" charset="0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（端口号）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一台拥有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地址的主机可以提供许多服务，比如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SMTP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主机通过“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端口号”来区分不同的服务，端口号类似于营业厅的窗口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端口号的范围从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65535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默认端口号是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默认端口号是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B09B26C2-1315-42A7-93D4-BB18ECFB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更具体的</a:t>
            </a:r>
            <a:r>
              <a:rPr lang="en-US" altLang="zh-CN"/>
              <a:t>URL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110B3B-0532-4396-9C4F-EC38213E500F}"/>
              </a:ext>
            </a:extLst>
          </p:cNvPr>
          <p:cNvSpPr/>
          <p:nvPr/>
        </p:nvSpPr>
        <p:spPr>
          <a:xfrm>
            <a:off x="5146089" y="4509854"/>
            <a:ext cx="1567436" cy="161573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客户端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BA29DD-7756-44FB-8B16-23B69324389F}"/>
              </a:ext>
            </a:extLst>
          </p:cNvPr>
          <p:cNvSpPr/>
          <p:nvPr/>
        </p:nvSpPr>
        <p:spPr>
          <a:xfrm>
            <a:off x="10297043" y="4509853"/>
            <a:ext cx="1567436" cy="161573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服务器端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790061-B20B-45F3-9AB1-E0F5683096C3}"/>
              </a:ext>
            </a:extLst>
          </p:cNvPr>
          <p:cNvSpPr/>
          <p:nvPr/>
        </p:nvSpPr>
        <p:spPr>
          <a:xfrm>
            <a:off x="10040645" y="4882719"/>
            <a:ext cx="541538" cy="2752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80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1B905B-DA32-4CE0-B4FE-B32055A76794}"/>
              </a:ext>
            </a:extLst>
          </p:cNvPr>
          <p:cNvSpPr/>
          <p:nvPr/>
        </p:nvSpPr>
        <p:spPr>
          <a:xfrm>
            <a:off x="10040645" y="5493321"/>
            <a:ext cx="541538" cy="2752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21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929E320-685A-4022-B040-486B7702A4D9}"/>
              </a:ext>
            </a:extLst>
          </p:cNvPr>
          <p:cNvCxnSpPr>
            <a:cxnSpLocks/>
          </p:cNvCxnSpPr>
          <p:nvPr/>
        </p:nvCxnSpPr>
        <p:spPr>
          <a:xfrm>
            <a:off x="6713525" y="4975933"/>
            <a:ext cx="3327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7927B5C-56AF-4597-8457-5D92ADFBD7BD}"/>
              </a:ext>
            </a:extLst>
          </p:cNvPr>
          <p:cNvSpPr txBox="1"/>
          <p:nvPr/>
        </p:nvSpPr>
        <p:spPr>
          <a:xfrm>
            <a:off x="6865878" y="4597723"/>
            <a:ext cx="297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http://www.baidu.com:80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407FF4D-9333-4E74-8926-207C1472B127}"/>
              </a:ext>
            </a:extLst>
          </p:cNvPr>
          <p:cNvCxnSpPr>
            <a:cxnSpLocks/>
          </p:cNvCxnSpPr>
          <p:nvPr/>
        </p:nvCxnSpPr>
        <p:spPr>
          <a:xfrm flipH="1">
            <a:off x="6713526" y="5061243"/>
            <a:ext cx="3327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576779F-6675-45EA-A430-179CADE09ECF}"/>
              </a:ext>
            </a:extLst>
          </p:cNvPr>
          <p:cNvSpPr txBox="1"/>
          <p:nvPr/>
        </p:nvSpPr>
        <p:spPr>
          <a:xfrm>
            <a:off x="327521" y="4509853"/>
            <a:ext cx="4118019" cy="2033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请求参数，提交给服务器的数据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锚点位置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57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animBg="1"/>
      <p:bldP spid="7" grpId="0" animBg="1"/>
      <p:bldP spid="8" grpId="0" animBg="1"/>
      <p:bldP spid="12" grpId="0" animBg="1"/>
      <p:bldP spid="14" grpId="0"/>
      <p:bldP spid="20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36529" y="65056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7879" y="1190895"/>
            <a:ext cx="11616241" cy="5458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什么是标签语义化？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选择标签的时候要尽量让每一个标签都有正确的语义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虽然很多标签之间互换之后也能实现功能，但还是要遵守“标签语义化”的原则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标签语义化的好处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方便代码维护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减少让开发者之间的沟通成本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能让语音合成工具正确识别网页元素的用途，以便作出正确的反应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让搜索引擎能够正确识别重要的信息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总结：使用最合适的标签去做最合适的事情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9077FCB-57A5-4995-A4ED-965056C5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标签语义化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0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50084" y="65945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87" y="1306287"/>
            <a:ext cx="3932261" cy="25071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242487" y="3960032"/>
            <a:ext cx="11522358" cy="25406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文档的根元素，一个文档中只能有一个，其他所有元素都是它的后代元素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标准建议为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元素增加一个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属性，作用是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帮助语音合成工具确定要使用的发音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帮助翻译工具确定要使用的翻译规则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lang</a:t>
            </a: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en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告诉浏览器：这个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文档的语言是英文，所以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浏览器的翻译提示如上图所示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</a:rPr>
              <a:t>lang</a:t>
            </a: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zh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表示这个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文档的语言是中文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772" y="1771147"/>
            <a:ext cx="2248095" cy="1577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B6160198-FDF8-4D11-A888-6F5A1BAE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1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2" y="1250299"/>
            <a:ext cx="7760036" cy="8928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元素里面的内容是一些“元数据”（元数据：描述数据的数据）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一般用于描述网页的各种信息，比如字符编码、网页标题、网页图标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847" y="1250299"/>
            <a:ext cx="3535986" cy="27510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52" y="3402454"/>
            <a:ext cx="6127011" cy="6782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21" y="5949654"/>
            <a:ext cx="8192202" cy="4918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520" y="2430773"/>
            <a:ext cx="7493707" cy="8802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网页的标题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7520" y="4251053"/>
            <a:ext cx="11501313" cy="15460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可以用于设置网页的字符编码，让浏览器更精准地显示每一个文字，不设置或者设置错误会导致乱码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一般都使用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编码，涵盖了世界上几乎所有的文字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标签的写法也是比较复杂的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A0A3379-E38D-47F8-A61C-C321C412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head</a:t>
            </a:r>
            <a:r>
              <a:rPr lang="zh-CN" altLang="en-US">
                <a:sym typeface="+mn-ea"/>
              </a:rPr>
              <a:t>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3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3131" y="1179275"/>
            <a:ext cx="11669237" cy="31707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以下列出的元素大多数情况下都是在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元素内部使用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noscritpt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A0A3379-E38D-47F8-A61C-C321C412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head</a:t>
            </a:r>
            <a:r>
              <a:rPr lang="zh-CN" altLang="en-US">
                <a:sym typeface="+mn-ea"/>
              </a:rPr>
              <a:t>元素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8A4974-4759-4661-8EF1-39387F1A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64" y="2085466"/>
            <a:ext cx="6543675" cy="3876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893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14787"/>
            <a:ext cx="11501313" cy="6013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元素里面的内容将是你在浏览器窗口中看到的东西，也就是网页的具体内容和结构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464" y="2713515"/>
            <a:ext cx="3764606" cy="2057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52" y="1851650"/>
            <a:ext cx="3528366" cy="377984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接箭头连接符 7"/>
          <p:cNvCxnSpPr>
            <a:stCxn id="6" idx="3"/>
            <a:endCxn id="5" idx="1"/>
          </p:cNvCxnSpPr>
          <p:nvPr/>
        </p:nvCxnSpPr>
        <p:spPr>
          <a:xfrm>
            <a:off x="3969318" y="3741574"/>
            <a:ext cx="2185146" cy="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68988" y="3207838"/>
            <a:ext cx="985805" cy="4293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3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BEE3173-FEA0-4A8C-BF55-E5051FF2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body</a:t>
            </a:r>
            <a:r>
              <a:rPr lang="zh-CN" altLang="en-US">
                <a:sym typeface="+mn-ea"/>
              </a:rPr>
              <a:t>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31717"/>
            <a:ext cx="11501313" cy="4851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挑出下面代码中的所有毛病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21" y="1583620"/>
            <a:ext cx="7986452" cy="509060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B40C11-59A0-4E84-BEB1-9B189DFE9C21}"/>
              </a:ext>
            </a:extLst>
          </p:cNvPr>
          <p:cNvSpPr txBox="1"/>
          <p:nvPr/>
        </p:nvSpPr>
        <p:spPr>
          <a:xfrm>
            <a:off x="8336655" y="1660847"/>
            <a:ext cx="3855345" cy="42250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缺少文档声明：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&lt;!DOCTYPE </a:t>
            </a:r>
            <a:r>
              <a:rPr lang="zh-CN" altLang="zh-CN" sz="1600" b="1">
                <a:solidFill>
                  <a:srgbClr val="0000FF"/>
                </a:solidFill>
                <a:latin typeface="Consolas" panose="020B0609020204030204" pitchFamily="49" charset="0"/>
              </a:rPr>
              <a:t>html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charset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设置编码错误，应该是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元素缺乏结束标签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600" b="1">
                <a:solidFill>
                  <a:srgbClr val="000080"/>
                </a:solidFill>
                <a:latin typeface="Consolas" panose="020B0609020204030204" pitchFamily="49" charset="0"/>
              </a:rPr>
              <a:t>h2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元素缺乏结束标签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b="1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多了一个莫名其妙的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b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结束标签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互相嵌套</a:t>
            </a:r>
            <a:endParaRPr lang="zh-CN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9E68AE8-4323-4629-86AC-120E836A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9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61532" y="1297429"/>
            <a:ext cx="11682229" cy="5150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表示网页的标题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h1~h6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共规定了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个等级的标题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表示文章中的一个段落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paragraph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用于强调某些文本，粗体的显示效果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E41133-2EA5-4E20-93A3-7ED51FD0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</a:t>
            </a:r>
            <a:r>
              <a:rPr lang="zh-CN" altLang="en-US"/>
              <a:t>、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strong</a:t>
            </a:r>
            <a:r>
              <a:rPr lang="zh-CN" altLang="en-US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41449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2674</TotalTime>
  <Words>2213</Words>
  <Application>Microsoft Office PowerPoint</Application>
  <PresentationFormat>宽屏</PresentationFormat>
  <Paragraphs>343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华文细黑</vt:lpstr>
      <vt:lpstr>宋体</vt:lpstr>
      <vt:lpstr>Arial</vt:lpstr>
      <vt:lpstr>Calibri</vt:lpstr>
      <vt:lpstr>Calibri Light</vt:lpstr>
      <vt:lpstr>Consolas</vt:lpstr>
      <vt:lpstr>Wingdings</vt:lpstr>
      <vt:lpstr>等线</vt:lpstr>
      <vt:lpstr>微软雅黑</vt:lpstr>
      <vt:lpstr>2019-12-12-前端2</vt:lpstr>
      <vt:lpstr>HTML元素-基本</vt:lpstr>
      <vt:lpstr>完整的HTML结构</vt:lpstr>
      <vt:lpstr>文档声明</vt:lpstr>
      <vt:lpstr>html元素</vt:lpstr>
      <vt:lpstr>head元素</vt:lpstr>
      <vt:lpstr>head元素</vt:lpstr>
      <vt:lpstr>body元素</vt:lpstr>
      <vt:lpstr>练习</vt:lpstr>
      <vt:lpstr>h、p、strong元素</vt:lpstr>
      <vt:lpstr>练习</vt:lpstr>
      <vt:lpstr>h元素和SEO</vt:lpstr>
      <vt:lpstr>code、br、hr元素</vt:lpstr>
      <vt:lpstr>字符实体（Character Entity）</vt:lpstr>
      <vt:lpstr>字符实体-练习</vt:lpstr>
      <vt:lpstr>span元素</vt:lpstr>
      <vt:lpstr>div元素</vt:lpstr>
      <vt:lpstr>img元素</vt:lpstr>
      <vt:lpstr>常用图片格式</vt:lpstr>
      <vt:lpstr>img元素</vt:lpstr>
      <vt:lpstr>像素</vt:lpstr>
      <vt:lpstr>像素</vt:lpstr>
      <vt:lpstr>a元素</vt:lpstr>
      <vt:lpstr>target</vt:lpstr>
      <vt:lpstr>iframe元素</vt:lpstr>
      <vt:lpstr>base元素</vt:lpstr>
      <vt:lpstr>锚点链接</vt:lpstr>
      <vt:lpstr>伪链接</vt:lpstr>
      <vt:lpstr>图片链接</vt:lpstr>
      <vt:lpstr>思考：a元素一定是用来跳转到新网页的么？</vt:lpstr>
      <vt:lpstr>URL</vt:lpstr>
      <vt:lpstr>URL的格式</vt:lpstr>
      <vt:lpstr>URL常见的协议</vt:lpstr>
      <vt:lpstr>URL常见的协议</vt:lpstr>
      <vt:lpstr>更具体的URL</vt:lpstr>
      <vt:lpstr>标签语义化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coder why</cp:lastModifiedBy>
  <cp:revision>147</cp:revision>
  <dcterms:created xsi:type="dcterms:W3CDTF">2017-11-23T13:35:11Z</dcterms:created>
  <dcterms:modified xsi:type="dcterms:W3CDTF">2019-12-16T00:02:29Z</dcterms:modified>
</cp:coreProperties>
</file>