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38"/>
  </p:notesMasterIdLst>
  <p:handoutMasterIdLst>
    <p:handoutMasterId r:id="rId39"/>
  </p:handoutMasterIdLst>
  <p:sldIdLst>
    <p:sldId id="261" r:id="rId2"/>
    <p:sldId id="277" r:id="rId3"/>
    <p:sldId id="289" r:id="rId4"/>
    <p:sldId id="290" r:id="rId5"/>
    <p:sldId id="291" r:id="rId6"/>
    <p:sldId id="278" r:id="rId7"/>
    <p:sldId id="279" r:id="rId8"/>
    <p:sldId id="280" r:id="rId9"/>
    <p:sldId id="281" r:id="rId10"/>
    <p:sldId id="282" r:id="rId11"/>
    <p:sldId id="283" r:id="rId12"/>
    <p:sldId id="307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88" r:id="rId21"/>
    <p:sldId id="286" r:id="rId22"/>
    <p:sldId id="287" r:id="rId23"/>
    <p:sldId id="292" r:id="rId24"/>
    <p:sldId id="293" r:id="rId25"/>
    <p:sldId id="294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794543C-6199-4AD0-88A6-C29E0B5EC7EE}">
          <p14:sldIdLst>
            <p14:sldId id="261"/>
          </p14:sldIdLst>
        </p14:section>
        <p14:section name="简史" id="{4783623E-7D03-46F5-A9EE-981D240A54A2}">
          <p14:sldIdLst>
            <p14:sldId id="277"/>
            <p14:sldId id="289"/>
            <p14:sldId id="290"/>
            <p14:sldId id="291"/>
          </p14:sldIdLst>
        </p14:section>
        <p14:section name="基本概念" id="{F166BD6D-4399-48EA-9748-696E960EB0F5}">
          <p14:sldIdLst>
            <p14:sldId id="278"/>
            <p14:sldId id="279"/>
            <p14:sldId id="280"/>
            <p14:sldId id="281"/>
            <p14:sldId id="282"/>
            <p14:sldId id="283"/>
            <p14:sldId id="307"/>
          </p14:sldIdLst>
        </p14:section>
        <p14:section name="简单选择器" id="{EA2B9C90-F072-427D-A789-CD8C497B7EDD}">
          <p14:sldIdLst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细节" id="{46476327-AAF2-40FF-A6DC-ED4D7D53FB85}">
          <p14:sldIdLst>
            <p14:sldId id="288"/>
            <p14:sldId id="286"/>
            <p14:sldId id="287"/>
          </p14:sldIdLst>
        </p14:section>
        <p14:section name="最常用的CSS属性" id="{E593EE4C-2006-4737-9A42-C5693E90E110}">
          <p14:sldIdLst>
            <p14:sldId id="292"/>
            <p14:sldId id="293"/>
            <p14:sldId id="294"/>
            <p14:sldId id="296"/>
            <p14:sldId id="297"/>
            <p14:sldId id="298"/>
          </p14:sldIdLst>
        </p14:section>
        <p14:section name="颜色" id="{F5F24C3B-A988-481F-925F-9374574B9FA3}">
          <p14:sldIdLst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EC200"/>
    <a:srgbClr val="31CDA8"/>
    <a:srgbClr val="3498DB"/>
    <a:srgbClr val="192871"/>
    <a:srgbClr val="0037A4"/>
    <a:srgbClr val="002A7E"/>
    <a:srgbClr val="F1A069"/>
    <a:srgbClr val="F4B183"/>
    <a:srgbClr val="F7A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24" autoAdjust="0"/>
  </p:normalViewPr>
  <p:slideViewPr>
    <p:cSldViewPr snapToGrid="0" showGuides="1">
      <p:cViewPr varScale="1">
        <p:scale>
          <a:sx n="81" d="100"/>
          <a:sy n="81" d="100"/>
        </p:scale>
        <p:origin x="754" y="67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992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id="{36BA4FD9-4EAF-40CB-91E3-48F885239803}"/>
              </a:ext>
            </a:extLst>
          </p:cNvPr>
          <p:cNvSpPr/>
          <p:nvPr/>
        </p:nvSpPr>
        <p:spPr>
          <a:xfrm>
            <a:off x="5510843" y="6205486"/>
            <a:ext cx="1183337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1412A3-CAAF-48ED-824D-B7BE5D3A1C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171" y="5493305"/>
            <a:ext cx="1662680" cy="71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73050" indent="-273050">
              <a:lnSpc>
                <a:spcPts val="25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8038" indent="-350838">
              <a:lnSpc>
                <a:spcPts val="25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5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5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5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53C971-4823-4888-9519-523B8A210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3" y="351146"/>
            <a:ext cx="1662680" cy="712181"/>
          </a:xfrm>
          <a:prstGeom prst="rect">
            <a:avLst/>
          </a:prstGeom>
        </p:spPr>
      </p:pic>
      <p:sp>
        <p:nvSpPr>
          <p:cNvPr id="12" name="矩形 29">
            <a:extLst>
              <a:ext uri="{FF2B5EF4-FFF2-40B4-BE49-F238E27FC236}">
                <a16:creationId xmlns:a16="http://schemas.microsoft.com/office/drawing/2014/main" id="{5A74C01D-B4EB-4F05-94C6-7DC5AE174B36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0" name="图片 5">
            <a:extLst>
              <a:ext uri="{FF2B5EF4-FFF2-40B4-BE49-F238E27FC236}">
                <a16:creationId xmlns:a16="http://schemas.microsoft.com/office/drawing/2014/main" id="{C4013FC3-4001-4A06-BF6A-BE0CB13CF9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29">
            <a:extLst>
              <a:ext uri="{FF2B5EF4-FFF2-40B4-BE49-F238E27FC236}">
                <a16:creationId xmlns:a16="http://schemas.microsoft.com/office/drawing/2014/main" id="{BFF58E45-ADC4-4F05-BF6A-8962D41622A8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582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91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d.com/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CSS22/" TargetMode="External"/><Relationship Id="rId2" Type="http://schemas.openxmlformats.org/officeDocument/2006/relationships/hyperlink" Target="https://www.w3.org/standards/techs/c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niuse.com/" TargetMode="External"/><Relationship Id="rId5" Type="http://schemas.openxmlformats.org/officeDocument/2006/relationships/hyperlink" Target="https://developer.mozilla.org/zh-CN/docs/Web/CSS" TargetMode="External"/><Relationship Id="rId4" Type="http://schemas.openxmlformats.org/officeDocument/2006/relationships/hyperlink" Target="https://www.w3.org/TR/CSS22/propidx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初识</a:t>
            </a:r>
            <a:r>
              <a:rPr lang="en-US" altLang="zh-CN"/>
              <a:t>CSS</a:t>
            </a:r>
            <a:endParaRPr lang="zh-CN" altLang="en-US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CC2EA53D-64B0-40B5-8BFE-380B6E89B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8041" y="3259227"/>
            <a:ext cx="6645897" cy="101111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b="0"/>
              <a:t>王红元</a:t>
            </a:r>
            <a:endParaRPr lang="en-US" altLang="zh-CN" b="0"/>
          </a:p>
          <a:p>
            <a:r>
              <a:rPr lang="zh-CN" altLang="en-US" b="0"/>
              <a:t>微博</a:t>
            </a:r>
            <a:r>
              <a:rPr lang="en-US" altLang="zh-CN" b="0"/>
              <a:t>: coderwhy</a:t>
            </a:r>
          </a:p>
          <a:p>
            <a:r>
              <a:rPr lang="zh-CN" altLang="en-US" b="0"/>
              <a:t>微信</a:t>
            </a:r>
            <a:r>
              <a:rPr lang="en-US" altLang="zh-CN" b="0"/>
              <a:t>: 372623326</a:t>
            </a:r>
            <a:endParaRPr lang="zh-CN" altLang="en-US" b="0"/>
          </a:p>
        </p:txBody>
      </p:sp>
    </p:spTree>
    <p:extLst>
      <p:ext uri="{BB962C8B-B14F-4D97-AF65-F5344CB8AC3E}">
        <p14:creationId xmlns:p14="http://schemas.microsoft.com/office/powerpoint/2010/main" val="3476582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57836" y="1133068"/>
            <a:ext cx="11501313" cy="5536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将样式写在单独的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中，然后在当前网页的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中用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en-US" altLang="zh-CN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7834" y="5581264"/>
            <a:ext cx="11501313" cy="4753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link </a:t>
            </a:r>
            <a:r>
              <a:rPr lang="zh-CN" altLang="zh-CN" b="1">
                <a:solidFill>
                  <a:srgbClr val="0000FF"/>
                </a:solidFill>
                <a:latin typeface="Consolas" panose="020B0609020204030204" pitchFamily="49" charset="0"/>
              </a:rPr>
              <a:t>rel=</a:t>
            </a:r>
            <a:r>
              <a:rPr lang="zh-CN" altLang="zh-CN" b="1">
                <a:solidFill>
                  <a:srgbClr val="008000"/>
                </a:solidFill>
                <a:latin typeface="Consolas" panose="020B0609020204030204" pitchFamily="49" charset="0"/>
              </a:rPr>
              <a:t>"stylesheet"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属性值默认是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text/css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6E33F4A-5DF1-47B6-988D-3AC219684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外部样式表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547FE13-B2EF-46DE-8CA1-B263E0A4F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74" y="1729523"/>
            <a:ext cx="5502737" cy="16420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4A691CD-8F64-4F73-9E75-8554DA7FB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738" y="1686757"/>
            <a:ext cx="3638550" cy="1847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0449622-918E-40D0-B44E-BD365CA49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40" y="3880696"/>
            <a:ext cx="5595671" cy="108259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CDEFCD-2295-46EC-8C6A-E321E022A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5847" y="3880695"/>
            <a:ext cx="3980526" cy="108259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134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35" y="1687399"/>
            <a:ext cx="3924640" cy="20194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27521" y="1165839"/>
            <a:ext cx="11501313" cy="521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文件中使用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@charset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指定文件编码，一般都是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UTF-8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850" y="1708393"/>
            <a:ext cx="5982218" cy="360457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850" y="5824247"/>
            <a:ext cx="2202371" cy="563929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A5876D17-39FA-444E-81DD-3C75D586B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外部样式表</a:t>
            </a:r>
          </a:p>
        </p:txBody>
      </p:sp>
    </p:spTree>
    <p:extLst>
      <p:ext uri="{BB962C8B-B14F-4D97-AF65-F5344CB8AC3E}">
        <p14:creationId xmlns:p14="http://schemas.microsoft.com/office/powerpoint/2010/main" val="396546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27521" y="1201351"/>
            <a:ext cx="11501313" cy="521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元素或者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文件中使用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@import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导入其他的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5876D17-39FA-444E-81DD-3C75D586B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@import</a:t>
            </a:r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6D13E9A-A7F9-414C-A62A-515EA60E7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53" y="1836753"/>
            <a:ext cx="39338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372366B-D055-4F08-806B-26A2C0ABC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916" y="1836753"/>
            <a:ext cx="4124325" cy="2028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9E91E27-DDF0-4831-8121-569981718537}"/>
              </a:ext>
            </a:extLst>
          </p:cNvPr>
          <p:cNvSpPr txBox="1"/>
          <p:nvPr/>
        </p:nvSpPr>
        <p:spPr>
          <a:xfrm>
            <a:off x="327520" y="4105829"/>
            <a:ext cx="11501313" cy="521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不建议使用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@import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文件，它的效率比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元素低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484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80258" y="1231637"/>
            <a:ext cx="6518165" cy="50385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按照一定的规则选出符合条件的元素，为之添加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选择器的种类繁多，大概可以这么归类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通用选择器（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universal selector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元素选择器（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 selectors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类选择器（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selectors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selectors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属性选择器（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attribute selectors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combinators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伪类（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pseudo-classes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伪元素（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pseudo-elements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52FBF8-8EC7-4EDD-81B9-70B86ABC6A18}"/>
              </a:ext>
            </a:extLst>
          </p:cNvPr>
          <p:cNvSpPr txBox="1"/>
          <p:nvPr/>
        </p:nvSpPr>
        <p:spPr>
          <a:xfrm>
            <a:off x="231524" y="1231637"/>
            <a:ext cx="4722216" cy="50385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开发中经常需要找到特定的网页元素进行设置样式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思考：如何找到特定的那个元素？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153F8A3-0E26-446F-A51E-A5AC0BCF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选择器（</a:t>
            </a:r>
            <a:r>
              <a:rPr lang="en-US" altLang="zh-CN">
                <a:sym typeface="+mn-ea"/>
              </a:rPr>
              <a:t>selector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866CE31-0561-4FDF-8377-E75740634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49" y="3383215"/>
            <a:ext cx="4473766" cy="224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7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306286"/>
            <a:ext cx="11501313" cy="5030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65" y="2133459"/>
            <a:ext cx="1905165" cy="9068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164" y="2133459"/>
            <a:ext cx="2514818" cy="9602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903" y="1738558"/>
            <a:ext cx="1696662" cy="16966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327521" y="3759332"/>
            <a:ext cx="11501313" cy="246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一般用来给所有元素作一些通用性的设置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比如内边距、外边距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http://www.jd.com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效率比较低，尽量不要使用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9B525C3B-C7E0-460E-946D-C42135C7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通用选择器（</a:t>
            </a:r>
            <a:r>
              <a:rPr lang="en-US" altLang="zh-CN">
                <a:sym typeface="+mn-ea"/>
              </a:rPr>
              <a:t>universal selector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56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183189" y="820106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521" y="1306285"/>
            <a:ext cx="11501313" cy="6172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34" y="2291985"/>
            <a:ext cx="1737511" cy="7849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209" y="2162434"/>
            <a:ext cx="2430991" cy="10440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857" y="1926193"/>
            <a:ext cx="1524132" cy="17756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ECF7DC87-BEC0-4B93-97F3-A19FE939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元素选择器（</a:t>
            </a:r>
            <a:r>
              <a:rPr lang="en-US" altLang="zh-CN">
                <a:sym typeface="+mn-ea"/>
              </a:rPr>
              <a:t>type selectors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27521" y="4442516"/>
            <a:ext cx="11501313" cy="6172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或者叫做“标签选择器”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53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193161"/>
            <a:ext cx="11501313" cy="4662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值有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07" y="2100889"/>
            <a:ext cx="1889924" cy="8154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230" y="1933631"/>
            <a:ext cx="4145639" cy="10897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150" y="1594511"/>
            <a:ext cx="1341236" cy="17679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FC00CC45-1A89-45E8-A4ED-33C5DB62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类选择器（</a:t>
            </a:r>
            <a:r>
              <a:rPr lang="en-US" altLang="zh-CN">
                <a:sym typeface="+mn-ea"/>
              </a:rPr>
              <a:t>class selectors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52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67" y="2582244"/>
            <a:ext cx="6244530" cy="2095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267112" y="1210100"/>
            <a:ext cx="11501313" cy="13111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一个元素可以有多个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值，每个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之间用空格隔开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值如果由多个单词组成，单词之间可以用中划线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、下划线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连接，也可以使用驼峰标识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最好不要用标签名作为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12117DF-A0C4-42F9-99AB-3B3875AA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class</a:t>
            </a:r>
            <a:r>
              <a:rPr lang="zh-CN" altLang="en-US">
                <a:sym typeface="+mn-ea"/>
              </a:rPr>
              <a:t>注意点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74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306285"/>
            <a:ext cx="11501313" cy="4662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5" y="2213561"/>
            <a:ext cx="1867062" cy="8839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7336" y="1859606"/>
            <a:ext cx="1325995" cy="17756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12" y="2082575"/>
            <a:ext cx="3741744" cy="10821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BC179609-B2C4-4A56-9755-F5F2E8C5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选择器（</a:t>
            </a:r>
            <a:r>
              <a:rPr lang="en-US" altLang="zh-CN">
                <a:sym typeface="+mn-ea"/>
              </a:rPr>
              <a:t>id selectors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17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19" y="2697331"/>
            <a:ext cx="5829805" cy="18670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252107" y="1195009"/>
            <a:ext cx="11501313" cy="14150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文档里面的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值是唯一的，不能重复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值如果由多个单词组成，单词之间可以用中划线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、下划线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连接，也可以使用驼峰标识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最好不要用标签名作为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5C581DD-66AB-4D24-8642-87E461F9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</a:t>
            </a:r>
            <a:r>
              <a:rPr lang="zh-CN" altLang="en-US"/>
              <a:t>注意点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19B432-06BF-4533-AF0D-598E3F07CC85}"/>
              </a:ext>
            </a:extLst>
          </p:cNvPr>
          <p:cNvSpPr/>
          <p:nvPr/>
        </p:nvSpPr>
        <p:spPr>
          <a:xfrm>
            <a:off x="252107" y="4945709"/>
            <a:ext cx="3610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中划线又叫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连字符（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hyphen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9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175953"/>
            <a:ext cx="11501313" cy="20466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的作用是：可以给网页中的每一个元素设置样式（“化妆”、排版布局），让网页更加精美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完全没有使用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的网页：基本就是一堆从上到下、从左到右挨在一起的文字和图片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的全称是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Cascading Style Sheets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层叠样式表</a:t>
            </a:r>
            <a:endParaRPr lang="en-US" altLang="zh-CN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38F42EA-8473-4DAD-B9B6-9023DDA3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273955A-7EDB-4C0A-B899-1C327BEC0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224" y="3290834"/>
            <a:ext cx="1630207" cy="32975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C7F3FE-19E9-4978-A89D-F7D05F777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177" y="3290834"/>
            <a:ext cx="1630207" cy="32882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238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173118"/>
            <a:ext cx="11501313" cy="5212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的注释和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的注释是不一样的：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注释内容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*/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（不能嵌套）</a:t>
            </a:r>
            <a:endParaRPr lang="en-US" altLang="zh-CN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60" y="1658845"/>
            <a:ext cx="2818064" cy="13130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2D065C1F-37C2-40C6-A114-82B67456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注释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8017D8-2864-4B98-AD79-5BA5209A6726}"/>
              </a:ext>
            </a:extLst>
          </p:cNvPr>
          <p:cNvSpPr txBox="1"/>
          <p:nvPr/>
        </p:nvSpPr>
        <p:spPr>
          <a:xfrm>
            <a:off x="327520" y="3039561"/>
            <a:ext cx="11501313" cy="5567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观察下面的代码，看有没有问题？</a:t>
            </a:r>
            <a:endParaRPr lang="en-US" altLang="zh-CN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0A7B06F-8362-4C38-8BF5-E920AA3C8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60" y="3596310"/>
            <a:ext cx="2760031" cy="21664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AA83E82-C1A4-4429-A3DE-94FF614AD54F}"/>
              </a:ext>
            </a:extLst>
          </p:cNvPr>
          <p:cNvSpPr txBox="1"/>
          <p:nvPr/>
        </p:nvSpPr>
        <p:spPr>
          <a:xfrm>
            <a:off x="327520" y="5979014"/>
            <a:ext cx="5095257" cy="5567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：不要在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中编写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07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6" grpId="0" uiExpand="1" build="p"/>
      <p:bldP spid="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168590"/>
            <a:ext cx="11501313" cy="19830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在编写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代码过程中，要遵守一个准则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结构、样式分离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因此，不要使用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元素的属性来给元素添加样式，比如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bgcolor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width\height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以下是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不建议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的写法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15" y="4429274"/>
            <a:ext cx="2865368" cy="9373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15" y="3107233"/>
            <a:ext cx="5441152" cy="8763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130" y="4134539"/>
            <a:ext cx="2994920" cy="192040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7520" y="3886434"/>
            <a:ext cx="11501313" cy="4962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以下是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的写法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666D265-6087-4097-8F6C-0F8261DF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HTML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的编写准则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7402D68-EC07-455B-BB6E-69AEB47D571F}"/>
              </a:ext>
            </a:extLst>
          </p:cNvPr>
          <p:cNvSpPr txBox="1"/>
          <p:nvPr/>
        </p:nvSpPr>
        <p:spPr>
          <a:xfrm>
            <a:off x="327520" y="6101574"/>
            <a:ext cx="5210665" cy="5988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的一个很大作用是取代之前的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043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8" grpId="0" uiExpand="1" build="p"/>
      <p:bldP spid="10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0" y="1199749"/>
            <a:ext cx="11501313" cy="5187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元素除了可以用来引入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文件，还可以设置网页的图标（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的值是图标链接）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57" y="1691868"/>
            <a:ext cx="10965065" cy="5152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91" y="2376764"/>
            <a:ext cx="2543415" cy="1106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03" y="3659503"/>
            <a:ext cx="4757761" cy="6177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327520" y="4506419"/>
            <a:ext cx="11501313" cy="13528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属性不能省略，用来指定文档与链接资源的关系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若确定，相应的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也会默认确定，所以可以省略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网页图标支持的图片格式是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，常用大小是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16x16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24x24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32x32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（单位：像素）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E225E1D-744A-47BC-9E4D-0FD60F0E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设置网页图标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30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8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88034" y="566106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5343" y="1244921"/>
            <a:ext cx="11501313" cy="49932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要想深刻理解所有常用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属性，最好先学会以下几个最基础最常用的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：前景色（文字颜色）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font-size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：文字大小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background-color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：背景色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：宽度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：高度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7651F1F-8ED3-4ED7-A138-4C584E2B6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最常用的</a:t>
            </a:r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69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140889"/>
            <a:ext cx="4319893" cy="427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background-color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决定背景色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21" y="1733069"/>
            <a:ext cx="7074523" cy="4781210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E4F8297D-2F49-474C-B187-A5AD219A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 </a:t>
            </a:r>
            <a:r>
              <a:rPr lang="en-US" altLang="zh-CN">
                <a:sym typeface="+mn-ea"/>
              </a:rPr>
              <a:t>- background-color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1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687754" y="662626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809" y="1085995"/>
            <a:ext cx="11501313" cy="8857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属性用来设置文本内容的前景色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包括文字、装饰线、边框、外轮廓等的颜色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71" y="2015228"/>
            <a:ext cx="3541071" cy="446931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F9EF4A3A-7831-4D47-9FA4-7ECFF941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 </a:t>
            </a:r>
            <a:r>
              <a:rPr lang="en-US" altLang="zh-CN">
                <a:sym typeface="+mn-ea"/>
              </a:rPr>
              <a:t>- color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45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236529" y="650561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7879" y="1217530"/>
            <a:ext cx="11616241" cy="15167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默认情况下，跟普通文本几乎没差别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用于区分特殊文本和普通文本，比如用来显示一些关键字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8C4A906-F559-42C5-9303-A8008437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span</a:t>
            </a:r>
            <a:r>
              <a:rPr lang="zh-CN" altLang="en-US">
                <a:sym typeface="+mn-ea"/>
              </a:rPr>
              <a:t>元素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16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236529" y="650561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7879" y="1173140"/>
            <a:ext cx="11616241" cy="13303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一般作为其他元素的父容器，把其他元素包住，代表一个整体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用于把网页分割为多个独立的部分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412125D-3E35-4B13-8F02-BCDC5063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div</a:t>
            </a:r>
            <a:r>
              <a:rPr lang="zh-CN" altLang="en-US">
                <a:sym typeface="+mn-ea"/>
              </a:rPr>
              <a:t>元素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8EE9A5-E8D9-4D1F-A750-9B429D9A1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08" y="2503502"/>
            <a:ext cx="7020114" cy="38295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1AE38FA-6A8D-48B4-A393-17C35A5B1644}"/>
              </a:ext>
            </a:extLst>
          </p:cNvPr>
          <p:cNvSpPr txBox="1"/>
          <p:nvPr/>
        </p:nvSpPr>
        <p:spPr>
          <a:xfrm>
            <a:off x="7658662" y="3269749"/>
            <a:ext cx="4167230" cy="5210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尝试给一些网站加上以下样式试试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970B4E4-DDC9-4FDC-A771-120FDDEB6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320" y="3790765"/>
            <a:ext cx="3997914" cy="86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4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B99C025-5B4F-4F8B-A710-D9861B23C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今天作业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4AEE18-2CCD-40E0-BE00-7CC61B8F1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57" y="1300182"/>
            <a:ext cx="7966910" cy="531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47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175884"/>
            <a:ext cx="11501313" cy="16601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颜色，有以下几种表示方法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基本颜色关键字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：红色，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black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：黑色，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yellow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：黄色，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blue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：蓝色，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purple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：紫色，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white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：白色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只提供了上百种基本颜色的关键字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2" y="2765033"/>
            <a:ext cx="3643166" cy="9107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327520" y="3764604"/>
            <a:ext cx="11501313" cy="21568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十进制：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rgb(red, green, blue)</a:t>
            </a: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十六进制：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#rrggbb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#rgb</a:t>
            </a:r>
          </a:p>
          <a:p>
            <a:pPr>
              <a:lnSpc>
                <a:spcPts val="3000"/>
              </a:lnSpc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RGBA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颜色：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rgba(red, green, blue, alpha)</a:t>
            </a: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34E2F906-C69B-497C-B436-20B4880C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颜色</a:t>
            </a:r>
          </a:p>
        </p:txBody>
      </p:sp>
    </p:spTree>
    <p:extLst>
      <p:ext uri="{BB962C8B-B14F-4D97-AF65-F5344CB8AC3E}">
        <p14:creationId xmlns:p14="http://schemas.microsoft.com/office/powerpoint/2010/main" val="351888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45301" y="1221441"/>
            <a:ext cx="11501313" cy="5424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1 -&gt; CSS 2 -&gt; CSS 2.1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CSS 2.2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3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2.x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以后对某一些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模块进行升级更新后的称呼，比如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Color Module Level 3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Selectors Level 3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Namespaces Module Level 3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。目前并不存在真正意义的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3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4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2.x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以后对某一些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模块进行升级更新后的称呼，比如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Color Module Level 4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Selectors Level 4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Text Module Level 4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。目前并不存在真正意义的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4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C2B2236-36B5-478B-8734-5C1DF64D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简史</a:t>
            </a:r>
          </a:p>
        </p:txBody>
      </p:sp>
    </p:spTree>
    <p:extLst>
      <p:ext uri="{BB962C8B-B14F-4D97-AF65-F5344CB8AC3E}">
        <p14:creationId xmlns:p14="http://schemas.microsoft.com/office/powerpoint/2010/main" val="162615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55879" y="613096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en-US" altLang="zh-CN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521" y="1197483"/>
            <a:ext cx="11501313" cy="25480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颜色：通过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Green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Blue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）三种颜色通道的变化、叠加产生各式各样的颜色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十进制表示形式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rgb(red, green, blue)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，每一种颜色取值范围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0~255</a:t>
            </a: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rgb(255, 0, 0)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：红色，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rgb(0, 255, 0)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：绿色，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rgb(0, 0, 255)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：蓝色，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rgb(255, 255, 0)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：黄色，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rgb(0, 0, 0)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：黑色，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rgb(255, 255, 255)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：白色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81" y="3807654"/>
            <a:ext cx="4640982" cy="8154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标题 2">
            <a:extLst>
              <a:ext uri="{FF2B5EF4-FFF2-40B4-BE49-F238E27FC236}">
                <a16:creationId xmlns:a16="http://schemas.microsoft.com/office/drawing/2014/main" id="{6EDA5C4D-0241-4FF7-BC9E-85BF3232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RGB</a:t>
            </a:r>
            <a:r>
              <a:rPr lang="zh-CN" altLang="en-US"/>
              <a:t>颜色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61E4CE8-FE01-4967-A5A2-4FFB566A9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562" y="3429000"/>
            <a:ext cx="5492457" cy="309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9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241874"/>
            <a:ext cx="11501313" cy="12821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十六进制表示形式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#rrggbb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，每一种颜色取值范围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00~FF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，大小写都可以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#ff0000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：红色，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#00ff00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：绿色，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#0000ff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：蓝色，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#000000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：黑色，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#ffffff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：白色，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#ffff00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：黄色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24" y="2578591"/>
            <a:ext cx="3535986" cy="8230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24" y="4086345"/>
            <a:ext cx="6110603" cy="597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标题 2">
            <a:extLst>
              <a:ext uri="{FF2B5EF4-FFF2-40B4-BE49-F238E27FC236}">
                <a16:creationId xmlns:a16="http://schemas.microsoft.com/office/drawing/2014/main" id="{BC79BD2C-9631-42ED-9D28-D844700E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RGB</a:t>
            </a:r>
            <a:r>
              <a:rPr lang="zh-CN" altLang="en-US"/>
              <a:t>颜色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2CD551-B0DC-448B-A666-54B5852B3E39}"/>
              </a:ext>
            </a:extLst>
          </p:cNvPr>
          <p:cNvSpPr txBox="1"/>
          <p:nvPr/>
        </p:nvSpPr>
        <p:spPr>
          <a:xfrm>
            <a:off x="327520" y="3531294"/>
            <a:ext cx="11501313" cy="4935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#rgb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A44788-729E-446C-8312-7BB8F006F7B2}"/>
              </a:ext>
            </a:extLst>
          </p:cNvPr>
          <p:cNvSpPr txBox="1"/>
          <p:nvPr/>
        </p:nvSpPr>
        <p:spPr>
          <a:xfrm>
            <a:off x="327520" y="4954217"/>
            <a:ext cx="11501313" cy="14288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尽量使用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#rgb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取代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#rrggbb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，比如使用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#345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取代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#334455</a:t>
            </a: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可以缩减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代码的体积，从而减小文件大小，节省用户流量，加快网页响应速度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951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9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011795" y="564515"/>
            <a:ext cx="3816985" cy="678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521" y="1259629"/>
            <a:ext cx="11501313" cy="50665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十进制由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个数组成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0~9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十六进制由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个数组成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0~F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</a:p>
          <a:p>
            <a:pPr>
              <a:lnSpc>
                <a:spcPts val="3000"/>
              </a:lnSpc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9" y="3339986"/>
            <a:ext cx="4918019" cy="2757256"/>
          </a:xfrm>
          <a:prstGeom prst="rect">
            <a:avLst/>
          </a:prstGeom>
        </p:spPr>
      </p:pic>
      <p:sp>
        <p:nvSpPr>
          <p:cNvPr id="6" name="标题 2">
            <a:extLst>
              <a:ext uri="{FF2B5EF4-FFF2-40B4-BE49-F238E27FC236}">
                <a16:creationId xmlns:a16="http://schemas.microsoft.com/office/drawing/2014/main" id="{7A9F738B-22B8-4D05-B398-B6CBB943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</a:t>
            </a:r>
            <a:r>
              <a:rPr lang="zh-CN" altLang="en-US"/>
              <a:t>进制</a:t>
            </a:r>
          </a:p>
        </p:txBody>
      </p:sp>
    </p:spTree>
    <p:extLst>
      <p:ext uri="{BB962C8B-B14F-4D97-AF65-F5344CB8AC3E}">
        <p14:creationId xmlns:p14="http://schemas.microsoft.com/office/powerpoint/2010/main" val="284873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59" y="1306411"/>
            <a:ext cx="4093036" cy="17785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24" y="3349723"/>
            <a:ext cx="7157076" cy="30699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884" y="4751359"/>
            <a:ext cx="4198510" cy="135494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723" y="1360604"/>
            <a:ext cx="3182832" cy="2765226"/>
          </a:xfrm>
          <a:prstGeom prst="rect">
            <a:avLst/>
          </a:prstGeom>
        </p:spPr>
      </p:pic>
      <p:sp>
        <p:nvSpPr>
          <p:cNvPr id="9" name="标题 2">
            <a:extLst>
              <a:ext uri="{FF2B5EF4-FFF2-40B4-BE49-F238E27FC236}">
                <a16:creationId xmlns:a16="http://schemas.microsoft.com/office/drawing/2014/main" id="{72541970-0A98-4B39-8E30-80E357EC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16</a:t>
            </a:r>
            <a:r>
              <a:rPr lang="zh-CN" altLang="en-US"/>
              <a:t>进制转</a:t>
            </a:r>
            <a:r>
              <a:rPr lang="en-US" altLang="zh-CN"/>
              <a:t>10</a:t>
            </a:r>
            <a:r>
              <a:rPr lang="zh-CN" altLang="en-US"/>
              <a:t>进制</a:t>
            </a:r>
          </a:p>
        </p:txBody>
      </p:sp>
    </p:spTree>
    <p:extLst>
      <p:ext uri="{BB962C8B-B14F-4D97-AF65-F5344CB8AC3E}">
        <p14:creationId xmlns:p14="http://schemas.microsoft.com/office/powerpoint/2010/main" val="377583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61469" y="569281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en-US" altLang="zh-CN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0910" y="1189316"/>
            <a:ext cx="3422750" cy="469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一些颜色的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对照表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43" y="1685870"/>
            <a:ext cx="3276884" cy="431329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02190" y="1215950"/>
            <a:ext cx="5099785" cy="18024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颜色规律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颜色值越大，越靠近白色，越浅色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颜色值越小，越靠近黑色，越深色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颜色值一样的，一般是灰色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B3DDB428-D3EB-4E2E-B092-8F370E78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RGB</a:t>
            </a:r>
            <a:r>
              <a:rPr lang="zh-CN" altLang="en-US"/>
              <a:t>颜色</a:t>
            </a:r>
          </a:p>
        </p:txBody>
      </p:sp>
    </p:spTree>
    <p:extLst>
      <p:ext uri="{BB962C8B-B14F-4D97-AF65-F5344CB8AC3E}">
        <p14:creationId xmlns:p14="http://schemas.microsoft.com/office/powerpoint/2010/main" val="299559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5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93163" y="1195837"/>
            <a:ext cx="11604393" cy="16815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RGBA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颜色的基础上加了个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alpha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，实现带有透明度的颜色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rgba(red, green, blue, alpha)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alpha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取值范围是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0.0~1.0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代表完全透明，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代表完全不透明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52" y="2912883"/>
            <a:ext cx="3726503" cy="9678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53" y="4751183"/>
            <a:ext cx="2728196" cy="8458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63952" y="4108168"/>
            <a:ext cx="11604393" cy="6430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transparent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rgba(0, 0, 0, 0)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，完全透明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6C0FA293-884C-4A9F-9714-FAF5A4F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RGBA</a:t>
            </a:r>
            <a:r>
              <a:rPr lang="zh-CN" altLang="en-US"/>
              <a:t>颜色</a:t>
            </a:r>
          </a:p>
        </p:txBody>
      </p:sp>
    </p:spTree>
    <p:extLst>
      <p:ext uri="{BB962C8B-B14F-4D97-AF65-F5344CB8AC3E}">
        <p14:creationId xmlns:p14="http://schemas.microsoft.com/office/powerpoint/2010/main" val="7760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6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67774" y="1601156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h1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color</a:t>
            </a:r>
            <a:r>
              <a:rPr lang="zh-CN" altLang="zh-CN" b="1">
                <a:solidFill>
                  <a:srgbClr val="000080"/>
                </a:solidFill>
                <a:latin typeface="宋体" panose="02010600030101010101" pitchFamily="2" charset="-122"/>
              </a:rPr>
              <a:t>：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rgb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zh-CN" altLang="zh-CN" b="1">
                <a:solidFill>
                  <a:srgbClr val="000080"/>
                </a:solidFill>
                <a:latin typeface="宋体" panose="02010600030101010101" pitchFamily="2" charset="-122"/>
              </a:rPr>
              <a:t>，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250</a:t>
            </a:r>
            <a:r>
              <a:rPr lang="zh-CN" altLang="zh-CN" b="1">
                <a:solidFill>
                  <a:srgbClr val="000080"/>
                </a:solidFill>
                <a:latin typeface="宋体" panose="02010600030101010101" pitchFamily="2" charset="-122"/>
              </a:rPr>
              <a:t>，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150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10529888-26A3-4BE3-BD55-064CBA06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找出</a:t>
            </a:r>
            <a:r>
              <a:rPr lang="en-US" altLang="zh-CN">
                <a:sym typeface="+mn-ea"/>
              </a:rPr>
              <a:t>BUG</a:t>
            </a:r>
            <a:r>
              <a:rPr lang="zh-CN" altLang="en-US">
                <a:sym typeface="+mn-ea"/>
              </a:rPr>
              <a:t>在哪？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086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988109" y="528641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1402" y="1175272"/>
            <a:ext cx="11887199" cy="55460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属性的具体用途，大致可以分类为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direction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letter-spacing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word-spacing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line-height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text-align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text-indent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text-transform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text-decoration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white-space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字体：</a:t>
            </a:r>
            <a:r>
              <a:rPr lang="fr-FR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fr-FR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font-family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fr-FR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font-style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fr-FR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font-size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fr-FR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font-variant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fr-FR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font-weight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background-color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background-image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background-repeat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background-attachment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background-position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list-style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border-collapse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display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visibility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overflow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opacity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vertical-align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bottom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后面会逐渐学习到这些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属性，目前没必要每一个都去查询了解，用多了自然就记住了（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属性名都是小写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101FECC-70E8-451F-B496-F2B89367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常用</a:t>
            </a:r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4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513254" y="574996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521" y="1221441"/>
            <a:ext cx="11501313" cy="5424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官方文档地址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https://www.w3.org/standards/techs/css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https://www.w3.org/TR/CSS22/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https://www.w3.org/TR/CSS22/propidx.html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https://developer.mozilla.org/zh-CN/docs/Web/CSS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由于浏览器版本、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版本等问题，有些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属性是无法使用的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可以到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https://caniuse.com/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属性的可用性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C8EA1EB-4662-4712-B85D-CE84BE51C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官方文档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15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306285"/>
            <a:ext cx="11501313" cy="5200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提供了各种各样、丰富多彩的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样式，书写格式如下所示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7521" y="2629007"/>
            <a:ext cx="11501313" cy="4443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冒号</a:t>
            </a:r>
            <a:r>
              <a:rPr lang="en-US" altLang="zh-CN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左边是样式名，冒号</a:t>
            </a:r>
            <a:r>
              <a:rPr lang="en-US" altLang="zh-CN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右边是样式值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8595E9-43A6-42FA-952B-4F1619793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34" y="1984804"/>
            <a:ext cx="1857375" cy="485775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A0E0FDF4-83B0-42B0-91AE-C23049D4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样式的书写格式</a:t>
            </a:r>
          </a:p>
        </p:txBody>
      </p:sp>
    </p:spTree>
    <p:extLst>
      <p:ext uri="{BB962C8B-B14F-4D97-AF65-F5344CB8AC3E}">
        <p14:creationId xmlns:p14="http://schemas.microsoft.com/office/powerpoint/2010/main" val="298837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79109" y="1165838"/>
            <a:ext cx="11848767" cy="44448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种方法，可以将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样式应用到元素上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 style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样式表（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 style sheet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内嵌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样式表（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embed  style sheet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样式表（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external style sheet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22A9CAE-4268-41A6-9B2F-501BCF91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如何将</a:t>
            </a:r>
            <a:r>
              <a:rPr lang="en-US" altLang="zh-CN"/>
              <a:t>CSS</a:t>
            </a:r>
            <a:r>
              <a:rPr lang="zh-CN" altLang="en-US"/>
              <a:t>样式应用到元素上？</a:t>
            </a:r>
          </a:p>
        </p:txBody>
      </p:sp>
    </p:spTree>
    <p:extLst>
      <p:ext uri="{BB962C8B-B14F-4D97-AF65-F5344CB8AC3E}">
        <p14:creationId xmlns:p14="http://schemas.microsoft.com/office/powerpoint/2010/main" val="361671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79109" y="1165838"/>
            <a:ext cx="11848767" cy="5741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将样式直接写在元素的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64" y="1686755"/>
            <a:ext cx="6935090" cy="4526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2F8728B-C70A-4F79-B9D2-141E873C5253}"/>
              </a:ext>
            </a:extLst>
          </p:cNvPr>
          <p:cNvSpPr/>
          <p:nvPr/>
        </p:nvSpPr>
        <p:spPr>
          <a:xfrm>
            <a:off x="179108" y="2419723"/>
            <a:ext cx="11848767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样式之间用分号</a:t>
            </a:r>
            <a:r>
              <a:rPr lang="en-US" altLang="zh-CN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隔开，建议每条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样式后面都加上分号</a:t>
            </a:r>
            <a:r>
              <a:rPr lang="en-US" altLang="zh-CN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在很多国内外资料中，“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样式”与“ 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”是同义词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样式名 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属性名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样式值 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有些人也把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翻译为“行内”，其实在这里，用“内联”更合适，表示“内部自带”的意思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E66EBC9-33C8-4C86-8C01-D4C1ECD1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内联样式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inline style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16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9685" y="1169327"/>
            <a:ext cx="11848767" cy="459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将样式写在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BC40F2C-5298-4880-9E84-D72D61C8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文档样式表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document style sheet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681BFB-9B20-44CD-A3C6-8BC1B309D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50" y="1809876"/>
            <a:ext cx="2955769" cy="25071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AE73526-FF5A-43D9-AF7A-D4D435CAD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427" y="1809876"/>
            <a:ext cx="2768199" cy="25071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8A9D806-B116-46A3-8ACC-C58D536EAD1D}"/>
              </a:ext>
            </a:extLst>
          </p:cNvPr>
          <p:cNvSpPr txBox="1"/>
          <p:nvPr/>
        </p:nvSpPr>
        <p:spPr>
          <a:xfrm>
            <a:off x="169686" y="4684620"/>
            <a:ext cx="5707332" cy="4753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style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属性值默认是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text/css</a:t>
            </a:r>
          </a:p>
        </p:txBody>
      </p:sp>
    </p:spTree>
    <p:extLst>
      <p:ext uri="{BB962C8B-B14F-4D97-AF65-F5344CB8AC3E}">
        <p14:creationId xmlns:p14="http://schemas.microsoft.com/office/powerpoint/2010/main" val="23499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</p:bldLst>
  </p:timing>
</p:sld>
</file>

<file path=ppt/theme/theme1.xml><?xml version="1.0" encoding="utf-8"?>
<a:theme xmlns:a="http://schemas.openxmlformats.org/drawingml/2006/main" name="2019-12-12-前端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12-12-前端2" id="{B25DE7A2-F594-4829-A36D-6DCF259C3D00}" vid="{0ED13E7C-6237-427B-AA01-BCEC7B860D1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2019-12-12-前端2</Template>
  <TotalTime>2904</TotalTime>
  <Words>1821</Words>
  <Application>Microsoft Office PowerPoint</Application>
  <PresentationFormat>宽屏</PresentationFormat>
  <Paragraphs>211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宋体</vt:lpstr>
      <vt:lpstr>Arial</vt:lpstr>
      <vt:lpstr>Calibri</vt:lpstr>
      <vt:lpstr>Calibri Light</vt:lpstr>
      <vt:lpstr>Consolas</vt:lpstr>
      <vt:lpstr>Wingdings</vt:lpstr>
      <vt:lpstr>等线</vt:lpstr>
      <vt:lpstr>微软雅黑</vt:lpstr>
      <vt:lpstr>2019-12-12-前端2</vt:lpstr>
      <vt:lpstr>初识CSS</vt:lpstr>
      <vt:lpstr>CSS</vt:lpstr>
      <vt:lpstr>CSS简史</vt:lpstr>
      <vt:lpstr>常用CSS属性</vt:lpstr>
      <vt:lpstr>CSS官方文档</vt:lpstr>
      <vt:lpstr>CSS样式的书写格式</vt:lpstr>
      <vt:lpstr>如何将CSS样式应用到元素上？</vt:lpstr>
      <vt:lpstr>内联样式（inline style）</vt:lpstr>
      <vt:lpstr>文档样式表（document style sheet）</vt:lpstr>
      <vt:lpstr>外部样式表</vt:lpstr>
      <vt:lpstr>外部样式表</vt:lpstr>
      <vt:lpstr>@import</vt:lpstr>
      <vt:lpstr>CSS选择器（selector）</vt:lpstr>
      <vt:lpstr>通用选择器（universal selector）</vt:lpstr>
      <vt:lpstr>元素选择器（type selectors）</vt:lpstr>
      <vt:lpstr>类选择器（class selectors）</vt:lpstr>
      <vt:lpstr>class注意点</vt:lpstr>
      <vt:lpstr>id选择器（id selectors）</vt:lpstr>
      <vt:lpstr>id注意点</vt:lpstr>
      <vt:lpstr>注释</vt:lpstr>
      <vt:lpstr>HTML和CSS的编写准则</vt:lpstr>
      <vt:lpstr>设置网页图标</vt:lpstr>
      <vt:lpstr>最常用的CSS属性</vt:lpstr>
      <vt:lpstr>CSS属性 - background-color</vt:lpstr>
      <vt:lpstr>CSS属性 - color</vt:lpstr>
      <vt:lpstr>span元素</vt:lpstr>
      <vt:lpstr>div元素</vt:lpstr>
      <vt:lpstr>今天作业</vt:lpstr>
      <vt:lpstr>颜色</vt:lpstr>
      <vt:lpstr>RGB颜色</vt:lpstr>
      <vt:lpstr>RGB颜色</vt:lpstr>
      <vt:lpstr>16进制</vt:lpstr>
      <vt:lpstr>16进制转10进制</vt:lpstr>
      <vt:lpstr>RGB颜色</vt:lpstr>
      <vt:lpstr>RGBA颜色</vt:lpstr>
      <vt:lpstr>找出BUG在哪？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红元</dc:creator>
  <cp:lastModifiedBy>coder why</cp:lastModifiedBy>
  <cp:revision>105</cp:revision>
  <dcterms:created xsi:type="dcterms:W3CDTF">2017-11-23T13:35:11Z</dcterms:created>
  <dcterms:modified xsi:type="dcterms:W3CDTF">2019-12-15T13:05:56Z</dcterms:modified>
</cp:coreProperties>
</file>