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3" r:id="rId3"/>
    <p:sldId id="267" r:id="rId4"/>
    <p:sldId id="270" r:id="rId5"/>
    <p:sldId id="272" r:id="rId6"/>
    <p:sldId id="273" r:id="rId7"/>
    <p:sldId id="274" r:id="rId8"/>
    <p:sldId id="285" r:id="rId9"/>
    <p:sldId id="275" r:id="rId10"/>
    <p:sldId id="286" r:id="rId11"/>
    <p:sldId id="282" r:id="rId12"/>
    <p:sldId id="283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font-size" id="{53E7EFD0-D58A-426F-BEF8-0C292307DBDC}">
          <p14:sldIdLst>
            <p14:sldId id="263"/>
          </p14:sldIdLst>
        </p14:section>
        <p14:section name="font-family" id="{6EF41107-56FA-4F25-9140-920D79B139CB}">
          <p14:sldIdLst>
            <p14:sldId id="267"/>
          </p14:sldIdLst>
        </p14:section>
        <p14:section name="font-weight" id="{C30BB1A9-93C3-44C3-9295-B3E7277A71BA}">
          <p14:sldIdLst>
            <p14:sldId id="270"/>
            <p14:sldId id="272"/>
          </p14:sldIdLst>
        </p14:section>
        <p14:section name="font-stlye" id="{21989826-5D3E-44D6-AC15-C8E8BD8D6E08}">
          <p14:sldIdLst>
            <p14:sldId id="273"/>
            <p14:sldId id="274"/>
          </p14:sldIdLst>
        </p14:section>
        <p14:section name="font-variant" id="{12AABC5F-DDC9-4912-94F7-5E50750C8076}">
          <p14:sldIdLst>
            <p14:sldId id="285"/>
          </p14:sldIdLst>
        </p14:section>
        <p14:section name="line-height" id="{1CC75BC6-C02F-4E81-BFB9-E04151830ADB}">
          <p14:sldIdLst>
            <p14:sldId id="275"/>
            <p14:sldId id="286"/>
            <p14:sldId id="282"/>
            <p14:sldId id="283"/>
          </p14:sldIdLst>
        </p14:section>
        <p14:section name="font" id="{BE1A1D04-1A61-421A-B868-1CE2A9571B68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A11"/>
    <a:srgbClr val="42D642"/>
    <a:srgbClr val="1563CB"/>
    <a:srgbClr val="FF4343"/>
    <a:srgbClr val="F333F1"/>
    <a:srgbClr val="0070C0"/>
    <a:srgbClr val="FEC200"/>
    <a:srgbClr val="31CDA8"/>
    <a:srgbClr val="3498DB"/>
    <a:srgbClr val="192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4" autoAdjust="0"/>
  </p:normalViewPr>
  <p:slideViewPr>
    <p:cSldViewPr snapToGrid="0" showGuides="1">
      <p:cViewPr varScale="1">
        <p:scale>
          <a:sx n="78" d="100"/>
          <a:sy n="78" d="100"/>
        </p:scale>
        <p:origin x="240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077B2268-412D-4D63-BD24-6A2A21418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D3EEB82E-5D0B-4AFF-9FEE-898272537414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7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属性</a:t>
            </a:r>
            <a:r>
              <a:rPr lang="en-US" altLang="zh-CN"/>
              <a:t>-</a:t>
            </a:r>
            <a:r>
              <a:rPr lang="zh-CN" altLang="en-US"/>
              <a:t>字体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69B2B07-EE3E-4649-A706-4000BF1F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65780-123F-4748-80E4-221205B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为什么文本需要行高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E2D050E-6D5D-4B85-BBBE-B4B402C61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31" y="2195914"/>
            <a:ext cx="5491997" cy="2951121"/>
          </a:xfrm>
          <a:prstGeom prst="rect">
            <a:avLst/>
          </a:prstGeom>
        </p:spPr>
      </p:pic>
      <p:pic>
        <p:nvPicPr>
          <p:cNvPr id="1028" name="Picture 4" descr="“王羲之”的图片搜索结果">
            <a:extLst>
              <a:ext uri="{FF2B5EF4-FFF2-40B4-BE49-F238E27FC236}">
                <a16:creationId xmlns:a16="http://schemas.microsoft.com/office/drawing/2014/main" id="{CA862F20-1974-44F5-B863-0E4D38A1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58" y="1729553"/>
            <a:ext cx="2271860" cy="40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530FE1-0663-4B1B-B3F0-900A7221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514" y="2260722"/>
            <a:ext cx="3472255" cy="30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558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187248"/>
            <a:ext cx="11501313" cy="4999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行高的严格定义是：两行文字基线（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）之间的间距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0B85C1D-A7BF-40E9-A407-8AD571AE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line-height</a:t>
            </a:r>
            <a:endParaRPr lang="zh-CN" altLang="en-US"/>
          </a:p>
        </p:txBody>
      </p:sp>
      <p:pic>
        <p:nvPicPr>
          <p:cNvPr id="1026" name="Picture 2" descr="http://image.studyofnet.com/upfileImages/20140104/20140104233550863.png">
            <a:extLst>
              <a:ext uri="{FF2B5EF4-FFF2-40B4-BE49-F238E27FC236}">
                <a16:creationId xmlns:a16="http://schemas.microsoft.com/office/drawing/2014/main" id="{8D1326B2-1A1F-4C73-979B-B056DE81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74" y="2761741"/>
            <a:ext cx="6386846" cy="32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F86FCC-7BCE-4D8A-8481-8CB8F3584E78}"/>
              </a:ext>
            </a:extLst>
          </p:cNvPr>
          <p:cNvSpPr txBox="1"/>
          <p:nvPr/>
        </p:nvSpPr>
        <p:spPr>
          <a:xfrm>
            <a:off x="826872" y="2963934"/>
            <a:ext cx="1305970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顶线（</a:t>
            </a:r>
            <a:r>
              <a:rPr lang="en-US" altLang="zh-CN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11CA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1A0165-CDE4-4E62-86E9-DF50A1E9193C}"/>
              </a:ext>
            </a:extLst>
          </p:cNvPr>
          <p:cNvSpPr txBox="1"/>
          <p:nvPr/>
        </p:nvSpPr>
        <p:spPr>
          <a:xfrm>
            <a:off x="421290" y="4008876"/>
            <a:ext cx="1573547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底线（</a:t>
            </a:r>
            <a:r>
              <a:rPr lang="en-US" altLang="zh-CN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333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EDC1F0-F20A-40A0-8D40-D13653AAA073}"/>
              </a:ext>
            </a:extLst>
          </p:cNvPr>
          <p:cNvSpPr txBox="1"/>
          <p:nvPr/>
        </p:nvSpPr>
        <p:spPr>
          <a:xfrm>
            <a:off x="8547886" y="3824254"/>
            <a:ext cx="1756299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基线（</a:t>
            </a:r>
            <a:r>
              <a:rPr lang="en-US" altLang="zh-CN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F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DA1EC6-BBEC-4E2D-BA2E-B70A3735BBFC}"/>
              </a:ext>
            </a:extLst>
          </p:cNvPr>
          <p:cNvSpPr txBox="1"/>
          <p:nvPr/>
        </p:nvSpPr>
        <p:spPr>
          <a:xfrm>
            <a:off x="485853" y="3465418"/>
            <a:ext cx="1573547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中线（</a:t>
            </a:r>
            <a:r>
              <a:rPr lang="en-US" altLang="zh-CN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middle</a:t>
            </a:r>
            <a:r>
              <a:rPr lang="zh-CN" altLang="en-US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1563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7B5FED-047F-486B-BBCC-A53130E2C2AA}"/>
              </a:ext>
            </a:extLst>
          </p:cNvPr>
          <p:cNvSpPr txBox="1"/>
          <p:nvPr/>
        </p:nvSpPr>
        <p:spPr>
          <a:xfrm>
            <a:off x="8547886" y="5375284"/>
            <a:ext cx="1756299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基线（</a:t>
            </a:r>
            <a:r>
              <a:rPr lang="en-US" altLang="zh-CN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1600">
                <a:solidFill>
                  <a:srgbClr val="FF43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F43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2DFC0A-6517-4D82-8687-E414AC770DF5}"/>
              </a:ext>
            </a:extLst>
          </p:cNvPr>
          <p:cNvSpPr txBox="1"/>
          <p:nvPr/>
        </p:nvSpPr>
        <p:spPr>
          <a:xfrm>
            <a:off x="327520" y="2014624"/>
            <a:ext cx="11501313" cy="4999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）：与小写字母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最底部对齐的线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69583C4-0593-4EC6-ADBA-B6861CE91CE9}"/>
              </a:ext>
            </a:extLst>
          </p:cNvPr>
          <p:cNvCxnSpPr>
            <a:cxnSpLocks/>
          </p:cNvCxnSpPr>
          <p:nvPr/>
        </p:nvCxnSpPr>
        <p:spPr>
          <a:xfrm>
            <a:off x="8460416" y="4002411"/>
            <a:ext cx="0" cy="158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5E96770-4A0A-45B6-9FDD-5B1D5102059C}"/>
              </a:ext>
            </a:extLst>
          </p:cNvPr>
          <p:cNvSpPr txBox="1"/>
          <p:nvPr/>
        </p:nvSpPr>
        <p:spPr>
          <a:xfrm>
            <a:off x="8539861" y="4558809"/>
            <a:ext cx="2406305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048449-2AC4-4516-9B2B-44B30116F7A6}"/>
              </a:ext>
            </a:extLst>
          </p:cNvPr>
          <p:cNvCxnSpPr>
            <a:cxnSpLocks/>
          </p:cNvCxnSpPr>
          <p:nvPr/>
        </p:nvCxnSpPr>
        <p:spPr>
          <a:xfrm>
            <a:off x="2166150" y="4171691"/>
            <a:ext cx="0" cy="5245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40545BF-5DCE-4B14-AD0B-F11F7BFCF183}"/>
              </a:ext>
            </a:extLst>
          </p:cNvPr>
          <p:cNvSpPr txBox="1"/>
          <p:nvPr/>
        </p:nvSpPr>
        <p:spPr>
          <a:xfrm>
            <a:off x="1568631" y="4220974"/>
            <a:ext cx="661862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27EB0D3-4656-491A-8667-881945398944}"/>
              </a:ext>
            </a:extLst>
          </p:cNvPr>
          <p:cNvCxnSpPr>
            <a:cxnSpLocks/>
          </p:cNvCxnSpPr>
          <p:nvPr/>
        </p:nvCxnSpPr>
        <p:spPr>
          <a:xfrm>
            <a:off x="8275465" y="2858867"/>
            <a:ext cx="0" cy="158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8430AE-BCC1-48B8-8CFF-2906B9129FCB}"/>
              </a:ext>
            </a:extLst>
          </p:cNvPr>
          <p:cNvCxnSpPr>
            <a:cxnSpLocks/>
          </p:cNvCxnSpPr>
          <p:nvPr/>
        </p:nvCxnSpPr>
        <p:spPr>
          <a:xfrm>
            <a:off x="8275465" y="4418679"/>
            <a:ext cx="0" cy="158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CD6BB3D-7530-4830-ABF9-4DFED2A843E9}"/>
              </a:ext>
            </a:extLst>
          </p:cNvPr>
          <p:cNvSpPr txBox="1"/>
          <p:nvPr/>
        </p:nvSpPr>
        <p:spPr>
          <a:xfrm>
            <a:off x="817994" y="4527008"/>
            <a:ext cx="1305970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顶线（</a:t>
            </a:r>
            <a:r>
              <a:rPr lang="en-US" altLang="zh-CN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600">
                <a:solidFill>
                  <a:srgbClr val="11CA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11CA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330C63A-4328-49D5-87EA-5709A51EFD10}"/>
              </a:ext>
            </a:extLst>
          </p:cNvPr>
          <p:cNvSpPr txBox="1"/>
          <p:nvPr/>
        </p:nvSpPr>
        <p:spPr>
          <a:xfrm>
            <a:off x="412412" y="5571950"/>
            <a:ext cx="1573547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底线（</a:t>
            </a:r>
            <a:r>
              <a:rPr lang="en-US" altLang="zh-CN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600">
                <a:solidFill>
                  <a:srgbClr val="F333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F333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1300BC-70ED-490A-B726-47629F69BE9E}"/>
              </a:ext>
            </a:extLst>
          </p:cNvPr>
          <p:cNvSpPr txBox="1"/>
          <p:nvPr/>
        </p:nvSpPr>
        <p:spPr>
          <a:xfrm>
            <a:off x="476975" y="5028492"/>
            <a:ext cx="1573547" cy="356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zh-CN" altLang="en-US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中线（</a:t>
            </a:r>
            <a:r>
              <a:rPr lang="en-US" altLang="zh-CN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middle</a:t>
            </a:r>
            <a:r>
              <a:rPr lang="zh-CN" altLang="en-US" sz="1600">
                <a:solidFill>
                  <a:srgbClr val="156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1563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9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uiExpand="1" build="p"/>
      <p:bldP spid="12" grpId="0" uiExpand="1" build="p"/>
      <p:bldP spid="13" grpId="0" uiExpand="1" build="p"/>
      <p:bldP spid="14" grpId="0" uiExpand="1" build="p"/>
      <p:bldP spid="15" grpId="0" uiExpand="1" build="p"/>
      <p:bldP spid="16" grpId="0" uiExpand="1" build="p"/>
      <p:bldP spid="18" grpId="0" uiExpand="1" build="p"/>
      <p:bldP spid="20" grpId="0" uiExpand="1" build="p"/>
      <p:bldP spid="35" grpId="0" uiExpand="1" build="p"/>
      <p:bldP spid="36" grpId="0" uiExpand="1" build="p"/>
      <p:bldP spid="3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558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9D4F8B-D50F-4BD6-B69A-10B69CD8EA64}"/>
              </a:ext>
            </a:extLst>
          </p:cNvPr>
          <p:cNvSpPr txBox="1"/>
          <p:nvPr/>
        </p:nvSpPr>
        <p:spPr>
          <a:xfrm>
            <a:off x="345343" y="1208557"/>
            <a:ext cx="11501313" cy="1977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注意区分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：元素的整体高度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：元素中每一行文字所占据的高度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应用实例：假设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中只有一行文字，如何让这行文字在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内部垂直居中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等同于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0B85C1D-A7BF-40E9-A407-8AD571AE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line-height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6C74C9-0424-4CAB-8CAD-74182462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" y="3299025"/>
            <a:ext cx="3818740" cy="1704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6D5101-DF6B-4A8C-9AAD-870F0483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95" y="3207057"/>
            <a:ext cx="6928977" cy="19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7518" y="1741193"/>
            <a:ext cx="11501313" cy="44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   font-variant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   font-size/line-height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7517" y="3560964"/>
            <a:ext cx="11501313" cy="10991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font-variant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可以随意调换顺序，也可以省略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可以省略，如果不省略，必须跟在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不可以调换顺序，不可以省略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9B6357-E786-483B-8AB7-33F9278C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font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6B7A0F-5708-4B11-95D6-A8AD141EF6FF}"/>
              </a:ext>
            </a:extLst>
          </p:cNvPr>
          <p:cNvSpPr txBox="1"/>
          <p:nvPr/>
        </p:nvSpPr>
        <p:spPr>
          <a:xfrm>
            <a:off x="327518" y="1226401"/>
            <a:ext cx="11501313" cy="44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是一个缩写属性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864CA5-A69E-406C-90DD-A9E910B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31" y="2273886"/>
            <a:ext cx="6867525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24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8828" y="1289344"/>
            <a:ext cx="11539595" cy="329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决定文字的大小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常用的设置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具体数值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100px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200%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基于父元素的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计算，比如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表示等于父元素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6BF700A-4D2C-4389-A1AE-6052CEE1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font-size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0" y="3962425"/>
            <a:ext cx="2530059" cy="426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0" y="4358396"/>
            <a:ext cx="7117697" cy="3728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52504" y="54832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668" y="1167945"/>
            <a:ext cx="4402470" cy="426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用于设置文字的字体名称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668" y="3562924"/>
            <a:ext cx="10022106" cy="426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个或者多个字体名称（从左到右按顺序选择字体，直到找到可用的字体为止）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4C313C-2C23-4841-B954-D1F53A696153}"/>
              </a:ext>
            </a:extLst>
          </p:cNvPr>
          <p:cNvSpPr txBox="1"/>
          <p:nvPr/>
        </p:nvSpPr>
        <p:spPr>
          <a:xfrm>
            <a:off x="308668" y="4828534"/>
            <a:ext cx="11374346" cy="757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一般情况下，英文字体只适用于英文，中文字体同时适用于英文和中文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所以，如果希望中英文分别使用不同的字体，应该先将英文字体写在前面，中文字体写在后面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AF1C6A-A304-4429-8761-8F0DFC2AC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00" y="5591710"/>
            <a:ext cx="4149732" cy="818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标题 13">
            <a:extLst>
              <a:ext uri="{FF2B5EF4-FFF2-40B4-BE49-F238E27FC236}">
                <a16:creationId xmlns:a16="http://schemas.microsoft.com/office/drawing/2014/main" id="{3BDACF30-E72E-464E-BE84-1847D874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font-family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6C4BE3-2073-47DD-B6EC-418B7B0F5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7" y="1566309"/>
            <a:ext cx="6187976" cy="5258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60CC88-77FC-4DCA-ACA4-EFD1095D8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79" y="2158443"/>
            <a:ext cx="6904318" cy="6020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F3BBDE-9E1C-4D57-B775-CD0030AAA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79" y="2830884"/>
            <a:ext cx="7297636" cy="7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4542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用于设置文字的粗细（重量）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5" y="1846767"/>
            <a:ext cx="5846730" cy="208200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210" y="1846767"/>
            <a:ext cx="4419983" cy="161558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A2A5E8-0CC1-46D6-8B5D-F131912530EF}"/>
              </a:ext>
            </a:extLst>
          </p:cNvPr>
          <p:cNvSpPr txBox="1"/>
          <p:nvPr/>
        </p:nvSpPr>
        <p:spPr>
          <a:xfrm>
            <a:off x="327521" y="4471987"/>
            <a:ext cx="8561955" cy="1751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| 200 | 300 | 400 | 500 | 600 | 700 | 800 | 900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：每一个数字表示一个重量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 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95CFA6-6F28-45A4-A5D1-195372B2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font-weight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h1~h6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等标签的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默认就是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1" y="1800152"/>
            <a:ext cx="3154953" cy="17451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7" y="1651549"/>
            <a:ext cx="2049958" cy="3787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841" y="1800152"/>
            <a:ext cx="5477335" cy="725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841" y="2781174"/>
            <a:ext cx="4124198" cy="15740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841" y="4586330"/>
            <a:ext cx="4124198" cy="1605805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CC9DF15D-0B0F-4C3C-9D53-EFEB018E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font-weight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2" y="1175075"/>
            <a:ext cx="5733914" cy="4369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用于设置文字的常规、斜体显示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522" y="1591823"/>
            <a:ext cx="9619667" cy="1094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：常规显示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italic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：用字体的斜体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这种字体本身是支持斜体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oblique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：文本倾斜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让文字倾斜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64" y="2972134"/>
            <a:ext cx="5624047" cy="31016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273" y="4303355"/>
            <a:ext cx="3276884" cy="86875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748ABDC0-D8A9-4FD7-994C-D861943B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font-stlye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25069" y="62071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5" y="1625762"/>
            <a:ext cx="2065199" cy="4267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7" y="1686559"/>
            <a:ext cx="1005927" cy="342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3" y="2167920"/>
            <a:ext cx="4444985" cy="822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715" y="4492008"/>
            <a:ext cx="1806097" cy="449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75" y="4185500"/>
            <a:ext cx="5502117" cy="9068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7522" y="3588495"/>
            <a:ext cx="6676594" cy="433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italic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元素，使用效果等价于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522" y="1205487"/>
            <a:ext cx="9455670" cy="529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默认就是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italic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A143AA5E-AF76-4E76-8251-5B17CCDF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font-stlye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05944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7"/>
            <a:ext cx="11501313" cy="1697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font-variant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可以影响小写字母的显示形式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可以设置的值如下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：常规显示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small-caps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：将小写字母替换为缩小过的大写字母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7452" y="3209837"/>
            <a:ext cx="3886537" cy="1493650"/>
            <a:chOff x="447452" y="3209837"/>
            <a:chExt cx="3886537" cy="14936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330" y="3209837"/>
              <a:ext cx="3246401" cy="108213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452" y="4291971"/>
              <a:ext cx="3886537" cy="411516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71" y="5313140"/>
            <a:ext cx="3231160" cy="472481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63812E7D-A84B-4CD1-B49A-E6FD95E9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font-variant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558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187247"/>
            <a:ext cx="11501313" cy="1129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用于设置文本的最小行高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行高可以先简单理解为一行文字所占据的高度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0B85C1D-A7BF-40E9-A407-8AD571AE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line-height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7C0767-1161-4611-89B0-D5AAA924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86" y="2509883"/>
            <a:ext cx="5207762" cy="26988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2C601C-8C54-40BD-9343-EABB831D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" y="2545395"/>
            <a:ext cx="5141124" cy="259300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711AB49-1B89-48A7-A6AD-8B933729E8B5}"/>
              </a:ext>
            </a:extLst>
          </p:cNvPr>
          <p:cNvCxnSpPr>
            <a:cxnSpLocks/>
          </p:cNvCxnSpPr>
          <p:nvPr/>
        </p:nvCxnSpPr>
        <p:spPr>
          <a:xfrm>
            <a:off x="10582181" y="2592279"/>
            <a:ext cx="0" cy="745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92ECA4-A53B-43AF-AAC2-92926844A36D}"/>
              </a:ext>
            </a:extLst>
          </p:cNvPr>
          <p:cNvCxnSpPr>
            <a:cxnSpLocks/>
          </p:cNvCxnSpPr>
          <p:nvPr/>
        </p:nvCxnSpPr>
        <p:spPr>
          <a:xfrm>
            <a:off x="10582181" y="3338004"/>
            <a:ext cx="0" cy="745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E0AFC6F-DA7C-4BC8-88C8-6B8CFE1200C6}"/>
              </a:ext>
            </a:extLst>
          </p:cNvPr>
          <p:cNvCxnSpPr>
            <a:cxnSpLocks/>
          </p:cNvCxnSpPr>
          <p:nvPr/>
        </p:nvCxnSpPr>
        <p:spPr>
          <a:xfrm>
            <a:off x="10582181" y="4083729"/>
            <a:ext cx="0" cy="7457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2C7E191-2578-4513-8189-60129E3DB31D}"/>
              </a:ext>
            </a:extLst>
          </p:cNvPr>
          <p:cNvSpPr txBox="1"/>
          <p:nvPr/>
        </p:nvSpPr>
        <p:spPr>
          <a:xfrm>
            <a:off x="10608815" y="2769476"/>
            <a:ext cx="1401466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C970CD-C478-4BDE-8AB9-5935CB247F2B}"/>
              </a:ext>
            </a:extLst>
          </p:cNvPr>
          <p:cNvSpPr txBox="1"/>
          <p:nvPr/>
        </p:nvSpPr>
        <p:spPr>
          <a:xfrm>
            <a:off x="10608815" y="3494642"/>
            <a:ext cx="1401466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D9A1E0-78A6-4C2E-8881-941BCD8D0357}"/>
              </a:ext>
            </a:extLst>
          </p:cNvPr>
          <p:cNvSpPr txBox="1"/>
          <p:nvPr/>
        </p:nvSpPr>
        <p:spPr>
          <a:xfrm>
            <a:off x="10608815" y="4237562"/>
            <a:ext cx="1401466" cy="44867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324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4" grpId="0" uiExpand="1" build="p"/>
      <p:bldP spid="25" grpId="0" uiExpand="1" build="p"/>
      <p:bldP spid="26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858</TotalTime>
  <Words>538</Words>
  <Application>Microsoft Office PowerPoint</Application>
  <PresentationFormat>宽屏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2019-12-12-前端2</vt:lpstr>
      <vt:lpstr>CSS属性-字体</vt:lpstr>
      <vt:lpstr>CSS属性 - font-size</vt:lpstr>
      <vt:lpstr>CSS属性 - font-family</vt:lpstr>
      <vt:lpstr>CSS属性 - font-weight</vt:lpstr>
      <vt:lpstr>CSS属性 - font-weight</vt:lpstr>
      <vt:lpstr>CSS属性 - font-stlye</vt:lpstr>
      <vt:lpstr>CSS属性 - font-stlye</vt:lpstr>
      <vt:lpstr>CSS属性 - font-variant</vt:lpstr>
      <vt:lpstr>CSS属性 - line-height</vt:lpstr>
      <vt:lpstr>为什么文本需要行高?</vt:lpstr>
      <vt:lpstr>CSS属性 - line-height</vt:lpstr>
      <vt:lpstr>CSS属性 - line-height</vt:lpstr>
      <vt:lpstr>CSS属性 - font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UI</cp:lastModifiedBy>
  <cp:revision>101</cp:revision>
  <dcterms:created xsi:type="dcterms:W3CDTF">2017-11-23T13:35:11Z</dcterms:created>
  <dcterms:modified xsi:type="dcterms:W3CDTF">2019-12-17T07:22:29Z</dcterms:modified>
</cp:coreProperties>
</file>