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9"/>
  </p:notesMasterIdLst>
  <p:handoutMasterIdLst>
    <p:handoutMasterId r:id="rId40"/>
  </p:handoutMasterIdLst>
  <p:sldIdLst>
    <p:sldId id="261" r:id="rId2"/>
    <p:sldId id="269" r:id="rId3"/>
    <p:sldId id="270" r:id="rId4"/>
    <p:sldId id="275" r:id="rId5"/>
    <p:sldId id="273" r:id="rId6"/>
    <p:sldId id="272" r:id="rId7"/>
    <p:sldId id="271" r:id="rId8"/>
    <p:sldId id="274" r:id="rId9"/>
    <p:sldId id="276" r:id="rId10"/>
    <p:sldId id="277" r:id="rId11"/>
    <p:sldId id="278" r:id="rId12"/>
    <p:sldId id="312" r:id="rId13"/>
    <p:sldId id="279" r:id="rId14"/>
    <p:sldId id="280" r:id="rId15"/>
    <p:sldId id="281" r:id="rId16"/>
    <p:sldId id="282" r:id="rId17"/>
    <p:sldId id="313" r:id="rId18"/>
    <p:sldId id="316" r:id="rId19"/>
    <p:sldId id="285" r:id="rId20"/>
    <p:sldId id="286" r:id="rId21"/>
    <p:sldId id="287" r:id="rId22"/>
    <p:sldId id="306" r:id="rId23"/>
    <p:sldId id="314" r:id="rId24"/>
    <p:sldId id="291" r:id="rId25"/>
    <p:sldId id="308" r:id="rId26"/>
    <p:sldId id="309" r:id="rId27"/>
    <p:sldId id="292" r:id="rId28"/>
    <p:sldId id="293" r:id="rId29"/>
    <p:sldId id="295" r:id="rId30"/>
    <p:sldId id="296" r:id="rId31"/>
    <p:sldId id="297" r:id="rId32"/>
    <p:sldId id="298" r:id="rId33"/>
    <p:sldId id="315" r:id="rId34"/>
    <p:sldId id="299" r:id="rId35"/>
    <p:sldId id="300" r:id="rId36"/>
    <p:sldId id="301" r:id="rId37"/>
    <p:sldId id="30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属性选择器" id="{F564FFA3-6A76-4E2B-AE94-A798564B9405}">
          <p14:sldIdLst>
            <p14:sldId id="269"/>
            <p14:sldId id="270"/>
            <p14:sldId id="275"/>
            <p14:sldId id="273"/>
            <p14:sldId id="272"/>
            <p14:sldId id="271"/>
            <p14:sldId id="274"/>
          </p14:sldIdLst>
        </p14:section>
        <p14:section name="后代选择器" id="{50BCB2D0-8C8D-4FC8-9AA1-7C5B5F543820}">
          <p14:sldIdLst>
            <p14:sldId id="276"/>
            <p14:sldId id="277"/>
            <p14:sldId id="278"/>
            <p14:sldId id="312"/>
          </p14:sldIdLst>
        </p14:section>
        <p14:section name="兄弟选择器" id="{81674600-9403-4516-B9B2-B86957F94ADF}">
          <p14:sldIdLst>
            <p14:sldId id="279"/>
            <p14:sldId id="280"/>
          </p14:sldIdLst>
        </p14:section>
        <p14:section name="选择器组" id="{B53D9D77-00D2-4749-BAE0-3EB4CECAA7BC}">
          <p14:sldIdLst>
            <p14:sldId id="281"/>
            <p14:sldId id="282"/>
            <p14:sldId id="313"/>
            <p14:sldId id="316"/>
          </p14:sldIdLst>
        </p14:section>
        <p14:section name="伪类" id="{A3EF0C8D-EFEB-46B0-A800-B76B560B4E45}">
          <p14:sldIdLst>
            <p14:sldId id="285"/>
            <p14:sldId id="286"/>
            <p14:sldId id="287"/>
            <p14:sldId id="306"/>
            <p14:sldId id="314"/>
          </p14:sldIdLst>
        </p14:section>
        <p14:section name="结构伪类" id="{64DF1D1E-CD27-4AB6-8008-B69EE06A8D55}">
          <p14:sldIdLst>
            <p14:sldId id="291"/>
            <p14:sldId id="308"/>
            <p14:sldId id="309"/>
            <p14:sldId id="292"/>
            <p14:sldId id="293"/>
            <p14:sldId id="295"/>
            <p14:sldId id="296"/>
            <p14:sldId id="297"/>
            <p14:sldId id="298"/>
            <p14:sldId id="315"/>
          </p14:sldIdLst>
        </p14:section>
        <p14:section name="伪元素" id="{8AC31A56-0238-4F78-B5A8-A455CA744E8A}">
          <p14:sldIdLst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EC200"/>
    <a:srgbClr val="31CDA8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9" autoAdjust="0"/>
    <p:restoredTop sz="94424" autoAdjust="0"/>
  </p:normalViewPr>
  <p:slideViewPr>
    <p:cSldViewPr snapToGrid="0" showGuides="1">
      <p:cViewPr varScale="1">
        <p:scale>
          <a:sx n="81" d="100"/>
          <a:sy n="81" d="100"/>
        </p:scale>
        <p:origin x="672" y="67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969656F0-8112-4D8B-A57D-3A7392E67C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4396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FFE9410F-A686-4504-B68F-DD7F0C201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469AD24E-B5DC-4015-BB1B-6146F67F8BB4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67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1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CSS</a:t>
            </a:r>
            <a:r>
              <a:rPr lang="zh-CN" altLang="en-US"/>
              <a:t>选择器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989AB2B-0B42-48E1-877D-EE476AD90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/>
              <a:t>王红元</a:t>
            </a:r>
            <a:endParaRPr lang="en-US" altLang="zh-CN" b="0"/>
          </a:p>
          <a:p>
            <a:r>
              <a:rPr lang="zh-CN" altLang="en-US" b="0"/>
              <a:t>微博</a:t>
            </a:r>
            <a:r>
              <a:rPr lang="en-US" altLang="zh-CN" b="0"/>
              <a:t>: coderwhy</a:t>
            </a:r>
          </a:p>
          <a:p>
            <a:r>
              <a:rPr lang="zh-CN" altLang="en-US" b="0"/>
              <a:t>微信</a:t>
            </a:r>
            <a:r>
              <a:rPr lang="en-US" altLang="zh-CN" b="0"/>
              <a:t>: 372623326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77" y="2510498"/>
            <a:ext cx="1996613" cy="769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418" y="1459653"/>
            <a:ext cx="3985605" cy="3825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504" y="1969431"/>
            <a:ext cx="2392887" cy="1851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1C1858FC-D637-4B5E-B3C9-6D68DC5F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后代选择器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44139"/>
            <a:ext cx="11501313" cy="475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元素里面的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子元素（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不包括间接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810" y="1987012"/>
            <a:ext cx="3307367" cy="2659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42" y="2295115"/>
            <a:ext cx="1920406" cy="838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585" y="2051253"/>
            <a:ext cx="1386960" cy="2095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42" y="3377248"/>
            <a:ext cx="1966130" cy="769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17C7042-B91B-490C-9B50-4F45CBEE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子选择器（</a:t>
            </a:r>
            <a:r>
              <a:rPr lang="en-US" altLang="zh-CN">
                <a:sym typeface="+mn-ea"/>
              </a:rPr>
              <a:t>child combinators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17C7042-B91B-490C-9B50-4F45CBEE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子选择器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84CD7F-5D12-4F40-B483-D2B0C229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978" y="1882065"/>
            <a:ext cx="4294729" cy="3438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AB2305-364C-4287-8595-82703CFC7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972" y="2515321"/>
            <a:ext cx="2247993" cy="1827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520014-5BAB-4D79-9AF6-FEEDF8BA5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80" y="2933699"/>
            <a:ext cx="20193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61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306285"/>
            <a:ext cx="11501313" cy="550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元素（且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元素必须是兄弟关系）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89" y="2415008"/>
            <a:ext cx="2476715" cy="1524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403" y="2331202"/>
            <a:ext cx="1348857" cy="1988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A5608628-40BA-47F3-8BEE-AAB44F8E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相邻兄弟选择器（</a:t>
            </a:r>
            <a:r>
              <a:rPr lang="en-US" altLang="zh-CN">
                <a:sym typeface="+mn-ea"/>
              </a:rPr>
              <a:t>adjacent sibling combinator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A120B7-6F0B-4796-A052-BB85C69EE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620" y="2812238"/>
            <a:ext cx="1522139" cy="761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88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306285"/>
            <a:ext cx="11501313" cy="550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元素（且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元素必须是兄弟关系）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80" y="2121743"/>
            <a:ext cx="2789162" cy="21490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521" y="1656882"/>
            <a:ext cx="1508891" cy="3078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6D898BE-3A1B-44B1-9390-2B2539EF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全体兄弟选择器（</a:t>
            </a:r>
            <a:r>
              <a:rPr lang="en-US" altLang="zh-CN">
                <a:sym typeface="+mn-ea"/>
              </a:rPr>
              <a:t>general sibling combinator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0A3BD7-4411-41D2-BB6E-7E82CCD17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44" y="2880364"/>
            <a:ext cx="1782313" cy="903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006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78269"/>
            <a:ext cx="11501313" cy="5319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个条件的元素：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204" y="1497037"/>
            <a:ext cx="1303133" cy="1325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04" y="1729857"/>
            <a:ext cx="1981372" cy="823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988" y="1698985"/>
            <a:ext cx="3589331" cy="92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7337" y="5422403"/>
            <a:ext cx="1325995" cy="1066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24" y="5496757"/>
            <a:ext cx="5143946" cy="845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327521" y="4980127"/>
            <a:ext cx="11501313" cy="5548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个条件的元素：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属性值等于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08" y="5582200"/>
            <a:ext cx="2827265" cy="861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0E316891-A2A5-407C-9F5B-943B6530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选择器组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交集选择器</a:t>
            </a:r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AB4E23A-98C6-4B78-8157-11BCBFC491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849" y="2695492"/>
            <a:ext cx="3305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9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17507"/>
            <a:ext cx="11501313" cy="456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属性值等于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261" y="1822396"/>
            <a:ext cx="1425063" cy="1348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90" y="1847768"/>
            <a:ext cx="3932261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82" y="2085308"/>
            <a:ext cx="3154953" cy="8230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2D2AFB47-548B-4CED-A947-D1C16B53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选择器组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并集选择器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95882E-41E1-41C5-8AE3-907CF6186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252" y="3754872"/>
            <a:ext cx="1946748" cy="2699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49AB5C-F683-4C40-AE4B-6600C2E7D5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228" y="3754872"/>
            <a:ext cx="2865564" cy="2427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118C15-F979-49E0-B249-5212C3216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22" y="3826573"/>
            <a:ext cx="30956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0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78269"/>
            <a:ext cx="1883019" cy="5319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交集选择器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6" y="1780767"/>
            <a:ext cx="1981372" cy="8230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0E316891-A2A5-407C-9F5B-943B6530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选择器组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交集、并集选择器对比</a:t>
            </a:r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AB4E23A-98C6-4B78-8157-11BCBFC49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47" y="2802023"/>
            <a:ext cx="3305175" cy="21145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F41BBA7-A499-43D5-998B-64E02381B7CD}"/>
              </a:ext>
            </a:extLst>
          </p:cNvPr>
          <p:cNvSpPr txBox="1"/>
          <p:nvPr/>
        </p:nvSpPr>
        <p:spPr>
          <a:xfrm>
            <a:off x="6871843" y="1178269"/>
            <a:ext cx="1883019" cy="5319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并集选择器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E3B0C1-CE48-4F1F-A343-3D222C4F2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469" y="1710211"/>
            <a:ext cx="1752637" cy="772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5D6EA26-A345-4447-A1D2-C9D8B532B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045" y="2802023"/>
            <a:ext cx="30956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17505"/>
            <a:ext cx="11501313" cy="4973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让所有文本输入框的文字颜色都为红色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7DC770F-FA30-4026-AB43-938B0679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80BCB7-75BE-4D69-A766-35EFC921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1" y="1824694"/>
            <a:ext cx="4171950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CDBE73-DAC7-4D40-AFC6-CC801E8BEDBB}"/>
              </a:ext>
            </a:extLst>
          </p:cNvPr>
          <p:cNvSpPr txBox="1"/>
          <p:nvPr/>
        </p:nvSpPr>
        <p:spPr>
          <a:xfrm>
            <a:off x="327520" y="3180301"/>
            <a:ext cx="11501313" cy="22350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思考以下代码的含义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#container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box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badge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zh-CN" altLang="zh-CN" sz="2000">
              <a:latin typeface="Arial" panose="020B0604020202020204" pitchFamily="34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div div span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div span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33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53724" y="77057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35261"/>
            <a:ext cx="5865889" cy="48999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常见的伪类有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动态伪类（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pseudo-classes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:visited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:hover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:active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:focus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目标伪类（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pseudo-classes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:target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语言伪类（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pseudo-classes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:lang( )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元素状态伪类（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element states pseudo-classes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:enabled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:disabled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:checked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93410" y="1634597"/>
            <a:ext cx="5865889" cy="43969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结构伪类（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structural pseudo-classes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:nth-child( 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:nth-last-child( 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:nth-of-type( 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:nth-last-of-type( )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:first-child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:last-child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:first-of-type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:last-of-type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:root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:only-child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:only-of-type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:empty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否定伪类（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negation pseudo-classes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:not()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C8BDD69-5458-485E-B4D1-5689FD66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伪类（</a:t>
            </a:r>
            <a:r>
              <a:rPr lang="en-US" altLang="zh-CN">
                <a:sym typeface="+mn-ea"/>
              </a:rPr>
              <a:t>pseudo-classes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4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306285"/>
            <a:ext cx="11501313" cy="559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4" y="2224382"/>
            <a:ext cx="1729890" cy="823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242" y="1729037"/>
            <a:ext cx="1318374" cy="1813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518D261F-468A-4D4A-BD32-A2981E92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属性选择器（</a:t>
            </a:r>
            <a:r>
              <a:rPr lang="en-US" altLang="zh-CN">
                <a:sym typeface="+mn-ea"/>
              </a:rPr>
              <a:t>attribute selectors</a:t>
            </a:r>
            <a:r>
              <a:rPr lang="zh-CN" altLang="en-US">
                <a:sym typeface="+mn-ea"/>
              </a:rPr>
              <a:t>） </a:t>
            </a:r>
            <a:r>
              <a:rPr lang="en-US" altLang="zh-CN">
                <a:sym typeface="+mn-ea"/>
              </a:rPr>
              <a:t>- [att]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12A9FE-8E56-4C3C-B381-A4D129FA8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627" y="2064782"/>
            <a:ext cx="3690983" cy="1559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05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44139"/>
            <a:ext cx="11501313" cy="5076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使用举例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a:link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未访问的链接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a:visited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已访问的链接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a:hover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鼠标挪动到链接上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a:active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激活的链接（鼠标在链接上长按住未松开）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使用注意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:hover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必须放在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:visited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后面才能完全生效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:active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必须放在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:hover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后面才能完全生效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所以建议的编写顺序是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:visited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:hover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:active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记忆：女朋友看到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 ha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大笑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:hover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:active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也能用在其他元素上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82679EF-9748-454A-8184-63E484E8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动态伪类（</a:t>
            </a:r>
            <a:r>
              <a:rPr lang="en-US" altLang="zh-CN">
                <a:sym typeface="+mn-ea"/>
              </a:rPr>
              <a:t>dynamic pseudo-classes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5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08667" y="1175956"/>
            <a:ext cx="11688092" cy="8524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:focus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指当前拥有输入焦点的元素（能接收键盘输入）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文本输入框一聚焦后，背景就会变红色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41" y="2090555"/>
            <a:ext cx="2255715" cy="8230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F4AFA0-7638-420C-B17F-AA67FC0145A5}"/>
              </a:ext>
            </a:extLst>
          </p:cNvPr>
          <p:cNvSpPr txBox="1"/>
          <p:nvPr/>
        </p:nvSpPr>
        <p:spPr>
          <a:xfrm>
            <a:off x="308665" y="5380774"/>
            <a:ext cx="11501313" cy="12242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动态伪类编写顺序建议为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:visited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:focus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:hover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:active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记忆：女朋友看到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包包后，（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）疯一样地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 ha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大笑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C7A57E-2F3C-4761-84CA-461D5554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23" y="3520486"/>
            <a:ext cx="1940467" cy="1759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9C27BF-E283-4A9C-98C6-37D35DF8F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299" y="3520001"/>
            <a:ext cx="2495022" cy="1851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388D95B-CD2A-4C8E-A70D-872481CC64F6}"/>
              </a:ext>
            </a:extLst>
          </p:cNvPr>
          <p:cNvSpPr txBox="1"/>
          <p:nvPr/>
        </p:nvSpPr>
        <p:spPr>
          <a:xfrm>
            <a:off x="308665" y="2972330"/>
            <a:ext cx="11501313" cy="5387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因为链接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元素可以被键盘的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键选中聚焦，所以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:focus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也适用于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B7DABA4-A078-40C2-846E-07269F92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动态伪类 </a:t>
            </a:r>
            <a:r>
              <a:rPr lang="en-US" altLang="zh-CN">
                <a:sym typeface="+mn-ea"/>
              </a:rPr>
              <a:t>- :focus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2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" grpId="0" uiExpand="1" build="p"/>
      <p:bldP spid="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B7DABA4-A078-40C2-846E-07269F92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去除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元素默认的</a:t>
            </a:r>
            <a:r>
              <a:rPr lang="en-US" altLang="zh-CN">
                <a:sym typeface="+mn-ea"/>
              </a:rPr>
              <a:t>:focus</a:t>
            </a:r>
            <a:r>
              <a:rPr lang="zh-CN" altLang="en-US">
                <a:sym typeface="+mn-ea"/>
              </a:rPr>
              <a:t>效果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CFAACA-B28C-490A-BD72-62D72E1F9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89" y="1344666"/>
            <a:ext cx="2157346" cy="136332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CD82375-A605-4AA2-9984-E5D0F3307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797" y="1511977"/>
            <a:ext cx="2276475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A96B99-7C05-4684-A24B-65C3F33046C3}"/>
              </a:ext>
            </a:extLst>
          </p:cNvPr>
          <p:cNvSpPr txBox="1"/>
          <p:nvPr/>
        </p:nvSpPr>
        <p:spPr>
          <a:xfrm>
            <a:off x="427889" y="3112253"/>
            <a:ext cx="11651457" cy="6430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tabindex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99729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B7DABA4-A078-40C2-846E-07269F92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细节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AB18FB-1E18-4C02-9921-54880E369124}"/>
              </a:ext>
            </a:extLst>
          </p:cNvPr>
          <p:cNvSpPr txBox="1"/>
          <p:nvPr/>
        </p:nvSpPr>
        <p:spPr>
          <a:xfrm>
            <a:off x="308667" y="1184834"/>
            <a:ext cx="11688092" cy="5640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元素设置样式，相当于给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元素的所有动态伪类都设置了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1B0BC4-E1CC-428C-9B36-729371201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10" y="1826022"/>
            <a:ext cx="21336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2AAB70-D77F-418B-B4F5-0A417C517B9E}"/>
              </a:ext>
            </a:extLst>
          </p:cNvPr>
          <p:cNvSpPr txBox="1"/>
          <p:nvPr/>
        </p:nvSpPr>
        <p:spPr>
          <a:xfrm>
            <a:off x="308667" y="3050624"/>
            <a:ext cx="11688092" cy="5640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a:visited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a:hover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a:active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a:focus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145725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2909" y="688661"/>
            <a:ext cx="3098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167625"/>
            <a:ext cx="11501313" cy="909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nth-child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是父元素中的第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2" y="2595833"/>
            <a:ext cx="2263336" cy="8154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149" y="2118746"/>
            <a:ext cx="3886537" cy="2072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033" y="2154908"/>
            <a:ext cx="1386960" cy="2065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B77D2D37-BD69-4840-9EEB-35BB620F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>
                <a:sym typeface="+mn-ea"/>
              </a:rPr>
              <a:t>结构伪类（</a:t>
            </a:r>
            <a:r>
              <a:rPr lang="en-US" altLang="zh-CN" sz="3000">
                <a:sym typeface="+mn-ea"/>
              </a:rPr>
              <a:t>structural pseudo-classes</a:t>
            </a:r>
            <a:r>
              <a:rPr lang="zh-CN" altLang="en-US" sz="3000">
                <a:sym typeface="+mn-ea"/>
              </a:rPr>
              <a:t>） </a:t>
            </a:r>
            <a:r>
              <a:rPr lang="en-US" altLang="zh-CN" sz="3000">
                <a:sym typeface="+mn-ea"/>
              </a:rPr>
              <a:t>- :nth-child( )</a:t>
            </a:r>
            <a:endParaRPr lang="zh-CN" altLang="en-US" sz="3000"/>
          </a:p>
        </p:txBody>
      </p:sp>
    </p:spTree>
    <p:extLst>
      <p:ext uri="{BB962C8B-B14F-4D97-AF65-F5344CB8AC3E}">
        <p14:creationId xmlns:p14="http://schemas.microsoft.com/office/powerpoint/2010/main" val="8544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2909" y="688661"/>
            <a:ext cx="3098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B77D2D37-BD69-4840-9EEB-35BB620F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>
                <a:sym typeface="+mn-ea"/>
              </a:rPr>
              <a:t>结构伪类 </a:t>
            </a:r>
            <a:r>
              <a:rPr lang="en-US" altLang="zh-CN" sz="3000">
                <a:sym typeface="+mn-ea"/>
              </a:rPr>
              <a:t>- :nth-child( )</a:t>
            </a:r>
            <a:endParaRPr lang="zh-CN" altLang="en-US" sz="30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5809D3-652A-4EB8-B4BF-14334E47C7B9}"/>
              </a:ext>
            </a:extLst>
          </p:cNvPr>
          <p:cNvSpPr txBox="1"/>
          <p:nvPr/>
        </p:nvSpPr>
        <p:spPr>
          <a:xfrm>
            <a:off x="203233" y="1201789"/>
            <a:ext cx="11501313" cy="1774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nth-child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代表任意正整数和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是父元素中的第偶数个子元素（第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8......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nth-child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even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A5611F-A6F7-4554-8080-EC631A71B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12" y="3845719"/>
            <a:ext cx="2590800" cy="1047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38B4DF-3993-47B3-BDE2-72705C771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3288506"/>
            <a:ext cx="2000250" cy="2162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FE06499-B327-4F54-AE18-D3897EE4A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049" y="2322390"/>
            <a:ext cx="1695450" cy="3762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79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2909" y="688661"/>
            <a:ext cx="3098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B77D2D37-BD69-4840-9EEB-35BB620F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>
                <a:sym typeface="+mn-ea"/>
              </a:rPr>
              <a:t>结构伪类 </a:t>
            </a:r>
            <a:r>
              <a:rPr lang="en-US" altLang="zh-CN" sz="3000">
                <a:sym typeface="+mn-ea"/>
              </a:rPr>
              <a:t>- :nth-child( )</a:t>
            </a:r>
            <a:endParaRPr lang="zh-CN" altLang="en-US" sz="30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5809D3-652A-4EB8-B4BF-14334E47C7B9}"/>
              </a:ext>
            </a:extLst>
          </p:cNvPr>
          <p:cNvSpPr txBox="1"/>
          <p:nvPr/>
        </p:nvSpPr>
        <p:spPr>
          <a:xfrm>
            <a:off x="203233" y="1237301"/>
            <a:ext cx="11501313" cy="1774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nth-child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zh-CN" sz="2000">
              <a:latin typeface="Arial" panose="020B0604020202020204" pitchFamily="34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代表任意正整数和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是父元素中的第奇数个子元素（第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7......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nth-child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odd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38B4DF-3993-47B3-BDE2-72705C77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3288506"/>
            <a:ext cx="2000250" cy="2162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A4321AE-E575-4245-9639-5169B7C92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39" y="3727327"/>
            <a:ext cx="3000375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161160-802A-4866-A098-966A1A43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331" y="2365644"/>
            <a:ext cx="1971675" cy="3848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154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3" y="2510357"/>
            <a:ext cx="4823878" cy="11583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177" y="1809256"/>
            <a:ext cx="3170195" cy="2560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782" y="1774851"/>
            <a:ext cx="1365748" cy="337316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8A87C7E5-1767-4AB0-A234-76CB697C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结构伪类 </a:t>
            </a:r>
            <a:r>
              <a:rPr lang="en-US" altLang="zh-CN">
                <a:sym typeface="+mn-ea"/>
              </a:rPr>
              <a:t>- :nth-child( 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35689" y="1152159"/>
            <a:ext cx="11501313" cy="1725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nth-last-child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的语法跟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nth-child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类似，不同点是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nth-last-child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从最后一个子元素开始往前计数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nth-last-child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，代表倒数第一个子元素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nth-last-child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，代表最后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68" y="3245348"/>
            <a:ext cx="3322608" cy="9068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56" y="2877719"/>
            <a:ext cx="2385267" cy="1806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013" y="1630332"/>
            <a:ext cx="1668925" cy="282726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68" y="5151372"/>
            <a:ext cx="2926334" cy="853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580" y="4987392"/>
            <a:ext cx="2339543" cy="1615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0052" y="4642759"/>
            <a:ext cx="1585097" cy="212616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B9FA941E-E584-4DF5-A4B6-1D2CF36E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结构伪类 </a:t>
            </a:r>
            <a:r>
              <a:rPr lang="en-US" altLang="zh-CN">
                <a:sym typeface="+mn-ea"/>
              </a:rPr>
              <a:t>- :nth-last-child( 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18194" y="819471"/>
            <a:ext cx="309880" cy="613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5689" y="1174307"/>
            <a:ext cx="11501313" cy="550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nth-of-type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用法跟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nth-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child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类似，不同点是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nth-of-type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计数时只计算同种类型的元素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01" y="3036139"/>
            <a:ext cx="2453853" cy="861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398" y="2247402"/>
            <a:ext cx="4473328" cy="24386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186" y="1793973"/>
            <a:ext cx="1889924" cy="33454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689" y="5232609"/>
            <a:ext cx="11501313" cy="8582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-last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-of-type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用法跟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nth-of-type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不同点是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nth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-last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-of-type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从最后一个这种类型的子元素开始往前计数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9C2CAFF-CD45-4A64-A6C2-9CA34C2D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结构伪类 </a:t>
            </a:r>
            <a:r>
              <a:rPr lang="en-US" altLang="zh-CN">
                <a:sym typeface="+mn-ea"/>
              </a:rPr>
              <a:t>- :nth-of-type( )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:nth-last-of-type( 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306285"/>
            <a:ext cx="11501313" cy="4973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恰好等于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8" y="3840067"/>
            <a:ext cx="1844200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012" y="1944665"/>
            <a:ext cx="3810330" cy="15317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15" y="1803682"/>
            <a:ext cx="1455546" cy="1813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94" y="1952932"/>
            <a:ext cx="2377646" cy="85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07DC770F-FA30-4026-AB43-938B0679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属性选择器 </a:t>
            </a:r>
            <a:r>
              <a:rPr lang="en-US" altLang="zh-CN">
                <a:sym typeface="+mn-ea"/>
              </a:rPr>
              <a:t>- [att=val]</a:t>
            </a: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B88663-E02E-4933-AD98-F1079254B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00" y="2871767"/>
            <a:ext cx="1752176" cy="883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99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43" y="1182449"/>
            <a:ext cx="11501313" cy="5349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:first-child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，等同于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:nth-child(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:last-child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，等同于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:nth-last-child(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:first-of-type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，等同于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:nth-of-type(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:last-of-type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，等同于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:nth-last-of-type(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:only-child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，是父元素中唯一的子元素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:only-of-type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，是父元素中唯一的这种类型的子元素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:root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，根元素，就是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CE1F5F-9DE5-4DE4-AC70-3C355E0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结构伪类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3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35689" y="1245195"/>
            <a:ext cx="11501313" cy="541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:empty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代表里面完全空白的元素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437DF5C-D3DC-43A2-9127-54CD2299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结构伪类 </a:t>
            </a:r>
            <a:r>
              <a:rPr lang="en-US" altLang="zh-CN">
                <a:sym typeface="+mn-ea"/>
              </a:rPr>
              <a:t>- :empty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146205-D5A2-4E32-BEC4-7E8BC341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60" y="2514408"/>
            <a:ext cx="287655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0F91E7-EB13-482F-AFA5-9946918D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522" y="2114359"/>
            <a:ext cx="2981325" cy="2867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3855FC-8DB9-4D0E-923A-98F4EDE93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555" y="2114359"/>
            <a:ext cx="2457450" cy="2295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393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35689" y="1169914"/>
            <a:ext cx="11501313" cy="20590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:not()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的格式是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:not(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是一个简单选择器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元素选择器、通用选择器、属性选择器、类选择器、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选择器、伪类（除否定伪类）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:not(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表示除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以外的元素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4" y="3638141"/>
            <a:ext cx="3421677" cy="838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073" y="2801191"/>
            <a:ext cx="1154434" cy="15498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315" y="3377944"/>
            <a:ext cx="2530059" cy="12345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89" y="5241020"/>
            <a:ext cx="4770533" cy="876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6740" y="5092417"/>
            <a:ext cx="2194750" cy="1173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2009" y="4809135"/>
            <a:ext cx="1142974" cy="17401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24617C45-A54D-483E-8204-7D0E06AD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否定伪类（</a:t>
            </a:r>
            <a:r>
              <a:rPr lang="en-US" altLang="zh-CN">
                <a:sym typeface="+mn-ea"/>
              </a:rPr>
              <a:t>negation pseudo-class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0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35689" y="1169914"/>
            <a:ext cx="11501313" cy="578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:not()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支持简单选择器，不支持组合。比如下面的写法是不支持的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4617C45-A54D-483E-8204-7D0E06AD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否定伪类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A601B1-54B5-416C-8F85-F07BB308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7" y="1960410"/>
            <a:ext cx="2117670" cy="9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4C9896-3D0B-44DC-B289-1B05ADE57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788" y="1960410"/>
            <a:ext cx="2191212" cy="9326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203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44139"/>
            <a:ext cx="11501313" cy="48999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常用的伪元素有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:first-line</a:t>
            </a:r>
            <a:r>
              <a:rPr lang="zh-CN" altLang="en-US" b="1">
                <a:solidFill>
                  <a:srgbClr val="00008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::first-line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:first-letter</a:t>
            </a:r>
            <a:r>
              <a:rPr lang="zh-CN" altLang="en-US" b="1">
                <a:solidFill>
                  <a:srgbClr val="00008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::first-letter 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:before</a:t>
            </a:r>
            <a:r>
              <a:rPr lang="zh-CN" altLang="en-US" b="1">
                <a:solidFill>
                  <a:srgbClr val="00008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::before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:after</a:t>
            </a:r>
            <a:r>
              <a:rPr lang="zh-CN" altLang="en-US" b="1">
                <a:solidFill>
                  <a:srgbClr val="00008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::after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为了区分伪元素和伪类，建议伪元素使用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个冒号，比如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::first-line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8FFC59C-3B25-4F87-ACE0-6B69E6C4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伪元素（</a:t>
            </a:r>
            <a:r>
              <a:rPr lang="en-US" altLang="zh-CN">
                <a:sym typeface="+mn-ea"/>
              </a:rPr>
              <a:t>pseudo-elements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08627"/>
            <a:ext cx="11501313" cy="5188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::first-line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可以针对首行文本设置属性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920" y="1727515"/>
            <a:ext cx="1188823" cy="11735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7521" y="3180927"/>
            <a:ext cx="11501313" cy="13733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只有下列属性可以应用在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::first-line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字体属性、颜色属性、背景属性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word-spacing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letter-spacing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text-decoration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text-transform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FAF13173-50D0-473A-91EC-D8B54AD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伪元素 </a:t>
            </a:r>
            <a:r>
              <a:rPr lang="en-US" altLang="zh-CN">
                <a:sym typeface="+mn-ea"/>
              </a:rPr>
              <a:t>- ::first-line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74AAA1-FFA1-42DA-B2DC-8CD61879A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76" y="1802831"/>
            <a:ext cx="3226802" cy="1022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0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5261"/>
            <a:ext cx="11501313" cy="523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::first-letter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可以针对首字母设置属性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521" y="1859036"/>
            <a:ext cx="1082134" cy="10897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521" y="3442997"/>
            <a:ext cx="11501313" cy="2543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只有下列属性可以应用在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::first-letter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字体属性、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属性、颜色属性、背景属性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text-decoration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text-transform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letter-spacing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word-spacing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（适当的时候）、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vertical-align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（只有当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54DCCC-9754-482A-B01E-A6E04571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伪元素 </a:t>
            </a:r>
            <a:r>
              <a:rPr lang="en-US" altLang="zh-CN">
                <a:sym typeface="+mn-ea"/>
              </a:rPr>
              <a:t>- ::first-letter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A20E71-4E50-4CAA-9C5A-A19CEB68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50" y="1859036"/>
            <a:ext cx="3154215" cy="1251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83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0" y="1167201"/>
            <a:ext cx="11501313" cy="4951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::before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::after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用来在一个元素的内容之前或之后插入其他内容（可以是文字、图片）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042" y="2665319"/>
            <a:ext cx="3101609" cy="8306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4E825CA5-7D4E-426D-945C-22945232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伪元素 </a:t>
            </a:r>
            <a:r>
              <a:rPr lang="en-US" altLang="zh-CN">
                <a:sym typeface="+mn-ea"/>
              </a:rPr>
              <a:t>- ::before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::after</a:t>
            </a: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B9186C1-C206-4537-B3CB-301A821B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28" y="1693552"/>
            <a:ext cx="3082200" cy="3257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2DB27E-F942-40F2-A4F4-F27CA7F3B781}"/>
              </a:ext>
            </a:extLst>
          </p:cNvPr>
          <p:cNvSpPr txBox="1"/>
          <p:nvPr/>
        </p:nvSpPr>
        <p:spPr>
          <a:xfrm>
            <a:off x="345343" y="5026983"/>
            <a:ext cx="11501313" cy="1649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属性值中，使用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url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b="1">
                <a:solidFill>
                  <a:srgbClr val="008000"/>
                </a:solidFill>
                <a:latin typeface="Consolas" panose="020B0609020204030204" pitchFamily="49" charset="0"/>
              </a:rPr>
              <a:t>图片的</a:t>
            </a:r>
            <a:r>
              <a:rPr lang="en-US" altLang="zh-CN" b="1">
                <a:solidFill>
                  <a:srgbClr val="008000"/>
                </a:solidFill>
                <a:latin typeface="Consolas" panose="020B0609020204030204" pitchFamily="49" charset="0"/>
              </a:rPr>
              <a:t>URL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来引用图片</a:t>
            </a:r>
            <a:endParaRPr lang="en-US" altLang="zh-CN" sz="2000">
              <a:latin typeface="Arial" panose="020B0604020202020204" pitchFamily="34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url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dot.png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url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'dot.png'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zh-CN" sz="2000" b="1">
                <a:solidFill>
                  <a:srgbClr val="000080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b="1">
                <a:solidFill>
                  <a:srgbClr val="008000"/>
                </a:solidFill>
                <a:latin typeface="Consolas" panose="020B0609020204030204" pitchFamily="49" charset="0"/>
              </a:rPr>
              <a:t>dot.png</a:t>
            </a:r>
            <a:r>
              <a:rPr lang="en-US" altLang="zh-CN" sz="20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9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306285"/>
            <a:ext cx="11501313" cy="475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F48D81-7D32-4009-9EA2-CB6FA8F6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61" y="2780420"/>
            <a:ext cx="1920406" cy="754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010610-5EE6-47A4-AEFB-F7B54E0A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12" y="2353662"/>
            <a:ext cx="4229467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03E6B2-3015-4F0A-83DD-5632261AF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251" y="1781666"/>
            <a:ext cx="1714649" cy="2911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EE06647-B8B2-4490-A6F3-4B3CEDF3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属性选择器 </a:t>
            </a:r>
            <a:r>
              <a:rPr lang="en-US" altLang="zh-CN">
                <a:sym typeface="+mn-ea"/>
              </a:rPr>
              <a:t>- [attr</a:t>
            </a:r>
            <a:r>
              <a:rPr lang="zh-CN" altLang="en-US">
                <a:sym typeface="+mn-ea"/>
              </a:rPr>
              <a:t>*</a:t>
            </a:r>
            <a:r>
              <a:rPr lang="en-US" altLang="zh-CN">
                <a:sym typeface="+mn-ea"/>
              </a:rPr>
              <a:t>=val]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306285"/>
            <a:ext cx="11501313" cy="475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属性值以单词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0" y="2541294"/>
            <a:ext cx="2286198" cy="838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819" y="2274572"/>
            <a:ext cx="4122777" cy="1371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486" y="1781666"/>
            <a:ext cx="1539373" cy="24843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632017E-39ED-4CFE-8AFD-7643903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属性选择器 </a:t>
            </a:r>
            <a:r>
              <a:rPr lang="en-US" altLang="zh-CN">
                <a:sym typeface="+mn-ea"/>
              </a:rPr>
              <a:t>- [attr^=val]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9224" y="65945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306285"/>
            <a:ext cx="11501313" cy="475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恰好等于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以单词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且后面紧跟着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连字符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353" y="1940851"/>
            <a:ext cx="4458086" cy="17070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778" y="1647454"/>
            <a:ext cx="1325995" cy="2293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44" y="2248296"/>
            <a:ext cx="2080440" cy="815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6A39FEFC-67CA-4A1D-98E1-F8F97CE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属性选择器 </a:t>
            </a:r>
            <a:r>
              <a:rPr lang="en-US" altLang="zh-CN">
                <a:sym typeface="+mn-ea"/>
              </a:rPr>
              <a:t>- [attr|=val]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150AEA-CC95-40DD-8731-0B2ECEF2C9E3}"/>
              </a:ext>
            </a:extLst>
          </p:cNvPr>
          <p:cNvSpPr txBox="1"/>
          <p:nvPr/>
        </p:nvSpPr>
        <p:spPr>
          <a:xfrm>
            <a:off x="327520" y="4407903"/>
            <a:ext cx="11501313" cy="475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一般是用在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属性上面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4E9893-9332-4695-AB5B-F1EC2547E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1" y="5085510"/>
            <a:ext cx="2056298" cy="932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BD0EE1-8CC3-4FCB-8D3A-30DB2435C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817" y="4883284"/>
            <a:ext cx="3369030" cy="1673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00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46894" y="65945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53741"/>
            <a:ext cx="11501313" cy="5036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的元素（单词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与其他单词之间必须用空格隔开）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25" y="1983044"/>
            <a:ext cx="4412362" cy="2263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54" y="1784356"/>
            <a:ext cx="1356478" cy="28729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014" y="5337666"/>
            <a:ext cx="1912786" cy="8382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327521" y="4751604"/>
            <a:ext cx="11501313" cy="5036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个选择器效果一致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60" y="2710817"/>
            <a:ext cx="2286198" cy="807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10" y="5337666"/>
            <a:ext cx="2019475" cy="876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6B11EA44-886C-48AB-879C-2B825595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属性选择器 </a:t>
            </a:r>
            <a:r>
              <a:rPr lang="en-US" altLang="zh-CN">
                <a:sym typeface="+mn-ea"/>
              </a:rPr>
              <a:t>- [attr~=val]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0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46994" y="65945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306285"/>
            <a:ext cx="11501313" cy="4753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属性值以单词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198B9F-8C6A-4A2C-8752-EE396BFF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486" y="1781666"/>
            <a:ext cx="1539373" cy="2484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C65EAD-3E08-4EE7-BF8F-9284E5E20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75" y="2589455"/>
            <a:ext cx="2156647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992F547-D8F8-41CD-8AF5-F88DB41F7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366" y="2237903"/>
            <a:ext cx="4343776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6DD2C16C-6BF0-40BD-A970-B0A5E65A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属性选择器 </a:t>
            </a:r>
            <a:r>
              <a:rPr lang="en-US" altLang="zh-CN">
                <a:sym typeface="+mn-ea"/>
              </a:rPr>
              <a:t>- [attr$=val]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26383"/>
            <a:ext cx="11501313" cy="5036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元素里面的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元素（包括直接、间接子元素）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23" y="2652106"/>
            <a:ext cx="1806097" cy="769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810" y="1924866"/>
            <a:ext cx="3307367" cy="2659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350" y="1985298"/>
            <a:ext cx="1425063" cy="21033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C923519-0FC2-4868-9525-0071262B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后代选择器（</a:t>
            </a:r>
            <a:r>
              <a:rPr lang="en-US" altLang="zh-CN">
                <a:sym typeface="+mn-ea"/>
              </a:rPr>
              <a:t>descendant combinator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3162</TotalTime>
  <Words>1503</Words>
  <Application>Microsoft Office PowerPoint</Application>
  <PresentationFormat>宽屏</PresentationFormat>
  <Paragraphs>153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等线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2019-12-12-前端2</vt:lpstr>
      <vt:lpstr>CSS选择器</vt:lpstr>
      <vt:lpstr>属性选择器（attribute selectors） - [att]</vt:lpstr>
      <vt:lpstr>属性选择器 - [att=val]</vt:lpstr>
      <vt:lpstr>属性选择器 - [attr*=val]</vt:lpstr>
      <vt:lpstr>属性选择器 - [attr^=val]</vt:lpstr>
      <vt:lpstr>属性选择器 - [attr|=val]</vt:lpstr>
      <vt:lpstr>属性选择器 - [attr~=val]</vt:lpstr>
      <vt:lpstr>属性选择器 - [attr$=val]</vt:lpstr>
      <vt:lpstr>后代选择器（descendant combinator）</vt:lpstr>
      <vt:lpstr>后代选择器</vt:lpstr>
      <vt:lpstr>子选择器（child combinators）</vt:lpstr>
      <vt:lpstr>子选择器</vt:lpstr>
      <vt:lpstr>相邻兄弟选择器（adjacent sibling combinator）</vt:lpstr>
      <vt:lpstr>全体兄弟选择器（general sibling combinator）</vt:lpstr>
      <vt:lpstr>选择器组 - 交集选择器</vt:lpstr>
      <vt:lpstr>选择器组 - 并集选择器</vt:lpstr>
      <vt:lpstr>选择器组 - 交集、并集选择器对比</vt:lpstr>
      <vt:lpstr>练习</vt:lpstr>
      <vt:lpstr>伪类（pseudo-classes）</vt:lpstr>
      <vt:lpstr>动态伪类（dynamic pseudo-classes）</vt:lpstr>
      <vt:lpstr>动态伪类 - :focus</vt:lpstr>
      <vt:lpstr>去除a元素默认的:focus效果</vt:lpstr>
      <vt:lpstr>细节</vt:lpstr>
      <vt:lpstr>结构伪类（structural pseudo-classes） - :nth-child( )</vt:lpstr>
      <vt:lpstr>结构伪类 - :nth-child( )</vt:lpstr>
      <vt:lpstr>结构伪类 - :nth-child( )</vt:lpstr>
      <vt:lpstr>结构伪类 - :nth-child( )</vt:lpstr>
      <vt:lpstr>结构伪类 - :nth-last-child( )</vt:lpstr>
      <vt:lpstr>结构伪类 - :nth-of-type( )、:nth-last-of-type( )</vt:lpstr>
      <vt:lpstr>结构伪类</vt:lpstr>
      <vt:lpstr>结构伪类 - :empty</vt:lpstr>
      <vt:lpstr>否定伪类（negation pseudo-class）</vt:lpstr>
      <vt:lpstr>否定伪类</vt:lpstr>
      <vt:lpstr>伪元素（pseudo-elements）</vt:lpstr>
      <vt:lpstr>伪元素 - ::first-line</vt:lpstr>
      <vt:lpstr>伪元素 - ::first-letter</vt:lpstr>
      <vt:lpstr>伪元素 - ::before和::after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红元</dc:creator>
  <cp:lastModifiedBy>coder why</cp:lastModifiedBy>
  <cp:revision>136</cp:revision>
  <dcterms:created xsi:type="dcterms:W3CDTF">2017-11-23T13:35:11Z</dcterms:created>
  <dcterms:modified xsi:type="dcterms:W3CDTF">2019-12-18T11:34:08Z</dcterms:modified>
</cp:coreProperties>
</file>