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6"/>
  </p:notesMasterIdLst>
  <p:handoutMasterIdLst>
    <p:handoutMasterId r:id="rId17"/>
  </p:handoutMasterIdLst>
  <p:sldIdLst>
    <p:sldId id="261" r:id="rId2"/>
    <p:sldId id="285" r:id="rId3"/>
    <p:sldId id="292" r:id="rId4"/>
    <p:sldId id="293" r:id="rId5"/>
    <p:sldId id="288" r:id="rId6"/>
    <p:sldId id="298" r:id="rId7"/>
    <p:sldId id="296" r:id="rId8"/>
    <p:sldId id="289" r:id="rId9"/>
    <p:sldId id="294" r:id="rId10"/>
    <p:sldId id="299" r:id="rId11"/>
    <p:sldId id="290" r:id="rId12"/>
    <p:sldId id="297" r:id="rId13"/>
    <p:sldId id="291" r:id="rId14"/>
    <p:sldId id="29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794543C-6199-4AD0-88A6-C29E0B5EC7EE}">
          <p14:sldIdLst>
            <p14:sldId id="261"/>
            <p14:sldId id="285"/>
            <p14:sldId id="292"/>
            <p14:sldId id="293"/>
          </p14:sldIdLst>
        </p14:section>
        <p14:section name="display" id="{E6B2B602-1483-467E-BE45-E74158A5EB54}">
          <p14:sldIdLst>
            <p14:sldId id="288"/>
            <p14:sldId id="298"/>
            <p14:sldId id="296"/>
          </p14:sldIdLst>
        </p14:section>
        <p14:section name="inline-block" id="{DF84DE86-149B-4F95-8684-F32BAFDDE3DA}">
          <p14:sldIdLst>
            <p14:sldId id="289"/>
            <p14:sldId id="294"/>
            <p14:sldId id="299"/>
          </p14:sldIdLst>
        </p14:section>
        <p14:section name="visibility" id="{F7075D48-2E77-4013-A5D2-CD0D9F683308}">
          <p14:sldIdLst>
            <p14:sldId id="290"/>
          </p14:sldIdLst>
        </p14:section>
        <p14:section name="overflow" id="{4C3C5573-EE5B-4938-B7CE-A89E6F961579}">
          <p14:sldIdLst>
            <p14:sldId id="297"/>
          </p14:sldIdLst>
        </p14:section>
        <p14:section name="细节" id="{D025D15B-C254-46B1-B449-92EA8CE2297A}">
          <p14:sldIdLst>
            <p14:sldId id="291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96" userDrawn="1">
          <p15:clr>
            <a:srgbClr val="A4A3A4"/>
          </p15:clr>
        </p15:guide>
        <p15:guide id="4" orient="horz" pos="595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  <p15:guide id="7" orient="horz" pos="2863" userDrawn="1">
          <p15:clr>
            <a:srgbClr val="A4A3A4"/>
          </p15:clr>
        </p15:guide>
        <p15:guide id="8" pos="2547" userDrawn="1">
          <p15:clr>
            <a:srgbClr val="A4A3A4"/>
          </p15:clr>
        </p15:guide>
        <p15:guide id="9" pos="5110" userDrawn="1">
          <p15:clr>
            <a:srgbClr val="A4A3A4"/>
          </p15:clr>
        </p15:guide>
        <p15:guide id="10" pos="5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CDA8"/>
    <a:srgbClr val="0070C0"/>
    <a:srgbClr val="FEC200"/>
    <a:srgbClr val="3498DB"/>
    <a:srgbClr val="192871"/>
    <a:srgbClr val="0037A4"/>
    <a:srgbClr val="002A7E"/>
    <a:srgbClr val="F1A069"/>
    <a:srgbClr val="F4B183"/>
    <a:srgbClr val="F7A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424" autoAdjust="0"/>
  </p:normalViewPr>
  <p:slideViewPr>
    <p:cSldViewPr snapToGrid="0" showGuides="1">
      <p:cViewPr varScale="1">
        <p:scale>
          <a:sx n="77" d="100"/>
          <a:sy n="77" d="100"/>
        </p:scale>
        <p:origin x="264" y="84"/>
      </p:cViewPr>
      <p:guideLst>
        <p:guide orient="horz" pos="2160"/>
        <p:guide pos="384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FCBEEA2-BF04-4625-9D90-F4291A119A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91C78A-5A0F-4F2E-9C48-9BEEFCC112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D4B301-C1F1-4488-BE41-C37374152C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27E0BC-A1AC-4B31-B1CD-ECA55CA19D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31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>
            <a:extLst>
              <a:ext uri="{FF2B5EF4-FFF2-40B4-BE49-F238E27FC236}">
                <a16:creationId xmlns:a16="http://schemas.microsoft.com/office/drawing/2014/main" id="{F619AC0B-D093-4B29-BED5-E396B58FD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>
            <a:extLst>
              <a:ext uri="{FF2B5EF4-FFF2-40B4-BE49-F238E27FC236}">
                <a16:creationId xmlns:a16="http://schemas.microsoft.com/office/drawing/2014/main" id="{36BA4FD9-4EAF-40CB-91E3-48F885239803}"/>
              </a:ext>
            </a:extLst>
          </p:cNvPr>
          <p:cNvSpPr/>
          <p:nvPr/>
        </p:nvSpPr>
        <p:spPr>
          <a:xfrm>
            <a:off x="5510843" y="6205486"/>
            <a:ext cx="1183337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772C4B5-AB4E-43B0-B717-25071084F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B401CC44-47BA-4904-A587-245165E7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E1412A3-CAAF-48ED-824D-B7BE5D3A1C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171" y="5493305"/>
            <a:ext cx="1662680" cy="712181"/>
          </a:xfrm>
          <a:prstGeom prst="rect">
            <a:avLst/>
          </a:prstGeom>
        </p:spPr>
      </p:pic>
      <p:pic>
        <p:nvPicPr>
          <p:cNvPr id="8" name="图片 6">
            <a:extLst>
              <a:ext uri="{FF2B5EF4-FFF2-40B4-BE49-F238E27FC236}">
                <a16:creationId xmlns:a16="http://schemas.microsoft.com/office/drawing/2014/main" id="{436FBFE4-9FAE-4753-933D-E973A89E6D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20963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:a16="http://schemas.microsoft.com/office/drawing/2014/main" id="{F612FBBA-ABAE-4812-AAB2-77CA48D54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:a16="http://schemas.microsoft.com/office/drawing/2014/main" id="{89038A74-5A1B-45B4-AA7D-C9934D2FDABC}"/>
              </a:ext>
            </a:extLst>
          </p:cNvPr>
          <p:cNvSpPr/>
          <p:nvPr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标题占位符 1">
            <a:extLst>
              <a:ext uri="{FF2B5EF4-FFF2-40B4-BE49-F238E27FC236}">
                <a16:creationId xmlns:a16="http://schemas.microsoft.com/office/drawing/2014/main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73050" indent="-273050">
              <a:lnSpc>
                <a:spcPts val="25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8038" indent="-350838">
              <a:lnSpc>
                <a:spcPts val="25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5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5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5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53C971-4823-4888-9519-523B8A2108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3" y="351146"/>
            <a:ext cx="1662680" cy="712181"/>
          </a:xfrm>
          <a:prstGeom prst="rect">
            <a:avLst/>
          </a:prstGeom>
        </p:spPr>
      </p:pic>
      <p:sp>
        <p:nvSpPr>
          <p:cNvPr id="12" name="矩形 29">
            <a:extLst>
              <a:ext uri="{FF2B5EF4-FFF2-40B4-BE49-F238E27FC236}">
                <a16:creationId xmlns:a16="http://schemas.microsoft.com/office/drawing/2014/main" id="{5A74C01D-B4EB-4F05-94C6-7DC5AE174B36}"/>
              </a:ext>
            </a:extLst>
          </p:cNvPr>
          <p:cNvSpPr/>
          <p:nvPr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0" name="图片 5">
            <a:extLst>
              <a:ext uri="{FF2B5EF4-FFF2-40B4-BE49-F238E27FC236}">
                <a16:creationId xmlns:a16="http://schemas.microsoft.com/office/drawing/2014/main" id="{C3791D7A-C68E-4883-ADD8-8E890221A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矩形 29">
            <a:extLst>
              <a:ext uri="{FF2B5EF4-FFF2-40B4-BE49-F238E27FC236}">
                <a16:creationId xmlns:a16="http://schemas.microsoft.com/office/drawing/2014/main" id="{F6B08588-509F-4CA8-8757-6BAD86FF7345}"/>
              </a:ext>
            </a:extLst>
          </p:cNvPr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353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20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D2A8A-4D20-46E7-AB5F-6F0B875B7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CSS</a:t>
            </a:r>
            <a:r>
              <a:rPr lang="zh-CN" altLang="en-US"/>
              <a:t>属性</a:t>
            </a:r>
            <a:r>
              <a:rPr lang="en-US" altLang="zh-CN"/>
              <a:t>-</a:t>
            </a:r>
            <a:r>
              <a:rPr lang="zh-CN" altLang="en-US"/>
              <a:t>元素类型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6BE5DEE5-817F-4531-8F7B-3FF634B99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8041" y="3259227"/>
            <a:ext cx="6645897" cy="1011115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b="0"/>
              <a:t>王红元</a:t>
            </a:r>
            <a:endParaRPr lang="en-US" altLang="zh-CN" b="0"/>
          </a:p>
          <a:p>
            <a:r>
              <a:rPr lang="zh-CN" altLang="en-US" b="0"/>
              <a:t>微博</a:t>
            </a:r>
            <a:r>
              <a:rPr lang="en-US" altLang="zh-CN" b="0"/>
              <a:t>: coderwhy</a:t>
            </a:r>
          </a:p>
          <a:p>
            <a:r>
              <a:rPr lang="zh-CN" altLang="en-US" b="0"/>
              <a:t>微信</a:t>
            </a:r>
            <a:r>
              <a:rPr lang="en-US" altLang="zh-CN" b="0"/>
              <a:t>: 372623326</a:t>
            </a:r>
            <a:endParaRPr lang="zh-CN" altLang="en-US" b="0"/>
          </a:p>
        </p:txBody>
      </p:sp>
    </p:spTree>
    <p:extLst>
      <p:ext uri="{BB962C8B-B14F-4D97-AF65-F5344CB8AC3E}">
        <p14:creationId xmlns:p14="http://schemas.microsoft.com/office/powerpoint/2010/main" val="3476582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AC211-85C7-457A-B39A-0EB499E87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8173A22-FDAC-4825-9563-3CBF2AA45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5272" y="1238250"/>
            <a:ext cx="9899869" cy="54435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089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439344" y="585156"/>
            <a:ext cx="309880" cy="678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7521" y="1231637"/>
            <a:ext cx="11501313" cy="503853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visibility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，能控制元素的可见性，有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个常用值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visible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：显示元素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hidden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：隐藏元素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visibility: hidden;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display: none;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visibility: hidden;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虽然元素看不见了，但元素的框依旧还留着，还会占着原来的位置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ü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display: none;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不仅元素看不见了，而且元素的框也会被移除，不会占着任何位置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CF2DDDD-15DC-441B-8BF9-5BC2D1C4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属性 </a:t>
            </a:r>
            <a:r>
              <a:rPr lang="en-US" altLang="zh-CN">
                <a:sym typeface="+mn-ea"/>
              </a:rPr>
              <a:t>- visibility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31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50258" y="1208676"/>
            <a:ext cx="11491484" cy="42453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overflow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用于控制内容溢出时的行为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visible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：溢出的内容照样可见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hidden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：溢出的内容直接裁剪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scroll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：溢出的内容被裁剪，但可以通过滚动机制查看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会一直显示滚动条区域，滚动条区域占用的空间属于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</a:t>
            </a: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：自动根据内容是否溢出来决定是否提供滚动机制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还有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overflow-x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overflow-y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两个属性，可以分别设置水平垂直方向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3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（建议还是直接使用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overflow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，因为目前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overflow-x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overflow-y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还没有成为标准，浏览器可能不支持）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1E6DE97-176E-4FDE-815F-5C6185EC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属性 </a:t>
            </a:r>
            <a:r>
              <a:rPr lang="en-US" altLang="zh-CN">
                <a:sym typeface="+mn-ea"/>
              </a:rPr>
              <a:t>- overflow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09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231637"/>
            <a:ext cx="11501313" cy="5153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行内级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元素（包括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inline-block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元素）的代码之间如果有空格，会被解析显示为空格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76" y="1747026"/>
            <a:ext cx="4612153" cy="6323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771" y="1792682"/>
            <a:ext cx="2286198" cy="5410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76" y="2450081"/>
            <a:ext cx="7118993" cy="5910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2293" y="2496869"/>
            <a:ext cx="2126164" cy="50296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27521" y="3117295"/>
            <a:ext cx="11501313" cy="11955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目前建议的解决方法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+mj-lt"/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元素代码之间不要留空格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+mj-lt"/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注释掉空格</a:t>
            </a: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27C78B7E-BD50-4E41-A3D8-62E0B8D3A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元素之间的空格</a:t>
            </a: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232871-65FD-4B12-9F7C-B5BFCF84B8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976" y="4394998"/>
            <a:ext cx="3733800" cy="704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6D464A1-CD69-4774-99F3-04EF9A88418B}"/>
              </a:ext>
            </a:extLst>
          </p:cNvPr>
          <p:cNvSpPr txBox="1"/>
          <p:nvPr/>
        </p:nvSpPr>
        <p:spPr>
          <a:xfrm>
            <a:off x="345343" y="5181973"/>
            <a:ext cx="11501313" cy="13895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+mj-lt"/>
              <a:buAutoNum type="arabicPeriod" startAt="3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设置父元素的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font-size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，然后在元素中重新设置自己需要的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font-size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此方法在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Safari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不适用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+mj-lt"/>
              <a:buAutoNum type="arabicPeriod" startAt="4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给元素加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59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8" grpId="0" uiExpand="1" build="p"/>
      <p:bldP spid="10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231637"/>
            <a:ext cx="11501313" cy="35978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块级元素、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inline-block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一般情况下，可以包含其他任何元素（比如块级元素、行内级元素、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inline-block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元素）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特殊情况，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元素不能包含其他块级元素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内元素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（比如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strong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等）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一般情况下，只能包含行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内元素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27C78B7E-BD50-4E41-A3D8-62E0B8D3A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注意点</a:t>
            </a:r>
          </a:p>
        </p:txBody>
      </p:sp>
    </p:spTree>
    <p:extLst>
      <p:ext uri="{BB962C8B-B14F-4D97-AF65-F5344CB8AC3E}">
        <p14:creationId xmlns:p14="http://schemas.microsoft.com/office/powerpoint/2010/main" val="208918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231637"/>
            <a:ext cx="11501313" cy="503853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根据元素的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显示（能不能在同一行显示）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元素可以主要分为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大类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块级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block-level elements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独占父元素一行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h1~h6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article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aside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footer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header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hgroup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blockquote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行内级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inline-level elements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多个行内级元素可以在父元素的同一行中显示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strong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iframe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embed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video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audio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283074F-6537-491B-9802-2543B7A2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块级、行内级元素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61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97704" y="1221696"/>
            <a:ext cx="11501313" cy="52983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根据元素的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内容（是否浏览器会替换掉元素）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元素可以主要分为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大类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replaced elements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元素本身没有实际内容，浏览器根据元素的类型和属性，来决定元素的具体显示内容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iframe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video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embed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audio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非替换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non-replaced elements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和替换元素相反，元素本身是有实际内容的，浏览器会直接将其内容显示出来，而不需要根据元素类型和属性来判断到底显示什么内容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h1~h6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article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aside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footer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header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hgroup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blockquote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strong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AAFFBC0-80D3-4CE0-9A5D-38B27E071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替换、非替换元素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02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F6C499D-ED61-4784-BF3E-40600CEF8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元素的分类总结</a:t>
            </a:r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2518654-74B8-4FEE-B0EB-C7E456F89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5549"/>
              </p:ext>
            </p:extLst>
          </p:nvPr>
        </p:nvGraphicFramePr>
        <p:xfrm>
          <a:off x="159798" y="1342631"/>
          <a:ext cx="11836961" cy="4302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23604">
                  <a:extLst>
                    <a:ext uri="{9D8B030D-6E8A-4147-A177-3AD203B41FA5}">
                      <a16:colId xmlns:a16="http://schemas.microsoft.com/office/drawing/2014/main" val="2942207244"/>
                    </a:ext>
                  </a:extLst>
                </a:gridCol>
                <a:gridCol w="2574524">
                  <a:extLst>
                    <a:ext uri="{9D8B030D-6E8A-4147-A177-3AD203B41FA5}">
                      <a16:colId xmlns:a16="http://schemas.microsoft.com/office/drawing/2014/main" val="3911988966"/>
                    </a:ext>
                  </a:extLst>
                </a:gridCol>
                <a:gridCol w="3915053">
                  <a:extLst>
                    <a:ext uri="{9D8B030D-6E8A-4147-A177-3AD203B41FA5}">
                      <a16:colId xmlns:a16="http://schemas.microsoft.com/office/drawing/2014/main" val="1359931285"/>
                    </a:ext>
                  </a:extLst>
                </a:gridCol>
                <a:gridCol w="2923780">
                  <a:extLst>
                    <a:ext uri="{9D8B030D-6E8A-4147-A177-3AD203B41FA5}">
                      <a16:colId xmlns:a16="http://schemas.microsoft.com/office/drawing/2014/main" val="38011691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元素分类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具体元素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默认特征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90672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块级元素</a:t>
                      </a:r>
                      <a:endParaRPr lang="en-US" altLang="zh-CN"/>
                    </a:p>
                    <a:p>
                      <a:pPr algn="ctr"/>
                      <a:r>
                        <a:rPr lang="zh-CN" altLang="en-US"/>
                        <a:t>（</a:t>
                      </a:r>
                      <a:r>
                        <a:rPr lang="en-US" altLang="zh-CN"/>
                        <a:t>block-level elements</a:t>
                      </a:r>
                      <a:r>
                        <a:rPr lang="zh-CN" altLang="en-US"/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替换元素</a:t>
                      </a:r>
                      <a:endParaRPr lang="en-US" altLang="zh-CN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replaced elements</a:t>
                      </a: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8789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非替换元素</a:t>
                      </a:r>
                      <a:endParaRPr lang="en-US" altLang="zh-CN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non-replaced elements</a:t>
                      </a: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div</a:t>
                      </a: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</a:t>
                      </a: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h1~h6</a:t>
                      </a: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ol</a:t>
                      </a: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</a:t>
                      </a: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dl</a:t>
                      </a: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dd</a:t>
                      </a: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</a:t>
                      </a: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article</a:t>
                      </a: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aside</a:t>
                      </a: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hgroup</a:t>
                      </a: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nav</a:t>
                      </a: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section</a:t>
                      </a: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blockquote</a:t>
                      </a: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hr</a:t>
                      </a: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独占父元素的一行</a:t>
                      </a:r>
                      <a:endParaRPr lang="en-US" altLang="zh-CN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可以随意设置宽高</a:t>
                      </a:r>
                      <a:endParaRPr lang="en-US" altLang="zh-CN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高度默认由内容决定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37633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行内级元素</a:t>
                      </a:r>
                      <a:endParaRPr lang="en-US" altLang="zh-CN"/>
                    </a:p>
                    <a:p>
                      <a:pPr algn="ctr"/>
                      <a:r>
                        <a:rPr lang="zh-CN" altLang="en-US"/>
                        <a:t>（</a:t>
                      </a:r>
                      <a:r>
                        <a:rPr lang="en-US" altLang="zh-CN"/>
                        <a:t>inline-level elements</a:t>
                      </a:r>
                      <a:r>
                        <a:rPr lang="zh-CN" altLang="en-US"/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替换元素</a:t>
                      </a:r>
                      <a:endParaRPr lang="en-US" altLang="zh-CN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replaced elements</a:t>
                      </a: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iframe</a:t>
                      </a: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video</a:t>
                      </a: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embed</a:t>
                      </a: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canvas</a:t>
                      </a: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audio</a:t>
                      </a: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跟其他行内级元素在同一行显示</a:t>
                      </a:r>
                      <a:endParaRPr lang="en-US" altLang="zh-CN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可以随意设置宽高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317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非替换元素</a:t>
                      </a:r>
                      <a:endParaRPr lang="en-US" altLang="zh-CN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non-replaced elements</a:t>
                      </a: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strong</a:t>
                      </a: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span</a:t>
                      </a: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label</a:t>
                      </a: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跟其他行内级元素在同一行显示</a:t>
                      </a:r>
                      <a:endParaRPr lang="en-US" altLang="zh-CN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不可以随意设置宽高</a:t>
                      </a:r>
                      <a:endParaRPr lang="en-US" altLang="zh-CN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宽高由内容决定</a:t>
                      </a:r>
                      <a:endParaRPr lang="en-US" altLang="zh-CN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4361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32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225349" y="585156"/>
            <a:ext cx="309880" cy="678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7521" y="1196125"/>
            <a:ext cx="11501313" cy="503853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中有个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display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属性，能修改元素的显示类型，有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个常用值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：让元素显示为块级元素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：让元素显示为行内级元素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：隐藏元素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inline-block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：让元素同时具备行内级、块级元素的特征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5130E5F-CCBB-4F0C-91EA-D1BDF679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属性 </a:t>
            </a:r>
            <a:r>
              <a:rPr lang="en-US" altLang="zh-CN">
                <a:sym typeface="+mn-ea"/>
              </a:rPr>
              <a:t>- display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44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377" y="1397446"/>
            <a:ext cx="5238750" cy="1457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879" y="1397446"/>
            <a:ext cx="51625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9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225349" y="585156"/>
            <a:ext cx="309880" cy="678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7521" y="1196125"/>
            <a:ext cx="11501313" cy="503853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display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的以下取值，等同于某些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&lt;table&gt;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，一个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block-level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inline-table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&lt;table&gt;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，一个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inline-level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table-row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table-row-group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tbody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table-header-group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thead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table-footer-group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tfoot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table-cell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&lt;td&gt;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，一个单元格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table-caption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&lt;caption&gt;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，表格的标题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list-item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&lt;li&gt;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5130E5F-CCBB-4F0C-91EA-D1BDF679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属性 </a:t>
            </a:r>
            <a:r>
              <a:rPr lang="en-US" altLang="zh-CN">
                <a:sym typeface="+mn-ea"/>
              </a:rPr>
              <a:t>- display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8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225349" y="585156"/>
            <a:ext cx="309880" cy="678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7521" y="1231637"/>
            <a:ext cx="11501313" cy="503853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可以让元素同时具备块级、行内级元素的特征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跟其他行内级元素在同一行显示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可以随意设置宽高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宽高默认由内容决定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可以理解为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对外来说，它是一个行内级元素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对内来说，它是一个块级元素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常见用途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让行内级非替换元素（比如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等）能够随时设置宽高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让块级元素（比如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等）能够跟其他元素在同一行显示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7BBFD79-9301-4EE3-999A-6DDB8AAA6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inline-block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63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225349" y="585156"/>
            <a:ext cx="309880" cy="678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kumimoji="1" lang="zh-CN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7BBFD79-9301-4EE3-999A-6DDB8AAA6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练习</a:t>
            </a:r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07FAB9F-8395-40F6-90DD-B5D3402DB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4" y="2162527"/>
            <a:ext cx="85153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19-12-12-前端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-12-12-前端2" id="{B25DE7A2-F594-4829-A36D-6DCF259C3D00}" vid="{0ED13E7C-6237-427B-AA01-BCEC7B860D1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2019-12-12-前端2</Template>
  <TotalTime>2140</TotalTime>
  <Words>1055</Words>
  <Application>Microsoft Office PowerPoint</Application>
  <PresentationFormat>宽屏</PresentationFormat>
  <Paragraphs>125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黑体</vt:lpstr>
      <vt:lpstr>宋体</vt:lpstr>
      <vt:lpstr>微软雅黑</vt:lpstr>
      <vt:lpstr>Arial</vt:lpstr>
      <vt:lpstr>Calibri</vt:lpstr>
      <vt:lpstr>Calibri Light</vt:lpstr>
      <vt:lpstr>Wingdings</vt:lpstr>
      <vt:lpstr>2019-12-12-前端2</vt:lpstr>
      <vt:lpstr>CSS属性-元素类型</vt:lpstr>
      <vt:lpstr>块级、行内级元素</vt:lpstr>
      <vt:lpstr>替换、非替换元素</vt:lpstr>
      <vt:lpstr>元素的分类总结</vt:lpstr>
      <vt:lpstr>CSS属性 - display</vt:lpstr>
      <vt:lpstr>练习</vt:lpstr>
      <vt:lpstr>CSS属性 - display</vt:lpstr>
      <vt:lpstr>inline-block</vt:lpstr>
      <vt:lpstr>练习</vt:lpstr>
      <vt:lpstr>作业</vt:lpstr>
      <vt:lpstr>CSS属性 - visibility</vt:lpstr>
      <vt:lpstr>CSS属性 - overflow</vt:lpstr>
      <vt:lpstr>元素之间的空格</vt:lpstr>
      <vt:lpstr>注意点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红元</dc:creator>
  <cp:lastModifiedBy>UI</cp:lastModifiedBy>
  <cp:revision>182</cp:revision>
  <dcterms:created xsi:type="dcterms:W3CDTF">2017-11-23T13:35:11Z</dcterms:created>
  <dcterms:modified xsi:type="dcterms:W3CDTF">2019-12-24T03:46:09Z</dcterms:modified>
</cp:coreProperties>
</file>