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0"/>
  </p:notesMasterIdLst>
  <p:handoutMasterIdLst>
    <p:handoutMasterId r:id="rId41"/>
  </p:handoutMasterIdLst>
  <p:sldIdLst>
    <p:sldId id="261" r:id="rId2"/>
    <p:sldId id="373" r:id="rId3"/>
    <p:sldId id="286" r:id="rId4"/>
    <p:sldId id="287" r:id="rId5"/>
    <p:sldId id="372" r:id="rId6"/>
    <p:sldId id="288" r:id="rId7"/>
    <p:sldId id="311" r:id="rId8"/>
    <p:sldId id="375" r:id="rId9"/>
    <p:sldId id="314" r:id="rId10"/>
    <p:sldId id="361" r:id="rId11"/>
    <p:sldId id="298" r:id="rId12"/>
    <p:sldId id="365" r:id="rId13"/>
    <p:sldId id="366" r:id="rId14"/>
    <p:sldId id="367" r:id="rId15"/>
    <p:sldId id="368" r:id="rId16"/>
    <p:sldId id="371" r:id="rId17"/>
    <p:sldId id="315" r:id="rId18"/>
    <p:sldId id="316" r:id="rId19"/>
    <p:sldId id="319" r:id="rId20"/>
    <p:sldId id="362" r:id="rId21"/>
    <p:sldId id="321" r:id="rId22"/>
    <p:sldId id="364" r:id="rId23"/>
    <p:sldId id="323" r:id="rId24"/>
    <p:sldId id="324" r:id="rId25"/>
    <p:sldId id="325" r:id="rId26"/>
    <p:sldId id="326" r:id="rId27"/>
    <p:sldId id="327" r:id="rId28"/>
    <p:sldId id="328" r:id="rId29"/>
    <p:sldId id="347" r:id="rId30"/>
    <p:sldId id="376" r:id="rId31"/>
    <p:sldId id="377" r:id="rId32"/>
    <p:sldId id="380" r:id="rId33"/>
    <p:sldId id="381" r:id="rId34"/>
    <p:sldId id="358" r:id="rId35"/>
    <p:sldId id="359" r:id="rId36"/>
    <p:sldId id="360" r:id="rId37"/>
    <p:sldId id="374" r:id="rId38"/>
    <p:sldId id="38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简介" id="{EA323FE2-D929-488B-805C-A19A7AEFCF7A}">
          <p14:sldIdLst>
            <p14:sldId id="373"/>
            <p14:sldId id="286"/>
            <p14:sldId id="287"/>
            <p14:sldId id="372"/>
          </p14:sldIdLst>
        </p14:section>
        <p14:section name="width-height" id="{9CA2519F-8663-4395-BDAB-CFB84E1B8CB4}">
          <p14:sldIdLst>
            <p14:sldId id="288"/>
          </p14:sldIdLst>
        </p14:section>
        <p14:section name="padding" id="{99B90305-FAE2-45F8-A986-F4B296E32882}">
          <p14:sldIdLst>
            <p14:sldId id="311"/>
            <p14:sldId id="375"/>
            <p14:sldId id="314"/>
          </p14:sldIdLst>
        </p14:section>
        <p14:section name="margin" id="{95116B16-CF00-4CB3-A343-FA4FD38A4E14}">
          <p14:sldIdLst>
            <p14:sldId id="361"/>
            <p14:sldId id="298"/>
          </p14:sldIdLst>
        </p14:section>
        <p14:section name="上下margin传递" id="{EBBE396C-2B28-4839-9CCE-BC0049D1AE65}">
          <p14:sldIdLst>
            <p14:sldId id="365"/>
          </p14:sldIdLst>
        </p14:section>
        <p14:section name="上下margin折叠" id="{7F7F0D57-93D2-4435-AD27-FB12BDDD3062}">
          <p14:sldIdLst>
            <p14:sldId id="366"/>
            <p14:sldId id="367"/>
            <p14:sldId id="368"/>
            <p14:sldId id="371"/>
          </p14:sldIdLst>
        </p14:section>
        <p14:section name="border" id="{9A8C0F86-2FCA-4044-B5AD-DBF5431D1B7E}">
          <p14:sldIdLst>
            <p14:sldId id="315"/>
            <p14:sldId id="316"/>
            <p14:sldId id="319"/>
            <p14:sldId id="362"/>
            <p14:sldId id="321"/>
            <p14:sldId id="364"/>
          </p14:sldIdLst>
        </p14:section>
        <p14:section name="注意" id="{40F4E3BC-441B-48CE-AE3E-9CAAC9FF6E17}">
          <p14:sldIdLst>
            <p14:sldId id="323"/>
          </p14:sldIdLst>
        </p14:section>
        <p14:section name="border-radius" id="{E357F3F7-EED8-458A-BBE5-99F7E58AFFFE}">
          <p14:sldIdLst>
            <p14:sldId id="324"/>
            <p14:sldId id="325"/>
            <p14:sldId id="326"/>
            <p14:sldId id="327"/>
            <p14:sldId id="328"/>
          </p14:sldIdLst>
        </p14:section>
        <p14:section name="outline" id="{D6F6ACB5-46BA-444D-B6FF-6E40A3A68735}">
          <p14:sldIdLst>
            <p14:sldId id="347"/>
          </p14:sldIdLst>
        </p14:section>
        <p14:section name="box-shadow" id="{C3820506-0AAA-47A2-AF38-3D12F8AB932B}">
          <p14:sldIdLst>
            <p14:sldId id="376"/>
            <p14:sldId id="377"/>
            <p14:sldId id="380"/>
          </p14:sldIdLst>
        </p14:section>
        <p14:section name="text-shadow" id="{7B1D443B-15ED-4466-9882-1E007855D645}">
          <p14:sldIdLst>
            <p14:sldId id="381"/>
          </p14:sldIdLst>
        </p14:section>
        <p14:section name="box-sizing" id="{D210EE06-8DBE-4B64-9480-6F279F31B793}">
          <p14:sldIdLst>
            <p14:sldId id="358"/>
            <p14:sldId id="359"/>
            <p14:sldId id="360"/>
            <p14:sldId id="374"/>
          </p14:sldIdLst>
        </p14:section>
        <p14:section name="水平居中" id="{ADF59914-90DF-4C6D-9D9F-099957BCD642}">
          <p14:sldIdLst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0070C0"/>
    <a:srgbClr val="FEC20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424" autoAdjust="0"/>
  </p:normalViewPr>
  <p:slideViewPr>
    <p:cSldViewPr snapToGrid="0" showGuides="1">
      <p:cViewPr varScale="1">
        <p:scale>
          <a:sx n="80" d="100"/>
          <a:sy n="80" d="100"/>
        </p:scale>
        <p:origin x="778" y="5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40138D1B-734C-474B-A509-6F42DD44E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26244515-A596-4768-B1C2-6B9D4D7268EA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9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盒子模型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DF726343-626D-4B8B-B03F-286692459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458" y="1199711"/>
            <a:ext cx="11711253" cy="5440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：左外边距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：右外边距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：上外边距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：下外边距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A44B4D-7D2A-43D9-AFAA-8FED59D3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外边距相关属性</a:t>
            </a:r>
          </a:p>
        </p:txBody>
      </p:sp>
    </p:spTree>
    <p:extLst>
      <p:ext uri="{BB962C8B-B14F-4D97-AF65-F5344CB8AC3E}">
        <p14:creationId xmlns:p14="http://schemas.microsoft.com/office/powerpoint/2010/main" val="13203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8" y="1202091"/>
            <a:ext cx="5224085" cy="5360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6" y="1689411"/>
            <a:ext cx="3693896" cy="1959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103" y="1265323"/>
            <a:ext cx="4902453" cy="419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103" y="1738144"/>
            <a:ext cx="3567193" cy="19102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65" y="4105552"/>
            <a:ext cx="3840092" cy="5360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57" y="4650571"/>
            <a:ext cx="3615925" cy="18908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103" y="4097578"/>
            <a:ext cx="3362518" cy="5068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810" y="4699303"/>
            <a:ext cx="3635417" cy="1842075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EC727BF7-80D3-4785-AB7D-E926F869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margin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4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7247"/>
            <a:ext cx="11501313" cy="53467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顶部线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和父元素的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顶部线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重叠，那么这个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值会传递给父元素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底部线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和父元素的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底部线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重写，并且父元素的高度是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值会传递给父元素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如何防止出现传递问题？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padding-top\padding-bottom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BFC: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auto/hidden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一般是用来设置兄弟元素之间的间距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一般是用来设置父子元素之间的间距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6C8DB4-2AC7-4BBB-B539-276EBD32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上下</a:t>
            </a:r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传递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7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8137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96124"/>
            <a:ext cx="11501313" cy="5373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垂直方向上相邻的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）有可能会合并为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，这种现象叫做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（折叠）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水平方向上的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）永远不会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折叠后最终值的计算规则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两个值进行比较，取较大的值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如何防止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collapse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只设置其中一个元素的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9C69F6-B363-4AC0-9BFD-F71A9A51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上下</a:t>
            </a:r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折叠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两个兄弟块级元素之间上下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的折叠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3" y="1801509"/>
            <a:ext cx="7292464" cy="4322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7506419-9664-4C54-B959-B435C743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上下</a:t>
            </a:r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折叠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437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父子块级元素之间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的折叠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" y="1797356"/>
            <a:ext cx="810577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97D5B5D-A5BA-41B1-8155-F05D7D4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上下</a:t>
            </a:r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折叠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81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块级元素折叠问题看似有点莫名其妙，实际上还是有实用之处的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比如连续段落之间的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，恰好需要这种折叠效果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5" y="2163097"/>
            <a:ext cx="6517712" cy="3949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41B8C06-6AFC-41B5-8F38-D005E63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上下</a:t>
            </a:r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折叠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35" y="2791613"/>
            <a:ext cx="6649263" cy="19445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55" y="1335932"/>
            <a:ext cx="4246305" cy="4855958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0C9A8AEE-FB33-441C-9A9F-C9E056C2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border</a:t>
            </a:r>
            <a:r>
              <a:rPr lang="zh-CN" altLang="en-US">
                <a:sym typeface="+mn-ea"/>
              </a:rPr>
              <a:t>（边框）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7219" y="59277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6100961E-9EF6-4B46-B19D-C3CD7A58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边框相关的属性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287373-99AC-4056-A85C-E2ECEA642F29}"/>
              </a:ext>
            </a:extLst>
          </p:cNvPr>
          <p:cNvSpPr txBox="1"/>
          <p:nvPr/>
        </p:nvSpPr>
        <p:spPr>
          <a:xfrm>
            <a:off x="211458" y="1199711"/>
            <a:ext cx="11711253" cy="5440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边框宽度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是上面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个属性的简写属性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border-left-color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是上面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个属性的简写属性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border-left-style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是上面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个属性的简写属性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0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61694" y="83598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7742" y="1266068"/>
            <a:ext cx="6058440" cy="5426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：没有边框，边框颜色、边框宽度会被忽略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边框是一系列的点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一条虚线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一条实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边框有两条实线。两条线宽和其中的空白的宽度之和等于border-width的值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groove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边框看上去好象是雕刻在画布之内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和grove相反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边框看上去好象是从画布中凸出来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该边框使整个框看上去好象是嵌在画布中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和inset相反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该边框使整个框看上去好象是从画布中凸出来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xamples of border sty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" y="2051771"/>
            <a:ext cx="5521874" cy="31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B9E766E-6779-4E70-9F65-3D4838A3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边框样式的取值</a:t>
            </a:r>
          </a:p>
        </p:txBody>
      </p:sp>
    </p:spTree>
    <p:extLst>
      <p:ext uri="{BB962C8B-B14F-4D97-AF65-F5344CB8AC3E}">
        <p14:creationId xmlns:p14="http://schemas.microsoft.com/office/powerpoint/2010/main" val="27856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8C379-B3B4-4486-BB25-0DC2E46C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2B1975-C679-4B44-A374-7174455FCDA8}"/>
              </a:ext>
            </a:extLst>
          </p:cNvPr>
          <p:cNvSpPr txBox="1"/>
          <p:nvPr/>
        </p:nvSpPr>
        <p:spPr>
          <a:xfrm>
            <a:off x="327522" y="1231637"/>
            <a:ext cx="5354188" cy="6237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中的每一个元素都可以看做是一个盒子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“WeMP - 微信公众号文章阅读 CSS盒模型详解（图文教程）”的图片搜索结果&quot;">
            <a:extLst>
              <a:ext uri="{FF2B5EF4-FFF2-40B4-BE49-F238E27FC236}">
                <a16:creationId xmlns:a16="http://schemas.microsoft.com/office/drawing/2014/main" id="{2B15C691-DCF9-4B29-B6F4-AC29E3D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55433"/>
            <a:ext cx="6896300" cy="47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7219" y="59277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6100961E-9EF6-4B46-B19D-C3CD7A58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边框相关的属性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287373-99AC-4056-A85C-E2ECEA642F29}"/>
              </a:ext>
            </a:extLst>
          </p:cNvPr>
          <p:cNvSpPr txBox="1"/>
          <p:nvPr/>
        </p:nvSpPr>
        <p:spPr>
          <a:xfrm>
            <a:off x="211458" y="1164200"/>
            <a:ext cx="11711253" cy="413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EBDCE3-9290-44B6-A29C-BD644FF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9" y="1707733"/>
            <a:ext cx="441960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15F711-7330-4626-A958-6B2F72DC0949}"/>
              </a:ext>
            </a:extLst>
          </p:cNvPr>
          <p:cNvSpPr txBox="1"/>
          <p:nvPr/>
        </p:nvSpPr>
        <p:spPr>
          <a:xfrm>
            <a:off x="211457" y="3128769"/>
            <a:ext cx="11711253" cy="531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边框颜色、宽度、样式的编写顺序任意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2D9CD-3049-4D81-A246-430B0A845862}"/>
              </a:ext>
            </a:extLst>
          </p:cNvPr>
          <p:cNvSpPr txBox="1"/>
          <p:nvPr/>
        </p:nvSpPr>
        <p:spPr>
          <a:xfrm>
            <a:off x="211456" y="3787848"/>
            <a:ext cx="11711253" cy="4381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：统一设置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个方向的边框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05AEA-1305-4F74-9DC2-82F9E31E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69" y="1577855"/>
            <a:ext cx="1618426" cy="16041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EAE1F1-E0EF-4B52-9DDB-862C0F6A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9" y="4295083"/>
            <a:ext cx="322897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433002-7446-4A80-82E0-431A98C28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19" y="4904840"/>
            <a:ext cx="1577919" cy="15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uiExpand="1" build="p"/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521" y="1205003"/>
            <a:ext cx="11501313" cy="934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边框的形状可能是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矩形、梯形、三角形等形状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C5C739C-508A-468A-B046-3FE6A96E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边框的形状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BB1A86-335B-48CF-9C1E-F9D8D763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6" y="2236807"/>
            <a:ext cx="3001471" cy="359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C3C74A-FF08-425D-AB23-18219DD5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1" y="2976381"/>
            <a:ext cx="2318025" cy="23982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E12560-A34B-413A-AA0C-9B33F5679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355" y="2940145"/>
            <a:ext cx="2417549" cy="2395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D87D20-3EB3-4EA6-B44A-C8993142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146" y="2236807"/>
            <a:ext cx="3001471" cy="483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DCD175-0BEE-46D4-B490-12439B9EC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126" y="1948318"/>
            <a:ext cx="3001471" cy="870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670E44-99B2-4E8C-A418-457C890FA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0669" y="2882832"/>
            <a:ext cx="2548236" cy="24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C5C739C-508A-468A-B046-3FE6A96E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边框妙用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实现三角形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641C7B-09DA-497B-85DC-922A5359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2" y="1333523"/>
            <a:ext cx="3422526" cy="1510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2DBE54-18CC-48FE-964B-F63780E4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62" y="3097737"/>
            <a:ext cx="3000930" cy="29916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E9977E-1D30-412F-A341-F7310C4E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052" y="1335612"/>
            <a:ext cx="4365640" cy="1556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2DF663-6DC6-4051-9177-72B06204B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13" y="3495394"/>
            <a:ext cx="4143397" cy="21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5FE91D-9A8B-48C3-A648-033C0C749DC3}"/>
              </a:ext>
            </a:extLst>
          </p:cNvPr>
          <p:cNvSpPr txBox="1"/>
          <p:nvPr/>
        </p:nvSpPr>
        <p:spPr>
          <a:xfrm>
            <a:off x="269116" y="1189068"/>
            <a:ext cx="11673919" cy="507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以下属性对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行内级非替换元素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不起作用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以下属性对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行内级非替换元素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的效果比较特殊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、上下方向的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60FFE1-8020-4AF8-9938-82FC338D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行内级非替换元素</a:t>
            </a:r>
            <a:r>
              <a:rPr lang="zh-CN" altLang="en-US">
                <a:sym typeface="+mn-ea"/>
              </a:rPr>
              <a:t>的注意点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6" y="1274036"/>
            <a:ext cx="3855766" cy="3163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55" y="1910291"/>
            <a:ext cx="2987685" cy="3530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02" y="4867240"/>
            <a:ext cx="2723734" cy="8274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234" y="1731808"/>
            <a:ext cx="3877580" cy="388786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B5517DE-16FD-4751-90B7-1E92D265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圆角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0776" y="3116847"/>
            <a:ext cx="11568076" cy="12917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border-*-*-radius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定义的是四分之一椭圆的半径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个值是水平半径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个值是垂直半径（如果不设置，就跟随水平半径的值）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82D3682-CEB3-4727-B915-20276633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border-*-*-radius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53DB27-CC58-4938-AF06-A88FFC0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3" y="1773126"/>
            <a:ext cx="5610225" cy="676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E6EA2B-5CCE-4D16-A77E-C6F043ABC64D}"/>
              </a:ext>
            </a:extLst>
          </p:cNvPr>
          <p:cNvSpPr txBox="1"/>
          <p:nvPr/>
        </p:nvSpPr>
        <p:spPr>
          <a:xfrm>
            <a:off x="230776" y="1197598"/>
            <a:ext cx="7288610" cy="4860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圆角半径相关的属性有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F533F8-BB51-4D5C-B52E-CCA168B5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3" y="2727608"/>
            <a:ext cx="4648200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E3D1BC-60E0-42AB-B3B9-8AA8B24563A3}"/>
              </a:ext>
            </a:extLst>
          </p:cNvPr>
          <p:cNvSpPr txBox="1"/>
          <p:nvPr/>
        </p:nvSpPr>
        <p:spPr>
          <a:xfrm>
            <a:off x="230776" y="5312534"/>
            <a:ext cx="11568076" cy="89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还可以设置百分比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参考的是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的宽度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3801E7-C095-4F33-8D99-8621212C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33" y="4660542"/>
            <a:ext cx="3905250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5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build="p"/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 of the inscribed ellip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05" y="2218295"/>
            <a:ext cx="5065384" cy="31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A5D335C-A06C-44DB-9CCF-E8BBB5F0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border-top-left-radius: 55pt 25pt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45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130" y="2411586"/>
            <a:ext cx="11745629" cy="24089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前面是水平半径，后面是垂直半径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个值的顺序是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（顺时针方向）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没设置，就跟随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top-right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没设置，就跟随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top-left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没设置，就跟随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top-left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89ADFFB-D10F-45F0-B664-B775E5C4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border-radius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353BD-6147-4DD9-A682-D4F4F66502C3}"/>
              </a:ext>
            </a:extLst>
          </p:cNvPr>
          <p:cNvSpPr txBox="1"/>
          <p:nvPr/>
        </p:nvSpPr>
        <p:spPr>
          <a:xfrm>
            <a:off x="251130" y="1198785"/>
            <a:ext cx="11745629" cy="514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是一个缩写属性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5DDE07-1589-4902-BAD4-E7287EED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1" y="1713390"/>
            <a:ext cx="6158548" cy="460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0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6" y="4026269"/>
            <a:ext cx="2537680" cy="26138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5" y="1317758"/>
            <a:ext cx="4572108" cy="2628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E012E5-4FDC-486A-965D-5CA535A7280A}"/>
              </a:ext>
            </a:extLst>
          </p:cNvPr>
          <p:cNvSpPr txBox="1"/>
          <p:nvPr/>
        </p:nvSpPr>
        <p:spPr>
          <a:xfrm>
            <a:off x="4798243" y="1317758"/>
            <a:ext cx="5980994" cy="533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大于或等于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时，就会变成一个圆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F54E7D8-A381-4C74-B47A-B939CCD0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border-radius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69490"/>
            <a:ext cx="11501313" cy="52929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表示元素的外轮廓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不占用空间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相关属性有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outline-width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：取值跟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的样式一样，比如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outline-color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的简写属性，跟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用法类似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轮廓效果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A9E993-D400-4663-95EA-32B95B8E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outline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4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14174" y="47657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中的每一个元素都可以看做是一个盒子，如右下图所示，可以具备这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盒子里面装的东西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盒子边缘和里面装的东西之间的间距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就是盒子的边框，边缘部分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盒子和其他盒子之间的间距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ages.cnitblog.com/blog/571758/201310/19105659-8911d6527e3b4072985f29216c0801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53" y="2158285"/>
            <a:ext cx="43148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5C5CACA-F320-498F-891B-04002A0B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盒子模型（</a:t>
            </a:r>
            <a:r>
              <a:rPr lang="en-US" altLang="zh-CN">
                <a:sym typeface="+mn-ea"/>
              </a:rPr>
              <a:t>Box Model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8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3122" y="1212789"/>
            <a:ext cx="11645756" cy="1423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属性可以设置一个或者多个阴影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每个阴影用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&lt;shadow&gt;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多个阴影之间用逗号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隔开，从前到后叠加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&lt;shadow&gt;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的常见格式如下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AAC4E7F-9CEF-4A2C-AF24-148C1F6D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box-shadow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9209" y="77121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304" y="1848331"/>
            <a:ext cx="11761166" cy="4819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&lt;length&gt;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：水平方向的偏移，正数往右偏移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&lt;length&gt;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：垂直方向的偏移，正数往下偏移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&lt;length&gt;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：模糊半径（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blur radius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&lt;length&gt;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：延伸距离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&lt;color&gt;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：阴影的颜色，如果没有设置，就跟随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：外框阴影变成内框阴影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9" y="1222844"/>
            <a:ext cx="6561711" cy="625487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8FCD805E-DCF9-4ACE-8502-293E9455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&lt;shadow&gt;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9209" y="77121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CD805E-DCF9-4ACE-8502-293E9455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0B7F9F-BF62-4915-9C38-354C3EEC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40" y="1532555"/>
            <a:ext cx="3718588" cy="4537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0FC448-90BD-4AAD-8980-D9AC022B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66" y="1201380"/>
            <a:ext cx="4180226" cy="51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5667" y="1263622"/>
            <a:ext cx="11460665" cy="10275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用法类似于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，用于给文字添加阴影效果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同样适用于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::first-line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::first-letter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F372F29-C14D-4493-A9FF-05A93B32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text-shadow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6124" y="61500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76" y="1261958"/>
            <a:ext cx="11695186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用来设置盒子模型中宽高的行为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都布置在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都布置在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6B966C3-9CA6-44BA-A2C4-37ED8D4C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box-sizing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9994" y="64040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://images.cnitblog.com/blog/524561/201408/041809322094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" y="1195486"/>
            <a:ext cx="6704875" cy="49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C4151AAB-EF3B-47CD-A266-972BCE6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box-sizing: content-box;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44E71-3795-49E3-9EC5-2DEF0D536E9C}"/>
              </a:ext>
            </a:extLst>
          </p:cNvPr>
          <p:cNvSpPr txBox="1"/>
          <p:nvPr/>
        </p:nvSpPr>
        <p:spPr>
          <a:xfrm>
            <a:off x="6216226" y="1228290"/>
            <a:ext cx="5949140" cy="901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元素的实际占用宽度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border + padding + width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元素的实际占用高度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border + padding + height </a:t>
            </a:r>
          </a:p>
        </p:txBody>
      </p:sp>
    </p:spTree>
    <p:extLst>
      <p:ext uri="{BB962C8B-B14F-4D97-AF65-F5344CB8AC3E}">
        <p14:creationId xmlns:p14="http://schemas.microsoft.com/office/powerpoint/2010/main" val="180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77"/>
            <a:ext cx="7804694" cy="43633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950ADF0-E84A-4C48-82AF-BABA1BC1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box-sizing: border-box;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81D7B-C1FE-4949-9461-A84F1442839B}"/>
              </a:ext>
            </a:extLst>
          </p:cNvPr>
          <p:cNvSpPr txBox="1"/>
          <p:nvPr/>
        </p:nvSpPr>
        <p:spPr>
          <a:xfrm>
            <a:off x="7894106" y="1388089"/>
            <a:ext cx="3673498" cy="901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元素的实际占用宽度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width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元素的实际占用高度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height </a:t>
            </a:r>
          </a:p>
        </p:txBody>
      </p:sp>
    </p:spTree>
    <p:extLst>
      <p:ext uri="{BB962C8B-B14F-4D97-AF65-F5344CB8AC3E}">
        <p14:creationId xmlns:p14="http://schemas.microsoft.com/office/powerpoint/2010/main" val="275731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s.cnitblog.com/blog/524561/201408/041809322094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" y="2003914"/>
            <a:ext cx="5005633" cy="37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23" y="1985613"/>
            <a:ext cx="6691767" cy="37411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1278" y="1396963"/>
            <a:ext cx="2520783" cy="4840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标准盒子模型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2825" y="1395483"/>
            <a:ext cx="3556161" cy="4840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以下浏览器）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F30B467-51E6-44D1-9B6B-5850829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盒子模型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5667" y="1263620"/>
            <a:ext cx="11460665" cy="5039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在一些需求中，需要元素在父元素中水平居中显示（父元素一般都是块级元素、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行内级元素、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水平居中：在父元素中设置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text-align: center</a:t>
            </a: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水平居中：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 0 auto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F372F29-C14D-4493-A9FF-05A93B32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元素的水平居中显示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43" y="1187246"/>
            <a:ext cx="11501313" cy="4840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默认的盒子模型如下图所示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://images.cnitblog.com/blog/524561/201408/041809322094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3" y="1779673"/>
            <a:ext cx="6237706" cy="46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F30B467-51E6-44D1-9B6B-5850829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盒子模型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8C379-B3B4-4486-BB25-0DC2E46C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浏览器开发者工具中看到的盒子模型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B653BC-F87F-40B4-853F-9DA7FD34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344" y="1625676"/>
            <a:ext cx="5753100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638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458" y="1199711"/>
            <a:ext cx="11711253" cy="5440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：宽度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：最小宽度，无论内容多少，宽度都大于或等于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min-width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：最大宽度，无论内容多少，宽度都小于或等于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：最小高度，无论内容多少，高度都大于或等于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min-height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：最大高度，无论内容多少，高度都小于或等于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max-height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A44B4D-7D2A-43D9-AFAA-8FED59D3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内容相关属性</a:t>
            </a:r>
          </a:p>
        </p:txBody>
      </p:sp>
    </p:spTree>
    <p:extLst>
      <p:ext uri="{BB962C8B-B14F-4D97-AF65-F5344CB8AC3E}">
        <p14:creationId xmlns:p14="http://schemas.microsoft.com/office/powerpoint/2010/main" val="2008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6728B4-E44A-4051-A4C2-5D4042C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内边距相关属性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88327-7F21-4BB1-89C1-2D8E78D9F446}"/>
              </a:ext>
            </a:extLst>
          </p:cNvPr>
          <p:cNvSpPr txBox="1"/>
          <p:nvPr/>
        </p:nvSpPr>
        <p:spPr>
          <a:xfrm>
            <a:off x="211458" y="1199711"/>
            <a:ext cx="11711253" cy="5440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：左内边距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：右内边距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：上内边距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：下内边距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2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462" y="1339632"/>
            <a:ext cx="11501313" cy="2220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按照顺时针方向设值：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如果缺少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如果缺少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8616F63-C1B7-4347-BFB9-A61BE5FD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padding</a:t>
            </a:r>
            <a:r>
              <a:rPr lang="zh-CN" altLang="en-US">
                <a:sym typeface="+mn-ea"/>
              </a:rPr>
              <a:t>的取值规律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0" y="1401366"/>
            <a:ext cx="4138019" cy="1981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02" y="1367073"/>
            <a:ext cx="3977985" cy="2049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90" y="4203526"/>
            <a:ext cx="3696020" cy="1882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496" y="4112077"/>
            <a:ext cx="3170195" cy="2065199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1C07D4F9-35A6-4DC3-9B83-BD31DFF9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padding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3079</TotalTime>
  <Words>1354</Words>
  <Application>Microsoft Office PowerPoint</Application>
  <PresentationFormat>宽屏</PresentationFormat>
  <Paragraphs>197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CSS属性-盒子模型</vt:lpstr>
      <vt:lpstr>盒子</vt:lpstr>
      <vt:lpstr>盒子模型（Box Model）</vt:lpstr>
      <vt:lpstr>盒子模型</vt:lpstr>
      <vt:lpstr>浏览器开发者工具中看到的盒子模型</vt:lpstr>
      <vt:lpstr>内容相关属性</vt:lpstr>
      <vt:lpstr>内边距相关属性</vt:lpstr>
      <vt:lpstr>padding的取值规律</vt:lpstr>
      <vt:lpstr>padding</vt:lpstr>
      <vt:lpstr>外边距相关属性</vt:lpstr>
      <vt:lpstr>margin</vt:lpstr>
      <vt:lpstr>上下margin传递</vt:lpstr>
      <vt:lpstr>上下margin折叠</vt:lpstr>
      <vt:lpstr>上下margin折叠</vt:lpstr>
      <vt:lpstr>上下margin折叠</vt:lpstr>
      <vt:lpstr>上下margin折叠</vt:lpstr>
      <vt:lpstr>border（边框）</vt:lpstr>
      <vt:lpstr>边框相关的属性</vt:lpstr>
      <vt:lpstr>边框样式的取值</vt:lpstr>
      <vt:lpstr>边框相关的属性</vt:lpstr>
      <vt:lpstr>边框的形状</vt:lpstr>
      <vt:lpstr>边框妙用-实现三角形</vt:lpstr>
      <vt:lpstr>行内级非替换元素的注意点</vt:lpstr>
      <vt:lpstr>圆角</vt:lpstr>
      <vt:lpstr>CSS属性 - border-*-*-radius</vt:lpstr>
      <vt:lpstr>border-top-left-radius: 55pt 25pt</vt:lpstr>
      <vt:lpstr>CSS属性 - border-radius</vt:lpstr>
      <vt:lpstr>CSS属性 - border-radius</vt:lpstr>
      <vt:lpstr>CSS属性 - outline</vt:lpstr>
      <vt:lpstr>CSS属性 - box-shadow</vt:lpstr>
      <vt:lpstr>&lt;shadow&gt;</vt:lpstr>
      <vt:lpstr>练习</vt:lpstr>
      <vt:lpstr>CSS属性 - text-shadow</vt:lpstr>
      <vt:lpstr>CSS属性 - box-sizing</vt:lpstr>
      <vt:lpstr>box-sizing: content-box;</vt:lpstr>
      <vt:lpstr>box-sizing: border-box;</vt:lpstr>
      <vt:lpstr>盒子模型</vt:lpstr>
      <vt:lpstr>元素的水平居中显示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220</cp:revision>
  <dcterms:created xsi:type="dcterms:W3CDTF">2017-11-23T13:35:11Z</dcterms:created>
  <dcterms:modified xsi:type="dcterms:W3CDTF">2019-12-23T13:49:06Z</dcterms:modified>
</cp:coreProperties>
</file>