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6" r:id="rId3"/>
    <p:sldId id="302" r:id="rId4"/>
    <p:sldId id="289" r:id="rId5"/>
    <p:sldId id="292" r:id="rId6"/>
    <p:sldId id="291" r:id="rId7"/>
    <p:sldId id="296" r:id="rId8"/>
    <p:sldId id="303" r:id="rId9"/>
    <p:sldId id="294" r:id="rId10"/>
    <p:sldId id="295" r:id="rId11"/>
    <p:sldId id="290" r:id="rId12"/>
    <p:sldId id="300" r:id="rId13"/>
    <p:sldId id="293" r:id="rId14"/>
    <p:sldId id="299" r:id="rId15"/>
    <p:sldId id="301" r:id="rId16"/>
    <p:sldId id="305" r:id="rId17"/>
    <p:sldId id="297" r:id="rId18"/>
    <p:sldId id="298" r:id="rId19"/>
    <p:sldId id="30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Normal Flow" id="{BC54ABF7-34A1-453B-9E07-DD55002DECEA}">
          <p14:sldIdLst>
            <p14:sldId id="286"/>
            <p14:sldId id="302"/>
          </p14:sldIdLst>
        </p14:section>
        <p14:section name="position" id="{F684C19E-1A2D-45B9-AFDC-C6FB71630D58}">
          <p14:sldIdLst>
            <p14:sldId id="289"/>
          </p14:sldIdLst>
        </p14:section>
        <p14:section name="静态定位" id="{B3C1B8D9-8EAC-4F27-816C-04F95C62CE14}">
          <p14:sldIdLst>
            <p14:sldId id="292"/>
          </p14:sldIdLst>
        </p14:section>
        <p14:section name="相对定位" id="{5431B0D6-D4CA-4A87-9CAA-EBB780502A34}">
          <p14:sldIdLst>
            <p14:sldId id="291"/>
            <p14:sldId id="296"/>
            <p14:sldId id="303"/>
          </p14:sldIdLst>
        </p14:section>
        <p14:section name="固定定位" id="{E2FE63D2-BBDD-4E4A-A7E9-64EF6FDD8AC1}">
          <p14:sldIdLst>
            <p14:sldId id="294"/>
            <p14:sldId id="295"/>
            <p14:sldId id="290"/>
            <p14:sldId id="300"/>
          </p14:sldIdLst>
        </p14:section>
        <p14:section name="绝对定位" id="{0B6C3633-48C5-4647-9E23-CAE010A7FE30}">
          <p14:sldIdLst>
            <p14:sldId id="293"/>
            <p14:sldId id="299"/>
            <p14:sldId id="301"/>
            <p14:sldId id="305"/>
          </p14:sldIdLst>
        </p14:section>
        <p14:section name="总结" id="{C93DC991-14A0-458D-84A4-737BEB65815F}">
          <p14:sldIdLst>
            <p14:sldId id="297"/>
          </p14:sldIdLst>
        </p14:section>
        <p14:section name="z-index" id="{BB4CBB74-C214-4C7F-90E5-F742F3BF6174}">
          <p14:sldIdLst>
            <p14:sldId id="298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0070C0"/>
    <a:srgbClr val="FEC200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424" autoAdjust="0"/>
  </p:normalViewPr>
  <p:slideViewPr>
    <p:cSldViewPr snapToGrid="0" showGuides="1">
      <p:cViewPr varScale="1">
        <p:scale>
          <a:sx n="77" d="100"/>
          <a:sy n="77" d="100"/>
        </p:scale>
        <p:origin x="192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4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0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9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2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0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8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0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3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0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9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9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BE20550C-8A83-4EB0-9ED6-FD749E76A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051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3F2335F8-AA81-440A-B922-DD12D11378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5109E53F-4382-4F72-A3B7-AC12B7CE07F6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13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属性</a:t>
            </a:r>
            <a:r>
              <a:rPr lang="en-US" altLang="zh-CN"/>
              <a:t>-</a:t>
            </a:r>
            <a:r>
              <a:rPr lang="zh-CN" altLang="en-US"/>
              <a:t>定位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FEE02BA-20BB-482E-91FF-50D95D78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7964" y="1220077"/>
            <a:ext cx="4986778" cy="4326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视口（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Viewport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文档的可视区域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如右图红框所示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99" y="1402518"/>
            <a:ext cx="6312685" cy="474375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5FFA567C-AEEE-4AE6-AD5F-444C2B40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画布 和 视口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04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51751"/>
            <a:ext cx="11501313" cy="5388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可以随意设置宽高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宽高默认由内容决定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不再受标准流的约束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不再给父元素汇报宽高数据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01A678A-1882-47D7-861E-325B1AF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脱标元素的特点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103A49-7195-43F2-BE3B-464578D8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67" y="3619500"/>
            <a:ext cx="10350266" cy="27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04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01A678A-1882-47D7-861E-325B1AF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21DF7B-04C1-4B2B-9156-C2746112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34979"/>
            <a:ext cx="1304963" cy="31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7652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6"/>
            <a:ext cx="11501313" cy="54397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元素脱离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 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（脱离标准流、脱标）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定位参照对象是最邻近的定位祖先元素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如果找不到这样的祖先元素，参照对象是视口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定位元素（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positioned element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E3B8E7-3129-40F0-962E-8C5115E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absolute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绝对定位</a:t>
            </a:r>
          </a:p>
        </p:txBody>
      </p:sp>
    </p:spTree>
    <p:extLst>
      <p:ext uri="{BB962C8B-B14F-4D97-AF65-F5344CB8AC3E}">
        <p14:creationId xmlns:p14="http://schemas.microsoft.com/office/powerpoint/2010/main" val="15736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04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01A678A-1882-47D7-861E-325B1AF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子绝父相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30DA-09F4-4CC3-A9EF-722B775C927F}"/>
              </a:ext>
            </a:extLst>
          </p:cNvPr>
          <p:cNvSpPr txBox="1"/>
          <p:nvPr/>
        </p:nvSpPr>
        <p:spPr>
          <a:xfrm>
            <a:off x="345343" y="1216152"/>
            <a:ext cx="11501313" cy="37581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在绝大数情况下，子元素的绝对定位都是相对于父元素进行定位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如果希望子元素相对于父元素进行定位，又不希望父元素脱标，常用解决方案是：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position: relative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（让父元素成为定位元素，而且父元素不脱离标准流）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position: absolute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简称为“子绝父相”</a:t>
            </a:r>
          </a:p>
        </p:txBody>
      </p:sp>
    </p:spTree>
    <p:extLst>
      <p:ext uri="{BB962C8B-B14F-4D97-AF65-F5344CB8AC3E}">
        <p14:creationId xmlns:p14="http://schemas.microsoft.com/office/powerpoint/2010/main" val="29997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04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01A678A-1882-47D7-861E-325B1AF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E0A9E1-1620-4390-92F5-58F021D5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22" y="1920168"/>
            <a:ext cx="3030507" cy="34818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8FA49D-3B0E-472A-808A-53A791F5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748" y="1641613"/>
            <a:ext cx="2804403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7652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6"/>
            <a:ext cx="11501313" cy="54397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绝对定位元素（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absolutely positioned element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对于绝对定位元素来说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定位参照对象的宽度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left + right + margin-left + margin-right +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绝对定位元素的实际占用宽度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定位参照对象的高度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top + bottom + margin-top + margin-bottom +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绝对定位元素的实际占用高度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如果希望绝对定位元素的宽高和定位参照对象一样，可以给绝对定位元素设置以下属性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margin:0</a:t>
            </a: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如果希望绝对定位元素在定位参照对象中居中显示，可以给绝对定位元素设置以下属性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bottom: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 auto</a:t>
            </a: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另外，还得设置具体的宽高值（宽高小于定位参照对象的宽高）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E3B8E7-3129-40F0-962E-8C5115E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绝对定位技巧</a:t>
            </a:r>
          </a:p>
        </p:txBody>
      </p:sp>
    </p:spTree>
    <p:extLst>
      <p:ext uri="{BB962C8B-B14F-4D97-AF65-F5344CB8AC3E}">
        <p14:creationId xmlns:p14="http://schemas.microsoft.com/office/powerpoint/2010/main" val="24632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04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01A678A-1882-47D7-861E-325B1AF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position</a:t>
            </a:r>
            <a:r>
              <a:rPr lang="zh-CN" altLang="en-US"/>
              <a:t>总结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88A152C-F7A6-4C86-BD63-AE3A3859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19904"/>
              </p:ext>
            </p:extLst>
          </p:nvPr>
        </p:nvGraphicFramePr>
        <p:xfrm>
          <a:off x="506027" y="2291013"/>
          <a:ext cx="11123721" cy="2397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41359">
                  <a:extLst>
                    <a:ext uri="{9D8B030D-6E8A-4147-A177-3AD203B41FA5}">
                      <a16:colId xmlns:a16="http://schemas.microsoft.com/office/drawing/2014/main" val="1669632513"/>
                    </a:ext>
                  </a:extLst>
                </a:gridCol>
                <a:gridCol w="1347888">
                  <a:extLst>
                    <a:ext uri="{9D8B030D-6E8A-4147-A177-3AD203B41FA5}">
                      <a16:colId xmlns:a16="http://schemas.microsoft.com/office/drawing/2014/main" val="1853581542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3137994767"/>
                    </a:ext>
                  </a:extLst>
                </a:gridCol>
                <a:gridCol w="1696452">
                  <a:extLst>
                    <a:ext uri="{9D8B030D-6E8A-4147-A177-3AD203B41FA5}">
                      <a16:colId xmlns:a16="http://schemas.microsoft.com/office/drawing/2014/main" val="3771748560"/>
                    </a:ext>
                  </a:extLst>
                </a:gridCol>
                <a:gridCol w="4470959">
                  <a:extLst>
                    <a:ext uri="{9D8B030D-6E8A-4147-A177-3AD203B41FA5}">
                      <a16:colId xmlns:a16="http://schemas.microsoft.com/office/drawing/2014/main" val="25713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脱离标准流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定位元素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绝对定位元素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定位参照对象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static – 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静态定位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28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relative – 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相对定位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元素自己原来的位置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8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absolute – 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绝对定位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最邻近的定位祖先元素</a:t>
                      </a:r>
                      <a:endParaRPr lang="en-US" altLang="zh-CN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（如果找不到这样的祖先元素，参照对象是</a:t>
                      </a:r>
                      <a:r>
                        <a:rPr lang="zh-CN" altLang="en-US" sz="1800" kern="120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视口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en-US" altLang="zh-CN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fixed – 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固定定位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4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04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01A678A-1882-47D7-861E-325B1AF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层叠</a:t>
            </a:r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F7FD7E2-978F-4356-8997-2D56C3B11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74242"/>
              </p:ext>
            </p:extLst>
          </p:nvPr>
        </p:nvGraphicFramePr>
        <p:xfrm>
          <a:off x="849615" y="2468566"/>
          <a:ext cx="1024747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1829">
                  <a:extLst>
                    <a:ext uri="{9D8B030D-6E8A-4147-A177-3AD203B41FA5}">
                      <a16:colId xmlns:a16="http://schemas.microsoft.com/office/drawing/2014/main" val="1669632513"/>
                    </a:ext>
                  </a:extLst>
                </a:gridCol>
                <a:gridCol w="2316483">
                  <a:extLst>
                    <a:ext uri="{9D8B030D-6E8A-4147-A177-3AD203B41FA5}">
                      <a16:colId xmlns:a16="http://schemas.microsoft.com/office/drawing/2014/main" val="1853581542"/>
                    </a:ext>
                  </a:extLst>
                </a:gridCol>
                <a:gridCol w="5939161">
                  <a:extLst>
                    <a:ext uri="{9D8B030D-6E8A-4147-A177-3AD203B41FA5}">
                      <a16:colId xmlns:a16="http://schemas.microsoft.com/office/drawing/2014/main" val="313799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父子关系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子元素会层叠在父元素上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2851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非父子关系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都是非定位元素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在标准流中一般不存在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层叠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现象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86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个是定位元素</a:t>
                      </a:r>
                      <a:endParaRPr lang="en-US" altLang="zh-CN" sz="1800" kern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个是非定位元素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定位元素会层叠在非定位元素上面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954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都是定位元素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z-index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来控制层叠顺序</a:t>
                      </a:r>
                      <a:endParaRPr lang="en-US" altLang="zh-C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04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01A678A-1882-47D7-861E-325B1AF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属性 </a:t>
            </a:r>
            <a:r>
              <a:rPr lang="en-US" altLang="zh-CN"/>
              <a:t>- z-index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BC5C11-EC0A-4668-B6A2-4F363CDA416B}"/>
              </a:ext>
            </a:extLst>
          </p:cNvPr>
          <p:cNvSpPr txBox="1"/>
          <p:nvPr/>
        </p:nvSpPr>
        <p:spPr>
          <a:xfrm>
            <a:off x="345343" y="1213977"/>
            <a:ext cx="7449251" cy="678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属性用来设置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的层叠顺序（仅对定位元素有效）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取值可以是正整数、负整数、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pic>
        <p:nvPicPr>
          <p:cNvPr id="7" name="Picture 2" descr="All layers are between the canvas and the user">
            <a:extLst>
              <a:ext uri="{FF2B5EF4-FFF2-40B4-BE49-F238E27FC236}">
                <a16:creationId xmlns:a16="http://schemas.microsoft.com/office/drawing/2014/main" id="{CABD9DB9-4790-4743-8D91-08E668819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2" y="2117809"/>
            <a:ext cx="3008359" cy="262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B3E7E3-8B97-4403-8138-594AF57CBD30}"/>
              </a:ext>
            </a:extLst>
          </p:cNvPr>
          <p:cNvSpPr txBox="1"/>
          <p:nvPr/>
        </p:nvSpPr>
        <p:spPr>
          <a:xfrm>
            <a:off x="4162741" y="1892793"/>
            <a:ext cx="7910890" cy="1285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比较原则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如果是兄弟关系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越大，层叠在越上面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相等，写在后面的那个元素层叠在上面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D52DB8-8CD9-453A-A899-84D294893690}"/>
              </a:ext>
            </a:extLst>
          </p:cNvPr>
          <p:cNvSpPr txBox="1"/>
          <p:nvPr/>
        </p:nvSpPr>
        <p:spPr>
          <a:xfrm>
            <a:off x="4162741" y="3428999"/>
            <a:ext cx="7910890" cy="1027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如果不是兄弟关系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各自从元素自己以及祖先元素中，找出最邻近的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个定位元素进行比较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个定位元素必须有设置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的具体数值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43" y="1211700"/>
            <a:ext cx="11553889" cy="10410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默认情况下，元素都是按照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 flow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（标准流、常规流、正常流、文档流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【document flow】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）进行排布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从左到右、从上到下按顺序摆放好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默认情况下，互相之间不存在层叠现象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标准流（</a:t>
            </a:r>
            <a:r>
              <a:rPr lang="en-US" altLang="zh-CN">
                <a:sym typeface="+mn-ea"/>
              </a:rPr>
              <a:t>Normal Flow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2897A2-E9FC-4BDA-A88A-BBF733272616}"/>
              </a:ext>
            </a:extLst>
          </p:cNvPr>
          <p:cNvSpPr/>
          <p:nvPr/>
        </p:nvSpPr>
        <p:spPr>
          <a:xfrm>
            <a:off x="3507001" y="2450888"/>
            <a:ext cx="1512163" cy="443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inline-block</a:t>
            </a:r>
            <a:endParaRPr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03DF3-138F-4DCB-BE60-0748298354DD}"/>
              </a:ext>
            </a:extLst>
          </p:cNvPr>
          <p:cNvSpPr/>
          <p:nvPr/>
        </p:nvSpPr>
        <p:spPr>
          <a:xfrm>
            <a:off x="464916" y="4264444"/>
            <a:ext cx="4554246" cy="443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block</a:t>
            </a:r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C5054F-074F-4FBE-B5D3-A556D18ED3CC}"/>
              </a:ext>
            </a:extLst>
          </p:cNvPr>
          <p:cNvSpPr/>
          <p:nvPr/>
        </p:nvSpPr>
        <p:spPr>
          <a:xfrm>
            <a:off x="464919" y="2451182"/>
            <a:ext cx="1512163" cy="4438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</a:t>
            </a:r>
            <a:endParaRPr lang="zh-CN" altLang="en-US" sz="2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3ADCA-CFBE-40FB-917C-6F0B94DC8549}"/>
              </a:ext>
            </a:extLst>
          </p:cNvPr>
          <p:cNvSpPr/>
          <p:nvPr/>
        </p:nvSpPr>
        <p:spPr>
          <a:xfrm>
            <a:off x="464918" y="2900540"/>
            <a:ext cx="4554246" cy="443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block</a:t>
            </a:r>
            <a:endParaRPr lang="zh-CN" altLang="en-US" sz="20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482D61-4340-4C17-B91F-AB3C3E41FC5C}"/>
              </a:ext>
            </a:extLst>
          </p:cNvPr>
          <p:cNvSpPr/>
          <p:nvPr/>
        </p:nvSpPr>
        <p:spPr>
          <a:xfrm>
            <a:off x="1985960" y="2448582"/>
            <a:ext cx="1512163" cy="4438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</a:t>
            </a:r>
            <a:endParaRPr lang="zh-CN" altLang="en-US" sz="2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97FC48-8E5C-4409-B5EC-2D81249D30A5}"/>
              </a:ext>
            </a:extLst>
          </p:cNvPr>
          <p:cNvSpPr/>
          <p:nvPr/>
        </p:nvSpPr>
        <p:spPr>
          <a:xfrm>
            <a:off x="464919" y="3809726"/>
            <a:ext cx="1512163" cy="443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inline-block</a:t>
            </a:r>
            <a:endParaRPr lang="zh-CN" altLang="en-US" sz="20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A4F9F0-CC99-4DFB-A6E9-83457CA9BB8E}"/>
              </a:ext>
            </a:extLst>
          </p:cNvPr>
          <p:cNvSpPr/>
          <p:nvPr/>
        </p:nvSpPr>
        <p:spPr>
          <a:xfrm>
            <a:off x="464917" y="3359201"/>
            <a:ext cx="4554246" cy="443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block</a:t>
            </a:r>
            <a:endParaRPr lang="zh-CN" altLang="en-US" sz="2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9FCC60-471C-4857-A49E-C4BAEAB8680F}"/>
              </a:ext>
            </a:extLst>
          </p:cNvPr>
          <p:cNvSpPr/>
          <p:nvPr/>
        </p:nvSpPr>
        <p:spPr>
          <a:xfrm>
            <a:off x="1985959" y="3811945"/>
            <a:ext cx="1512163" cy="4438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</a:t>
            </a:r>
            <a:endParaRPr lang="zh-CN" altLang="en-US" sz="20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97BFDB1-6072-4508-9371-A90124784FAF}"/>
              </a:ext>
            </a:extLst>
          </p:cNvPr>
          <p:cNvSpPr/>
          <p:nvPr/>
        </p:nvSpPr>
        <p:spPr>
          <a:xfrm>
            <a:off x="464918" y="4718410"/>
            <a:ext cx="1512163" cy="4438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</a:t>
            </a:r>
            <a:endParaRPr lang="zh-CN" altLang="en-US" sz="20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A7CB59-3960-4BD0-894F-60CF313F5F25}"/>
              </a:ext>
            </a:extLst>
          </p:cNvPr>
          <p:cNvSpPr/>
          <p:nvPr/>
        </p:nvSpPr>
        <p:spPr>
          <a:xfrm>
            <a:off x="3507001" y="4717205"/>
            <a:ext cx="1512163" cy="4438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</a:t>
            </a:r>
            <a:endParaRPr lang="zh-CN" altLang="en-US" sz="20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CD837A-7E59-45B5-946A-A5DE4F1EF6E3}"/>
              </a:ext>
            </a:extLst>
          </p:cNvPr>
          <p:cNvSpPr/>
          <p:nvPr/>
        </p:nvSpPr>
        <p:spPr>
          <a:xfrm>
            <a:off x="1985957" y="4717205"/>
            <a:ext cx="1512163" cy="443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inline-block</a:t>
            </a:r>
            <a:endParaRPr lang="zh-CN" altLang="en-US" sz="20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7EFD4B-204F-4DEE-955C-2DD0CD3137F0}"/>
              </a:ext>
            </a:extLst>
          </p:cNvPr>
          <p:cNvSpPr/>
          <p:nvPr/>
        </p:nvSpPr>
        <p:spPr>
          <a:xfrm>
            <a:off x="5157047" y="6219858"/>
            <a:ext cx="166510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body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CFA25BC-4DFD-4DB4-ADF8-F77FA91CB7F7}"/>
              </a:ext>
            </a:extLst>
          </p:cNvPr>
          <p:cNvSpPr/>
          <p:nvPr/>
        </p:nvSpPr>
        <p:spPr>
          <a:xfrm>
            <a:off x="5889329" y="2060938"/>
            <a:ext cx="267403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&gt;span1&lt;/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C036D9-22F7-41E8-9CF7-268039405024}"/>
              </a:ext>
            </a:extLst>
          </p:cNvPr>
          <p:cNvSpPr/>
          <p:nvPr/>
        </p:nvSpPr>
        <p:spPr>
          <a:xfrm>
            <a:off x="5889329" y="2430270"/>
            <a:ext cx="462585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img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src=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"images/cube.jpg"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alt=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E625EE-4000-4D50-B7C7-908B9BADF6E9}"/>
              </a:ext>
            </a:extLst>
          </p:cNvPr>
          <p:cNvSpPr/>
          <p:nvPr/>
        </p:nvSpPr>
        <p:spPr>
          <a:xfrm>
            <a:off x="5889329" y="2806133"/>
            <a:ext cx="626304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style=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inline-block"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&gt;span2&lt;/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996E45-3FF7-466B-8DD8-1F760B2D249C}"/>
              </a:ext>
            </a:extLst>
          </p:cNvPr>
          <p:cNvSpPr/>
          <p:nvPr/>
        </p:nvSpPr>
        <p:spPr>
          <a:xfrm>
            <a:off x="5889326" y="3179920"/>
            <a:ext cx="223507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&gt;div&lt;/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EB610E-D3F8-4FDD-B0CD-D80F33F223EB}"/>
              </a:ext>
            </a:extLst>
          </p:cNvPr>
          <p:cNvSpPr/>
          <p:nvPr/>
        </p:nvSpPr>
        <p:spPr>
          <a:xfrm>
            <a:off x="5885355" y="3560238"/>
            <a:ext cx="13837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&gt;p&lt;/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6FC7A4-39AB-4CD9-B741-FDEB98198AE5}"/>
              </a:ext>
            </a:extLst>
          </p:cNvPr>
          <p:cNvSpPr/>
          <p:nvPr/>
        </p:nvSpPr>
        <p:spPr>
          <a:xfrm>
            <a:off x="5889327" y="3937060"/>
            <a:ext cx="626304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style=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inline-block"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&gt;span&lt;/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3219A3-6033-4A25-9EE4-DD4BC0E241C1}"/>
              </a:ext>
            </a:extLst>
          </p:cNvPr>
          <p:cNvSpPr/>
          <p:nvPr/>
        </p:nvSpPr>
        <p:spPr>
          <a:xfrm>
            <a:off x="5157047" y="1675573"/>
            <a:ext cx="245534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body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A277B5-BFF6-431E-AABE-20021CEFC480}"/>
              </a:ext>
            </a:extLst>
          </p:cNvPr>
          <p:cNvSpPr/>
          <p:nvPr/>
        </p:nvSpPr>
        <p:spPr>
          <a:xfrm>
            <a:off x="5892719" y="4318193"/>
            <a:ext cx="446397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strong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&gt;strong&lt;/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strong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A85777-8CB4-4C3F-8753-DC8CB47D1950}"/>
              </a:ext>
            </a:extLst>
          </p:cNvPr>
          <p:cNvSpPr/>
          <p:nvPr/>
        </p:nvSpPr>
        <p:spPr>
          <a:xfrm>
            <a:off x="5892719" y="4698655"/>
            <a:ext cx="28048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h1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&gt;h1&lt;/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h1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D8673B-B985-4DE8-BA1D-AED376B8806D}"/>
              </a:ext>
            </a:extLst>
          </p:cNvPr>
          <p:cNvSpPr/>
          <p:nvPr/>
        </p:nvSpPr>
        <p:spPr>
          <a:xfrm>
            <a:off x="5885437" y="5074155"/>
            <a:ext cx="276644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&gt;span3&lt;/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A46A78-FE03-4BBE-A66A-07BBAD64F915}"/>
              </a:ext>
            </a:extLst>
          </p:cNvPr>
          <p:cNvSpPr/>
          <p:nvPr/>
        </p:nvSpPr>
        <p:spPr>
          <a:xfrm>
            <a:off x="5885437" y="5837398"/>
            <a:ext cx="372554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&gt;span5&lt;/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EA66C4-F87F-4FB5-BD9D-825D7C720C43}"/>
              </a:ext>
            </a:extLst>
          </p:cNvPr>
          <p:cNvSpPr/>
          <p:nvPr/>
        </p:nvSpPr>
        <p:spPr>
          <a:xfrm>
            <a:off x="5885437" y="5452892"/>
            <a:ext cx="621207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style=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inline-block"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&gt;span4&lt;/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7652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6"/>
            <a:ext cx="11501313" cy="5479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在标准流中，可以使用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对元素进行定位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还可以设置负数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比较明显的缺点是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设置一个元素的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，通常会影响到标准流中其他元素的定位效果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不便于实现元素层叠的效果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E3B8E7-3129-40F0-962E-8C5115E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margin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padding</a:t>
            </a:r>
            <a:r>
              <a:rPr lang="zh-CN" altLang="en-US">
                <a:sym typeface="+mn-ea"/>
              </a:rPr>
              <a:t>定位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7652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6"/>
            <a:ext cx="11501313" cy="5479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可以对元素进行定位，常用取值有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：相对定位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：绝对定位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：固定定位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E3B8E7-3129-40F0-962E-8C5115E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position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7652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6"/>
            <a:ext cx="11501313" cy="54397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属性的默认值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元素按照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 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没有任何作用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E3B8E7-3129-40F0-962E-8C5115E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static - </a:t>
            </a:r>
            <a:r>
              <a:rPr lang="zh-CN" altLang="en-US">
                <a:sym typeface="+mn-ea"/>
              </a:rPr>
              <a:t>静态定位</a:t>
            </a:r>
          </a:p>
        </p:txBody>
      </p:sp>
    </p:spTree>
    <p:extLst>
      <p:ext uri="{BB962C8B-B14F-4D97-AF65-F5344CB8AC3E}">
        <p14:creationId xmlns:p14="http://schemas.microsoft.com/office/powerpoint/2010/main" val="28030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7652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96124"/>
            <a:ext cx="11501313" cy="13088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元素按照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 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定位参照对象是元素自己原来的位置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E3B8E7-3129-40F0-962E-8C5115E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relative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相对定位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622ECE-23B4-426E-AC69-12070AB56DED}"/>
              </a:ext>
            </a:extLst>
          </p:cNvPr>
          <p:cNvSpPr txBox="1"/>
          <p:nvPr/>
        </p:nvSpPr>
        <p:spPr>
          <a:xfrm>
            <a:off x="327521" y="2804980"/>
            <a:ext cx="10210272" cy="4965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用来设置元素的具体位置，对元素的作用如下图所示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A8D2D8-EA00-48D8-9F32-4A3CB128D51D}"/>
              </a:ext>
            </a:extLst>
          </p:cNvPr>
          <p:cNvSpPr/>
          <p:nvPr/>
        </p:nvSpPr>
        <p:spPr>
          <a:xfrm>
            <a:off x="430765" y="3407965"/>
            <a:ext cx="3851987" cy="3065108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定位参照对象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899323-5038-4EEE-8834-5E1FFA8F7CB1}"/>
              </a:ext>
            </a:extLst>
          </p:cNvPr>
          <p:cNvSpPr/>
          <p:nvPr/>
        </p:nvSpPr>
        <p:spPr>
          <a:xfrm>
            <a:off x="1628970" y="4320033"/>
            <a:ext cx="1455575" cy="12409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元素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E1ED224-56F5-4FC0-9863-193255E8848B}"/>
              </a:ext>
            </a:extLst>
          </p:cNvPr>
          <p:cNvCxnSpPr>
            <a:stCxn id="8" idx="1"/>
            <a:endCxn id="7" idx="1"/>
          </p:cNvCxnSpPr>
          <p:nvPr/>
        </p:nvCxnSpPr>
        <p:spPr>
          <a:xfrm flipH="1">
            <a:off x="430765" y="4940519"/>
            <a:ext cx="1198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4D22B39-66D1-43E8-91ED-8F9C20588952}"/>
              </a:ext>
            </a:extLst>
          </p:cNvPr>
          <p:cNvCxnSpPr>
            <a:stCxn id="8" idx="0"/>
            <a:endCxn id="7" idx="0"/>
          </p:cNvCxnSpPr>
          <p:nvPr/>
        </p:nvCxnSpPr>
        <p:spPr>
          <a:xfrm flipV="1">
            <a:off x="2356758" y="3407965"/>
            <a:ext cx="1" cy="91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80A3DD-EAD8-40BC-B7F9-61D4C1061640}"/>
              </a:ext>
            </a:extLst>
          </p:cNvPr>
          <p:cNvCxnSpPr>
            <a:stCxn id="8" idx="3"/>
            <a:endCxn id="7" idx="3"/>
          </p:cNvCxnSpPr>
          <p:nvPr/>
        </p:nvCxnSpPr>
        <p:spPr>
          <a:xfrm>
            <a:off x="3084545" y="4940519"/>
            <a:ext cx="1198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6C71F3-430C-4E50-9D54-BBC0FEAEA047}"/>
              </a:ext>
            </a:extLst>
          </p:cNvPr>
          <p:cNvCxnSpPr>
            <a:stCxn id="8" idx="2"/>
            <a:endCxn id="7" idx="2"/>
          </p:cNvCxnSpPr>
          <p:nvPr/>
        </p:nvCxnSpPr>
        <p:spPr>
          <a:xfrm>
            <a:off x="2356758" y="5561005"/>
            <a:ext cx="1" cy="91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A08352B-11E4-4C28-BA3E-BC7EDDE808C5}"/>
              </a:ext>
            </a:extLst>
          </p:cNvPr>
          <p:cNvSpPr txBox="1"/>
          <p:nvPr/>
        </p:nvSpPr>
        <p:spPr>
          <a:xfrm>
            <a:off x="728085" y="4399444"/>
            <a:ext cx="6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left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F018E1-2549-4BF7-82FA-E9E82F0E6CF5}"/>
              </a:ext>
            </a:extLst>
          </p:cNvPr>
          <p:cNvSpPr txBox="1"/>
          <p:nvPr/>
        </p:nvSpPr>
        <p:spPr>
          <a:xfrm>
            <a:off x="3299408" y="4399443"/>
            <a:ext cx="7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right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27CA8A-116A-4B14-9C60-AB018A160ACA}"/>
              </a:ext>
            </a:extLst>
          </p:cNvPr>
          <p:cNvSpPr txBox="1"/>
          <p:nvPr/>
        </p:nvSpPr>
        <p:spPr>
          <a:xfrm>
            <a:off x="2416626" y="3633166"/>
            <a:ext cx="60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top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A7E4EA-4504-433B-B128-1CF9BD4554D4}"/>
              </a:ext>
            </a:extLst>
          </p:cNvPr>
          <p:cNvSpPr txBox="1"/>
          <p:nvPr/>
        </p:nvSpPr>
        <p:spPr>
          <a:xfrm>
            <a:off x="2416626" y="5786206"/>
            <a:ext cx="1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bottom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BD5C50-DAA7-40D0-957C-C8D3D4CFA9A7}"/>
              </a:ext>
            </a:extLst>
          </p:cNvPr>
          <p:cNvSpPr txBox="1"/>
          <p:nvPr/>
        </p:nvSpPr>
        <p:spPr>
          <a:xfrm>
            <a:off x="5010538" y="3457801"/>
            <a:ext cx="6587904" cy="13187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相对定位的应用场景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在不影响其他元素位置的前提下，对当前元素位置进行微调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7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  <p:bldP spid="7" grpId="0" animBg="1"/>
      <p:bldP spid="8" grpId="0" animBg="1"/>
      <p:bldP spid="14" grpId="0"/>
      <p:bldP spid="15" grpId="0"/>
      <p:bldP spid="16" grpId="0"/>
      <p:bldP spid="17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E441E-C9F2-4184-B9D6-07863D20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7DAC51-86F2-4F5F-8D76-B3C834B2F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86" y="2613210"/>
            <a:ext cx="9806905" cy="10386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C4E084-D2EC-490C-A01D-9A8904B4B0AE}"/>
              </a:ext>
            </a:extLst>
          </p:cNvPr>
          <p:cNvSpPr txBox="1"/>
          <p:nvPr/>
        </p:nvSpPr>
        <p:spPr>
          <a:xfrm>
            <a:off x="327521" y="1196124"/>
            <a:ext cx="11501313" cy="1417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元素分别用于设置上标和下标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尝试使用相对定位对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进行微调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9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E441E-C9F2-4184-B9D6-07863D20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22F3A-2E6A-4739-96F9-9EF0F9E8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5314"/>
            <a:ext cx="12192000" cy="3485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52085" y="476055"/>
            <a:ext cx="3043883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div</a:t>
            </a:r>
            <a:endParaRPr lang="zh-CN" altLang="en-US" sz="4000"/>
          </a:p>
        </p:txBody>
      </p:sp>
      <p:sp>
        <p:nvSpPr>
          <p:cNvPr id="5" name="矩形 4"/>
          <p:cNvSpPr/>
          <p:nvPr/>
        </p:nvSpPr>
        <p:spPr>
          <a:xfrm>
            <a:off x="2926636" y="470558"/>
            <a:ext cx="6338728" cy="1263316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img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17296" y="1146257"/>
            <a:ext cx="4546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希望图片向左移动的距离：</a:t>
            </a:r>
            <a:endParaRPr lang="en-US" altLang="zh-CN" dirty="0"/>
          </a:p>
          <a:p>
            <a:r>
              <a:rPr lang="en-US" altLang="zh-CN" dirty="0"/>
              <a:t> = </a:t>
            </a:r>
            <a:r>
              <a:rPr lang="zh-CN" altLang="en-US" dirty="0"/>
              <a:t>图片宽度</a:t>
            </a:r>
            <a:r>
              <a:rPr lang="en-US" altLang="zh-CN" dirty="0"/>
              <a:t>*0.5</a:t>
            </a:r>
            <a:r>
              <a:rPr lang="zh-CN" altLang="en-US" dirty="0"/>
              <a:t> </a:t>
            </a:r>
            <a:r>
              <a:rPr lang="en-US" altLang="zh-CN" dirty="0"/>
              <a:t>– div</a:t>
            </a:r>
            <a:r>
              <a:rPr lang="zh-CN" altLang="en-US" dirty="0"/>
              <a:t>宽度</a:t>
            </a:r>
            <a:r>
              <a:rPr lang="en-US" altLang="zh-CN" dirty="0"/>
              <a:t>*0.5</a:t>
            </a:r>
          </a:p>
          <a:p>
            <a:r>
              <a:rPr lang="en-US" altLang="zh-CN" dirty="0"/>
              <a:t>= 960px – div</a:t>
            </a:r>
            <a:r>
              <a:rPr lang="zh-CN" altLang="en-US" dirty="0"/>
              <a:t>宽度</a:t>
            </a:r>
            <a:r>
              <a:rPr lang="en-US" altLang="zh-CN" dirty="0"/>
              <a:t>*</a:t>
            </a:r>
            <a:r>
              <a:rPr lang="en-US" altLang="zh-CN" dirty="0" smtClean="0"/>
              <a:t>0.5</a:t>
            </a:r>
          </a:p>
          <a:p>
            <a:r>
              <a:rPr lang="en-US" altLang="zh-CN" dirty="0" smtClean="0"/>
              <a:t>= </a:t>
            </a:r>
            <a:r>
              <a:rPr lang="zh-CN" altLang="en-US" dirty="0" smtClean="0"/>
              <a:t>向左移动图片的一半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向右移动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的一半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26636" y="1926644"/>
            <a:ext cx="6338728" cy="1263316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img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34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7652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6"/>
            <a:ext cx="11501313" cy="54397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元素脱离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 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（脱离标准流、脱标）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定位参照对象是视口（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viewport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当画布滚动时，固定不动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E3B8E7-3129-40F0-962E-8C5115E7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fixed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固定定位</a:t>
            </a:r>
          </a:p>
        </p:txBody>
      </p:sp>
    </p:spTree>
    <p:extLst>
      <p:ext uri="{BB962C8B-B14F-4D97-AF65-F5344CB8AC3E}">
        <p14:creationId xmlns:p14="http://schemas.microsoft.com/office/powerpoint/2010/main" val="307176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3590</TotalTime>
  <Words>1098</Words>
  <Application>Microsoft Office PowerPoint</Application>
  <PresentationFormat>宽屏</PresentationFormat>
  <Paragraphs>200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CSS属性-定位</vt:lpstr>
      <vt:lpstr>标准流（Normal Flow）</vt:lpstr>
      <vt:lpstr>margin、padding定位</vt:lpstr>
      <vt:lpstr>CSS属性 - position</vt:lpstr>
      <vt:lpstr>static - 静态定位</vt:lpstr>
      <vt:lpstr>relative - 相对定位</vt:lpstr>
      <vt:lpstr>练习</vt:lpstr>
      <vt:lpstr>练习</vt:lpstr>
      <vt:lpstr>fixed - 固定定位</vt:lpstr>
      <vt:lpstr>画布 和 视口</vt:lpstr>
      <vt:lpstr>脱标元素的特点</vt:lpstr>
      <vt:lpstr>练习</vt:lpstr>
      <vt:lpstr>absolute - 绝对定位</vt:lpstr>
      <vt:lpstr>子绝父相</vt:lpstr>
      <vt:lpstr>练习</vt:lpstr>
      <vt:lpstr>绝对定位技巧</vt:lpstr>
      <vt:lpstr>position总结</vt:lpstr>
      <vt:lpstr>元素的层叠</vt:lpstr>
      <vt:lpstr>CSS属性 - z-index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UI</cp:lastModifiedBy>
  <cp:revision>245</cp:revision>
  <dcterms:created xsi:type="dcterms:W3CDTF">2017-11-23T13:35:11Z</dcterms:created>
  <dcterms:modified xsi:type="dcterms:W3CDTF">2019-12-27T09:30:42Z</dcterms:modified>
</cp:coreProperties>
</file>