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69" r:id="rId3"/>
    <p:sldId id="257" r:id="rId4"/>
    <p:sldId id="265" r:id="rId5"/>
    <p:sldId id="264" r:id="rId6"/>
    <p:sldId id="261" r:id="rId7"/>
    <p:sldId id="263" r:id="rId8"/>
    <p:sldId id="267" r:id="rId9"/>
    <p:sldId id="268" r:id="rId10"/>
    <p:sldId id="262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Accuracy</a:t>
            </a:r>
            <a:r>
              <a:rPr lang="en-US" baseline="0"/>
              <a:t> on training data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[Book1]Sheet1!$A$1:$A$15</c:f>
              <c:strCache>
                <c:ptCount val="15"/>
                <c:pt idx="0">
                  <c:v>Fluency</c:v>
                </c:pt>
                <c:pt idx="1">
                  <c:v>Conciseness</c:v>
                </c:pt>
                <c:pt idx="2">
                  <c:v>Descriptiveness</c:v>
                </c:pt>
                <c:pt idx="3">
                  <c:v>Novelty</c:v>
                </c:pt>
                <c:pt idx="4">
                  <c:v>Completeness</c:v>
                </c:pt>
                <c:pt idx="5">
                  <c:v>Referencing</c:v>
                </c:pt>
                <c:pt idx="6">
                  <c:v>Formality</c:v>
                </c:pt>
                <c:pt idx="7">
                  <c:v>Richness</c:v>
                </c:pt>
                <c:pt idx="8">
                  <c:v>Attractiveness</c:v>
                </c:pt>
                <c:pt idx="9">
                  <c:v>Technicality</c:v>
                </c:pt>
                <c:pt idx="10">
                  <c:v>Popularity</c:v>
                </c:pt>
                <c:pt idx="11">
                  <c:v>Subjectivity</c:v>
                </c:pt>
                <c:pt idx="12">
                  <c:v>Positive Emotion</c:v>
                </c:pt>
                <c:pt idx="13">
                  <c:v>Negative Emotion</c:v>
                </c:pt>
                <c:pt idx="14">
                  <c:v>Quality</c:v>
                </c:pt>
              </c:strCache>
            </c:strRef>
          </c:cat>
          <c:val>
            <c:numRef>
              <c:f>[Book1]Sheet1!$B$1:$B$15</c:f>
              <c:numCache>
                <c:formatCode>General</c:formatCode>
                <c:ptCount val="15"/>
                <c:pt idx="0">
                  <c:v>0.85321100000000005</c:v>
                </c:pt>
                <c:pt idx="1">
                  <c:v>0.92660600000000004</c:v>
                </c:pt>
                <c:pt idx="2">
                  <c:v>0.88990800000000003</c:v>
                </c:pt>
                <c:pt idx="3">
                  <c:v>0.788991</c:v>
                </c:pt>
                <c:pt idx="4">
                  <c:v>0.90825699999999998</c:v>
                </c:pt>
                <c:pt idx="5">
                  <c:v>0.77064200000000005</c:v>
                </c:pt>
                <c:pt idx="6">
                  <c:v>0.90825699999999998</c:v>
                </c:pt>
                <c:pt idx="7">
                  <c:v>0.99082599999999998</c:v>
                </c:pt>
                <c:pt idx="8">
                  <c:v>0.99082599999999998</c:v>
                </c:pt>
                <c:pt idx="9">
                  <c:v>0.90825699999999998</c:v>
                </c:pt>
                <c:pt idx="10">
                  <c:v>0.87156</c:v>
                </c:pt>
                <c:pt idx="11">
                  <c:v>0.97247700000000004</c:v>
                </c:pt>
                <c:pt idx="12">
                  <c:v>1</c:v>
                </c:pt>
                <c:pt idx="13">
                  <c:v>0.953704</c:v>
                </c:pt>
                <c:pt idx="14">
                  <c:v>0.90740699999999996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63F-4829-A51E-5FFD9B1952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3850552"/>
        <c:axId val="413850880"/>
      </c:lineChart>
      <c:catAx>
        <c:axId val="413850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3850880"/>
        <c:crosses val="autoZero"/>
        <c:auto val="1"/>
        <c:lblAlgn val="ctr"/>
        <c:lblOffset val="100"/>
        <c:noMultiLvlLbl val="0"/>
      </c:catAx>
      <c:valAx>
        <c:axId val="413850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3850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Accuracy</a:t>
            </a:r>
            <a:r>
              <a:rPr lang="en-US" baseline="0"/>
              <a:t> on training data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[Book1]Sheet1!$A$1:$A$15</c:f>
              <c:strCache>
                <c:ptCount val="15"/>
                <c:pt idx="0">
                  <c:v>Fluency</c:v>
                </c:pt>
                <c:pt idx="1">
                  <c:v>Conciseness</c:v>
                </c:pt>
                <c:pt idx="2">
                  <c:v>Descriptiveness</c:v>
                </c:pt>
                <c:pt idx="3">
                  <c:v>Novelty</c:v>
                </c:pt>
                <c:pt idx="4">
                  <c:v>Completeness</c:v>
                </c:pt>
                <c:pt idx="5">
                  <c:v>Referencing</c:v>
                </c:pt>
                <c:pt idx="6">
                  <c:v>Formality</c:v>
                </c:pt>
                <c:pt idx="7">
                  <c:v>Richness</c:v>
                </c:pt>
                <c:pt idx="8">
                  <c:v>Attractiveness</c:v>
                </c:pt>
                <c:pt idx="9">
                  <c:v>Technicality</c:v>
                </c:pt>
                <c:pt idx="10">
                  <c:v>Popularity</c:v>
                </c:pt>
                <c:pt idx="11">
                  <c:v>Subjectivity</c:v>
                </c:pt>
                <c:pt idx="12">
                  <c:v>Positive Emotion</c:v>
                </c:pt>
                <c:pt idx="13">
                  <c:v>Negative Emotion</c:v>
                </c:pt>
                <c:pt idx="14">
                  <c:v>Quality</c:v>
                </c:pt>
              </c:strCache>
            </c:strRef>
          </c:cat>
          <c:val>
            <c:numRef>
              <c:f>[Book1]Sheet1!$B$1:$B$15</c:f>
              <c:numCache>
                <c:formatCode>General</c:formatCode>
                <c:ptCount val="15"/>
                <c:pt idx="0">
                  <c:v>0.85321100000000005</c:v>
                </c:pt>
                <c:pt idx="1">
                  <c:v>0.92660600000000004</c:v>
                </c:pt>
                <c:pt idx="2">
                  <c:v>0.88990800000000003</c:v>
                </c:pt>
                <c:pt idx="3">
                  <c:v>0.788991</c:v>
                </c:pt>
                <c:pt idx="4">
                  <c:v>0.90825699999999998</c:v>
                </c:pt>
                <c:pt idx="5">
                  <c:v>0.77064200000000005</c:v>
                </c:pt>
                <c:pt idx="6">
                  <c:v>0.90825699999999998</c:v>
                </c:pt>
                <c:pt idx="7">
                  <c:v>0.99082599999999998</c:v>
                </c:pt>
                <c:pt idx="8">
                  <c:v>0.99082599999999998</c:v>
                </c:pt>
                <c:pt idx="9">
                  <c:v>0.90825699999999998</c:v>
                </c:pt>
                <c:pt idx="10">
                  <c:v>0.87156</c:v>
                </c:pt>
                <c:pt idx="11">
                  <c:v>0.97247700000000004</c:v>
                </c:pt>
                <c:pt idx="12">
                  <c:v>1</c:v>
                </c:pt>
                <c:pt idx="13">
                  <c:v>0.953704</c:v>
                </c:pt>
                <c:pt idx="14">
                  <c:v>0.90740699999999996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5D9-4C84-B696-14830E36C4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3850552"/>
        <c:axId val="413850880"/>
      </c:lineChart>
      <c:catAx>
        <c:axId val="413850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3850880"/>
        <c:crosses val="autoZero"/>
        <c:auto val="1"/>
        <c:lblAlgn val="ctr"/>
        <c:lblOffset val="100"/>
        <c:noMultiLvlLbl val="0"/>
      </c:catAx>
      <c:valAx>
        <c:axId val="413850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3850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Accuracy</a:t>
            </a:r>
            <a:r>
              <a:rPr lang="en-US" baseline="0" dirty="0"/>
              <a:t> on evaluation data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[Book1]Sheet1!$E$1:$E$15</c:f>
              <c:strCache>
                <c:ptCount val="15"/>
                <c:pt idx="0">
                  <c:v>Fluency</c:v>
                </c:pt>
                <c:pt idx="1">
                  <c:v>Conciseness</c:v>
                </c:pt>
                <c:pt idx="2">
                  <c:v>Descriptiveness</c:v>
                </c:pt>
                <c:pt idx="3">
                  <c:v>Novelty</c:v>
                </c:pt>
                <c:pt idx="4">
                  <c:v>Completeness</c:v>
                </c:pt>
                <c:pt idx="5">
                  <c:v>Referencing</c:v>
                </c:pt>
                <c:pt idx="6">
                  <c:v>Formality</c:v>
                </c:pt>
                <c:pt idx="7">
                  <c:v>Richness</c:v>
                </c:pt>
                <c:pt idx="8">
                  <c:v>Attractiveness</c:v>
                </c:pt>
                <c:pt idx="9">
                  <c:v>Technicality</c:v>
                </c:pt>
                <c:pt idx="10">
                  <c:v>Popularity</c:v>
                </c:pt>
                <c:pt idx="11">
                  <c:v>Subjectivity</c:v>
                </c:pt>
                <c:pt idx="12">
                  <c:v>Positive Emotion</c:v>
                </c:pt>
                <c:pt idx="13">
                  <c:v>Negative Emotion</c:v>
                </c:pt>
                <c:pt idx="14">
                  <c:v>Quality</c:v>
                </c:pt>
              </c:strCache>
            </c:strRef>
          </c:cat>
          <c:val>
            <c:numRef>
              <c:f>[Book1]Sheet1!$F$1:$F$15</c:f>
              <c:numCache>
                <c:formatCode>General</c:formatCode>
                <c:ptCount val="15"/>
                <c:pt idx="0">
                  <c:v>0.59259300000000004</c:v>
                </c:pt>
                <c:pt idx="1">
                  <c:v>0.57407399999999997</c:v>
                </c:pt>
                <c:pt idx="2">
                  <c:v>0.59259300000000004</c:v>
                </c:pt>
                <c:pt idx="3">
                  <c:v>0.59259300000000004</c:v>
                </c:pt>
                <c:pt idx="4">
                  <c:v>0.58642000000000005</c:v>
                </c:pt>
                <c:pt idx="5">
                  <c:v>0.59259300000000004</c:v>
                </c:pt>
                <c:pt idx="6">
                  <c:v>0.59259300000000004</c:v>
                </c:pt>
                <c:pt idx="7">
                  <c:v>0.58024699999999996</c:v>
                </c:pt>
                <c:pt idx="8">
                  <c:v>0.59259300000000004</c:v>
                </c:pt>
                <c:pt idx="9">
                  <c:v>0.59259300000000004</c:v>
                </c:pt>
                <c:pt idx="10">
                  <c:v>0.59259300000000004</c:v>
                </c:pt>
                <c:pt idx="11">
                  <c:v>0.59876499999999999</c:v>
                </c:pt>
                <c:pt idx="12">
                  <c:v>0.59876499999999999</c:v>
                </c:pt>
                <c:pt idx="13">
                  <c:v>0.59876499999999999</c:v>
                </c:pt>
                <c:pt idx="14">
                  <c:v>0.59259300000000004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9EC-47D0-90B3-A6A9BE5426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2758048"/>
        <c:axId val="412751816"/>
      </c:lineChart>
      <c:catAx>
        <c:axId val="412758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751816"/>
        <c:crosses val="autoZero"/>
        <c:auto val="1"/>
        <c:lblAlgn val="ctr"/>
        <c:lblOffset val="100"/>
        <c:noMultiLvlLbl val="0"/>
      </c:catAx>
      <c:valAx>
        <c:axId val="412751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758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26674F-8012-40D2-B7AB-032466E7ACA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243D9F-1FA5-49EA-AA71-13AEA7191D76}">
      <dgm:prSet phldrT="[Text]"/>
      <dgm:spPr/>
      <dgm:t>
        <a:bodyPr/>
        <a:lstStyle/>
        <a:p>
          <a:r>
            <a:rPr lang="en-US" dirty="0"/>
            <a:t>First layer</a:t>
          </a:r>
        </a:p>
      </dgm:t>
    </dgm:pt>
    <dgm:pt modelId="{2E22F32E-64BB-41F3-A553-2AAFD138C111}" type="parTrans" cxnId="{972BD19C-9368-42E8-8D98-D9E5303D8C0A}">
      <dgm:prSet/>
      <dgm:spPr/>
      <dgm:t>
        <a:bodyPr/>
        <a:lstStyle/>
        <a:p>
          <a:endParaRPr lang="en-US"/>
        </a:p>
      </dgm:t>
    </dgm:pt>
    <dgm:pt modelId="{ADF717B0-B7E3-4200-8992-33990F7222BC}" type="sibTrans" cxnId="{972BD19C-9368-42E8-8D98-D9E5303D8C0A}">
      <dgm:prSet/>
      <dgm:spPr/>
      <dgm:t>
        <a:bodyPr/>
        <a:lstStyle/>
        <a:p>
          <a:endParaRPr lang="en-US"/>
        </a:p>
      </dgm:t>
    </dgm:pt>
    <dgm:pt modelId="{431AE13A-3D1F-44CF-A920-4244CD568921}">
      <dgm:prSet phldrT="[Text]"/>
      <dgm:spPr/>
      <dgm:t>
        <a:bodyPr/>
        <a:lstStyle/>
        <a:p>
          <a:r>
            <a:rPr lang="en-US" dirty="0"/>
            <a:t>embeds words in article content into low-dimensional vectors. </a:t>
          </a:r>
        </a:p>
      </dgm:t>
    </dgm:pt>
    <dgm:pt modelId="{CCAE2FF7-5338-40EE-A3F3-A429AFA7BD5E}" type="parTrans" cxnId="{15C5FC3B-23E3-4E08-A418-306A8664ACAB}">
      <dgm:prSet/>
      <dgm:spPr/>
      <dgm:t>
        <a:bodyPr/>
        <a:lstStyle/>
        <a:p>
          <a:endParaRPr lang="en-US"/>
        </a:p>
      </dgm:t>
    </dgm:pt>
    <dgm:pt modelId="{EE93BDEF-B4FD-451C-8BC4-BBB28AD19B14}" type="sibTrans" cxnId="{15C5FC3B-23E3-4E08-A418-306A8664ACAB}">
      <dgm:prSet/>
      <dgm:spPr/>
      <dgm:t>
        <a:bodyPr/>
        <a:lstStyle/>
        <a:p>
          <a:endParaRPr lang="en-US"/>
        </a:p>
      </dgm:t>
    </dgm:pt>
    <dgm:pt modelId="{263A97AD-A107-468F-844A-F8F43E969C1C}">
      <dgm:prSet phldrT="[Text]"/>
      <dgm:spPr/>
      <dgm:t>
        <a:bodyPr/>
        <a:lstStyle/>
        <a:p>
          <a:r>
            <a:rPr lang="en-US" dirty="0"/>
            <a:t>Second layer</a:t>
          </a:r>
        </a:p>
      </dgm:t>
    </dgm:pt>
    <dgm:pt modelId="{3C6C7DD4-A7DC-430E-934E-3538B26CA224}" type="parTrans" cxnId="{62E880F8-DED9-4BA1-95E8-8EE928A52882}">
      <dgm:prSet/>
      <dgm:spPr/>
      <dgm:t>
        <a:bodyPr/>
        <a:lstStyle/>
        <a:p>
          <a:endParaRPr lang="en-US"/>
        </a:p>
      </dgm:t>
    </dgm:pt>
    <dgm:pt modelId="{44672AD4-AEF4-4F40-BA90-2C60BA80D035}" type="sibTrans" cxnId="{62E880F8-DED9-4BA1-95E8-8EE928A52882}">
      <dgm:prSet/>
      <dgm:spPr/>
      <dgm:t>
        <a:bodyPr/>
        <a:lstStyle/>
        <a:p>
          <a:endParaRPr lang="en-US"/>
        </a:p>
      </dgm:t>
    </dgm:pt>
    <dgm:pt modelId="{FED664BD-BA04-443F-B198-5AF2176370E3}">
      <dgm:prSet phldrT="[Text]"/>
      <dgm:spPr/>
      <dgm:t>
        <a:bodyPr/>
        <a:lstStyle/>
        <a:p>
          <a:r>
            <a:rPr lang="en-US" dirty="0"/>
            <a:t>performs convolutions over the embedded word vectors using multiple filter sizes. </a:t>
          </a:r>
        </a:p>
      </dgm:t>
    </dgm:pt>
    <dgm:pt modelId="{4CDED194-2E53-45AB-B222-32178C5DE35E}" type="parTrans" cxnId="{73C1D4EE-ECAB-4E26-A1D2-D3F93B76896E}">
      <dgm:prSet/>
      <dgm:spPr/>
      <dgm:t>
        <a:bodyPr/>
        <a:lstStyle/>
        <a:p>
          <a:endParaRPr lang="en-US"/>
        </a:p>
      </dgm:t>
    </dgm:pt>
    <dgm:pt modelId="{6F5D5E88-A7B0-4C3C-BCCF-DE8A758DFF04}" type="sibTrans" cxnId="{73C1D4EE-ECAB-4E26-A1D2-D3F93B76896E}">
      <dgm:prSet/>
      <dgm:spPr/>
      <dgm:t>
        <a:bodyPr/>
        <a:lstStyle/>
        <a:p>
          <a:endParaRPr lang="en-US"/>
        </a:p>
      </dgm:t>
    </dgm:pt>
    <dgm:pt modelId="{AA7342F4-3735-4F53-B1C3-6ABA810EE9AA}">
      <dgm:prSet phldrT="[Text]"/>
      <dgm:spPr/>
      <dgm:t>
        <a:bodyPr/>
        <a:lstStyle/>
        <a:p>
          <a:r>
            <a:rPr lang="en-US" dirty="0"/>
            <a:t>Last layer</a:t>
          </a:r>
        </a:p>
      </dgm:t>
    </dgm:pt>
    <dgm:pt modelId="{FBD2C619-D97E-45B9-A080-16663FC4EFB6}" type="parTrans" cxnId="{E041F453-785C-4ACB-BD22-093A54F17DB5}">
      <dgm:prSet/>
      <dgm:spPr/>
      <dgm:t>
        <a:bodyPr/>
        <a:lstStyle/>
        <a:p>
          <a:endParaRPr lang="en-US"/>
        </a:p>
      </dgm:t>
    </dgm:pt>
    <dgm:pt modelId="{BCBC1B7D-8F18-4571-96C1-ED866F190184}" type="sibTrans" cxnId="{E041F453-785C-4ACB-BD22-093A54F17DB5}">
      <dgm:prSet/>
      <dgm:spPr/>
      <dgm:t>
        <a:bodyPr/>
        <a:lstStyle/>
        <a:p>
          <a:endParaRPr lang="en-US"/>
        </a:p>
      </dgm:t>
    </dgm:pt>
    <dgm:pt modelId="{640763E4-B7F8-4EA1-8FCB-9B0938E7E99B}">
      <dgm:prSet phldrT="[Text]"/>
      <dgm:spPr/>
      <dgm:t>
        <a:bodyPr/>
        <a:lstStyle/>
        <a:p>
          <a:r>
            <a:rPr lang="en-US" dirty="0"/>
            <a:t>max-pool the result of the convolutional layer into a long feature vector</a:t>
          </a:r>
        </a:p>
      </dgm:t>
    </dgm:pt>
    <dgm:pt modelId="{9A2EEC1E-BA55-4D98-8F0A-348D131ADA14}" type="parTrans" cxnId="{6A055BC9-F86F-4C2E-AC7F-EDC5EA9FE577}">
      <dgm:prSet/>
      <dgm:spPr/>
      <dgm:t>
        <a:bodyPr/>
        <a:lstStyle/>
        <a:p>
          <a:endParaRPr lang="en-US"/>
        </a:p>
      </dgm:t>
    </dgm:pt>
    <dgm:pt modelId="{851F8112-B2C8-4296-9A49-4470EC998A9B}" type="sibTrans" cxnId="{6A055BC9-F86F-4C2E-AC7F-EDC5EA9FE577}">
      <dgm:prSet/>
      <dgm:spPr/>
      <dgm:t>
        <a:bodyPr/>
        <a:lstStyle/>
        <a:p>
          <a:endParaRPr lang="en-US"/>
        </a:p>
      </dgm:t>
    </dgm:pt>
    <dgm:pt modelId="{F4D93DAA-8850-4185-9FAE-4F9ADB5C1593}">
      <dgm:prSet phldrT="[Text]"/>
      <dgm:spPr/>
      <dgm:t>
        <a:bodyPr/>
        <a:lstStyle/>
        <a:p>
          <a:r>
            <a:rPr lang="en-US" dirty="0"/>
            <a:t>added dropout regularization and classify the result using a </a:t>
          </a:r>
          <a:r>
            <a:rPr lang="en-US" dirty="0" err="1"/>
            <a:t>softmax</a:t>
          </a:r>
          <a:r>
            <a:rPr lang="en-US" dirty="0"/>
            <a:t> layer</a:t>
          </a:r>
        </a:p>
      </dgm:t>
    </dgm:pt>
    <dgm:pt modelId="{87BAABE1-EC44-475B-8EAD-343D42E74C1A}" type="parTrans" cxnId="{6EBDF1CF-B55D-4AC6-AD08-1A2C52ABA8DF}">
      <dgm:prSet/>
      <dgm:spPr/>
      <dgm:t>
        <a:bodyPr/>
        <a:lstStyle/>
        <a:p>
          <a:endParaRPr lang="en-US"/>
        </a:p>
      </dgm:t>
    </dgm:pt>
    <dgm:pt modelId="{D070299C-6C6D-4B89-ADEE-60B9B8DA1486}" type="sibTrans" cxnId="{6EBDF1CF-B55D-4AC6-AD08-1A2C52ABA8DF}">
      <dgm:prSet/>
      <dgm:spPr/>
      <dgm:t>
        <a:bodyPr/>
        <a:lstStyle/>
        <a:p>
          <a:endParaRPr lang="en-US"/>
        </a:p>
      </dgm:t>
    </dgm:pt>
    <dgm:pt modelId="{42D01744-75D1-42C9-874F-8956FB3E9B4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32478CB7-0AB1-453A-A000-AC62950B9236}" type="sibTrans" cxnId="{E9DEE4B0-8DEF-4519-BBE2-5203FC649E1B}">
      <dgm:prSet/>
      <dgm:spPr/>
      <dgm:t>
        <a:bodyPr/>
        <a:lstStyle/>
        <a:p>
          <a:endParaRPr lang="en-US"/>
        </a:p>
      </dgm:t>
    </dgm:pt>
    <dgm:pt modelId="{60DFD84B-4723-43DC-9869-80B93ABC0544}" type="parTrans" cxnId="{E9DEE4B0-8DEF-4519-BBE2-5203FC649E1B}">
      <dgm:prSet/>
      <dgm:spPr/>
      <dgm:t>
        <a:bodyPr/>
        <a:lstStyle/>
        <a:p>
          <a:endParaRPr lang="en-US"/>
        </a:p>
      </dgm:t>
    </dgm:pt>
    <dgm:pt modelId="{463B24EA-6884-4BFC-94DF-CEBCB61BA228}" type="pres">
      <dgm:prSet presAssocID="{5A26674F-8012-40D2-B7AB-032466E7ACA7}" presName="linearFlow" presStyleCnt="0">
        <dgm:presLayoutVars>
          <dgm:dir/>
          <dgm:animLvl val="lvl"/>
          <dgm:resizeHandles val="exact"/>
        </dgm:presLayoutVars>
      </dgm:prSet>
      <dgm:spPr/>
    </dgm:pt>
    <dgm:pt modelId="{E6578681-60DA-41AC-90A0-BD81628B54E0}" type="pres">
      <dgm:prSet presAssocID="{D3243D9F-1FA5-49EA-AA71-13AEA7191D76}" presName="composite" presStyleCnt="0"/>
      <dgm:spPr/>
    </dgm:pt>
    <dgm:pt modelId="{80C34E77-4568-47A1-A8E7-CFDE10A6EC7A}" type="pres">
      <dgm:prSet presAssocID="{D3243D9F-1FA5-49EA-AA71-13AEA7191D76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C76D5F11-FC44-433A-836A-6CCC9489FF82}" type="pres">
      <dgm:prSet presAssocID="{D3243D9F-1FA5-49EA-AA71-13AEA7191D76}" presName="descendantText" presStyleLbl="alignAcc1" presStyleIdx="0" presStyleCnt="3">
        <dgm:presLayoutVars>
          <dgm:bulletEnabled val="1"/>
        </dgm:presLayoutVars>
      </dgm:prSet>
      <dgm:spPr/>
    </dgm:pt>
    <dgm:pt modelId="{B042DABD-C7B2-4256-B133-FA2882BF5580}" type="pres">
      <dgm:prSet presAssocID="{ADF717B0-B7E3-4200-8992-33990F7222BC}" presName="sp" presStyleCnt="0"/>
      <dgm:spPr/>
    </dgm:pt>
    <dgm:pt modelId="{620822B0-6CED-4AA3-885A-93F70DF524B7}" type="pres">
      <dgm:prSet presAssocID="{263A97AD-A107-468F-844A-F8F43E969C1C}" presName="composite" presStyleCnt="0"/>
      <dgm:spPr/>
    </dgm:pt>
    <dgm:pt modelId="{5BF03E1C-6F17-45D9-B48D-CDA24049B91D}" type="pres">
      <dgm:prSet presAssocID="{263A97AD-A107-468F-844A-F8F43E969C1C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1A3C6FB3-2601-4BE1-842F-5CCB14C1FCA3}" type="pres">
      <dgm:prSet presAssocID="{263A97AD-A107-468F-844A-F8F43E969C1C}" presName="descendantText" presStyleLbl="alignAcc1" presStyleIdx="1" presStyleCnt="3">
        <dgm:presLayoutVars>
          <dgm:bulletEnabled val="1"/>
        </dgm:presLayoutVars>
      </dgm:prSet>
      <dgm:spPr/>
    </dgm:pt>
    <dgm:pt modelId="{6C44E525-2D4D-4DC2-9E05-E67111D7B280}" type="pres">
      <dgm:prSet presAssocID="{44672AD4-AEF4-4F40-BA90-2C60BA80D035}" presName="sp" presStyleCnt="0"/>
      <dgm:spPr/>
    </dgm:pt>
    <dgm:pt modelId="{643D55F3-65A6-4236-B46B-326CF8425AD4}" type="pres">
      <dgm:prSet presAssocID="{AA7342F4-3735-4F53-B1C3-6ABA810EE9AA}" presName="composite" presStyleCnt="0"/>
      <dgm:spPr/>
    </dgm:pt>
    <dgm:pt modelId="{48A05574-02B7-4D82-B203-C05510D6EFB2}" type="pres">
      <dgm:prSet presAssocID="{AA7342F4-3735-4F53-B1C3-6ABA810EE9AA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852E1753-EBF0-4983-8216-6AF343EA4151}" type="pres">
      <dgm:prSet presAssocID="{AA7342F4-3735-4F53-B1C3-6ABA810EE9AA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F10C7217-F986-4A1F-8E35-268E923FAFFC}" type="presOf" srcId="{431AE13A-3D1F-44CF-A920-4244CD568921}" destId="{C76D5F11-FC44-433A-836A-6CCC9489FF82}" srcOrd="0" destOrd="0" presId="urn:microsoft.com/office/officeart/2005/8/layout/chevron2"/>
    <dgm:cxn modelId="{15C5FC3B-23E3-4E08-A418-306A8664ACAB}" srcId="{D3243D9F-1FA5-49EA-AA71-13AEA7191D76}" destId="{431AE13A-3D1F-44CF-A920-4244CD568921}" srcOrd="0" destOrd="0" parTransId="{CCAE2FF7-5338-40EE-A3F3-A429AFA7BD5E}" sibTransId="{EE93BDEF-B4FD-451C-8BC4-BBB28AD19B14}"/>
    <dgm:cxn modelId="{A38EC75C-B904-41DD-A4CB-8E0ACF62602F}" type="presOf" srcId="{F4D93DAA-8850-4185-9FAE-4F9ADB5C1593}" destId="{852E1753-EBF0-4983-8216-6AF343EA4151}" srcOrd="0" destOrd="1" presId="urn:microsoft.com/office/officeart/2005/8/layout/chevron2"/>
    <dgm:cxn modelId="{E041F453-785C-4ACB-BD22-093A54F17DB5}" srcId="{5A26674F-8012-40D2-B7AB-032466E7ACA7}" destId="{AA7342F4-3735-4F53-B1C3-6ABA810EE9AA}" srcOrd="2" destOrd="0" parTransId="{FBD2C619-D97E-45B9-A080-16663FC4EFB6}" sibTransId="{BCBC1B7D-8F18-4571-96C1-ED866F190184}"/>
    <dgm:cxn modelId="{FB897E7D-5BA6-4DC9-A1EE-E28A9F179DB0}" type="presOf" srcId="{D3243D9F-1FA5-49EA-AA71-13AEA7191D76}" destId="{80C34E77-4568-47A1-A8E7-CFDE10A6EC7A}" srcOrd="0" destOrd="0" presId="urn:microsoft.com/office/officeart/2005/8/layout/chevron2"/>
    <dgm:cxn modelId="{3D88657E-5DB5-4C68-A1B5-509670741C71}" type="presOf" srcId="{640763E4-B7F8-4EA1-8FCB-9B0938E7E99B}" destId="{852E1753-EBF0-4983-8216-6AF343EA4151}" srcOrd="0" destOrd="0" presId="urn:microsoft.com/office/officeart/2005/8/layout/chevron2"/>
    <dgm:cxn modelId="{E0BB5C96-0A09-42DF-AF36-1D2743E341E1}" type="presOf" srcId="{263A97AD-A107-468F-844A-F8F43E969C1C}" destId="{5BF03E1C-6F17-45D9-B48D-CDA24049B91D}" srcOrd="0" destOrd="0" presId="urn:microsoft.com/office/officeart/2005/8/layout/chevron2"/>
    <dgm:cxn modelId="{972BD19C-9368-42E8-8D98-D9E5303D8C0A}" srcId="{5A26674F-8012-40D2-B7AB-032466E7ACA7}" destId="{D3243D9F-1FA5-49EA-AA71-13AEA7191D76}" srcOrd="0" destOrd="0" parTransId="{2E22F32E-64BB-41F3-A553-2AAFD138C111}" sibTransId="{ADF717B0-B7E3-4200-8992-33990F7222BC}"/>
    <dgm:cxn modelId="{E9DEE4B0-8DEF-4519-BBE2-5203FC649E1B}" srcId="{AA7342F4-3735-4F53-B1C3-6ABA810EE9AA}" destId="{42D01744-75D1-42C9-874F-8956FB3E9B4D}" srcOrd="2" destOrd="0" parTransId="{60DFD84B-4723-43DC-9869-80B93ABC0544}" sibTransId="{32478CB7-0AB1-453A-A000-AC62950B9236}"/>
    <dgm:cxn modelId="{DB0B84B9-FD47-47F5-BF1E-91CCC2A84AE3}" type="presOf" srcId="{FED664BD-BA04-443F-B198-5AF2176370E3}" destId="{1A3C6FB3-2601-4BE1-842F-5CCB14C1FCA3}" srcOrd="0" destOrd="0" presId="urn:microsoft.com/office/officeart/2005/8/layout/chevron2"/>
    <dgm:cxn modelId="{268543BC-8E24-4381-A36F-96024A15DC2B}" type="presOf" srcId="{AA7342F4-3735-4F53-B1C3-6ABA810EE9AA}" destId="{48A05574-02B7-4D82-B203-C05510D6EFB2}" srcOrd="0" destOrd="0" presId="urn:microsoft.com/office/officeart/2005/8/layout/chevron2"/>
    <dgm:cxn modelId="{6A055BC9-F86F-4C2E-AC7F-EDC5EA9FE577}" srcId="{AA7342F4-3735-4F53-B1C3-6ABA810EE9AA}" destId="{640763E4-B7F8-4EA1-8FCB-9B0938E7E99B}" srcOrd="0" destOrd="0" parTransId="{9A2EEC1E-BA55-4D98-8F0A-348D131ADA14}" sibTransId="{851F8112-B2C8-4296-9A49-4470EC998A9B}"/>
    <dgm:cxn modelId="{6EBDF1CF-B55D-4AC6-AD08-1A2C52ABA8DF}" srcId="{AA7342F4-3735-4F53-B1C3-6ABA810EE9AA}" destId="{F4D93DAA-8850-4185-9FAE-4F9ADB5C1593}" srcOrd="1" destOrd="0" parTransId="{87BAABE1-EC44-475B-8EAD-343D42E74C1A}" sibTransId="{D070299C-6C6D-4B89-ADEE-60B9B8DA1486}"/>
    <dgm:cxn modelId="{E0C7CBD4-F0E2-4DB5-8F61-D6EC8D38F367}" type="presOf" srcId="{42D01744-75D1-42C9-874F-8956FB3E9B4D}" destId="{852E1753-EBF0-4983-8216-6AF343EA4151}" srcOrd="0" destOrd="2" presId="urn:microsoft.com/office/officeart/2005/8/layout/chevron2"/>
    <dgm:cxn modelId="{8CC9A7D5-6A56-470D-95AA-B1595B195490}" type="presOf" srcId="{5A26674F-8012-40D2-B7AB-032466E7ACA7}" destId="{463B24EA-6884-4BFC-94DF-CEBCB61BA228}" srcOrd="0" destOrd="0" presId="urn:microsoft.com/office/officeart/2005/8/layout/chevron2"/>
    <dgm:cxn modelId="{73C1D4EE-ECAB-4E26-A1D2-D3F93B76896E}" srcId="{263A97AD-A107-468F-844A-F8F43E969C1C}" destId="{FED664BD-BA04-443F-B198-5AF2176370E3}" srcOrd="0" destOrd="0" parTransId="{4CDED194-2E53-45AB-B222-32178C5DE35E}" sibTransId="{6F5D5E88-A7B0-4C3C-BCCF-DE8A758DFF04}"/>
    <dgm:cxn modelId="{62E880F8-DED9-4BA1-95E8-8EE928A52882}" srcId="{5A26674F-8012-40D2-B7AB-032466E7ACA7}" destId="{263A97AD-A107-468F-844A-F8F43E969C1C}" srcOrd="1" destOrd="0" parTransId="{3C6C7DD4-A7DC-430E-934E-3538B26CA224}" sibTransId="{44672AD4-AEF4-4F40-BA90-2C60BA80D035}"/>
    <dgm:cxn modelId="{964AFDFF-9D07-4CCC-A140-7D9FD7BFE57F}" type="presParOf" srcId="{463B24EA-6884-4BFC-94DF-CEBCB61BA228}" destId="{E6578681-60DA-41AC-90A0-BD81628B54E0}" srcOrd="0" destOrd="0" presId="urn:microsoft.com/office/officeart/2005/8/layout/chevron2"/>
    <dgm:cxn modelId="{E2756922-AC54-4271-ABA2-8628F50216AC}" type="presParOf" srcId="{E6578681-60DA-41AC-90A0-BD81628B54E0}" destId="{80C34E77-4568-47A1-A8E7-CFDE10A6EC7A}" srcOrd="0" destOrd="0" presId="urn:microsoft.com/office/officeart/2005/8/layout/chevron2"/>
    <dgm:cxn modelId="{D3AD03CF-7594-447C-9253-3F40F5FFA3B2}" type="presParOf" srcId="{E6578681-60DA-41AC-90A0-BD81628B54E0}" destId="{C76D5F11-FC44-433A-836A-6CCC9489FF82}" srcOrd="1" destOrd="0" presId="urn:microsoft.com/office/officeart/2005/8/layout/chevron2"/>
    <dgm:cxn modelId="{62C11347-F27A-4ABA-AE10-4DD01AADCC22}" type="presParOf" srcId="{463B24EA-6884-4BFC-94DF-CEBCB61BA228}" destId="{B042DABD-C7B2-4256-B133-FA2882BF5580}" srcOrd="1" destOrd="0" presId="urn:microsoft.com/office/officeart/2005/8/layout/chevron2"/>
    <dgm:cxn modelId="{811A2E27-9CFD-447D-BAD0-D83AF093AE90}" type="presParOf" srcId="{463B24EA-6884-4BFC-94DF-CEBCB61BA228}" destId="{620822B0-6CED-4AA3-885A-93F70DF524B7}" srcOrd="2" destOrd="0" presId="urn:microsoft.com/office/officeart/2005/8/layout/chevron2"/>
    <dgm:cxn modelId="{B49A8048-9588-44DC-85FB-1078BCA59BBA}" type="presParOf" srcId="{620822B0-6CED-4AA3-885A-93F70DF524B7}" destId="{5BF03E1C-6F17-45D9-B48D-CDA24049B91D}" srcOrd="0" destOrd="0" presId="urn:microsoft.com/office/officeart/2005/8/layout/chevron2"/>
    <dgm:cxn modelId="{BD6BEECA-D465-4D36-BB20-087CD2BE137C}" type="presParOf" srcId="{620822B0-6CED-4AA3-885A-93F70DF524B7}" destId="{1A3C6FB3-2601-4BE1-842F-5CCB14C1FCA3}" srcOrd="1" destOrd="0" presId="urn:microsoft.com/office/officeart/2005/8/layout/chevron2"/>
    <dgm:cxn modelId="{A8617300-FAC3-47F5-B3DA-5D311430E3EA}" type="presParOf" srcId="{463B24EA-6884-4BFC-94DF-CEBCB61BA228}" destId="{6C44E525-2D4D-4DC2-9E05-E67111D7B280}" srcOrd="3" destOrd="0" presId="urn:microsoft.com/office/officeart/2005/8/layout/chevron2"/>
    <dgm:cxn modelId="{95ED983F-5F47-4961-A0B6-83A10FBCE620}" type="presParOf" srcId="{463B24EA-6884-4BFC-94DF-CEBCB61BA228}" destId="{643D55F3-65A6-4236-B46B-326CF8425AD4}" srcOrd="4" destOrd="0" presId="urn:microsoft.com/office/officeart/2005/8/layout/chevron2"/>
    <dgm:cxn modelId="{A73AD49D-55CF-4250-9A6A-CAB80E961E32}" type="presParOf" srcId="{643D55F3-65A6-4236-B46B-326CF8425AD4}" destId="{48A05574-02B7-4D82-B203-C05510D6EFB2}" srcOrd="0" destOrd="0" presId="urn:microsoft.com/office/officeart/2005/8/layout/chevron2"/>
    <dgm:cxn modelId="{70E69007-B60A-44F6-8EE8-F41780CF5A87}" type="presParOf" srcId="{643D55F3-65A6-4236-B46B-326CF8425AD4}" destId="{852E1753-EBF0-4983-8216-6AF343EA415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C34E77-4568-47A1-A8E7-CFDE10A6EC7A}">
      <dsp:nvSpPr>
        <dsp:cNvPr id="0" name=""/>
        <dsp:cNvSpPr/>
      </dsp:nvSpPr>
      <dsp:spPr>
        <a:xfrm rot="5400000">
          <a:off x="-242049" y="242576"/>
          <a:ext cx="1613664" cy="11295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First layer</a:t>
          </a:r>
        </a:p>
      </dsp:txBody>
      <dsp:txXfrm rot="-5400000">
        <a:off x="1" y="565310"/>
        <a:ext cx="1129565" cy="484099"/>
      </dsp:txXfrm>
    </dsp:sp>
    <dsp:sp modelId="{C76D5F11-FC44-433A-836A-6CCC9489FF82}">
      <dsp:nvSpPr>
        <dsp:cNvPr id="0" name=""/>
        <dsp:cNvSpPr/>
      </dsp:nvSpPr>
      <dsp:spPr>
        <a:xfrm rot="5400000">
          <a:off x="4104341" y="-2974249"/>
          <a:ext cx="1048882" cy="69984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embeds words in article content into low-dimensional vectors. </a:t>
          </a:r>
        </a:p>
      </dsp:txBody>
      <dsp:txXfrm rot="-5400000">
        <a:off x="1129565" y="51729"/>
        <a:ext cx="6947232" cy="946478"/>
      </dsp:txXfrm>
    </dsp:sp>
    <dsp:sp modelId="{5BF03E1C-6F17-45D9-B48D-CDA24049B91D}">
      <dsp:nvSpPr>
        <dsp:cNvPr id="0" name=""/>
        <dsp:cNvSpPr/>
      </dsp:nvSpPr>
      <dsp:spPr>
        <a:xfrm rot="5400000">
          <a:off x="-242049" y="1662161"/>
          <a:ext cx="1613664" cy="11295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Second layer</a:t>
          </a:r>
        </a:p>
      </dsp:txBody>
      <dsp:txXfrm rot="-5400000">
        <a:off x="1" y="1984895"/>
        <a:ext cx="1129565" cy="484099"/>
      </dsp:txXfrm>
    </dsp:sp>
    <dsp:sp modelId="{1A3C6FB3-2601-4BE1-842F-5CCB14C1FCA3}">
      <dsp:nvSpPr>
        <dsp:cNvPr id="0" name=""/>
        <dsp:cNvSpPr/>
      </dsp:nvSpPr>
      <dsp:spPr>
        <a:xfrm rot="5400000">
          <a:off x="4104341" y="-1554664"/>
          <a:ext cx="1048882" cy="69984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performs convolutions over the embedded word vectors using multiple filter sizes. </a:t>
          </a:r>
        </a:p>
      </dsp:txBody>
      <dsp:txXfrm rot="-5400000">
        <a:off x="1129565" y="1471314"/>
        <a:ext cx="6947232" cy="946478"/>
      </dsp:txXfrm>
    </dsp:sp>
    <dsp:sp modelId="{48A05574-02B7-4D82-B203-C05510D6EFB2}">
      <dsp:nvSpPr>
        <dsp:cNvPr id="0" name=""/>
        <dsp:cNvSpPr/>
      </dsp:nvSpPr>
      <dsp:spPr>
        <a:xfrm rot="5400000">
          <a:off x="-242049" y="3081747"/>
          <a:ext cx="1613664" cy="11295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Last layer</a:t>
          </a:r>
        </a:p>
      </dsp:txBody>
      <dsp:txXfrm rot="-5400000">
        <a:off x="1" y="3404481"/>
        <a:ext cx="1129565" cy="484099"/>
      </dsp:txXfrm>
    </dsp:sp>
    <dsp:sp modelId="{852E1753-EBF0-4983-8216-6AF343EA4151}">
      <dsp:nvSpPr>
        <dsp:cNvPr id="0" name=""/>
        <dsp:cNvSpPr/>
      </dsp:nvSpPr>
      <dsp:spPr>
        <a:xfrm rot="5400000">
          <a:off x="4104341" y="-135078"/>
          <a:ext cx="1048882" cy="69984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max-pool the result of the convolutional layer into a long feature vector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added dropout regularization and classify the result using a </a:t>
          </a:r>
          <a:r>
            <a:rPr lang="en-US" sz="1500" kern="1200" dirty="0" err="1"/>
            <a:t>softmax</a:t>
          </a:r>
          <a:r>
            <a:rPr lang="en-US" sz="1500" kern="1200" dirty="0"/>
            <a:t> layer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 </a:t>
          </a:r>
        </a:p>
      </dsp:txBody>
      <dsp:txXfrm rot="-5400000">
        <a:off x="1129565" y="2890900"/>
        <a:ext cx="6947232" cy="9464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714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024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724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3198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5709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238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7615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077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271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371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521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61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33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07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497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446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91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9496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1EB9A-2E4E-4BB8-BF0F-75C3F29D87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Low Quality News Identification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2B5EDA-2BFF-4382-B7B7-C5BD274231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/>
              <a:t>Ricardo Frank Barrera, Linfang Yang </a:t>
            </a:r>
          </a:p>
          <a:p>
            <a:pPr algn="r"/>
            <a:r>
              <a:rPr lang="en-US" dirty="0"/>
              <a:t>W266 – NLP Project</a:t>
            </a:r>
          </a:p>
        </p:txBody>
      </p:sp>
    </p:spTree>
    <p:extLst>
      <p:ext uri="{BB962C8B-B14F-4D97-AF65-F5344CB8AC3E}">
        <p14:creationId xmlns:p14="http://schemas.microsoft.com/office/powerpoint/2010/main" val="1896561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0030-D16B-4513-9143-8991BF90C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5BA6D-765A-462D-AAB6-6E457DA3A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6 fold cross validation on training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Making sure model works on training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Moving on to 159 Facebook articles that are labeled as</a:t>
            </a:r>
          </a:p>
          <a:p>
            <a:pPr lvl="1"/>
            <a:r>
              <a:rPr lang="en-US" dirty="0"/>
              <a:t> mostly true (5)</a:t>
            </a:r>
          </a:p>
          <a:p>
            <a:pPr lvl="1"/>
            <a:r>
              <a:rPr lang="en-US" dirty="0"/>
              <a:t> mixture of true and false (3)</a:t>
            </a:r>
          </a:p>
          <a:p>
            <a:pPr lvl="1"/>
            <a:r>
              <a:rPr lang="en-US" dirty="0"/>
              <a:t> no factual content (2)</a:t>
            </a:r>
          </a:p>
          <a:p>
            <a:pPr lvl="1"/>
            <a:r>
              <a:rPr lang="en-US" dirty="0"/>
              <a:t> mostly false (1)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89E30D-B0AF-47C4-9981-44C8A0154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0" y="3629025"/>
            <a:ext cx="18478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942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05D94-99A4-4B82-BED2-5637EFC7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 and evaluation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0738F00-4C96-459A-99AE-06ED13DFE4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2741507"/>
              </p:ext>
            </p:extLst>
          </p:nvPr>
        </p:nvGraphicFramePr>
        <p:xfrm>
          <a:off x="495300" y="1853248"/>
          <a:ext cx="5257800" cy="3267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363C169-BEDA-42D2-B014-CE81746193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3693405"/>
              </p:ext>
            </p:extLst>
          </p:nvPr>
        </p:nvGraphicFramePr>
        <p:xfrm>
          <a:off x="5903912" y="1853248"/>
          <a:ext cx="5621338" cy="3267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61312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0A266-2118-4743-AA68-FF152F323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48660-D43F-4C60-B3A5-B6985F673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Yahoo News Dataset</a:t>
            </a:r>
          </a:p>
          <a:p>
            <a:r>
              <a:rPr lang="en-US" dirty="0"/>
              <a:t>Amazon reviews data</a:t>
            </a:r>
          </a:p>
          <a:p>
            <a:r>
              <a:rPr lang="en-US" dirty="0"/>
              <a:t>B.S. Detector </a:t>
            </a:r>
          </a:p>
          <a:p>
            <a:r>
              <a:rPr lang="en-US" dirty="0" err="1"/>
              <a:t>Kaggle</a:t>
            </a:r>
            <a:r>
              <a:rPr lang="en-US" dirty="0"/>
              <a:t> (getting real about fake news)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5C6201-70DE-49BB-B18C-2BC7704EB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1487" y="2052918"/>
            <a:ext cx="2543175" cy="1352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CF57A8-C92C-4EE9-A1FE-BD1F53B2E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5336" y="4481512"/>
            <a:ext cx="1895475" cy="1666875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E29AF004-79D8-4BC5-89B6-2A210CFC77AC}"/>
              </a:ext>
            </a:extLst>
          </p:cNvPr>
          <p:cNvSpPr/>
          <p:nvPr/>
        </p:nvSpPr>
        <p:spPr>
          <a:xfrm>
            <a:off x="9020175" y="3714750"/>
            <a:ext cx="600075" cy="5524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B1FFB-1AB6-46C4-A07D-33BDD0C57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Yahoo News Quality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02A65-E1F8-49B3-A66E-ECDF6E1D6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658 news articles and manual labels from professional linguist or editor.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14 aspects of news quality. Including 'Fluency', 'Conciseness', 'Descriptiveness', 'Novelty', 'Completeness', 'Referencing', 'Formality', 'Richness', 'Attractiveness', 'Technicality', 'Popularity', 'Subjectivity', 'Positive Emotion', 'Negative Emotion', 'Quality’.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Label is 1-5 score, labeled by professionals manually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EAB6FF-93FC-412B-A82C-78B0F75D8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447" y="4962524"/>
            <a:ext cx="192405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443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AEDC58-710E-4417-997E-2E9A9558F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214" y="631824"/>
            <a:ext cx="10414782" cy="553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101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CF18AD-71A1-4DDE-AC0D-D05A5C9F80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840"/>
          <a:stretch/>
        </p:blipFill>
        <p:spPr>
          <a:xfrm>
            <a:off x="6073193" y="2322138"/>
            <a:ext cx="5594324" cy="31621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9EFC74-01E9-49C6-8E25-1C6CDC31D1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177"/>
          <a:stretch/>
        </p:blipFill>
        <p:spPr>
          <a:xfrm>
            <a:off x="455003" y="2322138"/>
            <a:ext cx="5618190" cy="31547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402DA1A-EA78-4E9C-8180-8CBA11FFC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between attributes</a:t>
            </a: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40D43327-F220-4957-A1C6-7DF103C1CD6B}"/>
              </a:ext>
            </a:extLst>
          </p:cNvPr>
          <p:cNvSpPr/>
          <p:nvPr/>
        </p:nvSpPr>
        <p:spPr>
          <a:xfrm>
            <a:off x="4272969" y="5684281"/>
            <a:ext cx="2318332" cy="952499"/>
          </a:xfrm>
          <a:prstGeom prst="wedgeEllipseCallout">
            <a:avLst>
              <a:gd name="adj1" fmla="val -24743"/>
              <a:gd name="adj2" fmla="val -1110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Richness</a:t>
            </a:r>
          </a:p>
          <a:p>
            <a:pPr algn="ctr"/>
            <a:r>
              <a:rPr lang="en-US" dirty="0"/>
              <a:t>Conciseness </a:t>
            </a:r>
          </a:p>
        </p:txBody>
      </p:sp>
    </p:spTree>
    <p:extLst>
      <p:ext uri="{BB962C8B-B14F-4D97-AF65-F5344CB8AC3E}">
        <p14:creationId xmlns:p14="http://schemas.microsoft.com/office/powerpoint/2010/main" val="622680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5EBE1-BF38-4655-BCBB-1E9BE0D1D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145714" cy="1400530"/>
          </a:xfrm>
        </p:spPr>
        <p:txBody>
          <a:bodyPr/>
          <a:lstStyle/>
          <a:p>
            <a:r>
              <a:rPr lang="en-US" dirty="0"/>
              <a:t>Convolutional Neural Network model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13103D8-D759-491A-8EB3-C9F07CFC61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0520834"/>
              </p:ext>
            </p:extLst>
          </p:nvPr>
        </p:nvGraphicFramePr>
        <p:xfrm>
          <a:off x="1497330" y="1737361"/>
          <a:ext cx="8128000" cy="44538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7950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A5DE00-F568-466A-BCF0-FEE5A63E9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404" y="0"/>
            <a:ext cx="68151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003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72110-228C-4282-9127-3EAA5E42D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result phase one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08098E-9F98-4948-9B54-4E661400F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239" y="2143125"/>
            <a:ext cx="3896511" cy="350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04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2FC06-C9C0-43E1-8E47-B19C6818D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result phase two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D702D15-8A74-4579-841E-3D2E92541C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6795579"/>
              </p:ext>
            </p:extLst>
          </p:nvPr>
        </p:nvGraphicFramePr>
        <p:xfrm>
          <a:off x="2581275" y="1853248"/>
          <a:ext cx="6705600" cy="39093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005695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64</TotalTime>
  <Words>237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</vt:lpstr>
      <vt:lpstr>Wingdings 3</vt:lpstr>
      <vt:lpstr>Ion</vt:lpstr>
      <vt:lpstr>Low Quality News Identification</vt:lpstr>
      <vt:lpstr>Data Sources</vt:lpstr>
      <vt:lpstr>Yahoo News Quality Dataset</vt:lpstr>
      <vt:lpstr>PowerPoint Presentation</vt:lpstr>
      <vt:lpstr>Correlation between attributes</vt:lpstr>
      <vt:lpstr>Convolutional Neural Network model</vt:lpstr>
      <vt:lpstr>PowerPoint Presentation</vt:lpstr>
      <vt:lpstr>Training result phase one</vt:lpstr>
      <vt:lpstr>Training result phase two</vt:lpstr>
      <vt:lpstr>Model Evaluation</vt:lpstr>
      <vt:lpstr>Model training and 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Linfang Yang</dc:creator>
  <cp:lastModifiedBy>Linfang Yang</cp:lastModifiedBy>
  <cp:revision>19</cp:revision>
  <dcterms:created xsi:type="dcterms:W3CDTF">2017-04-25T01:15:10Z</dcterms:created>
  <dcterms:modified xsi:type="dcterms:W3CDTF">2017-04-25T02:19:47Z</dcterms:modified>
</cp:coreProperties>
</file>