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59" r:id="rId6"/>
    <p:sldId id="268" r:id="rId7"/>
    <p:sldId id="269" r:id="rId8"/>
    <p:sldId id="260" r:id="rId9"/>
    <p:sldId id="270" r:id="rId10"/>
    <p:sldId id="271" r:id="rId11"/>
    <p:sldId id="272" r:id="rId12"/>
    <p:sldId id="264" r:id="rId13"/>
    <p:sldId id="266" r:id="rId14"/>
    <p:sldId id="267"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B9A79C-A649-4E9C-98A5-71C9AC4E5759}"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891B7E62-9CA7-4AC9-A9BE-9188DC364E30}">
      <dgm:prSet phldrT="[Text]"/>
      <dgm:spPr/>
      <dgm:t>
        <a:bodyPr/>
        <a:lstStyle/>
        <a:p>
          <a:r>
            <a:rPr lang="en-US" dirty="0" smtClean="0"/>
            <a:t>Twitter</a:t>
          </a:r>
          <a:endParaRPr lang="en-US" dirty="0"/>
        </a:p>
      </dgm:t>
    </dgm:pt>
    <dgm:pt modelId="{F88DF224-B911-4EAE-935D-2D336E266B95}" type="parTrans" cxnId="{6205475C-28BD-4D32-BD6B-2612EDFDD361}">
      <dgm:prSet/>
      <dgm:spPr/>
      <dgm:t>
        <a:bodyPr/>
        <a:lstStyle/>
        <a:p>
          <a:endParaRPr lang="en-US"/>
        </a:p>
      </dgm:t>
    </dgm:pt>
    <dgm:pt modelId="{2ABBD725-0D5D-4B50-82BB-7D5BDAEE4697}" type="sibTrans" cxnId="{6205475C-28BD-4D32-BD6B-2612EDFDD361}">
      <dgm:prSet/>
      <dgm:spPr/>
      <dgm:t>
        <a:bodyPr/>
        <a:lstStyle/>
        <a:p>
          <a:endParaRPr lang="en-US"/>
        </a:p>
      </dgm:t>
    </dgm:pt>
    <dgm:pt modelId="{BF80128C-1523-47DA-8124-AE09B756681C}">
      <dgm:prSet phldrT="[Text]"/>
      <dgm:spPr/>
      <dgm:t>
        <a:bodyPr/>
        <a:lstStyle/>
        <a:p>
          <a:r>
            <a:rPr lang="en-US" dirty="0" smtClean="0"/>
            <a:t>YouTube</a:t>
          </a:r>
          <a:endParaRPr lang="en-US" dirty="0"/>
        </a:p>
      </dgm:t>
    </dgm:pt>
    <dgm:pt modelId="{675C3CD2-A426-4863-B71C-5E9F47A80DC5}" type="parTrans" cxnId="{ABC51E1C-D89C-4DA8-A456-8F8AA9E8F7DE}">
      <dgm:prSet/>
      <dgm:spPr/>
      <dgm:t>
        <a:bodyPr/>
        <a:lstStyle/>
        <a:p>
          <a:endParaRPr lang="en-US"/>
        </a:p>
      </dgm:t>
    </dgm:pt>
    <dgm:pt modelId="{07318D01-D092-4860-A07C-028DDDE7D918}" type="sibTrans" cxnId="{ABC51E1C-D89C-4DA8-A456-8F8AA9E8F7DE}">
      <dgm:prSet/>
      <dgm:spPr/>
      <dgm:t>
        <a:bodyPr/>
        <a:lstStyle/>
        <a:p>
          <a:endParaRPr lang="en-US"/>
        </a:p>
      </dgm:t>
    </dgm:pt>
    <dgm:pt modelId="{6F78D306-2B8D-4654-A9AE-952BC99B0A9E}">
      <dgm:prSet phldrT="[Text]"/>
      <dgm:spPr/>
      <dgm:t>
        <a:bodyPr/>
        <a:lstStyle/>
        <a:p>
          <a:r>
            <a:rPr lang="en-US" dirty="0" smtClean="0"/>
            <a:t>Others</a:t>
          </a:r>
          <a:endParaRPr lang="en-US" dirty="0"/>
        </a:p>
      </dgm:t>
    </dgm:pt>
    <dgm:pt modelId="{8966A00C-C55B-49FB-825D-FF18B67C2ED0}" type="parTrans" cxnId="{B2FE517B-EA56-43F2-8D9A-D592F2633702}">
      <dgm:prSet/>
      <dgm:spPr/>
      <dgm:t>
        <a:bodyPr/>
        <a:lstStyle/>
        <a:p>
          <a:endParaRPr lang="en-US"/>
        </a:p>
      </dgm:t>
    </dgm:pt>
    <dgm:pt modelId="{A8D26D7C-C0C3-44A7-ABC9-C94D9121A6FD}" type="sibTrans" cxnId="{B2FE517B-EA56-43F2-8D9A-D592F2633702}">
      <dgm:prSet/>
      <dgm:spPr/>
      <dgm:t>
        <a:bodyPr/>
        <a:lstStyle/>
        <a:p>
          <a:endParaRPr lang="en-US"/>
        </a:p>
      </dgm:t>
    </dgm:pt>
    <dgm:pt modelId="{DC215BED-E9C4-44E2-AB13-A59BB6497B13}">
      <dgm:prSet phldrT="[Text]" custT="1"/>
      <dgm:spPr/>
      <dgm:t>
        <a:bodyPr/>
        <a:lstStyle/>
        <a:p>
          <a:pPr algn="l"/>
          <a:r>
            <a:rPr lang="en-US" sz="900" b="1" dirty="0" smtClean="0"/>
            <a:t>Twitter</a:t>
          </a:r>
          <a:r>
            <a:rPr lang="en-US" sz="900" dirty="0" smtClean="0"/>
            <a:t>: number of tweets mentioning artist, number of tweets from artist</a:t>
          </a:r>
        </a:p>
        <a:p>
          <a:pPr algn="l"/>
          <a:r>
            <a:rPr lang="en-US" sz="900" b="1" dirty="0" smtClean="0"/>
            <a:t>Facebook</a:t>
          </a:r>
          <a:r>
            <a:rPr lang="en-US" sz="900" dirty="0" smtClean="0"/>
            <a:t>: musician page comments</a:t>
          </a:r>
        </a:p>
        <a:p>
          <a:pPr algn="l"/>
          <a:r>
            <a:rPr lang="en-US" sz="900" b="1" dirty="0" smtClean="0"/>
            <a:t>Google</a:t>
          </a:r>
          <a:r>
            <a:rPr lang="en-US" sz="900" dirty="0" smtClean="0"/>
            <a:t>: search hits</a:t>
          </a:r>
        </a:p>
        <a:p>
          <a:pPr algn="l"/>
          <a:r>
            <a:rPr lang="en-US" sz="900" b="1" dirty="0" smtClean="0"/>
            <a:t>Wikipedia: </a:t>
          </a:r>
          <a:r>
            <a:rPr lang="en-US" sz="900" b="0" dirty="0" smtClean="0"/>
            <a:t>number of page revisions</a:t>
          </a:r>
        </a:p>
        <a:p>
          <a:pPr algn="l"/>
          <a:r>
            <a:rPr lang="en-US" sz="900" b="1" dirty="0" smtClean="0"/>
            <a:t>YouTube: </a:t>
          </a:r>
          <a:r>
            <a:rPr lang="en-US" sz="900" b="0" dirty="0" smtClean="0"/>
            <a:t>Song comments</a:t>
          </a:r>
        </a:p>
        <a:p>
          <a:pPr algn="l"/>
          <a:r>
            <a:rPr lang="en-US" sz="900" b="1" dirty="0" smtClean="0"/>
            <a:t>Billboard: </a:t>
          </a:r>
          <a:r>
            <a:rPr lang="en-US" sz="900" b="0" dirty="0" smtClean="0"/>
            <a:t>Date song reaches peak position, peak position</a:t>
          </a:r>
          <a:endParaRPr lang="en-US" sz="900" b="1" dirty="0"/>
        </a:p>
      </dgm:t>
    </dgm:pt>
    <dgm:pt modelId="{168B0804-2F2C-4622-B4AE-C1ABEFBEAADC}" type="parTrans" cxnId="{67F86EC1-C774-400E-B038-069EC4C99CCE}">
      <dgm:prSet/>
      <dgm:spPr/>
      <dgm:t>
        <a:bodyPr/>
        <a:lstStyle/>
        <a:p>
          <a:endParaRPr lang="en-US"/>
        </a:p>
      </dgm:t>
    </dgm:pt>
    <dgm:pt modelId="{90146827-0FCD-4C8F-8AA1-7AF161B504D7}" type="sibTrans" cxnId="{67F86EC1-C774-400E-B038-069EC4C99CCE}">
      <dgm:prSet/>
      <dgm:spPr/>
      <dgm:t>
        <a:bodyPr/>
        <a:lstStyle/>
        <a:p>
          <a:endParaRPr lang="en-US"/>
        </a:p>
      </dgm:t>
    </dgm:pt>
    <dgm:pt modelId="{968B4475-C11E-4DAE-AF7D-5C134EDE3836}" type="pres">
      <dgm:prSet presAssocID="{B7B9A79C-A649-4E9C-98A5-71C9AC4E5759}" presName="Name0" presStyleCnt="0">
        <dgm:presLayoutVars>
          <dgm:chMax val="4"/>
          <dgm:resizeHandles val="exact"/>
        </dgm:presLayoutVars>
      </dgm:prSet>
      <dgm:spPr/>
      <dgm:t>
        <a:bodyPr/>
        <a:lstStyle/>
        <a:p>
          <a:endParaRPr lang="en-US"/>
        </a:p>
      </dgm:t>
    </dgm:pt>
    <dgm:pt modelId="{0858DDEF-59F6-48B2-BAA9-99F1EE45E54C}" type="pres">
      <dgm:prSet presAssocID="{B7B9A79C-A649-4E9C-98A5-71C9AC4E5759}" presName="ellipse" presStyleLbl="trBgShp" presStyleIdx="0" presStyleCnt="1"/>
      <dgm:spPr/>
    </dgm:pt>
    <dgm:pt modelId="{6CC412A8-DD8D-40D0-84DE-2755C0CD82B5}" type="pres">
      <dgm:prSet presAssocID="{B7B9A79C-A649-4E9C-98A5-71C9AC4E5759}" presName="arrow1" presStyleLbl="fgShp" presStyleIdx="0" presStyleCnt="1" custAng="16200000" custScaleY="263367" custLinFactY="-6412" custLinFactNeighborX="50528" custLinFactNeighborY="-100000"/>
      <dgm:spPr/>
    </dgm:pt>
    <dgm:pt modelId="{B9057EDF-B647-4FCC-9B1E-66C98BBA1D9C}" type="pres">
      <dgm:prSet presAssocID="{B7B9A79C-A649-4E9C-98A5-71C9AC4E5759}" presName="rectangle" presStyleLbl="revTx" presStyleIdx="0" presStyleCnt="1" custScaleY="196399" custLinFactY="-20829" custLinFactNeighborX="79747" custLinFactNeighborY="-100000">
        <dgm:presLayoutVars>
          <dgm:bulletEnabled val="1"/>
        </dgm:presLayoutVars>
      </dgm:prSet>
      <dgm:spPr/>
      <dgm:t>
        <a:bodyPr/>
        <a:lstStyle/>
        <a:p>
          <a:endParaRPr lang="en-US"/>
        </a:p>
      </dgm:t>
    </dgm:pt>
    <dgm:pt modelId="{2AE9A501-A7AC-4B18-B7F3-3631E8325476}" type="pres">
      <dgm:prSet presAssocID="{BF80128C-1523-47DA-8124-AE09B756681C}" presName="item1" presStyleLbl="node1" presStyleIdx="0" presStyleCnt="3">
        <dgm:presLayoutVars>
          <dgm:bulletEnabled val="1"/>
        </dgm:presLayoutVars>
      </dgm:prSet>
      <dgm:spPr/>
      <dgm:t>
        <a:bodyPr/>
        <a:lstStyle/>
        <a:p>
          <a:endParaRPr lang="en-US"/>
        </a:p>
      </dgm:t>
    </dgm:pt>
    <dgm:pt modelId="{AE6E6062-4770-4199-AB27-917EF0926E81}" type="pres">
      <dgm:prSet presAssocID="{6F78D306-2B8D-4654-A9AE-952BC99B0A9E}" presName="item2" presStyleLbl="node1" presStyleIdx="1" presStyleCnt="3">
        <dgm:presLayoutVars>
          <dgm:bulletEnabled val="1"/>
        </dgm:presLayoutVars>
      </dgm:prSet>
      <dgm:spPr/>
      <dgm:t>
        <a:bodyPr/>
        <a:lstStyle/>
        <a:p>
          <a:endParaRPr lang="en-US"/>
        </a:p>
      </dgm:t>
    </dgm:pt>
    <dgm:pt modelId="{532C7551-EC93-4506-B200-9FA09F84CF02}" type="pres">
      <dgm:prSet presAssocID="{DC215BED-E9C4-44E2-AB13-A59BB6497B13}" presName="item3" presStyleLbl="node1" presStyleIdx="2" presStyleCnt="3" custLinFactNeighborX="-6292" custLinFactNeighborY="-311">
        <dgm:presLayoutVars>
          <dgm:bulletEnabled val="1"/>
        </dgm:presLayoutVars>
      </dgm:prSet>
      <dgm:spPr/>
      <dgm:t>
        <a:bodyPr/>
        <a:lstStyle/>
        <a:p>
          <a:endParaRPr lang="en-US"/>
        </a:p>
      </dgm:t>
    </dgm:pt>
    <dgm:pt modelId="{42BF15E7-3308-4F74-BC23-D8FD82C0E350}" type="pres">
      <dgm:prSet presAssocID="{B7B9A79C-A649-4E9C-98A5-71C9AC4E5759}" presName="funnel" presStyleLbl="trAlignAcc1" presStyleIdx="0" presStyleCnt="1" custScaleX="85046" custScaleY="85046"/>
      <dgm:spPr/>
    </dgm:pt>
  </dgm:ptLst>
  <dgm:cxnLst>
    <dgm:cxn modelId="{B2FE517B-EA56-43F2-8D9A-D592F2633702}" srcId="{B7B9A79C-A649-4E9C-98A5-71C9AC4E5759}" destId="{6F78D306-2B8D-4654-A9AE-952BC99B0A9E}" srcOrd="2" destOrd="0" parTransId="{8966A00C-C55B-49FB-825D-FF18B67C2ED0}" sibTransId="{A8D26D7C-C0C3-44A7-ABC9-C94D9121A6FD}"/>
    <dgm:cxn modelId="{CF3563AE-B83E-4660-8785-1078256D5511}" type="presOf" srcId="{BF80128C-1523-47DA-8124-AE09B756681C}" destId="{AE6E6062-4770-4199-AB27-917EF0926E81}" srcOrd="0" destOrd="0" presId="urn:microsoft.com/office/officeart/2005/8/layout/funnel1"/>
    <dgm:cxn modelId="{67F86EC1-C774-400E-B038-069EC4C99CCE}" srcId="{B7B9A79C-A649-4E9C-98A5-71C9AC4E5759}" destId="{DC215BED-E9C4-44E2-AB13-A59BB6497B13}" srcOrd="3" destOrd="0" parTransId="{168B0804-2F2C-4622-B4AE-C1ABEFBEAADC}" sibTransId="{90146827-0FCD-4C8F-8AA1-7AF161B504D7}"/>
    <dgm:cxn modelId="{E045F1B1-78DD-450E-9F4A-637B19F8803A}" type="presOf" srcId="{891B7E62-9CA7-4AC9-A9BE-9188DC364E30}" destId="{532C7551-EC93-4506-B200-9FA09F84CF02}" srcOrd="0" destOrd="0" presId="urn:microsoft.com/office/officeart/2005/8/layout/funnel1"/>
    <dgm:cxn modelId="{ABC51E1C-D89C-4DA8-A456-8F8AA9E8F7DE}" srcId="{B7B9A79C-A649-4E9C-98A5-71C9AC4E5759}" destId="{BF80128C-1523-47DA-8124-AE09B756681C}" srcOrd="1" destOrd="0" parTransId="{675C3CD2-A426-4863-B71C-5E9F47A80DC5}" sibTransId="{07318D01-D092-4860-A07C-028DDDE7D918}"/>
    <dgm:cxn modelId="{C4D1208D-067B-487D-853C-3A1DFF44F841}" type="presOf" srcId="{DC215BED-E9C4-44E2-AB13-A59BB6497B13}" destId="{B9057EDF-B647-4FCC-9B1E-66C98BBA1D9C}" srcOrd="0" destOrd="0" presId="urn:microsoft.com/office/officeart/2005/8/layout/funnel1"/>
    <dgm:cxn modelId="{B2B0A670-BC5E-406A-BC34-A6F894565776}" type="presOf" srcId="{B7B9A79C-A649-4E9C-98A5-71C9AC4E5759}" destId="{968B4475-C11E-4DAE-AF7D-5C134EDE3836}" srcOrd="0" destOrd="0" presId="urn:microsoft.com/office/officeart/2005/8/layout/funnel1"/>
    <dgm:cxn modelId="{6205475C-28BD-4D32-BD6B-2612EDFDD361}" srcId="{B7B9A79C-A649-4E9C-98A5-71C9AC4E5759}" destId="{891B7E62-9CA7-4AC9-A9BE-9188DC364E30}" srcOrd="0" destOrd="0" parTransId="{F88DF224-B911-4EAE-935D-2D336E266B95}" sibTransId="{2ABBD725-0D5D-4B50-82BB-7D5BDAEE4697}"/>
    <dgm:cxn modelId="{C50D9568-7161-4A6F-9C3C-B59E8E4BE26D}" type="presOf" srcId="{6F78D306-2B8D-4654-A9AE-952BC99B0A9E}" destId="{2AE9A501-A7AC-4B18-B7F3-3631E8325476}" srcOrd="0" destOrd="0" presId="urn:microsoft.com/office/officeart/2005/8/layout/funnel1"/>
    <dgm:cxn modelId="{9D2A4772-9256-4EFC-84FF-B1E3C1B3E509}" type="presParOf" srcId="{968B4475-C11E-4DAE-AF7D-5C134EDE3836}" destId="{0858DDEF-59F6-48B2-BAA9-99F1EE45E54C}" srcOrd="0" destOrd="0" presId="urn:microsoft.com/office/officeart/2005/8/layout/funnel1"/>
    <dgm:cxn modelId="{280C87A2-5A86-4236-AD42-9C99A09F0C41}" type="presParOf" srcId="{968B4475-C11E-4DAE-AF7D-5C134EDE3836}" destId="{6CC412A8-DD8D-40D0-84DE-2755C0CD82B5}" srcOrd="1" destOrd="0" presId="urn:microsoft.com/office/officeart/2005/8/layout/funnel1"/>
    <dgm:cxn modelId="{7BB868BA-9CE6-4384-8131-24026650F37A}" type="presParOf" srcId="{968B4475-C11E-4DAE-AF7D-5C134EDE3836}" destId="{B9057EDF-B647-4FCC-9B1E-66C98BBA1D9C}" srcOrd="2" destOrd="0" presId="urn:microsoft.com/office/officeart/2005/8/layout/funnel1"/>
    <dgm:cxn modelId="{72D974CA-4ECE-46E6-933B-259019B816FE}" type="presParOf" srcId="{968B4475-C11E-4DAE-AF7D-5C134EDE3836}" destId="{2AE9A501-A7AC-4B18-B7F3-3631E8325476}" srcOrd="3" destOrd="0" presId="urn:microsoft.com/office/officeart/2005/8/layout/funnel1"/>
    <dgm:cxn modelId="{FEF9A557-FA09-4BA3-BD82-F97F33B0D0F9}" type="presParOf" srcId="{968B4475-C11E-4DAE-AF7D-5C134EDE3836}" destId="{AE6E6062-4770-4199-AB27-917EF0926E81}" srcOrd="4" destOrd="0" presId="urn:microsoft.com/office/officeart/2005/8/layout/funnel1"/>
    <dgm:cxn modelId="{51C82C1C-3727-4C9E-9981-F6450D2FEA7F}" type="presParOf" srcId="{968B4475-C11E-4DAE-AF7D-5C134EDE3836}" destId="{532C7551-EC93-4506-B200-9FA09F84CF02}" srcOrd="5" destOrd="0" presId="urn:microsoft.com/office/officeart/2005/8/layout/funnel1"/>
    <dgm:cxn modelId="{7DFA4401-5877-4E78-8B77-BCE189DC2F5B}" type="presParOf" srcId="{968B4475-C11E-4DAE-AF7D-5C134EDE3836}" destId="{42BF15E7-3308-4F74-BC23-D8FD82C0E350}"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D808E9-3076-4BC0-825C-574691FEE4BE}" type="doc">
      <dgm:prSet loTypeId="urn:microsoft.com/office/officeart/2005/8/layout/hProcess9" loCatId="process" qsTypeId="urn:microsoft.com/office/officeart/2005/8/quickstyle/simple1" qsCatId="simple" csTypeId="urn:microsoft.com/office/officeart/2005/8/colors/accent1_2" csCatId="accent1" phldr="1"/>
      <dgm:spPr/>
    </dgm:pt>
    <dgm:pt modelId="{DF8E592B-9404-46FA-A102-B1DBF2AF0620}">
      <dgm:prSet phldrT="[Text]"/>
      <dgm:spPr/>
      <dgm:t>
        <a:bodyPr/>
        <a:lstStyle/>
        <a:p>
          <a:r>
            <a:rPr lang="en-US" dirty="0" smtClean="0"/>
            <a:t>API to get data and download into flat files</a:t>
          </a:r>
          <a:endParaRPr lang="en-US" dirty="0"/>
        </a:p>
      </dgm:t>
    </dgm:pt>
    <dgm:pt modelId="{54D2DB2E-5B9E-4011-AA04-F43BB9F9E91E}" type="parTrans" cxnId="{C8B324F0-51E6-475F-AB74-01C06C1DE434}">
      <dgm:prSet/>
      <dgm:spPr/>
      <dgm:t>
        <a:bodyPr/>
        <a:lstStyle/>
        <a:p>
          <a:endParaRPr lang="en-US"/>
        </a:p>
      </dgm:t>
    </dgm:pt>
    <dgm:pt modelId="{F5D21C08-2F44-464C-B5B0-F40801B5A752}" type="sibTrans" cxnId="{C8B324F0-51E6-475F-AB74-01C06C1DE434}">
      <dgm:prSet/>
      <dgm:spPr/>
      <dgm:t>
        <a:bodyPr/>
        <a:lstStyle/>
        <a:p>
          <a:endParaRPr lang="en-US"/>
        </a:p>
      </dgm:t>
    </dgm:pt>
    <dgm:pt modelId="{C465E949-0CD7-4A01-860D-F7D2E0B32238}">
      <dgm:prSet phldrT="[Text]"/>
      <dgm:spPr/>
      <dgm:t>
        <a:bodyPr/>
        <a:lstStyle/>
        <a:p>
          <a:r>
            <a:rPr lang="en-US" dirty="0" smtClean="0"/>
            <a:t>Import into AWS EC2 instances, and create HFDS files</a:t>
          </a:r>
          <a:endParaRPr lang="en-US" dirty="0"/>
        </a:p>
      </dgm:t>
    </dgm:pt>
    <dgm:pt modelId="{6C59BD8A-F89C-46B7-930C-CA9D226D9511}" type="parTrans" cxnId="{33D573AB-8FDF-4162-AB04-A1210C950715}">
      <dgm:prSet/>
      <dgm:spPr/>
      <dgm:t>
        <a:bodyPr/>
        <a:lstStyle/>
        <a:p>
          <a:endParaRPr lang="en-US"/>
        </a:p>
      </dgm:t>
    </dgm:pt>
    <dgm:pt modelId="{E69A4713-6A90-4A9C-B163-FF2C33A5715D}" type="sibTrans" cxnId="{33D573AB-8FDF-4162-AB04-A1210C950715}">
      <dgm:prSet/>
      <dgm:spPr/>
      <dgm:t>
        <a:bodyPr/>
        <a:lstStyle/>
        <a:p>
          <a:endParaRPr lang="en-US"/>
        </a:p>
      </dgm:t>
    </dgm:pt>
    <dgm:pt modelId="{95597908-15B4-41D3-BF86-E052FFA73206}">
      <dgm:prSet phldrT="[Text]"/>
      <dgm:spPr/>
      <dgm:t>
        <a:bodyPr/>
        <a:lstStyle/>
        <a:p>
          <a:r>
            <a:rPr lang="en-US" dirty="0" smtClean="0"/>
            <a:t>Extract features from data using Hive (MR/TEZ)</a:t>
          </a:r>
          <a:endParaRPr lang="en-US" dirty="0"/>
        </a:p>
      </dgm:t>
    </dgm:pt>
    <dgm:pt modelId="{465FD8CB-CB2C-45E9-8BEF-78345985FEC9}" type="parTrans" cxnId="{C1D56EEE-96B1-4BC3-AB34-EAF9C86797CA}">
      <dgm:prSet/>
      <dgm:spPr/>
      <dgm:t>
        <a:bodyPr/>
        <a:lstStyle/>
        <a:p>
          <a:endParaRPr lang="en-US"/>
        </a:p>
      </dgm:t>
    </dgm:pt>
    <dgm:pt modelId="{29C69CAD-CB24-44F3-8185-578038A2C550}" type="sibTrans" cxnId="{C1D56EEE-96B1-4BC3-AB34-EAF9C86797CA}">
      <dgm:prSet/>
      <dgm:spPr/>
      <dgm:t>
        <a:bodyPr/>
        <a:lstStyle/>
        <a:p>
          <a:endParaRPr lang="en-US"/>
        </a:p>
      </dgm:t>
    </dgm:pt>
    <dgm:pt modelId="{BC71EE53-F4DA-423C-93AC-693289E193A8}">
      <dgm:prSet phldrT="[Text]"/>
      <dgm:spPr/>
      <dgm:t>
        <a:bodyPr/>
        <a:lstStyle/>
        <a:p>
          <a:r>
            <a:rPr lang="en-US" dirty="0" smtClean="0"/>
            <a:t>Connect with reporting tool on Microsoft Power BI</a:t>
          </a:r>
          <a:endParaRPr lang="en-US" dirty="0"/>
        </a:p>
      </dgm:t>
    </dgm:pt>
    <dgm:pt modelId="{777A74A5-2E4E-461C-96D0-39BB2EFDE0A4}" type="parTrans" cxnId="{094B119D-DFAD-4D05-A591-67BA622CA2B7}">
      <dgm:prSet/>
      <dgm:spPr/>
      <dgm:t>
        <a:bodyPr/>
        <a:lstStyle/>
        <a:p>
          <a:endParaRPr lang="en-US"/>
        </a:p>
      </dgm:t>
    </dgm:pt>
    <dgm:pt modelId="{E7DFDFC8-5D95-49C6-9C8D-E9A79F9E165A}" type="sibTrans" cxnId="{094B119D-DFAD-4D05-A591-67BA622CA2B7}">
      <dgm:prSet/>
      <dgm:spPr/>
      <dgm:t>
        <a:bodyPr/>
        <a:lstStyle/>
        <a:p>
          <a:endParaRPr lang="en-US"/>
        </a:p>
      </dgm:t>
    </dgm:pt>
    <dgm:pt modelId="{01CB5AA3-5847-4EF8-B87E-B14AE8B7E52F}" type="pres">
      <dgm:prSet presAssocID="{42D808E9-3076-4BC0-825C-574691FEE4BE}" presName="CompostProcess" presStyleCnt="0">
        <dgm:presLayoutVars>
          <dgm:dir/>
          <dgm:resizeHandles val="exact"/>
        </dgm:presLayoutVars>
      </dgm:prSet>
      <dgm:spPr/>
    </dgm:pt>
    <dgm:pt modelId="{D9457453-E36E-446B-88B8-8E3388B5E0DC}" type="pres">
      <dgm:prSet presAssocID="{42D808E9-3076-4BC0-825C-574691FEE4BE}" presName="arrow" presStyleLbl="bgShp" presStyleIdx="0" presStyleCnt="1"/>
      <dgm:spPr/>
    </dgm:pt>
    <dgm:pt modelId="{653B0863-D28D-4166-AD7B-8196460447EA}" type="pres">
      <dgm:prSet presAssocID="{42D808E9-3076-4BC0-825C-574691FEE4BE}" presName="linearProcess" presStyleCnt="0"/>
      <dgm:spPr/>
    </dgm:pt>
    <dgm:pt modelId="{DDDC8451-466D-440F-B91D-1413F34731E0}" type="pres">
      <dgm:prSet presAssocID="{DF8E592B-9404-46FA-A102-B1DBF2AF0620}" presName="textNode" presStyleLbl="node1" presStyleIdx="0" presStyleCnt="4">
        <dgm:presLayoutVars>
          <dgm:bulletEnabled val="1"/>
        </dgm:presLayoutVars>
      </dgm:prSet>
      <dgm:spPr/>
      <dgm:t>
        <a:bodyPr/>
        <a:lstStyle/>
        <a:p>
          <a:endParaRPr lang="en-US"/>
        </a:p>
      </dgm:t>
    </dgm:pt>
    <dgm:pt modelId="{0187CA1C-04EB-4791-824E-A4408826E3EA}" type="pres">
      <dgm:prSet presAssocID="{F5D21C08-2F44-464C-B5B0-F40801B5A752}" presName="sibTrans" presStyleCnt="0"/>
      <dgm:spPr/>
    </dgm:pt>
    <dgm:pt modelId="{1A488318-09F0-42A5-B522-C053B9A8524D}" type="pres">
      <dgm:prSet presAssocID="{C465E949-0CD7-4A01-860D-F7D2E0B32238}" presName="textNode" presStyleLbl="node1" presStyleIdx="1" presStyleCnt="4">
        <dgm:presLayoutVars>
          <dgm:bulletEnabled val="1"/>
        </dgm:presLayoutVars>
      </dgm:prSet>
      <dgm:spPr/>
      <dgm:t>
        <a:bodyPr/>
        <a:lstStyle/>
        <a:p>
          <a:endParaRPr lang="en-US"/>
        </a:p>
      </dgm:t>
    </dgm:pt>
    <dgm:pt modelId="{83D1A33A-7BF3-4F52-8330-9EEE67321C59}" type="pres">
      <dgm:prSet presAssocID="{E69A4713-6A90-4A9C-B163-FF2C33A5715D}" presName="sibTrans" presStyleCnt="0"/>
      <dgm:spPr/>
    </dgm:pt>
    <dgm:pt modelId="{79DC08AD-0651-4518-9E7E-F61622F40B25}" type="pres">
      <dgm:prSet presAssocID="{95597908-15B4-41D3-BF86-E052FFA73206}" presName="textNode" presStyleLbl="node1" presStyleIdx="2" presStyleCnt="4">
        <dgm:presLayoutVars>
          <dgm:bulletEnabled val="1"/>
        </dgm:presLayoutVars>
      </dgm:prSet>
      <dgm:spPr/>
      <dgm:t>
        <a:bodyPr/>
        <a:lstStyle/>
        <a:p>
          <a:endParaRPr lang="en-US"/>
        </a:p>
      </dgm:t>
    </dgm:pt>
    <dgm:pt modelId="{28E926F8-FB2B-4EB9-85EF-EF1069269216}" type="pres">
      <dgm:prSet presAssocID="{29C69CAD-CB24-44F3-8185-578038A2C550}" presName="sibTrans" presStyleCnt="0"/>
      <dgm:spPr/>
    </dgm:pt>
    <dgm:pt modelId="{139A51F1-76F9-421D-A981-096495272133}" type="pres">
      <dgm:prSet presAssocID="{BC71EE53-F4DA-423C-93AC-693289E193A8}" presName="textNode" presStyleLbl="node1" presStyleIdx="3" presStyleCnt="4">
        <dgm:presLayoutVars>
          <dgm:bulletEnabled val="1"/>
        </dgm:presLayoutVars>
      </dgm:prSet>
      <dgm:spPr/>
      <dgm:t>
        <a:bodyPr/>
        <a:lstStyle/>
        <a:p>
          <a:endParaRPr lang="en-US"/>
        </a:p>
      </dgm:t>
    </dgm:pt>
  </dgm:ptLst>
  <dgm:cxnLst>
    <dgm:cxn modelId="{908829BF-1779-43FB-A337-71CE2250AF17}" type="presOf" srcId="{95597908-15B4-41D3-BF86-E052FFA73206}" destId="{79DC08AD-0651-4518-9E7E-F61622F40B25}" srcOrd="0" destOrd="0" presId="urn:microsoft.com/office/officeart/2005/8/layout/hProcess9"/>
    <dgm:cxn modelId="{C8B324F0-51E6-475F-AB74-01C06C1DE434}" srcId="{42D808E9-3076-4BC0-825C-574691FEE4BE}" destId="{DF8E592B-9404-46FA-A102-B1DBF2AF0620}" srcOrd="0" destOrd="0" parTransId="{54D2DB2E-5B9E-4011-AA04-F43BB9F9E91E}" sibTransId="{F5D21C08-2F44-464C-B5B0-F40801B5A752}"/>
    <dgm:cxn modelId="{094B119D-DFAD-4D05-A591-67BA622CA2B7}" srcId="{42D808E9-3076-4BC0-825C-574691FEE4BE}" destId="{BC71EE53-F4DA-423C-93AC-693289E193A8}" srcOrd="3" destOrd="0" parTransId="{777A74A5-2E4E-461C-96D0-39BB2EFDE0A4}" sibTransId="{E7DFDFC8-5D95-49C6-9C8D-E9A79F9E165A}"/>
    <dgm:cxn modelId="{0319075A-ACDF-4B61-B8F6-ABDA1B2F203B}" type="presOf" srcId="{BC71EE53-F4DA-423C-93AC-693289E193A8}" destId="{139A51F1-76F9-421D-A981-096495272133}" srcOrd="0" destOrd="0" presId="urn:microsoft.com/office/officeart/2005/8/layout/hProcess9"/>
    <dgm:cxn modelId="{8757DC9E-37C8-41B4-8730-94A3C4AED318}" type="presOf" srcId="{C465E949-0CD7-4A01-860D-F7D2E0B32238}" destId="{1A488318-09F0-42A5-B522-C053B9A8524D}" srcOrd="0" destOrd="0" presId="urn:microsoft.com/office/officeart/2005/8/layout/hProcess9"/>
    <dgm:cxn modelId="{38CB7C2B-CB4E-47CB-BD83-E07E04DAD1BF}" type="presOf" srcId="{DF8E592B-9404-46FA-A102-B1DBF2AF0620}" destId="{DDDC8451-466D-440F-B91D-1413F34731E0}" srcOrd="0" destOrd="0" presId="urn:microsoft.com/office/officeart/2005/8/layout/hProcess9"/>
    <dgm:cxn modelId="{58C403A5-4B91-49A8-9FF9-A94DAB9A131A}" type="presOf" srcId="{42D808E9-3076-4BC0-825C-574691FEE4BE}" destId="{01CB5AA3-5847-4EF8-B87E-B14AE8B7E52F}" srcOrd="0" destOrd="0" presId="urn:microsoft.com/office/officeart/2005/8/layout/hProcess9"/>
    <dgm:cxn modelId="{33D573AB-8FDF-4162-AB04-A1210C950715}" srcId="{42D808E9-3076-4BC0-825C-574691FEE4BE}" destId="{C465E949-0CD7-4A01-860D-F7D2E0B32238}" srcOrd="1" destOrd="0" parTransId="{6C59BD8A-F89C-46B7-930C-CA9D226D9511}" sibTransId="{E69A4713-6A90-4A9C-B163-FF2C33A5715D}"/>
    <dgm:cxn modelId="{C1D56EEE-96B1-4BC3-AB34-EAF9C86797CA}" srcId="{42D808E9-3076-4BC0-825C-574691FEE4BE}" destId="{95597908-15B4-41D3-BF86-E052FFA73206}" srcOrd="2" destOrd="0" parTransId="{465FD8CB-CB2C-45E9-8BEF-78345985FEC9}" sibTransId="{29C69CAD-CB24-44F3-8185-578038A2C550}"/>
    <dgm:cxn modelId="{95A35455-3755-48A2-B0A8-099D1201EA52}" type="presParOf" srcId="{01CB5AA3-5847-4EF8-B87E-B14AE8B7E52F}" destId="{D9457453-E36E-446B-88B8-8E3388B5E0DC}" srcOrd="0" destOrd="0" presId="urn:microsoft.com/office/officeart/2005/8/layout/hProcess9"/>
    <dgm:cxn modelId="{3A6F2917-B91B-4648-8FB2-83C7821D2584}" type="presParOf" srcId="{01CB5AA3-5847-4EF8-B87E-B14AE8B7E52F}" destId="{653B0863-D28D-4166-AD7B-8196460447EA}" srcOrd="1" destOrd="0" presId="urn:microsoft.com/office/officeart/2005/8/layout/hProcess9"/>
    <dgm:cxn modelId="{3FFDF600-E5F6-46E2-AAF2-F7225C4B1C4C}" type="presParOf" srcId="{653B0863-D28D-4166-AD7B-8196460447EA}" destId="{DDDC8451-466D-440F-B91D-1413F34731E0}" srcOrd="0" destOrd="0" presId="urn:microsoft.com/office/officeart/2005/8/layout/hProcess9"/>
    <dgm:cxn modelId="{4B7FD0DA-D279-4F57-845B-4D495FA62312}" type="presParOf" srcId="{653B0863-D28D-4166-AD7B-8196460447EA}" destId="{0187CA1C-04EB-4791-824E-A4408826E3EA}" srcOrd="1" destOrd="0" presId="urn:microsoft.com/office/officeart/2005/8/layout/hProcess9"/>
    <dgm:cxn modelId="{3E1ED159-0C6A-4E1D-82F6-8CBD5E8B0FBE}" type="presParOf" srcId="{653B0863-D28D-4166-AD7B-8196460447EA}" destId="{1A488318-09F0-42A5-B522-C053B9A8524D}" srcOrd="2" destOrd="0" presId="urn:microsoft.com/office/officeart/2005/8/layout/hProcess9"/>
    <dgm:cxn modelId="{8F33CE3B-9B5C-4934-90EC-C389C2C54DC6}" type="presParOf" srcId="{653B0863-D28D-4166-AD7B-8196460447EA}" destId="{83D1A33A-7BF3-4F52-8330-9EEE67321C59}" srcOrd="3" destOrd="0" presId="urn:microsoft.com/office/officeart/2005/8/layout/hProcess9"/>
    <dgm:cxn modelId="{C5E1D608-87A2-413C-BDE1-A94F22DCC584}" type="presParOf" srcId="{653B0863-D28D-4166-AD7B-8196460447EA}" destId="{79DC08AD-0651-4518-9E7E-F61622F40B25}" srcOrd="4" destOrd="0" presId="urn:microsoft.com/office/officeart/2005/8/layout/hProcess9"/>
    <dgm:cxn modelId="{4E4DCED0-7F98-4434-9484-53A0042A38EE}" type="presParOf" srcId="{653B0863-D28D-4166-AD7B-8196460447EA}" destId="{28E926F8-FB2B-4EB9-85EF-EF1069269216}" srcOrd="5" destOrd="0" presId="urn:microsoft.com/office/officeart/2005/8/layout/hProcess9"/>
    <dgm:cxn modelId="{56909E11-24F8-4E26-BE23-FB9131BC8ABE}" type="presParOf" srcId="{653B0863-D28D-4166-AD7B-8196460447EA}" destId="{139A51F1-76F9-421D-A981-096495272133}"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58DDEF-59F6-48B2-BAA9-99F1EE45E54C}">
      <dsp:nvSpPr>
        <dsp:cNvPr id="0" name=""/>
        <dsp:cNvSpPr/>
      </dsp:nvSpPr>
      <dsp:spPr>
        <a:xfrm>
          <a:off x="3245610" y="-98198"/>
          <a:ext cx="3640205" cy="1264195"/>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C412A8-DD8D-40D0-84DE-2755C0CD82B5}">
      <dsp:nvSpPr>
        <dsp:cNvPr id="0" name=""/>
        <dsp:cNvSpPr/>
      </dsp:nvSpPr>
      <dsp:spPr>
        <a:xfrm rot="16200000">
          <a:off x="5075081" y="2148138"/>
          <a:ext cx="705466" cy="1189097"/>
        </a:xfrm>
        <a:prstGeom prst="downArrow">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057EDF-B647-4FCC-9B1E-66C98BBA1D9C}">
      <dsp:nvSpPr>
        <dsp:cNvPr id="0" name=""/>
        <dsp:cNvSpPr/>
      </dsp:nvSpPr>
      <dsp:spPr>
        <a:xfrm>
          <a:off x="6078660" y="1927659"/>
          <a:ext cx="3386238" cy="1662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sz="900" b="1" kern="1200" dirty="0" smtClean="0"/>
            <a:t>Twitter</a:t>
          </a:r>
          <a:r>
            <a:rPr lang="en-US" sz="900" kern="1200" dirty="0" smtClean="0"/>
            <a:t>: number of tweets mentioning artist, number of tweets from artist</a:t>
          </a:r>
        </a:p>
        <a:p>
          <a:pPr lvl="0" algn="l" defTabSz="400050">
            <a:lnSpc>
              <a:spcPct val="90000"/>
            </a:lnSpc>
            <a:spcBef>
              <a:spcPct val="0"/>
            </a:spcBef>
            <a:spcAft>
              <a:spcPct val="35000"/>
            </a:spcAft>
          </a:pPr>
          <a:r>
            <a:rPr lang="en-US" sz="900" b="1" kern="1200" dirty="0" smtClean="0"/>
            <a:t>Facebook</a:t>
          </a:r>
          <a:r>
            <a:rPr lang="en-US" sz="900" kern="1200" dirty="0" smtClean="0"/>
            <a:t>: musician page comments</a:t>
          </a:r>
        </a:p>
        <a:p>
          <a:pPr lvl="0" algn="l" defTabSz="400050">
            <a:lnSpc>
              <a:spcPct val="90000"/>
            </a:lnSpc>
            <a:spcBef>
              <a:spcPct val="0"/>
            </a:spcBef>
            <a:spcAft>
              <a:spcPct val="35000"/>
            </a:spcAft>
          </a:pPr>
          <a:r>
            <a:rPr lang="en-US" sz="900" b="1" kern="1200" dirty="0" smtClean="0"/>
            <a:t>Google</a:t>
          </a:r>
          <a:r>
            <a:rPr lang="en-US" sz="900" kern="1200" dirty="0" smtClean="0"/>
            <a:t>: search hits</a:t>
          </a:r>
        </a:p>
        <a:p>
          <a:pPr lvl="0" algn="l" defTabSz="400050">
            <a:lnSpc>
              <a:spcPct val="90000"/>
            </a:lnSpc>
            <a:spcBef>
              <a:spcPct val="0"/>
            </a:spcBef>
            <a:spcAft>
              <a:spcPct val="35000"/>
            </a:spcAft>
          </a:pPr>
          <a:r>
            <a:rPr lang="en-US" sz="900" b="1" kern="1200" dirty="0" smtClean="0"/>
            <a:t>Wikipedia: </a:t>
          </a:r>
          <a:r>
            <a:rPr lang="en-US" sz="900" b="0" kern="1200" dirty="0" smtClean="0"/>
            <a:t>number of page revisions</a:t>
          </a:r>
        </a:p>
        <a:p>
          <a:pPr lvl="0" algn="l" defTabSz="400050">
            <a:lnSpc>
              <a:spcPct val="90000"/>
            </a:lnSpc>
            <a:spcBef>
              <a:spcPct val="0"/>
            </a:spcBef>
            <a:spcAft>
              <a:spcPct val="35000"/>
            </a:spcAft>
          </a:pPr>
          <a:r>
            <a:rPr lang="en-US" sz="900" b="1" kern="1200" dirty="0" smtClean="0"/>
            <a:t>YouTube: </a:t>
          </a:r>
          <a:r>
            <a:rPr lang="en-US" sz="900" b="0" kern="1200" dirty="0" smtClean="0"/>
            <a:t>Song comments</a:t>
          </a:r>
        </a:p>
        <a:p>
          <a:pPr lvl="0" algn="l" defTabSz="400050">
            <a:lnSpc>
              <a:spcPct val="90000"/>
            </a:lnSpc>
            <a:spcBef>
              <a:spcPct val="0"/>
            </a:spcBef>
            <a:spcAft>
              <a:spcPct val="35000"/>
            </a:spcAft>
          </a:pPr>
          <a:r>
            <a:rPr lang="en-US" sz="900" b="1" kern="1200" dirty="0" smtClean="0"/>
            <a:t>Billboard: </a:t>
          </a:r>
          <a:r>
            <a:rPr lang="en-US" sz="900" b="0" kern="1200" dirty="0" smtClean="0"/>
            <a:t>Date song reaches peak position, peak position</a:t>
          </a:r>
          <a:endParaRPr lang="en-US" sz="900" b="1" kern="1200" dirty="0"/>
        </a:p>
      </dsp:txBody>
      <dsp:txXfrm>
        <a:off x="6078660" y="1927659"/>
        <a:ext cx="3386238" cy="1662634"/>
      </dsp:txXfrm>
    </dsp:sp>
    <dsp:sp modelId="{2AE9A501-A7AC-4B18-B7F3-3631E8325476}">
      <dsp:nvSpPr>
        <dsp:cNvPr id="0" name=""/>
        <dsp:cNvSpPr/>
      </dsp:nvSpPr>
      <dsp:spPr>
        <a:xfrm>
          <a:off x="4569064" y="1263633"/>
          <a:ext cx="1269839" cy="126983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Others</a:t>
          </a:r>
          <a:endParaRPr lang="en-US" sz="1900" kern="1200" dirty="0"/>
        </a:p>
      </dsp:txBody>
      <dsp:txXfrm>
        <a:off x="4755028" y="1449597"/>
        <a:ext cx="897911" cy="897911"/>
      </dsp:txXfrm>
    </dsp:sp>
    <dsp:sp modelId="{AE6E6062-4770-4199-AB27-917EF0926E81}">
      <dsp:nvSpPr>
        <dsp:cNvPr id="0" name=""/>
        <dsp:cNvSpPr/>
      </dsp:nvSpPr>
      <dsp:spPr>
        <a:xfrm>
          <a:off x="3660424" y="310971"/>
          <a:ext cx="1269839" cy="126983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YouTube</a:t>
          </a:r>
          <a:endParaRPr lang="en-US" sz="1900" kern="1200" dirty="0"/>
        </a:p>
      </dsp:txBody>
      <dsp:txXfrm>
        <a:off x="3846388" y="496935"/>
        <a:ext cx="897911" cy="897911"/>
      </dsp:txXfrm>
    </dsp:sp>
    <dsp:sp modelId="{532C7551-EC93-4506-B200-9FA09F84CF02}">
      <dsp:nvSpPr>
        <dsp:cNvPr id="0" name=""/>
        <dsp:cNvSpPr/>
      </dsp:nvSpPr>
      <dsp:spPr>
        <a:xfrm>
          <a:off x="4878583" y="3"/>
          <a:ext cx="1269839" cy="126983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Twitter</a:t>
          </a:r>
          <a:endParaRPr lang="en-US" sz="1900" kern="1200" dirty="0"/>
        </a:p>
      </dsp:txBody>
      <dsp:txXfrm>
        <a:off x="5064547" y="185967"/>
        <a:ext cx="897911" cy="897911"/>
      </dsp:txXfrm>
    </dsp:sp>
    <dsp:sp modelId="{42BF15E7-3308-4F74-BC23-D8FD82C0E350}">
      <dsp:nvSpPr>
        <dsp:cNvPr id="0" name=""/>
        <dsp:cNvSpPr/>
      </dsp:nvSpPr>
      <dsp:spPr>
        <a:xfrm>
          <a:off x="3391438" y="-17091"/>
          <a:ext cx="3359836" cy="2687869"/>
        </a:xfrm>
        <a:prstGeom prst="funnel">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7453-E36E-446B-88B8-8E3388B5E0DC}">
      <dsp:nvSpPr>
        <dsp:cNvPr id="0" name=""/>
        <dsp:cNvSpPr/>
      </dsp:nvSpPr>
      <dsp:spPr>
        <a:xfrm>
          <a:off x="759856" y="0"/>
          <a:ext cx="8611711" cy="364966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DC8451-466D-440F-B91D-1413F34731E0}">
      <dsp:nvSpPr>
        <dsp:cNvPr id="0" name=""/>
        <dsp:cNvSpPr/>
      </dsp:nvSpPr>
      <dsp:spPr>
        <a:xfrm>
          <a:off x="5070" y="1094898"/>
          <a:ext cx="2438863" cy="14598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API to get data and download into flat files</a:t>
          </a:r>
          <a:endParaRPr lang="en-US" sz="2100" kern="1200" dirty="0"/>
        </a:p>
      </dsp:txBody>
      <dsp:txXfrm>
        <a:off x="76335" y="1166163"/>
        <a:ext cx="2296333" cy="1317334"/>
      </dsp:txXfrm>
    </dsp:sp>
    <dsp:sp modelId="{1A488318-09F0-42A5-B522-C053B9A8524D}">
      <dsp:nvSpPr>
        <dsp:cNvPr id="0" name=""/>
        <dsp:cNvSpPr/>
      </dsp:nvSpPr>
      <dsp:spPr>
        <a:xfrm>
          <a:off x="2565877" y="1094898"/>
          <a:ext cx="2438863" cy="14598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Import into AWS EC2 instances, and create HFDS files</a:t>
          </a:r>
          <a:endParaRPr lang="en-US" sz="2100" kern="1200" dirty="0"/>
        </a:p>
      </dsp:txBody>
      <dsp:txXfrm>
        <a:off x="2637142" y="1166163"/>
        <a:ext cx="2296333" cy="1317334"/>
      </dsp:txXfrm>
    </dsp:sp>
    <dsp:sp modelId="{79DC08AD-0651-4518-9E7E-F61622F40B25}">
      <dsp:nvSpPr>
        <dsp:cNvPr id="0" name=""/>
        <dsp:cNvSpPr/>
      </dsp:nvSpPr>
      <dsp:spPr>
        <a:xfrm>
          <a:off x="5126684" y="1094898"/>
          <a:ext cx="2438863" cy="14598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Extract features from data using Hive (MR/TEZ)</a:t>
          </a:r>
          <a:endParaRPr lang="en-US" sz="2100" kern="1200" dirty="0"/>
        </a:p>
      </dsp:txBody>
      <dsp:txXfrm>
        <a:off x="5197949" y="1166163"/>
        <a:ext cx="2296333" cy="1317334"/>
      </dsp:txXfrm>
    </dsp:sp>
    <dsp:sp modelId="{139A51F1-76F9-421D-A981-096495272133}">
      <dsp:nvSpPr>
        <dsp:cNvPr id="0" name=""/>
        <dsp:cNvSpPr/>
      </dsp:nvSpPr>
      <dsp:spPr>
        <a:xfrm>
          <a:off x="7687490" y="1094898"/>
          <a:ext cx="2438863" cy="14598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Connect with reporting tool on Microsoft Power BI</a:t>
          </a:r>
          <a:endParaRPr lang="en-US" sz="2100" kern="1200" dirty="0"/>
        </a:p>
      </dsp:txBody>
      <dsp:txXfrm>
        <a:off x="7758755" y="1166163"/>
        <a:ext cx="2296333" cy="1317334"/>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12/24/2015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12/24/2015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9.png"/><Relationship Id="rId5" Type="http://schemas.openxmlformats.org/officeDocument/2006/relationships/diagramColors" Target="../diagrams/colors2.xml"/><Relationship Id="rId10" Type="http://schemas.openxmlformats.org/officeDocument/2006/relationships/image" Target="../media/image8.png"/><Relationship Id="rId4" Type="http://schemas.openxmlformats.org/officeDocument/2006/relationships/diagramQuickStyle" Target="../diagrams/quickStyle2.xm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hyperlink" Target="http://developer.echonest.com/docs/v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16637" y="1964267"/>
            <a:ext cx="7843488" cy="2421464"/>
          </a:xfrm>
        </p:spPr>
        <p:txBody>
          <a:bodyPr/>
          <a:lstStyle/>
          <a:p>
            <a:r>
              <a:rPr lang="en-US" dirty="0" smtClean="0"/>
              <a:t>Musicians meets big data</a:t>
            </a:r>
            <a:endParaRPr lang="en-US" dirty="0"/>
          </a:p>
        </p:txBody>
      </p:sp>
      <p:sp>
        <p:nvSpPr>
          <p:cNvPr id="3" name="Subtitle 2"/>
          <p:cNvSpPr>
            <a:spLocks noGrp="1"/>
          </p:cNvSpPr>
          <p:nvPr>
            <p:ph type="subTitle" idx="1"/>
          </p:nvPr>
        </p:nvSpPr>
        <p:spPr/>
        <p:txBody>
          <a:bodyPr/>
          <a:lstStyle/>
          <a:p>
            <a:r>
              <a:rPr lang="en-US" dirty="0" smtClean="0"/>
              <a:t>Umber, Lin, </a:t>
            </a:r>
          </a:p>
          <a:p>
            <a:r>
              <a:rPr lang="en-US" dirty="0" smtClean="0"/>
              <a:t>W205 Final project</a:t>
            </a:r>
            <a:endParaRPr lang="en-US" dirty="0"/>
          </a:p>
        </p:txBody>
      </p:sp>
    </p:spTree>
    <p:extLst>
      <p:ext uri="{BB962C8B-B14F-4D97-AF65-F5344CB8AC3E}">
        <p14:creationId xmlns:p14="http://schemas.microsoft.com/office/powerpoint/2010/main" val="1539684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collected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9745" y="2265919"/>
            <a:ext cx="6163535" cy="3400900"/>
          </a:xfrm>
        </p:spPr>
      </p:pic>
    </p:spTree>
    <p:extLst>
      <p:ext uri="{BB962C8B-B14F-4D97-AF65-F5344CB8AC3E}">
        <p14:creationId xmlns:p14="http://schemas.microsoft.com/office/powerpoint/2010/main" val="1875321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Visualize data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228" y="3024406"/>
            <a:ext cx="8374375" cy="3649662"/>
          </a:xfrm>
        </p:spPr>
      </p:pic>
      <p:sp>
        <p:nvSpPr>
          <p:cNvPr id="5" name="Content Placeholder 2"/>
          <p:cNvSpPr txBox="1">
            <a:spLocks/>
          </p:cNvSpPr>
          <p:nvPr/>
        </p:nvSpPr>
        <p:spPr>
          <a:xfrm>
            <a:off x="685801" y="1085021"/>
            <a:ext cx="10131425" cy="2807776"/>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smtClean="0"/>
              <a:t>We monitor our data pipeline in Microsoft Power BI website. </a:t>
            </a:r>
          </a:p>
          <a:p>
            <a:r>
              <a:rPr lang="en-US" dirty="0" smtClean="0"/>
              <a:t>We can also easily view this chart from iPhone or tablet. </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6232" y="366025"/>
            <a:ext cx="1385292" cy="245889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0176" y="3079355"/>
            <a:ext cx="2887717" cy="162688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60176" y="5001657"/>
            <a:ext cx="2887717" cy="1626883"/>
          </a:xfrm>
          <a:prstGeom prst="rect">
            <a:avLst/>
          </a:prstGeom>
        </p:spPr>
      </p:pic>
    </p:spTree>
    <p:extLst>
      <p:ext uri="{BB962C8B-B14F-4D97-AF65-F5344CB8AC3E}">
        <p14:creationId xmlns:p14="http://schemas.microsoft.com/office/powerpoint/2010/main" val="2439397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05563"/>
            <a:ext cx="10131425" cy="1456267"/>
          </a:xfrm>
        </p:spPr>
        <p:txBody>
          <a:bodyPr/>
          <a:lstStyle/>
          <a:p>
            <a:r>
              <a:rPr lang="en-US" dirty="0" smtClean="0"/>
              <a:t>LOOKING AT CAUSES OF FLUCTUATION</a:t>
            </a:r>
            <a:endParaRPr lang="en-US" dirty="0"/>
          </a:p>
        </p:txBody>
      </p:sp>
      <p:sp>
        <p:nvSpPr>
          <p:cNvPr id="3" name="Content Placeholder 2"/>
          <p:cNvSpPr>
            <a:spLocks noGrp="1"/>
          </p:cNvSpPr>
          <p:nvPr>
            <p:ph idx="1"/>
          </p:nvPr>
        </p:nvSpPr>
        <p:spPr>
          <a:xfrm>
            <a:off x="755543" y="4707102"/>
            <a:ext cx="10131425" cy="2807776"/>
          </a:xfrm>
        </p:spPr>
        <p:txBody>
          <a:bodyPr/>
          <a:lstStyle/>
          <a:p>
            <a:r>
              <a:rPr lang="en-US" dirty="0" smtClean="0"/>
              <a:t>In this example, we change the inputs and data transformation</a:t>
            </a:r>
          </a:p>
          <a:p>
            <a:r>
              <a:rPr lang="en-US" dirty="0" smtClean="0"/>
              <a:t>look at multiple data sources for week to week: total tweets mentioning artist &amp; song, change from previous week billboard chart, change in google hits</a:t>
            </a:r>
          </a:p>
          <a:p>
            <a:pPr marL="0" indent="0">
              <a:buNone/>
            </a:pPr>
            <a:endParaRPr lang="en-US" dirty="0"/>
          </a:p>
        </p:txBody>
      </p:sp>
      <p:pic>
        <p:nvPicPr>
          <p:cNvPr id="4" name="Picture 3"/>
          <p:cNvPicPr>
            <a:picLocks noChangeAspect="1"/>
          </p:cNvPicPr>
          <p:nvPr/>
        </p:nvPicPr>
        <p:blipFill>
          <a:blip r:embed="rId2"/>
          <a:stretch>
            <a:fillRect/>
          </a:stretch>
        </p:blipFill>
        <p:spPr>
          <a:xfrm>
            <a:off x="840786" y="1525499"/>
            <a:ext cx="9015595" cy="3265555"/>
          </a:xfrm>
          <a:prstGeom prst="rect">
            <a:avLst/>
          </a:prstGeom>
        </p:spPr>
      </p:pic>
    </p:spTree>
    <p:extLst>
      <p:ext uri="{BB962C8B-B14F-4D97-AF65-F5344CB8AC3E}">
        <p14:creationId xmlns:p14="http://schemas.microsoft.com/office/powerpoint/2010/main" val="2494791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05563"/>
            <a:ext cx="10131425" cy="1456267"/>
          </a:xfrm>
        </p:spPr>
        <p:txBody>
          <a:bodyPr/>
          <a:lstStyle/>
          <a:p>
            <a:endParaRPr lang="en-US" dirty="0"/>
          </a:p>
        </p:txBody>
      </p:sp>
      <p:pic>
        <p:nvPicPr>
          <p:cNvPr id="5" name="Picture 4"/>
          <p:cNvPicPr>
            <a:picLocks noChangeAspect="1"/>
          </p:cNvPicPr>
          <p:nvPr/>
        </p:nvPicPr>
        <p:blipFill>
          <a:blip r:embed="rId2"/>
          <a:stretch>
            <a:fillRect/>
          </a:stretch>
        </p:blipFill>
        <p:spPr>
          <a:xfrm>
            <a:off x="3740656" y="1010092"/>
            <a:ext cx="4421089" cy="2652653"/>
          </a:xfrm>
          <a:prstGeom prst="rect">
            <a:avLst/>
          </a:prstGeom>
        </p:spPr>
      </p:pic>
      <p:pic>
        <p:nvPicPr>
          <p:cNvPr id="7" name="Picture 6"/>
          <p:cNvPicPr>
            <a:picLocks noChangeAspect="1"/>
          </p:cNvPicPr>
          <p:nvPr/>
        </p:nvPicPr>
        <p:blipFill>
          <a:blip r:embed="rId3"/>
          <a:stretch>
            <a:fillRect/>
          </a:stretch>
        </p:blipFill>
        <p:spPr>
          <a:xfrm>
            <a:off x="435932" y="3822233"/>
            <a:ext cx="11030535" cy="2769200"/>
          </a:xfrm>
          <a:prstGeom prst="rect">
            <a:avLst/>
          </a:prstGeom>
        </p:spPr>
      </p:pic>
    </p:spTree>
    <p:extLst>
      <p:ext uri="{BB962C8B-B14F-4D97-AF65-F5344CB8AC3E}">
        <p14:creationId xmlns:p14="http://schemas.microsoft.com/office/powerpoint/2010/main" val="1072328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05563"/>
            <a:ext cx="10131425" cy="1456267"/>
          </a:xfrm>
        </p:spPr>
        <p:txBody>
          <a:bodyPr/>
          <a:lstStyle/>
          <a:p>
            <a:r>
              <a:rPr lang="en-US" dirty="0" smtClean="0"/>
              <a:t>FUTURE</a:t>
            </a:r>
            <a:endParaRPr lang="en-US" dirty="0"/>
          </a:p>
        </p:txBody>
      </p:sp>
      <p:sp>
        <p:nvSpPr>
          <p:cNvPr id="6" name="Content Placeholder 2"/>
          <p:cNvSpPr>
            <a:spLocks noGrp="1"/>
          </p:cNvSpPr>
          <p:nvPr>
            <p:ph idx="1"/>
          </p:nvPr>
        </p:nvSpPr>
        <p:spPr>
          <a:xfrm>
            <a:off x="755543" y="1251521"/>
            <a:ext cx="10131425" cy="3972120"/>
          </a:xfrm>
        </p:spPr>
        <p:txBody>
          <a:bodyPr/>
          <a:lstStyle/>
          <a:p>
            <a:r>
              <a:rPr lang="en-US" dirty="0" smtClean="0"/>
              <a:t>Explore more data sources, not just tweet </a:t>
            </a:r>
          </a:p>
          <a:p>
            <a:r>
              <a:rPr lang="en-US" dirty="0" smtClean="0"/>
              <a:t>Explore more songs, the API we use allow us to get 15 artists per genre, and 100 songs per artist, we are only exploring 1 song from 1 artist per genre for now. </a:t>
            </a:r>
          </a:p>
          <a:p>
            <a:r>
              <a:rPr lang="en-US" dirty="0" smtClean="0"/>
              <a:t>Leverage Machine Learning algorithms to automate learning and iterative feedback process</a:t>
            </a:r>
          </a:p>
          <a:p>
            <a:r>
              <a:rPr lang="en-US" dirty="0" smtClean="0"/>
              <a:t>Enable structure and scale as more predictor inputs can easily be added or taken away</a:t>
            </a:r>
          </a:p>
          <a:p>
            <a:r>
              <a:rPr lang="en-US" dirty="0" smtClean="0"/>
              <a:t>Automate reporting to visualization layer, currently some parts are manual. </a:t>
            </a:r>
          </a:p>
          <a:p>
            <a:r>
              <a:rPr lang="en-US" dirty="0" smtClean="0"/>
              <a:t>Bug fixes if needed. </a:t>
            </a:r>
          </a:p>
          <a:p>
            <a:pPr marL="0" indent="0">
              <a:buNone/>
            </a:pPr>
            <a:endParaRPr lang="en-US" dirty="0"/>
          </a:p>
        </p:txBody>
      </p:sp>
    </p:spTree>
    <p:extLst>
      <p:ext uri="{BB962C8B-B14F-4D97-AF65-F5344CB8AC3E}">
        <p14:creationId xmlns:p14="http://schemas.microsoft.com/office/powerpoint/2010/main" val="2920570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 and evolve </a:t>
            </a:r>
            <a:endParaRPr lang="en-US" dirty="0"/>
          </a:p>
        </p:txBody>
      </p:sp>
      <p:sp>
        <p:nvSpPr>
          <p:cNvPr id="3" name="Content Placeholder 2"/>
          <p:cNvSpPr>
            <a:spLocks noGrp="1"/>
          </p:cNvSpPr>
          <p:nvPr>
            <p:ph idx="1"/>
          </p:nvPr>
        </p:nvSpPr>
        <p:spPr/>
        <p:txBody>
          <a:bodyPr/>
          <a:lstStyle/>
          <a:p>
            <a:r>
              <a:rPr lang="en-US" dirty="0" smtClean="0"/>
              <a:t>To Scale </a:t>
            </a:r>
          </a:p>
          <a:p>
            <a:pPr lvl="1"/>
            <a:r>
              <a:rPr lang="en-US" dirty="0" err="1" smtClean="0"/>
              <a:t>PostgresSQL</a:t>
            </a:r>
            <a:r>
              <a:rPr lang="en-US" dirty="0" smtClean="0"/>
              <a:t> is already a good choice for storage, Power BI may be limited when data reaches more than 2G, so we may need to partition the data based on some attribute, for example based on first alphabet in the song title </a:t>
            </a:r>
          </a:p>
          <a:p>
            <a:pPr lvl="1"/>
            <a:r>
              <a:rPr lang="en-US" dirty="0" smtClean="0"/>
              <a:t>More AWS machines and running more MR jobs to scrape historical data, and get data faster </a:t>
            </a:r>
            <a:endParaRPr lang="en-US" dirty="0"/>
          </a:p>
          <a:p>
            <a:r>
              <a:rPr lang="en-US" dirty="0" smtClean="0"/>
              <a:t>To Evolve </a:t>
            </a:r>
          </a:p>
          <a:p>
            <a:pPr lvl="1"/>
            <a:r>
              <a:rPr lang="en-US" dirty="0" smtClean="0"/>
              <a:t>Instantiate YouTube data scraping pipeline, including counting music video view counts, and comment count. If possible, also read all comments under the music video and start natural language processing machine learning process to extra key words that may predict a hit.</a:t>
            </a:r>
          </a:p>
          <a:p>
            <a:pPr lvl="1"/>
            <a:r>
              <a:rPr lang="en-US" dirty="0" smtClean="0"/>
              <a:t>Power BI can directly connect to </a:t>
            </a:r>
            <a:r>
              <a:rPr lang="en-US" dirty="0" err="1" smtClean="0"/>
              <a:t>PostgresSQL</a:t>
            </a:r>
            <a:r>
              <a:rPr lang="en-US" dirty="0" smtClean="0"/>
              <a:t> DB, so instead of manually download data into CSV, we can directly connect from Power BI to </a:t>
            </a:r>
            <a:r>
              <a:rPr lang="en-US" dirty="0" err="1" smtClean="0"/>
              <a:t>PostgresSQL</a:t>
            </a:r>
            <a:r>
              <a:rPr lang="en-US" dirty="0" smtClean="0"/>
              <a:t>.  </a:t>
            </a:r>
          </a:p>
        </p:txBody>
      </p:sp>
    </p:spTree>
    <p:extLst>
      <p:ext uri="{BB962C8B-B14F-4D97-AF65-F5344CB8AC3E}">
        <p14:creationId xmlns:p14="http://schemas.microsoft.com/office/powerpoint/2010/main" val="2950079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a:xfrm>
            <a:off x="267347" y="2831742"/>
            <a:ext cx="10381591" cy="1967478"/>
          </a:xfrm>
        </p:spPr>
        <p:txBody>
          <a:bodyPr>
            <a:noAutofit/>
          </a:bodyPr>
          <a:lstStyle/>
          <a:p>
            <a:r>
              <a:rPr lang="en-US" dirty="0"/>
              <a:t>Growing trend to predict a song’s success</a:t>
            </a:r>
          </a:p>
          <a:p>
            <a:pPr lvl="1"/>
            <a:r>
              <a:rPr lang="en-US" sz="1800" dirty="0"/>
              <a:t>Based on Characteristics – Million Song Dataset</a:t>
            </a:r>
          </a:p>
          <a:p>
            <a:pPr lvl="1"/>
            <a:r>
              <a:rPr lang="en-US" sz="1800" dirty="0"/>
              <a:t>Based on Lyrics - Journal of Advertising Research</a:t>
            </a:r>
          </a:p>
          <a:p>
            <a:r>
              <a:rPr lang="en-US" dirty="0"/>
              <a:t>The Opportunity</a:t>
            </a:r>
          </a:p>
          <a:p>
            <a:pPr lvl="1"/>
            <a:r>
              <a:rPr lang="en-US" sz="1800" dirty="0"/>
              <a:t>A lot of focus on looking at predicting success at personal level</a:t>
            </a:r>
          </a:p>
          <a:p>
            <a:pPr lvl="1"/>
            <a:r>
              <a:rPr lang="en-US" sz="1800" dirty="0"/>
              <a:t>Social media/APIs allow the ability to watch interest build up</a:t>
            </a:r>
          </a:p>
          <a:p>
            <a:r>
              <a:rPr lang="en-US" dirty="0"/>
              <a:t>The Potential</a:t>
            </a:r>
          </a:p>
          <a:p>
            <a:pPr lvl="1"/>
            <a:r>
              <a:rPr lang="en-US" sz="1800" dirty="0"/>
              <a:t>A scalable and real-time solution that enables marketers to understand what songs will be successful and how to replicate that success</a:t>
            </a:r>
          </a:p>
        </p:txBody>
      </p:sp>
      <p:pic>
        <p:nvPicPr>
          <p:cNvPr id="7" name="Picture 2" descr="http://i.ytimg.com/vi/CEfTrROi9ms/sddefa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6707" y="1957952"/>
            <a:ext cx="3555777" cy="2666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592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a:xfrm>
            <a:off x="685801" y="2142068"/>
            <a:ext cx="10381591" cy="1967478"/>
          </a:xfrm>
        </p:spPr>
        <p:txBody>
          <a:bodyPr/>
          <a:lstStyle/>
          <a:p>
            <a:r>
              <a:rPr lang="en-US" dirty="0" smtClean="0"/>
              <a:t>Enable musicians and businesses to predict a song’s success using the following 3 step method:</a:t>
            </a:r>
          </a:p>
          <a:p>
            <a:pPr marL="800100" lvl="1" indent="-342900">
              <a:buFont typeface="+mj-lt"/>
              <a:buAutoNum type="arabicPeriod"/>
            </a:pPr>
            <a:r>
              <a:rPr lang="en-US" b="1" dirty="0" smtClean="0"/>
              <a:t>UNDERSTAND – determine the best predictors for a song’s success</a:t>
            </a:r>
          </a:p>
          <a:p>
            <a:pPr marL="800100" lvl="1" indent="-342900">
              <a:buFont typeface="+mj-lt"/>
              <a:buAutoNum type="arabicPeriod"/>
            </a:pPr>
            <a:r>
              <a:rPr lang="en-US" b="1" dirty="0" smtClean="0"/>
              <a:t>ENABLE – use best predictors for real time future success</a:t>
            </a:r>
          </a:p>
          <a:p>
            <a:pPr marL="800100" lvl="1" indent="-342900">
              <a:buFont typeface="+mj-lt"/>
              <a:buAutoNum type="arabicPeriod"/>
            </a:pPr>
            <a:r>
              <a:rPr lang="en-US" b="1" dirty="0" smtClean="0"/>
              <a:t>ITERATE – continually reconcile prediction effectiveness against actual outcome</a:t>
            </a:r>
            <a:endParaRPr lang="en-US" b="1" dirty="0"/>
          </a:p>
        </p:txBody>
      </p:sp>
    </p:spTree>
    <p:extLst>
      <p:ext uri="{BB962C8B-B14F-4D97-AF65-F5344CB8AC3E}">
        <p14:creationId xmlns:p14="http://schemas.microsoft.com/office/powerpoint/2010/main" val="3300825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8567737"/>
              </p:ext>
            </p:extLst>
          </p:nvPr>
        </p:nvGraphicFramePr>
        <p:xfrm>
          <a:off x="685800" y="2141538"/>
          <a:ext cx="10131426" cy="45149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4214646" y="2141538"/>
            <a:ext cx="1139059" cy="725691"/>
          </a:xfrm>
          <a:prstGeom prst="rect">
            <a:avLst/>
          </a:prstGeom>
        </p:spPr>
      </p:pic>
      <p:pic>
        <p:nvPicPr>
          <p:cNvPr id="6" name="Picture 5"/>
          <p:cNvPicPr>
            <a:picLocks noChangeAspect="1"/>
          </p:cNvPicPr>
          <p:nvPr/>
        </p:nvPicPr>
        <p:blipFill>
          <a:blip r:embed="rId8"/>
          <a:stretch>
            <a:fillRect/>
          </a:stretch>
        </p:blipFill>
        <p:spPr>
          <a:xfrm>
            <a:off x="5751512" y="1786758"/>
            <a:ext cx="1082707" cy="894200"/>
          </a:xfrm>
          <a:prstGeom prst="rect">
            <a:avLst/>
          </a:prstGeom>
        </p:spPr>
      </p:pic>
    </p:spTree>
    <p:extLst>
      <p:ext uri="{BB962C8B-B14F-4D97-AF65-F5344CB8AC3E}">
        <p14:creationId xmlns:p14="http://schemas.microsoft.com/office/powerpoint/2010/main" val="2803335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pipeline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54036958"/>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804561" y="2294693"/>
            <a:ext cx="1139059" cy="725691"/>
          </a:xfrm>
          <a:prstGeom prst="rect">
            <a:avLst/>
          </a:prstGeom>
        </p:spPr>
      </p:pic>
      <p:pic>
        <p:nvPicPr>
          <p:cNvPr id="6" name="Picture 5"/>
          <p:cNvPicPr>
            <a:picLocks noChangeAspect="1"/>
          </p:cNvPicPr>
          <p:nvPr/>
        </p:nvPicPr>
        <p:blipFill>
          <a:blip r:embed="rId8"/>
          <a:stretch>
            <a:fillRect/>
          </a:stretch>
        </p:blipFill>
        <p:spPr>
          <a:xfrm>
            <a:off x="1943620" y="2294693"/>
            <a:ext cx="897265" cy="741045"/>
          </a:xfrm>
          <a:prstGeom prst="rect">
            <a:avLst/>
          </a:prstGeom>
        </p:spPr>
      </p:pic>
      <p:pic>
        <p:nvPicPr>
          <p:cNvPr id="7" name="Picture 6"/>
          <p:cNvPicPr>
            <a:picLocks noChangeAspect="1"/>
          </p:cNvPicPr>
          <p:nvPr/>
        </p:nvPicPr>
        <p:blipFill>
          <a:blip r:embed="rId9"/>
          <a:stretch>
            <a:fillRect/>
          </a:stretch>
        </p:blipFill>
        <p:spPr>
          <a:xfrm>
            <a:off x="3082679" y="2294693"/>
            <a:ext cx="3095625" cy="695325"/>
          </a:xfrm>
          <a:prstGeom prst="rect">
            <a:avLst/>
          </a:prstGeom>
        </p:spPr>
      </p:pic>
      <p:pic>
        <p:nvPicPr>
          <p:cNvPr id="8" name="Picture 7"/>
          <p:cNvPicPr>
            <a:picLocks noChangeAspect="1"/>
          </p:cNvPicPr>
          <p:nvPr/>
        </p:nvPicPr>
        <p:blipFill>
          <a:blip r:embed="rId10"/>
          <a:stretch>
            <a:fillRect/>
          </a:stretch>
        </p:blipFill>
        <p:spPr>
          <a:xfrm>
            <a:off x="6505903" y="2291585"/>
            <a:ext cx="811022" cy="728799"/>
          </a:xfrm>
          <a:prstGeom prst="rect">
            <a:avLst/>
          </a:prstGeom>
        </p:spPr>
      </p:pic>
      <p:pic>
        <p:nvPicPr>
          <p:cNvPr id="9" name="Picture 8"/>
          <p:cNvPicPr>
            <a:picLocks noChangeAspect="1"/>
          </p:cNvPicPr>
          <p:nvPr/>
        </p:nvPicPr>
        <p:blipFill>
          <a:blip r:embed="rId11"/>
          <a:stretch>
            <a:fillRect/>
          </a:stretch>
        </p:blipFill>
        <p:spPr>
          <a:xfrm>
            <a:off x="8660988" y="2379465"/>
            <a:ext cx="1628775" cy="571500"/>
          </a:xfrm>
          <a:prstGeom prst="rect">
            <a:avLst/>
          </a:prstGeom>
        </p:spPr>
      </p:pic>
    </p:spTree>
    <p:extLst>
      <p:ext uri="{BB962C8B-B14F-4D97-AF65-F5344CB8AC3E}">
        <p14:creationId xmlns:p14="http://schemas.microsoft.com/office/powerpoint/2010/main" val="248490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data from public </a:t>
            </a:r>
            <a:r>
              <a:rPr lang="en-US" dirty="0" err="1" smtClean="0"/>
              <a:t>api</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We investigated:</a:t>
            </a:r>
          </a:p>
          <a:p>
            <a:pPr lvl="1"/>
            <a:r>
              <a:rPr lang="en-US" dirty="0"/>
              <a:t>Sound Cloud(https://developers.soundcloud.com/docs/api/reference#comments )</a:t>
            </a:r>
          </a:p>
          <a:p>
            <a:pPr lvl="1"/>
            <a:r>
              <a:rPr lang="en-US" dirty="0"/>
              <a:t>YouTube(https://developers.google.com/youtube/v3/docs/videos )</a:t>
            </a:r>
          </a:p>
          <a:p>
            <a:pPr lvl="1"/>
            <a:r>
              <a:rPr lang="en-US" dirty="0"/>
              <a:t>Twitter(https://dev.twitter.com/rest/reference/get/search/tweets )</a:t>
            </a:r>
          </a:p>
          <a:p>
            <a:pPr lvl="1"/>
            <a:r>
              <a:rPr lang="en-US" dirty="0"/>
              <a:t>iTunes(https://www.apple.com/itunes/affiliates/resources/documentation/itunes-store-web-service-search-api.html )</a:t>
            </a:r>
          </a:p>
          <a:p>
            <a:pPr lvl="1"/>
            <a:r>
              <a:rPr lang="en-US" dirty="0" err="1"/>
              <a:t>lastfm</a:t>
            </a:r>
            <a:r>
              <a:rPr lang="en-US" dirty="0"/>
              <a:t>(http://www.last.fm/api )</a:t>
            </a:r>
          </a:p>
          <a:p>
            <a:pPr lvl="1"/>
            <a:r>
              <a:rPr lang="en-US" dirty="0" err="1"/>
              <a:t>facebook</a:t>
            </a:r>
            <a:r>
              <a:rPr lang="en-US" dirty="0"/>
              <a:t> likes for singer or band(http://stackoverflow.com/questions/9728279/getting-the-facebook-like-share-count-for-a-given-url )</a:t>
            </a:r>
          </a:p>
          <a:p>
            <a:pPr lvl="1"/>
            <a:r>
              <a:rPr lang="en-US" dirty="0" err="1"/>
              <a:t>Echonest</a:t>
            </a:r>
            <a:r>
              <a:rPr lang="en-US" dirty="0"/>
              <a:t>(http://developer.echonest.com/docs/v4/)</a:t>
            </a:r>
          </a:p>
          <a:p>
            <a:pPr lvl="1"/>
            <a:endParaRPr lang="en-US" dirty="0" smtClean="0"/>
          </a:p>
          <a:p>
            <a:r>
              <a:rPr lang="en-US" dirty="0" smtClean="0"/>
              <a:t>We decided to use:</a:t>
            </a:r>
          </a:p>
          <a:p>
            <a:pPr lvl="1"/>
            <a:r>
              <a:rPr lang="en-US" dirty="0" err="1"/>
              <a:t>Echonest</a:t>
            </a:r>
            <a:r>
              <a:rPr lang="en-US" dirty="0"/>
              <a:t>(</a:t>
            </a:r>
            <a:r>
              <a:rPr lang="en-US" dirty="0">
                <a:hlinkClick r:id="rId2"/>
              </a:rPr>
              <a:t>http://developer.echonest.com/docs/v4</a:t>
            </a:r>
            <a:r>
              <a:rPr lang="en-US" dirty="0" smtClean="0">
                <a:hlinkClick r:id="rId2"/>
              </a:rPr>
              <a:t>/</a:t>
            </a:r>
            <a:r>
              <a:rPr lang="en-US" dirty="0" smtClean="0"/>
              <a:t>)</a:t>
            </a:r>
          </a:p>
          <a:p>
            <a:pPr lvl="1"/>
            <a:r>
              <a:rPr lang="en-US" dirty="0"/>
              <a:t>Twitter(https://dev.twitter.com/rest/reference/get/search/tweets </a:t>
            </a:r>
            <a:r>
              <a:rPr lang="en-US" dirty="0" smtClean="0"/>
              <a:t>)</a:t>
            </a:r>
          </a:p>
          <a:p>
            <a:pPr lvl="1"/>
            <a:endParaRPr lang="en-US" dirty="0"/>
          </a:p>
        </p:txBody>
      </p:sp>
    </p:spTree>
    <p:extLst>
      <p:ext uri="{BB962C8B-B14F-4D97-AF65-F5344CB8AC3E}">
        <p14:creationId xmlns:p14="http://schemas.microsoft.com/office/powerpoint/2010/main" val="1597777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 google refine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2651" y="2141538"/>
            <a:ext cx="7157722" cy="3649662"/>
          </a:xfrm>
        </p:spPr>
      </p:pic>
    </p:spTree>
    <p:extLst>
      <p:ext uri="{BB962C8B-B14F-4D97-AF65-F5344CB8AC3E}">
        <p14:creationId xmlns:p14="http://schemas.microsoft.com/office/powerpoint/2010/main" val="1014897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TRANSFORMATION</a:t>
            </a:r>
            <a:endParaRPr lang="en-US" dirty="0"/>
          </a:p>
        </p:txBody>
      </p:sp>
      <p:sp>
        <p:nvSpPr>
          <p:cNvPr id="3" name="Content Placeholder 2"/>
          <p:cNvSpPr>
            <a:spLocks noGrp="1"/>
          </p:cNvSpPr>
          <p:nvPr>
            <p:ph idx="1"/>
          </p:nvPr>
        </p:nvSpPr>
        <p:spPr>
          <a:xfrm>
            <a:off x="685801" y="1248932"/>
            <a:ext cx="10131425" cy="3649133"/>
          </a:xfrm>
        </p:spPr>
        <p:txBody>
          <a:bodyPr/>
          <a:lstStyle/>
          <a:p>
            <a:r>
              <a:rPr lang="en-US" dirty="0" smtClean="0"/>
              <a:t>After setting up the data pipeline. We transformed </a:t>
            </a:r>
            <a:r>
              <a:rPr lang="en-US" dirty="0" err="1" smtClean="0"/>
              <a:t>json</a:t>
            </a:r>
            <a:r>
              <a:rPr lang="en-US" dirty="0" smtClean="0"/>
              <a:t> data into relational data and imported into </a:t>
            </a:r>
            <a:r>
              <a:rPr lang="en-US" dirty="0" err="1" smtClean="0"/>
              <a:t>postgres</a:t>
            </a:r>
            <a:r>
              <a:rPr lang="en-US" dirty="0" smtClean="0"/>
              <a:t> DB. </a:t>
            </a:r>
          </a:p>
          <a:p>
            <a:r>
              <a:rPr lang="en-US" dirty="0" smtClean="0"/>
              <a:t>Then added data attribute we need to enrich, such as tweet count, and song hotness. </a:t>
            </a:r>
          </a:p>
          <a:p>
            <a:r>
              <a:rPr lang="en-US" dirty="0" smtClean="0"/>
              <a:t>Data Structure: </a:t>
            </a:r>
            <a:r>
              <a:rPr lang="en-US" dirty="0" err="1" smtClean="0"/>
              <a:t>Json</a:t>
            </a:r>
            <a:r>
              <a:rPr lang="en-US" dirty="0"/>
              <a:t> </a:t>
            </a:r>
            <a:endParaRPr lang="en-US" dirty="0" smtClean="0"/>
          </a:p>
          <a:p>
            <a:r>
              <a:rPr lang="en-US" dirty="0" smtClean="0"/>
              <a:t>Size: M-L</a:t>
            </a:r>
          </a:p>
          <a:p>
            <a:r>
              <a:rPr lang="en-US" dirty="0" smtClean="0"/>
              <a:t>Processing Time: Short-Medium</a:t>
            </a:r>
          </a:p>
          <a:p>
            <a:endParaRPr lang="en-US" dirty="0" smtClean="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627" y="2966727"/>
            <a:ext cx="7819697" cy="3862675"/>
          </a:xfrm>
          <a:prstGeom prst="rect">
            <a:avLst/>
          </a:prstGeom>
        </p:spPr>
      </p:pic>
    </p:spTree>
    <p:extLst>
      <p:ext uri="{BB962C8B-B14F-4D97-AF65-F5344CB8AC3E}">
        <p14:creationId xmlns:p14="http://schemas.microsoft.com/office/powerpoint/2010/main" val="2212255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Tweet topologies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0639" y="2141538"/>
            <a:ext cx="9401746" cy="3649662"/>
          </a:xfrm>
        </p:spPr>
      </p:pic>
    </p:spTree>
    <p:extLst>
      <p:ext uri="{BB962C8B-B14F-4D97-AF65-F5344CB8AC3E}">
        <p14:creationId xmlns:p14="http://schemas.microsoft.com/office/powerpoint/2010/main" val="25398196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246</TotalTime>
  <Words>626</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Celestial</vt:lpstr>
      <vt:lpstr>Musicians meets big data</vt:lpstr>
      <vt:lpstr>PROBLEM</vt:lpstr>
      <vt:lpstr>Goal</vt:lpstr>
      <vt:lpstr>Data source</vt:lpstr>
      <vt:lpstr>Data pipeline</vt:lpstr>
      <vt:lpstr>Get data from public api</vt:lpstr>
      <vt:lpstr>Data in google refine</vt:lpstr>
      <vt:lpstr>DATA TRANSFORMATION</vt:lpstr>
      <vt:lpstr>Tweet topologies</vt:lpstr>
      <vt:lpstr>Data collected </vt:lpstr>
      <vt:lpstr>Visualize data </vt:lpstr>
      <vt:lpstr>LOOKING AT CAUSES OF FLUCTUATION</vt:lpstr>
      <vt:lpstr>PowerPoint Presentation</vt:lpstr>
      <vt:lpstr>FUTURE</vt:lpstr>
      <vt:lpstr>Scale and evolve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 band meets big data</dc:title>
  <dc:creator>Linfang Yang</dc:creator>
  <cp:lastModifiedBy>Linfang Yang</cp:lastModifiedBy>
  <cp:revision>22</cp:revision>
  <dcterms:created xsi:type="dcterms:W3CDTF">2015-09-29T01:04:44Z</dcterms:created>
  <dcterms:modified xsi:type="dcterms:W3CDTF">2015-12-23T23:17:23Z</dcterms:modified>
</cp:coreProperties>
</file>