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8" r:id="rId7"/>
    <p:sldId id="269" r:id="rId8"/>
    <p:sldId id="260" r:id="rId9"/>
    <p:sldId id="270" r:id="rId10"/>
    <p:sldId id="271" r:id="rId11"/>
    <p:sldId id="272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9A79C-A649-4E9C-98A5-71C9AC4E5759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B7E62-9CA7-4AC9-A9BE-9188DC364E30}">
      <dgm:prSet phldrT="[Text]"/>
      <dgm:spPr/>
      <dgm:t>
        <a:bodyPr/>
        <a:lstStyle/>
        <a:p>
          <a:r>
            <a:rPr lang="en-US" dirty="0" smtClean="0"/>
            <a:t>Twitter</a:t>
          </a:r>
          <a:endParaRPr lang="en-US" dirty="0"/>
        </a:p>
      </dgm:t>
    </dgm:pt>
    <dgm:pt modelId="{F88DF224-B911-4EAE-935D-2D336E266B95}" type="parTrans" cxnId="{6205475C-28BD-4D32-BD6B-2612EDFDD361}">
      <dgm:prSet/>
      <dgm:spPr/>
      <dgm:t>
        <a:bodyPr/>
        <a:lstStyle/>
        <a:p>
          <a:endParaRPr lang="en-US"/>
        </a:p>
      </dgm:t>
    </dgm:pt>
    <dgm:pt modelId="{2ABBD725-0D5D-4B50-82BB-7D5BDAEE4697}" type="sibTrans" cxnId="{6205475C-28BD-4D32-BD6B-2612EDFDD361}">
      <dgm:prSet/>
      <dgm:spPr/>
      <dgm:t>
        <a:bodyPr/>
        <a:lstStyle/>
        <a:p>
          <a:endParaRPr lang="en-US"/>
        </a:p>
      </dgm:t>
    </dgm:pt>
    <dgm:pt modelId="{BF80128C-1523-47DA-8124-AE09B756681C}">
      <dgm:prSet phldrT="[Text]"/>
      <dgm:spPr/>
      <dgm:t>
        <a:bodyPr/>
        <a:lstStyle/>
        <a:p>
          <a:r>
            <a:rPr lang="en-US" dirty="0" smtClean="0"/>
            <a:t>YouTube</a:t>
          </a:r>
          <a:endParaRPr lang="en-US" dirty="0"/>
        </a:p>
      </dgm:t>
    </dgm:pt>
    <dgm:pt modelId="{675C3CD2-A426-4863-B71C-5E9F47A80DC5}" type="parTrans" cxnId="{ABC51E1C-D89C-4DA8-A456-8F8AA9E8F7DE}">
      <dgm:prSet/>
      <dgm:spPr/>
      <dgm:t>
        <a:bodyPr/>
        <a:lstStyle/>
        <a:p>
          <a:endParaRPr lang="en-US"/>
        </a:p>
      </dgm:t>
    </dgm:pt>
    <dgm:pt modelId="{07318D01-D092-4860-A07C-028DDDE7D918}" type="sibTrans" cxnId="{ABC51E1C-D89C-4DA8-A456-8F8AA9E8F7DE}">
      <dgm:prSet/>
      <dgm:spPr/>
      <dgm:t>
        <a:bodyPr/>
        <a:lstStyle/>
        <a:p>
          <a:endParaRPr lang="en-US"/>
        </a:p>
      </dgm:t>
    </dgm:pt>
    <dgm:pt modelId="{6F78D306-2B8D-4654-A9AE-952BC99B0A9E}">
      <dgm:prSet phldrT="[Text]"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8966A00C-C55B-49FB-825D-FF18B67C2ED0}" type="parTrans" cxnId="{B2FE517B-EA56-43F2-8D9A-D592F2633702}">
      <dgm:prSet/>
      <dgm:spPr/>
      <dgm:t>
        <a:bodyPr/>
        <a:lstStyle/>
        <a:p>
          <a:endParaRPr lang="en-US"/>
        </a:p>
      </dgm:t>
    </dgm:pt>
    <dgm:pt modelId="{A8D26D7C-C0C3-44A7-ABC9-C94D9121A6FD}" type="sibTrans" cxnId="{B2FE517B-EA56-43F2-8D9A-D592F2633702}">
      <dgm:prSet/>
      <dgm:spPr/>
      <dgm:t>
        <a:bodyPr/>
        <a:lstStyle/>
        <a:p>
          <a:endParaRPr lang="en-US"/>
        </a:p>
      </dgm:t>
    </dgm:pt>
    <dgm:pt modelId="{DC215BED-E9C4-44E2-AB13-A59BB6497B13}">
      <dgm:prSet phldrT="[Text]" custT="1"/>
      <dgm:spPr/>
      <dgm:t>
        <a:bodyPr/>
        <a:lstStyle/>
        <a:p>
          <a:pPr algn="l"/>
          <a:r>
            <a:rPr lang="en-US" sz="900" b="1" dirty="0" smtClean="0"/>
            <a:t>Twitter</a:t>
          </a:r>
          <a:r>
            <a:rPr lang="en-US" sz="900" dirty="0" smtClean="0"/>
            <a:t>: number of tweets mentioning artist, number of tweets from artist</a:t>
          </a:r>
        </a:p>
        <a:p>
          <a:pPr algn="l"/>
          <a:r>
            <a:rPr lang="en-US" sz="900" b="1" dirty="0" smtClean="0"/>
            <a:t>Facebook</a:t>
          </a:r>
          <a:r>
            <a:rPr lang="en-US" sz="900" dirty="0" smtClean="0"/>
            <a:t>: musician page comments</a:t>
          </a:r>
        </a:p>
        <a:p>
          <a:pPr algn="l"/>
          <a:r>
            <a:rPr lang="en-US" sz="900" b="1" dirty="0" smtClean="0"/>
            <a:t>Google</a:t>
          </a:r>
          <a:r>
            <a:rPr lang="en-US" sz="900" dirty="0" smtClean="0"/>
            <a:t>: search hits</a:t>
          </a:r>
        </a:p>
        <a:p>
          <a:pPr algn="l"/>
          <a:r>
            <a:rPr lang="en-US" sz="900" b="1" dirty="0" smtClean="0"/>
            <a:t>Wikipedia: </a:t>
          </a:r>
          <a:r>
            <a:rPr lang="en-US" sz="900" b="0" dirty="0" smtClean="0"/>
            <a:t>number of page revisions</a:t>
          </a:r>
        </a:p>
        <a:p>
          <a:pPr algn="l"/>
          <a:r>
            <a:rPr lang="en-US" sz="900" b="1" dirty="0" smtClean="0"/>
            <a:t>YouTube: </a:t>
          </a:r>
          <a:r>
            <a:rPr lang="en-US" sz="900" b="0" dirty="0" smtClean="0"/>
            <a:t>Song comments</a:t>
          </a:r>
        </a:p>
        <a:p>
          <a:pPr algn="l"/>
          <a:r>
            <a:rPr lang="en-US" sz="900" b="1" dirty="0" smtClean="0"/>
            <a:t>Billboard: </a:t>
          </a:r>
          <a:r>
            <a:rPr lang="en-US" sz="900" b="0" dirty="0" smtClean="0"/>
            <a:t>Date song reaches peak position, peak position</a:t>
          </a:r>
          <a:endParaRPr lang="en-US" sz="900" b="1" dirty="0"/>
        </a:p>
      </dgm:t>
    </dgm:pt>
    <dgm:pt modelId="{168B0804-2F2C-4622-B4AE-C1ABEFBEAADC}" type="parTrans" cxnId="{67F86EC1-C774-400E-B038-069EC4C99CCE}">
      <dgm:prSet/>
      <dgm:spPr/>
      <dgm:t>
        <a:bodyPr/>
        <a:lstStyle/>
        <a:p>
          <a:endParaRPr lang="en-US"/>
        </a:p>
      </dgm:t>
    </dgm:pt>
    <dgm:pt modelId="{90146827-0FCD-4C8F-8AA1-7AF161B504D7}" type="sibTrans" cxnId="{67F86EC1-C774-400E-B038-069EC4C99CCE}">
      <dgm:prSet/>
      <dgm:spPr/>
      <dgm:t>
        <a:bodyPr/>
        <a:lstStyle/>
        <a:p>
          <a:endParaRPr lang="en-US"/>
        </a:p>
      </dgm:t>
    </dgm:pt>
    <dgm:pt modelId="{968B4475-C11E-4DAE-AF7D-5C134EDE3836}" type="pres">
      <dgm:prSet presAssocID="{B7B9A79C-A649-4E9C-98A5-71C9AC4E575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58DDEF-59F6-48B2-BAA9-99F1EE45E54C}" type="pres">
      <dgm:prSet presAssocID="{B7B9A79C-A649-4E9C-98A5-71C9AC4E5759}" presName="ellipse" presStyleLbl="trBgShp" presStyleIdx="0" presStyleCnt="1"/>
      <dgm:spPr/>
    </dgm:pt>
    <dgm:pt modelId="{6CC412A8-DD8D-40D0-84DE-2755C0CD82B5}" type="pres">
      <dgm:prSet presAssocID="{B7B9A79C-A649-4E9C-98A5-71C9AC4E5759}" presName="arrow1" presStyleLbl="fgShp" presStyleIdx="0" presStyleCnt="1" custAng="16200000" custScaleY="263367" custLinFactY="-6412" custLinFactNeighborX="50528" custLinFactNeighborY="-100000"/>
      <dgm:spPr/>
    </dgm:pt>
    <dgm:pt modelId="{B9057EDF-B647-4FCC-9B1E-66C98BBA1D9C}" type="pres">
      <dgm:prSet presAssocID="{B7B9A79C-A649-4E9C-98A5-71C9AC4E5759}" presName="rectangle" presStyleLbl="revTx" presStyleIdx="0" presStyleCnt="1" custScaleY="196399" custLinFactY="-20829" custLinFactNeighborX="7974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A501-A7AC-4B18-B7F3-3631E8325476}" type="pres">
      <dgm:prSet presAssocID="{BF80128C-1523-47DA-8124-AE09B756681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E6062-4770-4199-AB27-917EF0926E81}" type="pres">
      <dgm:prSet presAssocID="{6F78D306-2B8D-4654-A9AE-952BC99B0A9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7551-EC93-4506-B200-9FA09F84CF02}" type="pres">
      <dgm:prSet presAssocID="{DC215BED-E9C4-44E2-AB13-A59BB6497B13}" presName="item3" presStyleLbl="node1" presStyleIdx="2" presStyleCnt="3" custLinFactNeighborX="-6292" custLinFactNeighborY="-3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F15E7-3308-4F74-BC23-D8FD82C0E350}" type="pres">
      <dgm:prSet presAssocID="{B7B9A79C-A649-4E9C-98A5-71C9AC4E5759}" presName="funnel" presStyleLbl="trAlignAcc1" presStyleIdx="0" presStyleCnt="1" custScaleX="85046" custScaleY="85046"/>
      <dgm:spPr/>
    </dgm:pt>
  </dgm:ptLst>
  <dgm:cxnLst>
    <dgm:cxn modelId="{B2FE517B-EA56-43F2-8D9A-D592F2633702}" srcId="{B7B9A79C-A649-4E9C-98A5-71C9AC4E5759}" destId="{6F78D306-2B8D-4654-A9AE-952BC99B0A9E}" srcOrd="2" destOrd="0" parTransId="{8966A00C-C55B-49FB-825D-FF18B67C2ED0}" sibTransId="{A8D26D7C-C0C3-44A7-ABC9-C94D9121A6FD}"/>
    <dgm:cxn modelId="{CF3563AE-B83E-4660-8785-1078256D5511}" type="presOf" srcId="{BF80128C-1523-47DA-8124-AE09B756681C}" destId="{AE6E6062-4770-4199-AB27-917EF0926E81}" srcOrd="0" destOrd="0" presId="urn:microsoft.com/office/officeart/2005/8/layout/funnel1"/>
    <dgm:cxn modelId="{67F86EC1-C774-400E-B038-069EC4C99CCE}" srcId="{B7B9A79C-A649-4E9C-98A5-71C9AC4E5759}" destId="{DC215BED-E9C4-44E2-AB13-A59BB6497B13}" srcOrd="3" destOrd="0" parTransId="{168B0804-2F2C-4622-B4AE-C1ABEFBEAADC}" sibTransId="{90146827-0FCD-4C8F-8AA1-7AF161B504D7}"/>
    <dgm:cxn modelId="{E045F1B1-78DD-450E-9F4A-637B19F8803A}" type="presOf" srcId="{891B7E62-9CA7-4AC9-A9BE-9188DC364E30}" destId="{532C7551-EC93-4506-B200-9FA09F84CF02}" srcOrd="0" destOrd="0" presId="urn:microsoft.com/office/officeart/2005/8/layout/funnel1"/>
    <dgm:cxn modelId="{ABC51E1C-D89C-4DA8-A456-8F8AA9E8F7DE}" srcId="{B7B9A79C-A649-4E9C-98A5-71C9AC4E5759}" destId="{BF80128C-1523-47DA-8124-AE09B756681C}" srcOrd="1" destOrd="0" parTransId="{675C3CD2-A426-4863-B71C-5E9F47A80DC5}" sibTransId="{07318D01-D092-4860-A07C-028DDDE7D918}"/>
    <dgm:cxn modelId="{C4D1208D-067B-487D-853C-3A1DFF44F841}" type="presOf" srcId="{DC215BED-E9C4-44E2-AB13-A59BB6497B13}" destId="{B9057EDF-B647-4FCC-9B1E-66C98BBA1D9C}" srcOrd="0" destOrd="0" presId="urn:microsoft.com/office/officeart/2005/8/layout/funnel1"/>
    <dgm:cxn modelId="{B2B0A670-BC5E-406A-BC34-A6F894565776}" type="presOf" srcId="{B7B9A79C-A649-4E9C-98A5-71C9AC4E5759}" destId="{968B4475-C11E-4DAE-AF7D-5C134EDE3836}" srcOrd="0" destOrd="0" presId="urn:microsoft.com/office/officeart/2005/8/layout/funnel1"/>
    <dgm:cxn modelId="{6205475C-28BD-4D32-BD6B-2612EDFDD361}" srcId="{B7B9A79C-A649-4E9C-98A5-71C9AC4E5759}" destId="{891B7E62-9CA7-4AC9-A9BE-9188DC364E30}" srcOrd="0" destOrd="0" parTransId="{F88DF224-B911-4EAE-935D-2D336E266B95}" sibTransId="{2ABBD725-0D5D-4B50-82BB-7D5BDAEE4697}"/>
    <dgm:cxn modelId="{C50D9568-7161-4A6F-9C3C-B59E8E4BE26D}" type="presOf" srcId="{6F78D306-2B8D-4654-A9AE-952BC99B0A9E}" destId="{2AE9A501-A7AC-4B18-B7F3-3631E8325476}" srcOrd="0" destOrd="0" presId="urn:microsoft.com/office/officeart/2005/8/layout/funnel1"/>
    <dgm:cxn modelId="{9D2A4772-9256-4EFC-84FF-B1E3C1B3E509}" type="presParOf" srcId="{968B4475-C11E-4DAE-AF7D-5C134EDE3836}" destId="{0858DDEF-59F6-48B2-BAA9-99F1EE45E54C}" srcOrd="0" destOrd="0" presId="urn:microsoft.com/office/officeart/2005/8/layout/funnel1"/>
    <dgm:cxn modelId="{280C87A2-5A86-4236-AD42-9C99A09F0C41}" type="presParOf" srcId="{968B4475-C11E-4DAE-AF7D-5C134EDE3836}" destId="{6CC412A8-DD8D-40D0-84DE-2755C0CD82B5}" srcOrd="1" destOrd="0" presId="urn:microsoft.com/office/officeart/2005/8/layout/funnel1"/>
    <dgm:cxn modelId="{7BB868BA-9CE6-4384-8131-24026650F37A}" type="presParOf" srcId="{968B4475-C11E-4DAE-AF7D-5C134EDE3836}" destId="{B9057EDF-B647-4FCC-9B1E-66C98BBA1D9C}" srcOrd="2" destOrd="0" presId="urn:microsoft.com/office/officeart/2005/8/layout/funnel1"/>
    <dgm:cxn modelId="{72D974CA-4ECE-46E6-933B-259019B816FE}" type="presParOf" srcId="{968B4475-C11E-4DAE-AF7D-5C134EDE3836}" destId="{2AE9A501-A7AC-4B18-B7F3-3631E8325476}" srcOrd="3" destOrd="0" presId="urn:microsoft.com/office/officeart/2005/8/layout/funnel1"/>
    <dgm:cxn modelId="{FEF9A557-FA09-4BA3-BD82-F97F33B0D0F9}" type="presParOf" srcId="{968B4475-C11E-4DAE-AF7D-5C134EDE3836}" destId="{AE6E6062-4770-4199-AB27-917EF0926E81}" srcOrd="4" destOrd="0" presId="urn:microsoft.com/office/officeart/2005/8/layout/funnel1"/>
    <dgm:cxn modelId="{51C82C1C-3727-4C9E-9981-F6450D2FEA7F}" type="presParOf" srcId="{968B4475-C11E-4DAE-AF7D-5C134EDE3836}" destId="{532C7551-EC93-4506-B200-9FA09F84CF02}" srcOrd="5" destOrd="0" presId="urn:microsoft.com/office/officeart/2005/8/layout/funnel1"/>
    <dgm:cxn modelId="{7DFA4401-5877-4E78-8B77-BCE189DC2F5B}" type="presParOf" srcId="{968B4475-C11E-4DAE-AF7D-5C134EDE3836}" destId="{42BF15E7-3308-4F74-BC23-D8FD82C0E35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808E9-3076-4BC0-825C-574691FEE4B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F8E592B-9404-46FA-A102-B1DBF2AF0620}">
      <dgm:prSet phldrT="[Text]"/>
      <dgm:spPr/>
      <dgm:t>
        <a:bodyPr/>
        <a:lstStyle/>
        <a:p>
          <a:r>
            <a:rPr lang="en-US" dirty="0" smtClean="0"/>
            <a:t>API to get data and download into flat files</a:t>
          </a:r>
          <a:endParaRPr lang="en-US" dirty="0"/>
        </a:p>
      </dgm:t>
    </dgm:pt>
    <dgm:pt modelId="{54D2DB2E-5B9E-4011-AA04-F43BB9F9E91E}" type="parTrans" cxnId="{C8B324F0-51E6-475F-AB74-01C06C1DE434}">
      <dgm:prSet/>
      <dgm:spPr/>
      <dgm:t>
        <a:bodyPr/>
        <a:lstStyle/>
        <a:p>
          <a:endParaRPr lang="en-US"/>
        </a:p>
      </dgm:t>
    </dgm:pt>
    <dgm:pt modelId="{F5D21C08-2F44-464C-B5B0-F40801B5A752}" type="sibTrans" cxnId="{C8B324F0-51E6-475F-AB74-01C06C1DE434}">
      <dgm:prSet/>
      <dgm:spPr/>
      <dgm:t>
        <a:bodyPr/>
        <a:lstStyle/>
        <a:p>
          <a:endParaRPr lang="en-US"/>
        </a:p>
      </dgm:t>
    </dgm:pt>
    <dgm:pt modelId="{C465E949-0CD7-4A01-860D-F7D2E0B32238}">
      <dgm:prSet phldrT="[Text]"/>
      <dgm:spPr/>
      <dgm:t>
        <a:bodyPr/>
        <a:lstStyle/>
        <a:p>
          <a:r>
            <a:rPr lang="en-US" dirty="0" smtClean="0"/>
            <a:t>Import into AWS EC2 instances, and create HFDS files</a:t>
          </a:r>
          <a:endParaRPr lang="en-US" dirty="0"/>
        </a:p>
      </dgm:t>
    </dgm:pt>
    <dgm:pt modelId="{6C59BD8A-F89C-46B7-930C-CA9D226D9511}" type="parTrans" cxnId="{33D573AB-8FDF-4162-AB04-A1210C950715}">
      <dgm:prSet/>
      <dgm:spPr/>
      <dgm:t>
        <a:bodyPr/>
        <a:lstStyle/>
        <a:p>
          <a:endParaRPr lang="en-US"/>
        </a:p>
      </dgm:t>
    </dgm:pt>
    <dgm:pt modelId="{E69A4713-6A90-4A9C-B163-FF2C33A5715D}" type="sibTrans" cxnId="{33D573AB-8FDF-4162-AB04-A1210C950715}">
      <dgm:prSet/>
      <dgm:spPr/>
      <dgm:t>
        <a:bodyPr/>
        <a:lstStyle/>
        <a:p>
          <a:endParaRPr lang="en-US"/>
        </a:p>
      </dgm:t>
    </dgm:pt>
    <dgm:pt modelId="{95597908-15B4-41D3-BF86-E052FFA73206}">
      <dgm:prSet phldrT="[Text]"/>
      <dgm:spPr/>
      <dgm:t>
        <a:bodyPr/>
        <a:lstStyle/>
        <a:p>
          <a:r>
            <a:rPr lang="en-US" dirty="0" smtClean="0"/>
            <a:t>Extract features from data using Hive (MR/TEZ)</a:t>
          </a:r>
          <a:endParaRPr lang="en-US" dirty="0"/>
        </a:p>
      </dgm:t>
    </dgm:pt>
    <dgm:pt modelId="{465FD8CB-CB2C-45E9-8BEF-78345985FEC9}" type="parTrans" cxnId="{C1D56EEE-96B1-4BC3-AB34-EAF9C86797CA}">
      <dgm:prSet/>
      <dgm:spPr/>
      <dgm:t>
        <a:bodyPr/>
        <a:lstStyle/>
        <a:p>
          <a:endParaRPr lang="en-US"/>
        </a:p>
      </dgm:t>
    </dgm:pt>
    <dgm:pt modelId="{29C69CAD-CB24-44F3-8185-578038A2C550}" type="sibTrans" cxnId="{C1D56EEE-96B1-4BC3-AB34-EAF9C86797CA}">
      <dgm:prSet/>
      <dgm:spPr/>
      <dgm:t>
        <a:bodyPr/>
        <a:lstStyle/>
        <a:p>
          <a:endParaRPr lang="en-US"/>
        </a:p>
      </dgm:t>
    </dgm:pt>
    <dgm:pt modelId="{BC71EE53-F4DA-423C-93AC-693289E193A8}">
      <dgm:prSet phldrT="[Text]"/>
      <dgm:spPr/>
      <dgm:t>
        <a:bodyPr/>
        <a:lstStyle/>
        <a:p>
          <a:r>
            <a:rPr lang="en-US" dirty="0" smtClean="0"/>
            <a:t>Connect with reporting tool on Microsoft Power BI</a:t>
          </a:r>
          <a:endParaRPr lang="en-US" dirty="0"/>
        </a:p>
      </dgm:t>
    </dgm:pt>
    <dgm:pt modelId="{777A74A5-2E4E-461C-96D0-39BB2EFDE0A4}" type="parTrans" cxnId="{094B119D-DFAD-4D05-A591-67BA622CA2B7}">
      <dgm:prSet/>
      <dgm:spPr/>
      <dgm:t>
        <a:bodyPr/>
        <a:lstStyle/>
        <a:p>
          <a:endParaRPr lang="en-US"/>
        </a:p>
      </dgm:t>
    </dgm:pt>
    <dgm:pt modelId="{E7DFDFC8-5D95-49C6-9C8D-E9A79F9E165A}" type="sibTrans" cxnId="{094B119D-DFAD-4D05-A591-67BA622CA2B7}">
      <dgm:prSet/>
      <dgm:spPr/>
      <dgm:t>
        <a:bodyPr/>
        <a:lstStyle/>
        <a:p>
          <a:endParaRPr lang="en-US"/>
        </a:p>
      </dgm:t>
    </dgm:pt>
    <dgm:pt modelId="{01CB5AA3-5847-4EF8-B87E-B14AE8B7E52F}" type="pres">
      <dgm:prSet presAssocID="{42D808E9-3076-4BC0-825C-574691FEE4BE}" presName="CompostProcess" presStyleCnt="0">
        <dgm:presLayoutVars>
          <dgm:dir/>
          <dgm:resizeHandles val="exact"/>
        </dgm:presLayoutVars>
      </dgm:prSet>
      <dgm:spPr/>
    </dgm:pt>
    <dgm:pt modelId="{D9457453-E36E-446B-88B8-8E3388B5E0DC}" type="pres">
      <dgm:prSet presAssocID="{42D808E9-3076-4BC0-825C-574691FEE4BE}" presName="arrow" presStyleLbl="bgShp" presStyleIdx="0" presStyleCnt="1"/>
      <dgm:spPr/>
    </dgm:pt>
    <dgm:pt modelId="{653B0863-D28D-4166-AD7B-8196460447EA}" type="pres">
      <dgm:prSet presAssocID="{42D808E9-3076-4BC0-825C-574691FEE4BE}" presName="linearProcess" presStyleCnt="0"/>
      <dgm:spPr/>
    </dgm:pt>
    <dgm:pt modelId="{DDDC8451-466D-440F-B91D-1413F34731E0}" type="pres">
      <dgm:prSet presAssocID="{DF8E592B-9404-46FA-A102-B1DBF2AF062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7CA1C-04EB-4791-824E-A4408826E3EA}" type="pres">
      <dgm:prSet presAssocID="{F5D21C08-2F44-464C-B5B0-F40801B5A752}" presName="sibTrans" presStyleCnt="0"/>
      <dgm:spPr/>
    </dgm:pt>
    <dgm:pt modelId="{1A488318-09F0-42A5-B522-C053B9A8524D}" type="pres">
      <dgm:prSet presAssocID="{C465E949-0CD7-4A01-860D-F7D2E0B3223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1A33A-7BF3-4F52-8330-9EEE67321C59}" type="pres">
      <dgm:prSet presAssocID="{E69A4713-6A90-4A9C-B163-FF2C33A5715D}" presName="sibTrans" presStyleCnt="0"/>
      <dgm:spPr/>
    </dgm:pt>
    <dgm:pt modelId="{79DC08AD-0651-4518-9E7E-F61622F40B25}" type="pres">
      <dgm:prSet presAssocID="{95597908-15B4-41D3-BF86-E052FFA7320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926F8-FB2B-4EB9-85EF-EF1069269216}" type="pres">
      <dgm:prSet presAssocID="{29C69CAD-CB24-44F3-8185-578038A2C550}" presName="sibTrans" presStyleCnt="0"/>
      <dgm:spPr/>
    </dgm:pt>
    <dgm:pt modelId="{139A51F1-76F9-421D-A981-096495272133}" type="pres">
      <dgm:prSet presAssocID="{BC71EE53-F4DA-423C-93AC-693289E193A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8829BF-1779-43FB-A337-71CE2250AF17}" type="presOf" srcId="{95597908-15B4-41D3-BF86-E052FFA73206}" destId="{79DC08AD-0651-4518-9E7E-F61622F40B25}" srcOrd="0" destOrd="0" presId="urn:microsoft.com/office/officeart/2005/8/layout/hProcess9"/>
    <dgm:cxn modelId="{C8B324F0-51E6-475F-AB74-01C06C1DE434}" srcId="{42D808E9-3076-4BC0-825C-574691FEE4BE}" destId="{DF8E592B-9404-46FA-A102-B1DBF2AF0620}" srcOrd="0" destOrd="0" parTransId="{54D2DB2E-5B9E-4011-AA04-F43BB9F9E91E}" sibTransId="{F5D21C08-2F44-464C-B5B0-F40801B5A752}"/>
    <dgm:cxn modelId="{094B119D-DFAD-4D05-A591-67BA622CA2B7}" srcId="{42D808E9-3076-4BC0-825C-574691FEE4BE}" destId="{BC71EE53-F4DA-423C-93AC-693289E193A8}" srcOrd="3" destOrd="0" parTransId="{777A74A5-2E4E-461C-96D0-39BB2EFDE0A4}" sibTransId="{E7DFDFC8-5D95-49C6-9C8D-E9A79F9E165A}"/>
    <dgm:cxn modelId="{0319075A-ACDF-4B61-B8F6-ABDA1B2F203B}" type="presOf" srcId="{BC71EE53-F4DA-423C-93AC-693289E193A8}" destId="{139A51F1-76F9-421D-A981-096495272133}" srcOrd="0" destOrd="0" presId="urn:microsoft.com/office/officeart/2005/8/layout/hProcess9"/>
    <dgm:cxn modelId="{8757DC9E-37C8-41B4-8730-94A3C4AED318}" type="presOf" srcId="{C465E949-0CD7-4A01-860D-F7D2E0B32238}" destId="{1A488318-09F0-42A5-B522-C053B9A8524D}" srcOrd="0" destOrd="0" presId="urn:microsoft.com/office/officeart/2005/8/layout/hProcess9"/>
    <dgm:cxn modelId="{38CB7C2B-CB4E-47CB-BD83-E07E04DAD1BF}" type="presOf" srcId="{DF8E592B-9404-46FA-A102-B1DBF2AF0620}" destId="{DDDC8451-466D-440F-B91D-1413F34731E0}" srcOrd="0" destOrd="0" presId="urn:microsoft.com/office/officeart/2005/8/layout/hProcess9"/>
    <dgm:cxn modelId="{58C403A5-4B91-49A8-9FF9-A94DAB9A131A}" type="presOf" srcId="{42D808E9-3076-4BC0-825C-574691FEE4BE}" destId="{01CB5AA3-5847-4EF8-B87E-B14AE8B7E52F}" srcOrd="0" destOrd="0" presId="urn:microsoft.com/office/officeart/2005/8/layout/hProcess9"/>
    <dgm:cxn modelId="{33D573AB-8FDF-4162-AB04-A1210C950715}" srcId="{42D808E9-3076-4BC0-825C-574691FEE4BE}" destId="{C465E949-0CD7-4A01-860D-F7D2E0B32238}" srcOrd="1" destOrd="0" parTransId="{6C59BD8A-F89C-46B7-930C-CA9D226D9511}" sibTransId="{E69A4713-6A90-4A9C-B163-FF2C33A5715D}"/>
    <dgm:cxn modelId="{C1D56EEE-96B1-4BC3-AB34-EAF9C86797CA}" srcId="{42D808E9-3076-4BC0-825C-574691FEE4BE}" destId="{95597908-15B4-41D3-BF86-E052FFA73206}" srcOrd="2" destOrd="0" parTransId="{465FD8CB-CB2C-45E9-8BEF-78345985FEC9}" sibTransId="{29C69CAD-CB24-44F3-8185-578038A2C550}"/>
    <dgm:cxn modelId="{95A35455-3755-48A2-B0A8-099D1201EA52}" type="presParOf" srcId="{01CB5AA3-5847-4EF8-B87E-B14AE8B7E52F}" destId="{D9457453-E36E-446B-88B8-8E3388B5E0DC}" srcOrd="0" destOrd="0" presId="urn:microsoft.com/office/officeart/2005/8/layout/hProcess9"/>
    <dgm:cxn modelId="{3A6F2917-B91B-4648-8FB2-83C7821D2584}" type="presParOf" srcId="{01CB5AA3-5847-4EF8-B87E-B14AE8B7E52F}" destId="{653B0863-D28D-4166-AD7B-8196460447EA}" srcOrd="1" destOrd="0" presId="urn:microsoft.com/office/officeart/2005/8/layout/hProcess9"/>
    <dgm:cxn modelId="{3FFDF600-E5F6-46E2-AAF2-F7225C4B1C4C}" type="presParOf" srcId="{653B0863-D28D-4166-AD7B-8196460447EA}" destId="{DDDC8451-466D-440F-B91D-1413F34731E0}" srcOrd="0" destOrd="0" presId="urn:microsoft.com/office/officeart/2005/8/layout/hProcess9"/>
    <dgm:cxn modelId="{4B7FD0DA-D279-4F57-845B-4D495FA62312}" type="presParOf" srcId="{653B0863-D28D-4166-AD7B-8196460447EA}" destId="{0187CA1C-04EB-4791-824E-A4408826E3EA}" srcOrd="1" destOrd="0" presId="urn:microsoft.com/office/officeart/2005/8/layout/hProcess9"/>
    <dgm:cxn modelId="{3E1ED159-0C6A-4E1D-82F6-8CBD5E8B0FBE}" type="presParOf" srcId="{653B0863-D28D-4166-AD7B-8196460447EA}" destId="{1A488318-09F0-42A5-B522-C053B9A8524D}" srcOrd="2" destOrd="0" presId="urn:microsoft.com/office/officeart/2005/8/layout/hProcess9"/>
    <dgm:cxn modelId="{8F33CE3B-9B5C-4934-90EC-C389C2C54DC6}" type="presParOf" srcId="{653B0863-D28D-4166-AD7B-8196460447EA}" destId="{83D1A33A-7BF3-4F52-8330-9EEE67321C59}" srcOrd="3" destOrd="0" presId="urn:microsoft.com/office/officeart/2005/8/layout/hProcess9"/>
    <dgm:cxn modelId="{C5E1D608-87A2-413C-BDE1-A94F22DCC584}" type="presParOf" srcId="{653B0863-D28D-4166-AD7B-8196460447EA}" destId="{79DC08AD-0651-4518-9E7E-F61622F40B25}" srcOrd="4" destOrd="0" presId="urn:microsoft.com/office/officeart/2005/8/layout/hProcess9"/>
    <dgm:cxn modelId="{4E4DCED0-7F98-4434-9484-53A0042A38EE}" type="presParOf" srcId="{653B0863-D28D-4166-AD7B-8196460447EA}" destId="{28E926F8-FB2B-4EB9-85EF-EF1069269216}" srcOrd="5" destOrd="0" presId="urn:microsoft.com/office/officeart/2005/8/layout/hProcess9"/>
    <dgm:cxn modelId="{56909E11-24F8-4E26-BE23-FB9131BC8ABE}" type="presParOf" srcId="{653B0863-D28D-4166-AD7B-8196460447EA}" destId="{139A51F1-76F9-421D-A981-09649527213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8DDEF-59F6-48B2-BAA9-99F1EE45E54C}">
      <dsp:nvSpPr>
        <dsp:cNvPr id="0" name=""/>
        <dsp:cNvSpPr/>
      </dsp:nvSpPr>
      <dsp:spPr>
        <a:xfrm>
          <a:off x="3245610" y="-98198"/>
          <a:ext cx="3640205" cy="126419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412A8-DD8D-40D0-84DE-2755C0CD82B5}">
      <dsp:nvSpPr>
        <dsp:cNvPr id="0" name=""/>
        <dsp:cNvSpPr/>
      </dsp:nvSpPr>
      <dsp:spPr>
        <a:xfrm rot="16200000">
          <a:off x="5075081" y="2148138"/>
          <a:ext cx="705466" cy="118909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7EDF-B647-4FCC-9B1E-66C98BBA1D9C}">
      <dsp:nvSpPr>
        <dsp:cNvPr id="0" name=""/>
        <dsp:cNvSpPr/>
      </dsp:nvSpPr>
      <dsp:spPr>
        <a:xfrm>
          <a:off x="6078660" y="1927659"/>
          <a:ext cx="3386238" cy="166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Twitter</a:t>
          </a:r>
          <a:r>
            <a:rPr lang="en-US" sz="900" kern="1200" dirty="0" smtClean="0"/>
            <a:t>: number of tweets mentioning artist, number of tweets from artist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Facebook</a:t>
          </a:r>
          <a:r>
            <a:rPr lang="en-US" sz="900" kern="1200" dirty="0" smtClean="0"/>
            <a:t>: musician page comments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Google</a:t>
          </a:r>
          <a:r>
            <a:rPr lang="en-US" sz="900" kern="1200" dirty="0" smtClean="0"/>
            <a:t>: search hits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Wikipedia: </a:t>
          </a:r>
          <a:r>
            <a:rPr lang="en-US" sz="900" b="0" kern="1200" dirty="0" smtClean="0"/>
            <a:t>number of page revisions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YouTube: </a:t>
          </a:r>
          <a:r>
            <a:rPr lang="en-US" sz="900" b="0" kern="1200" dirty="0" smtClean="0"/>
            <a:t>Song comments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Billboard: </a:t>
          </a:r>
          <a:r>
            <a:rPr lang="en-US" sz="900" b="0" kern="1200" dirty="0" smtClean="0"/>
            <a:t>Date song reaches peak position, peak position</a:t>
          </a:r>
          <a:endParaRPr lang="en-US" sz="900" b="1" kern="1200" dirty="0"/>
        </a:p>
      </dsp:txBody>
      <dsp:txXfrm>
        <a:off x="6078660" y="1927659"/>
        <a:ext cx="3386238" cy="1662634"/>
      </dsp:txXfrm>
    </dsp:sp>
    <dsp:sp modelId="{2AE9A501-A7AC-4B18-B7F3-3631E8325476}">
      <dsp:nvSpPr>
        <dsp:cNvPr id="0" name=""/>
        <dsp:cNvSpPr/>
      </dsp:nvSpPr>
      <dsp:spPr>
        <a:xfrm>
          <a:off x="4569064" y="1263633"/>
          <a:ext cx="1269839" cy="1269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Others</a:t>
          </a:r>
          <a:endParaRPr lang="en-US" sz="1900" kern="1200" dirty="0"/>
        </a:p>
      </dsp:txBody>
      <dsp:txXfrm>
        <a:off x="4755028" y="1449597"/>
        <a:ext cx="897911" cy="897911"/>
      </dsp:txXfrm>
    </dsp:sp>
    <dsp:sp modelId="{AE6E6062-4770-4199-AB27-917EF0926E81}">
      <dsp:nvSpPr>
        <dsp:cNvPr id="0" name=""/>
        <dsp:cNvSpPr/>
      </dsp:nvSpPr>
      <dsp:spPr>
        <a:xfrm>
          <a:off x="3660424" y="310971"/>
          <a:ext cx="1269839" cy="1269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YouTube</a:t>
          </a:r>
          <a:endParaRPr lang="en-US" sz="1900" kern="1200" dirty="0"/>
        </a:p>
      </dsp:txBody>
      <dsp:txXfrm>
        <a:off x="3846388" y="496935"/>
        <a:ext cx="897911" cy="897911"/>
      </dsp:txXfrm>
    </dsp:sp>
    <dsp:sp modelId="{532C7551-EC93-4506-B200-9FA09F84CF02}">
      <dsp:nvSpPr>
        <dsp:cNvPr id="0" name=""/>
        <dsp:cNvSpPr/>
      </dsp:nvSpPr>
      <dsp:spPr>
        <a:xfrm>
          <a:off x="4878583" y="3"/>
          <a:ext cx="1269839" cy="1269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Twitter</a:t>
          </a:r>
          <a:endParaRPr lang="en-US" sz="1900" kern="1200" dirty="0"/>
        </a:p>
      </dsp:txBody>
      <dsp:txXfrm>
        <a:off x="5064547" y="185967"/>
        <a:ext cx="897911" cy="897911"/>
      </dsp:txXfrm>
    </dsp:sp>
    <dsp:sp modelId="{42BF15E7-3308-4F74-BC23-D8FD82C0E350}">
      <dsp:nvSpPr>
        <dsp:cNvPr id="0" name=""/>
        <dsp:cNvSpPr/>
      </dsp:nvSpPr>
      <dsp:spPr>
        <a:xfrm>
          <a:off x="3391438" y="-17091"/>
          <a:ext cx="3359836" cy="268786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7453-E36E-446B-88B8-8E3388B5E0DC}">
      <dsp:nvSpPr>
        <dsp:cNvPr id="0" name=""/>
        <dsp:cNvSpPr/>
      </dsp:nvSpPr>
      <dsp:spPr>
        <a:xfrm>
          <a:off x="759856" y="0"/>
          <a:ext cx="8611711" cy="36496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8451-466D-440F-B91D-1413F34731E0}">
      <dsp:nvSpPr>
        <dsp:cNvPr id="0" name=""/>
        <dsp:cNvSpPr/>
      </dsp:nvSpPr>
      <dsp:spPr>
        <a:xfrm>
          <a:off x="5070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 to get data and download into flat files</a:t>
          </a:r>
          <a:endParaRPr lang="en-US" sz="2100" kern="1200" dirty="0"/>
        </a:p>
      </dsp:txBody>
      <dsp:txXfrm>
        <a:off x="76335" y="1166163"/>
        <a:ext cx="2296333" cy="1317334"/>
      </dsp:txXfrm>
    </dsp:sp>
    <dsp:sp modelId="{1A488318-09F0-42A5-B522-C053B9A8524D}">
      <dsp:nvSpPr>
        <dsp:cNvPr id="0" name=""/>
        <dsp:cNvSpPr/>
      </dsp:nvSpPr>
      <dsp:spPr>
        <a:xfrm>
          <a:off x="2565877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Import into AWS EC2 instances, and create HFDS files</a:t>
          </a:r>
          <a:endParaRPr lang="en-US" sz="2100" kern="1200" dirty="0"/>
        </a:p>
      </dsp:txBody>
      <dsp:txXfrm>
        <a:off x="2637142" y="1166163"/>
        <a:ext cx="2296333" cy="1317334"/>
      </dsp:txXfrm>
    </dsp:sp>
    <dsp:sp modelId="{79DC08AD-0651-4518-9E7E-F61622F40B25}">
      <dsp:nvSpPr>
        <dsp:cNvPr id="0" name=""/>
        <dsp:cNvSpPr/>
      </dsp:nvSpPr>
      <dsp:spPr>
        <a:xfrm>
          <a:off x="5126684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 features from data using Hive (MR/TEZ)</a:t>
          </a:r>
          <a:endParaRPr lang="en-US" sz="2100" kern="1200" dirty="0"/>
        </a:p>
      </dsp:txBody>
      <dsp:txXfrm>
        <a:off x="5197949" y="1166163"/>
        <a:ext cx="2296333" cy="1317334"/>
      </dsp:txXfrm>
    </dsp:sp>
    <dsp:sp modelId="{139A51F1-76F9-421D-A981-096495272133}">
      <dsp:nvSpPr>
        <dsp:cNvPr id="0" name=""/>
        <dsp:cNvSpPr/>
      </dsp:nvSpPr>
      <dsp:spPr>
        <a:xfrm>
          <a:off x="7687490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Connect with reporting tool on Microsoft Power BI</a:t>
          </a:r>
          <a:endParaRPr lang="en-US" sz="2100" kern="1200" dirty="0"/>
        </a:p>
      </dsp:txBody>
      <dsp:txXfrm>
        <a:off x="7758755" y="1166163"/>
        <a:ext cx="2296333" cy="1317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echonest.com/docs/v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6637" y="1964267"/>
            <a:ext cx="7843488" cy="2421464"/>
          </a:xfrm>
        </p:spPr>
        <p:txBody>
          <a:bodyPr/>
          <a:lstStyle/>
          <a:p>
            <a:r>
              <a:rPr lang="en-US" dirty="0" smtClean="0"/>
              <a:t>Musicians meets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Umber, Lin, </a:t>
            </a:r>
          </a:p>
          <a:p>
            <a:r>
              <a:rPr lang="en-US" dirty="0" smtClean="0"/>
              <a:t>W205 </a:t>
            </a:r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8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45" y="2265919"/>
            <a:ext cx="6163535" cy="3400900"/>
          </a:xfrm>
        </p:spPr>
      </p:pic>
    </p:spTree>
    <p:extLst>
      <p:ext uri="{BB962C8B-B14F-4D97-AF65-F5344CB8AC3E}">
        <p14:creationId xmlns:p14="http://schemas.microsoft.com/office/powerpoint/2010/main" val="187532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25" y="2929813"/>
            <a:ext cx="8374375" cy="364966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1" y="1085021"/>
            <a:ext cx="10131425" cy="2807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monitor our data pipeline in Microsoft Power BI website. </a:t>
            </a:r>
          </a:p>
          <a:p>
            <a:r>
              <a:rPr lang="en-US" dirty="0" smtClean="0"/>
              <a:t>We can also easily view this chart from iPhone or tablet.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9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LOOKING </a:t>
            </a:r>
            <a:r>
              <a:rPr lang="en-US" dirty="0" smtClean="0"/>
              <a:t>AT CAUSES OF FLUCTUATION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43" y="4707102"/>
            <a:ext cx="10131425" cy="2807776"/>
          </a:xfrm>
        </p:spPr>
        <p:txBody>
          <a:bodyPr/>
          <a:lstStyle/>
          <a:p>
            <a:r>
              <a:rPr lang="en-US" dirty="0" smtClean="0"/>
              <a:t>In this example, we change the inputs and data transformation</a:t>
            </a:r>
          </a:p>
          <a:p>
            <a:r>
              <a:rPr lang="en-US" dirty="0" smtClean="0"/>
              <a:t>look at multiple data sources for week to week: total tweets mentioning artist &amp; song, change from previous week billboard chart, change in google hits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6" y="1525499"/>
            <a:ext cx="9015595" cy="32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9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56" y="1010092"/>
            <a:ext cx="4421089" cy="2652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2" y="3822233"/>
            <a:ext cx="11030535" cy="2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43" y="1251521"/>
            <a:ext cx="10131425" cy="3972120"/>
          </a:xfrm>
        </p:spPr>
        <p:txBody>
          <a:bodyPr/>
          <a:lstStyle/>
          <a:p>
            <a:r>
              <a:rPr lang="en-US" dirty="0" smtClean="0"/>
              <a:t>Explore more data sources, not just tweet </a:t>
            </a:r>
          </a:p>
          <a:p>
            <a:r>
              <a:rPr lang="en-US" dirty="0" smtClean="0"/>
              <a:t>Explore more songs, the API we use allow us to get 15 artists per genre, and 100 songs per artist, we are only exploring 1 song from 1 artist per genre for now. </a:t>
            </a:r>
            <a:endParaRPr lang="en-US" dirty="0" smtClean="0"/>
          </a:p>
          <a:p>
            <a:r>
              <a:rPr lang="en-US" dirty="0" smtClean="0"/>
              <a:t>Leverage Machine Learning algorithms to automate learning and iterative feedback process</a:t>
            </a:r>
          </a:p>
          <a:p>
            <a:r>
              <a:rPr lang="en-US" dirty="0" smtClean="0"/>
              <a:t>Enable structure and scale as more predictor inputs can easily be added or taken away</a:t>
            </a:r>
          </a:p>
          <a:p>
            <a:r>
              <a:rPr lang="en-US" dirty="0" smtClean="0"/>
              <a:t>Automate reporting to visualization </a:t>
            </a:r>
            <a:r>
              <a:rPr lang="en-US" dirty="0" smtClean="0"/>
              <a:t>layer, currently some parts are manual. </a:t>
            </a:r>
            <a:endParaRPr lang="en-US" dirty="0" smtClean="0"/>
          </a:p>
          <a:p>
            <a:r>
              <a:rPr lang="en-US" dirty="0" smtClean="0"/>
              <a:t>Bug fixes if needed.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47" y="2831742"/>
            <a:ext cx="10381591" cy="1967478"/>
          </a:xfrm>
        </p:spPr>
        <p:txBody>
          <a:bodyPr>
            <a:noAutofit/>
          </a:bodyPr>
          <a:lstStyle/>
          <a:p>
            <a:r>
              <a:rPr lang="en-US" dirty="0"/>
              <a:t>Growing trend to predict a song’s success</a:t>
            </a:r>
          </a:p>
          <a:p>
            <a:pPr lvl="1"/>
            <a:r>
              <a:rPr lang="en-US" sz="1800" dirty="0"/>
              <a:t>Based on Characteristics – Million Song Dataset</a:t>
            </a:r>
          </a:p>
          <a:p>
            <a:pPr lvl="1"/>
            <a:r>
              <a:rPr lang="en-US" sz="1800" dirty="0"/>
              <a:t>Based on Lyrics - Journal of Advertising Research</a:t>
            </a:r>
          </a:p>
          <a:p>
            <a:r>
              <a:rPr lang="en-US" dirty="0"/>
              <a:t>The Opportunity</a:t>
            </a:r>
          </a:p>
          <a:p>
            <a:pPr lvl="1"/>
            <a:r>
              <a:rPr lang="en-US" sz="1800" dirty="0"/>
              <a:t>A lot of focus on looking at predicting success at personal level</a:t>
            </a:r>
          </a:p>
          <a:p>
            <a:pPr lvl="1"/>
            <a:r>
              <a:rPr lang="en-US" sz="1800" dirty="0"/>
              <a:t>Social media/APIs allow the ability to watch interest build up</a:t>
            </a:r>
          </a:p>
          <a:p>
            <a:r>
              <a:rPr lang="en-US" dirty="0"/>
              <a:t>The Potential</a:t>
            </a:r>
          </a:p>
          <a:p>
            <a:pPr lvl="1"/>
            <a:r>
              <a:rPr lang="en-US" sz="1800" dirty="0"/>
              <a:t>A scalable and real-time solution that enables marketers to understand what songs will be successful and how to replicate that success</a:t>
            </a:r>
          </a:p>
        </p:txBody>
      </p:sp>
      <p:pic>
        <p:nvPicPr>
          <p:cNvPr id="7" name="Picture 2" descr="http://i.ytimg.com/vi/CEfTrROi9ms/sd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07" y="1957952"/>
            <a:ext cx="3555777" cy="26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381591" cy="1967478"/>
          </a:xfrm>
        </p:spPr>
        <p:txBody>
          <a:bodyPr/>
          <a:lstStyle/>
          <a:p>
            <a:r>
              <a:rPr lang="en-US" dirty="0" smtClean="0"/>
              <a:t>Enable musicians and businesses to predict a song’s success using the following 3 step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UNDERSTAND – determine the best predictors for a song’s </a:t>
            </a:r>
            <a:r>
              <a:rPr lang="en-US" b="1" dirty="0" smtClean="0"/>
              <a:t>success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ENABLE – use best predictors for real time future success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ITERATE </a:t>
            </a:r>
            <a:r>
              <a:rPr lang="en-US" b="1" dirty="0" smtClean="0"/>
              <a:t>– continually reconcile prediction effectiveness against actual outcome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82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567737"/>
              </p:ext>
            </p:extLst>
          </p:nvPr>
        </p:nvGraphicFramePr>
        <p:xfrm>
          <a:off x="685800" y="2141538"/>
          <a:ext cx="10131426" cy="451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646" y="2141538"/>
            <a:ext cx="1139059" cy="725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1512" y="1786758"/>
            <a:ext cx="1082707" cy="8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3695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61" y="2294693"/>
            <a:ext cx="1139059" cy="725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3620" y="2294693"/>
            <a:ext cx="897265" cy="741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2679" y="2294693"/>
            <a:ext cx="309562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5903" y="2291585"/>
            <a:ext cx="811022" cy="728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0988" y="2379465"/>
            <a:ext cx="1628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data from public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investigated:</a:t>
            </a:r>
          </a:p>
          <a:p>
            <a:pPr lvl="1"/>
            <a:r>
              <a:rPr lang="en-US" dirty="0"/>
              <a:t>Sound Cloud(https://developers.soundcloud.com/docs/api/reference#comments )</a:t>
            </a:r>
          </a:p>
          <a:p>
            <a:pPr lvl="1"/>
            <a:r>
              <a:rPr lang="en-US" dirty="0"/>
              <a:t>YouTube(https://developers.google.com/youtube/v3/docs/videos )</a:t>
            </a:r>
          </a:p>
          <a:p>
            <a:pPr lvl="1"/>
            <a:r>
              <a:rPr lang="en-US" dirty="0"/>
              <a:t>Twitter(https://dev.twitter.com/rest/reference/get/search/tweets )</a:t>
            </a:r>
          </a:p>
          <a:p>
            <a:pPr lvl="1"/>
            <a:r>
              <a:rPr lang="en-US" dirty="0"/>
              <a:t>iTunes(https://www.apple.com/itunes/affiliates/resources/documentation/itunes-store-web-service-search-api.html )</a:t>
            </a:r>
          </a:p>
          <a:p>
            <a:pPr lvl="1"/>
            <a:r>
              <a:rPr lang="en-US" dirty="0" err="1"/>
              <a:t>lastfm</a:t>
            </a:r>
            <a:r>
              <a:rPr lang="en-US" dirty="0"/>
              <a:t>(http://www.last.fm/api )</a:t>
            </a:r>
          </a:p>
          <a:p>
            <a:pPr lvl="1"/>
            <a:r>
              <a:rPr lang="en-US" dirty="0" err="1"/>
              <a:t>facebook</a:t>
            </a:r>
            <a:r>
              <a:rPr lang="en-US" dirty="0"/>
              <a:t> likes for singer or band(http://stackoverflow.com/questions/9728279/getting-the-facebook-like-share-count-for-a-given-url )</a:t>
            </a:r>
          </a:p>
          <a:p>
            <a:pPr lvl="1"/>
            <a:r>
              <a:rPr lang="en-US" dirty="0" err="1"/>
              <a:t>Echonest</a:t>
            </a:r>
            <a:r>
              <a:rPr lang="en-US" dirty="0"/>
              <a:t>(http://developer.echonest.com/docs/v4/)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decided to use:</a:t>
            </a:r>
          </a:p>
          <a:p>
            <a:pPr lvl="1"/>
            <a:r>
              <a:rPr lang="en-US" dirty="0" err="1"/>
              <a:t>Echonest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http://developer.echonest.com/docs/v4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Twitter(https://dev.twitter.com/rest/reference/get/search/tweets 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7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google refine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51" y="2141538"/>
            <a:ext cx="7157722" cy="3649662"/>
          </a:xfrm>
        </p:spPr>
      </p:pic>
    </p:spTree>
    <p:extLst>
      <p:ext uri="{BB962C8B-B14F-4D97-AF65-F5344CB8AC3E}">
        <p14:creationId xmlns:p14="http://schemas.microsoft.com/office/powerpoint/2010/main" val="101489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48932"/>
            <a:ext cx="10131425" cy="3649133"/>
          </a:xfrm>
        </p:spPr>
        <p:txBody>
          <a:bodyPr/>
          <a:lstStyle/>
          <a:p>
            <a:r>
              <a:rPr lang="en-US" dirty="0" smtClean="0"/>
              <a:t>After setting up the data pipeline. We </a:t>
            </a:r>
            <a:r>
              <a:rPr lang="en-US" dirty="0" smtClean="0"/>
              <a:t>transformed </a:t>
            </a:r>
            <a:r>
              <a:rPr lang="en-US" dirty="0" err="1" smtClean="0"/>
              <a:t>json</a:t>
            </a:r>
            <a:r>
              <a:rPr lang="en-US" dirty="0" smtClean="0"/>
              <a:t> data into relational data and imported into </a:t>
            </a:r>
            <a:r>
              <a:rPr lang="en-US" dirty="0" err="1" smtClean="0"/>
              <a:t>postgres</a:t>
            </a:r>
            <a:r>
              <a:rPr lang="en-US" dirty="0" smtClean="0"/>
              <a:t> DB.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added data attribute we need to enrich, such as tweet count, and song hotness. </a:t>
            </a:r>
            <a:endParaRPr lang="en-US" dirty="0" smtClean="0"/>
          </a:p>
          <a:p>
            <a:r>
              <a:rPr lang="en-US" dirty="0" smtClean="0"/>
              <a:t>Data Structure: </a:t>
            </a:r>
            <a:r>
              <a:rPr lang="en-US" dirty="0" err="1" smtClean="0"/>
              <a:t>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Size: M-L</a:t>
            </a:r>
          </a:p>
          <a:p>
            <a:r>
              <a:rPr lang="en-US" dirty="0" smtClean="0"/>
              <a:t>Processing Time: Short-Medium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27" y="2966727"/>
            <a:ext cx="7819697" cy="38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topologies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9" y="2141538"/>
            <a:ext cx="9401746" cy="3649662"/>
          </a:xfrm>
        </p:spPr>
      </p:pic>
    </p:spTree>
    <p:extLst>
      <p:ext uri="{BB962C8B-B14F-4D97-AF65-F5344CB8AC3E}">
        <p14:creationId xmlns:p14="http://schemas.microsoft.com/office/powerpoint/2010/main" val="253981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179</TotalTime>
  <Words>484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Musicians meets big data</vt:lpstr>
      <vt:lpstr>PROBLEM</vt:lpstr>
      <vt:lpstr>Goal</vt:lpstr>
      <vt:lpstr>Data source</vt:lpstr>
      <vt:lpstr>Data pipeline</vt:lpstr>
      <vt:lpstr>Get data from public api</vt:lpstr>
      <vt:lpstr>Data in google refine</vt:lpstr>
      <vt:lpstr>DATA TRANSFORMATION</vt:lpstr>
      <vt:lpstr>Tweet topologies</vt:lpstr>
      <vt:lpstr>Data collected </vt:lpstr>
      <vt:lpstr>Visualize data </vt:lpstr>
      <vt:lpstr>LOOKING AT CAUSES OF FLUCTUATION</vt:lpstr>
      <vt:lpstr>PowerPoint Presentation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 band meets big data</dc:title>
  <dc:creator>Linfang Yang</dc:creator>
  <cp:lastModifiedBy>Linfang Yang</cp:lastModifiedBy>
  <cp:revision>19</cp:revision>
  <dcterms:created xsi:type="dcterms:W3CDTF">2015-09-29T01:04:44Z</dcterms:created>
  <dcterms:modified xsi:type="dcterms:W3CDTF">2015-12-23T17:12:50Z</dcterms:modified>
</cp:coreProperties>
</file>