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63"/>
  </p:notesMasterIdLst>
  <p:sldIdLst>
    <p:sldId id="256" r:id="rId2"/>
    <p:sldId id="348" r:id="rId3"/>
    <p:sldId id="257" r:id="rId4"/>
    <p:sldId id="258" r:id="rId5"/>
    <p:sldId id="337" r:id="rId6"/>
    <p:sldId id="349" r:id="rId7"/>
    <p:sldId id="259" r:id="rId8"/>
    <p:sldId id="338" r:id="rId9"/>
    <p:sldId id="265" r:id="rId10"/>
    <p:sldId id="268" r:id="rId11"/>
    <p:sldId id="287" r:id="rId12"/>
    <p:sldId id="339" r:id="rId13"/>
    <p:sldId id="266" r:id="rId14"/>
    <p:sldId id="309" r:id="rId15"/>
    <p:sldId id="310" r:id="rId16"/>
    <p:sldId id="293" r:id="rId17"/>
    <p:sldId id="294" r:id="rId18"/>
    <p:sldId id="295" r:id="rId19"/>
    <p:sldId id="296" r:id="rId20"/>
    <p:sldId id="350" r:id="rId21"/>
    <p:sldId id="297" r:id="rId22"/>
    <p:sldId id="298" r:id="rId23"/>
    <p:sldId id="316" r:id="rId24"/>
    <p:sldId id="317" r:id="rId25"/>
    <p:sldId id="312" r:id="rId26"/>
    <p:sldId id="311" r:id="rId27"/>
    <p:sldId id="313" r:id="rId28"/>
    <p:sldId id="315" r:id="rId29"/>
    <p:sldId id="318" r:id="rId30"/>
    <p:sldId id="319" r:id="rId31"/>
    <p:sldId id="340" r:id="rId32"/>
    <p:sldId id="269" r:id="rId33"/>
    <p:sldId id="342" r:id="rId34"/>
    <p:sldId id="320" r:id="rId35"/>
    <p:sldId id="321" r:id="rId36"/>
    <p:sldId id="351" r:id="rId37"/>
    <p:sldId id="326" r:id="rId38"/>
    <p:sldId id="325" r:id="rId39"/>
    <p:sldId id="322" r:id="rId40"/>
    <p:sldId id="323" r:id="rId41"/>
    <p:sldId id="324" r:id="rId42"/>
    <p:sldId id="336" r:id="rId43"/>
    <p:sldId id="344" r:id="rId44"/>
    <p:sldId id="343" r:id="rId45"/>
    <p:sldId id="352" r:id="rId46"/>
    <p:sldId id="327" r:id="rId47"/>
    <p:sldId id="306" r:id="rId48"/>
    <p:sldId id="307" r:id="rId49"/>
    <p:sldId id="328" r:id="rId50"/>
    <p:sldId id="329" r:id="rId51"/>
    <p:sldId id="330" r:id="rId52"/>
    <p:sldId id="331" r:id="rId53"/>
    <p:sldId id="341" r:id="rId54"/>
    <p:sldId id="332" r:id="rId55"/>
    <p:sldId id="333" r:id="rId56"/>
    <p:sldId id="334" r:id="rId57"/>
    <p:sldId id="345" r:id="rId58"/>
    <p:sldId id="346" r:id="rId59"/>
    <p:sldId id="335" r:id="rId60"/>
    <p:sldId id="353" r:id="rId61"/>
    <p:sldId id="347"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265" autoAdjust="0"/>
    <p:restoredTop sz="80032" autoAdjust="0"/>
  </p:normalViewPr>
  <p:slideViewPr>
    <p:cSldViewPr>
      <p:cViewPr>
        <p:scale>
          <a:sx n="100" d="100"/>
          <a:sy n="100" d="100"/>
        </p:scale>
        <p:origin x="-384" y="4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5ED6E4-7BA6-46B7-A651-1C2D115D6A74}" type="datetimeFigureOut">
              <a:rPr lang="zh-CN" altLang="en-US" smtClean="0"/>
              <a:pPr/>
              <a:t>2012/02/05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1C501-6532-448C-B847-E0921C1B2EA6}" type="slidenum">
              <a:rPr lang="zh-CN" altLang="en-US" smtClean="0"/>
              <a:pPr/>
              <a:t>‹#›</a:t>
            </a:fld>
            <a:endParaRPr lang="zh-CN" altLang="en-US"/>
          </a:p>
        </p:txBody>
      </p:sp>
    </p:spTree>
    <p:extLst>
      <p:ext uri="{BB962C8B-B14F-4D97-AF65-F5344CB8AC3E}">
        <p14:creationId xmlns="" xmlns:p14="http://schemas.microsoft.com/office/powerpoint/2010/main" val="394966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hadoop.apache.org/common/docs/r0.20.0/cn/cluster_setup.html#Hadoop%E7%9A%84%E6%9C%BA%E6%9E%B6%E6%84%9F%E7%9F%A5"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dirty="0" smtClean="0"/>
              <a:t>1.</a:t>
            </a:r>
            <a:r>
              <a:rPr lang="en-US" altLang="zh-CN" sz="1200" kern="1200" baseline="0" dirty="0" smtClean="0">
                <a:solidFill>
                  <a:schemeClr val="tx1"/>
                </a:solidFill>
                <a:latin typeface="+mn-lt"/>
                <a:ea typeface="+mn-ea"/>
                <a:cs typeface="+mn-cs"/>
              </a:rPr>
              <a:t> Progress is not always measurable, but nevertheless it tells </a:t>
            </a:r>
            <a:r>
              <a:rPr lang="en-US" altLang="zh-CN" sz="1200" kern="1200" baseline="0" dirty="0" err="1" smtClean="0">
                <a:solidFill>
                  <a:schemeClr val="tx1"/>
                </a:solidFill>
                <a:latin typeface="+mn-lt"/>
                <a:ea typeface="+mn-ea"/>
                <a:cs typeface="+mn-cs"/>
              </a:rPr>
              <a:t>Hadoop</a:t>
            </a:r>
            <a:r>
              <a:rPr lang="en-US" altLang="zh-CN" sz="1200" kern="1200" baseline="0" dirty="0" smtClean="0">
                <a:solidFill>
                  <a:schemeClr val="tx1"/>
                </a:solidFill>
                <a:latin typeface="+mn-lt"/>
                <a:ea typeface="+mn-ea"/>
                <a:cs typeface="+mn-cs"/>
              </a:rPr>
              <a:t> that a task is doing</a:t>
            </a:r>
          </a:p>
          <a:p>
            <a:r>
              <a:rPr lang="en-US" altLang="zh-CN" sz="1200" kern="1200" baseline="0" dirty="0" smtClean="0">
                <a:solidFill>
                  <a:schemeClr val="tx1"/>
                </a:solidFill>
                <a:latin typeface="+mn-lt"/>
                <a:ea typeface="+mn-ea"/>
                <a:cs typeface="+mn-cs"/>
              </a:rPr>
              <a:t>something. For example, a task writing output records is making progress, even though</a:t>
            </a:r>
          </a:p>
          <a:p>
            <a:r>
              <a:rPr lang="en-US" altLang="zh-CN" sz="1200" kern="1200" baseline="0" dirty="0" smtClean="0">
                <a:solidFill>
                  <a:schemeClr val="tx1"/>
                </a:solidFill>
                <a:latin typeface="+mn-lt"/>
                <a:ea typeface="+mn-ea"/>
                <a:cs typeface="+mn-cs"/>
              </a:rPr>
              <a:t>it cannot be expressed as a percentage of the total number that will be written, since</a:t>
            </a:r>
          </a:p>
          <a:p>
            <a:r>
              <a:rPr lang="en-US" altLang="zh-CN" sz="1200" kern="1200" baseline="0" dirty="0" smtClean="0">
                <a:solidFill>
                  <a:schemeClr val="tx1"/>
                </a:solidFill>
                <a:latin typeface="+mn-lt"/>
                <a:ea typeface="+mn-ea"/>
                <a:cs typeface="+mn-cs"/>
              </a:rPr>
              <a:t>the latter figure may not be known, even by the task producing the output.</a:t>
            </a:r>
          </a:p>
          <a:p>
            <a:r>
              <a:rPr lang="en-US" altLang="zh-CN" sz="1200" kern="1200" baseline="0" dirty="0" smtClean="0">
                <a:solidFill>
                  <a:schemeClr val="tx1"/>
                </a:solidFill>
                <a:latin typeface="+mn-lt"/>
                <a:ea typeface="+mn-ea"/>
                <a:cs typeface="+mn-cs"/>
              </a:rPr>
              <a:t>Progress reporting is important, as it means </a:t>
            </a:r>
            <a:r>
              <a:rPr lang="en-US" altLang="zh-CN" sz="1200" kern="1200" baseline="0" dirty="0" err="1" smtClean="0">
                <a:solidFill>
                  <a:schemeClr val="tx1"/>
                </a:solidFill>
                <a:latin typeface="+mn-lt"/>
                <a:ea typeface="+mn-ea"/>
                <a:cs typeface="+mn-cs"/>
              </a:rPr>
              <a:t>Hadoop</a:t>
            </a:r>
            <a:r>
              <a:rPr lang="en-US" altLang="zh-CN" sz="1200" kern="1200" baseline="0" dirty="0" smtClean="0">
                <a:solidFill>
                  <a:schemeClr val="tx1"/>
                </a:solidFill>
                <a:latin typeface="+mn-lt"/>
                <a:ea typeface="+mn-ea"/>
                <a:cs typeface="+mn-cs"/>
              </a:rPr>
              <a:t> will not fail a task that’s making</a:t>
            </a:r>
          </a:p>
          <a:p>
            <a:r>
              <a:rPr lang="en-US" altLang="zh-CN" sz="1200" kern="1200" baseline="0" dirty="0" smtClean="0">
                <a:solidFill>
                  <a:schemeClr val="tx1"/>
                </a:solidFill>
                <a:latin typeface="+mn-lt"/>
                <a:ea typeface="+mn-ea"/>
                <a:cs typeface="+mn-cs"/>
              </a:rPr>
              <a:t>progress. All of the following operations constitute progress:</a:t>
            </a:r>
          </a:p>
          <a:p>
            <a:r>
              <a:rPr lang="en-US" altLang="zh-CN" sz="1200" kern="1200" baseline="0" dirty="0" smtClean="0">
                <a:solidFill>
                  <a:schemeClr val="tx1"/>
                </a:solidFill>
                <a:latin typeface="+mn-lt"/>
                <a:ea typeface="+mn-ea"/>
                <a:cs typeface="+mn-cs"/>
              </a:rPr>
              <a:t>• Reading an input record (in a </a:t>
            </a:r>
            <a:r>
              <a:rPr lang="en-US" altLang="zh-CN" sz="1200" kern="1200" baseline="0" dirty="0" err="1" smtClean="0">
                <a:solidFill>
                  <a:schemeClr val="tx1"/>
                </a:solidFill>
                <a:latin typeface="+mn-lt"/>
                <a:ea typeface="+mn-ea"/>
                <a:cs typeface="+mn-cs"/>
              </a:rPr>
              <a:t>mapper</a:t>
            </a:r>
            <a:r>
              <a:rPr lang="en-US" altLang="zh-CN" sz="1200" kern="1200" baseline="0" dirty="0" smtClean="0">
                <a:solidFill>
                  <a:schemeClr val="tx1"/>
                </a:solidFill>
                <a:latin typeface="+mn-lt"/>
                <a:ea typeface="+mn-ea"/>
                <a:cs typeface="+mn-cs"/>
              </a:rPr>
              <a:t> or reducer)</a:t>
            </a:r>
          </a:p>
          <a:p>
            <a:r>
              <a:rPr lang="en-US" altLang="zh-CN" sz="1200" kern="1200" baseline="0" dirty="0" smtClean="0">
                <a:solidFill>
                  <a:schemeClr val="tx1"/>
                </a:solidFill>
                <a:latin typeface="+mn-lt"/>
                <a:ea typeface="+mn-ea"/>
                <a:cs typeface="+mn-cs"/>
              </a:rPr>
              <a:t>• Writing an output record (in a </a:t>
            </a:r>
            <a:r>
              <a:rPr lang="en-US" altLang="zh-CN" sz="1200" kern="1200" baseline="0" dirty="0" err="1" smtClean="0">
                <a:solidFill>
                  <a:schemeClr val="tx1"/>
                </a:solidFill>
                <a:latin typeface="+mn-lt"/>
                <a:ea typeface="+mn-ea"/>
                <a:cs typeface="+mn-cs"/>
              </a:rPr>
              <a:t>mapper</a:t>
            </a:r>
            <a:r>
              <a:rPr lang="en-US" altLang="zh-CN" sz="1200" kern="1200" baseline="0" dirty="0" smtClean="0">
                <a:solidFill>
                  <a:schemeClr val="tx1"/>
                </a:solidFill>
                <a:latin typeface="+mn-lt"/>
                <a:ea typeface="+mn-ea"/>
                <a:cs typeface="+mn-cs"/>
              </a:rPr>
              <a:t> or reducer)</a:t>
            </a:r>
          </a:p>
          <a:p>
            <a:r>
              <a:rPr lang="en-US" altLang="zh-CN" sz="1200" kern="1200" baseline="0" dirty="0" smtClean="0">
                <a:solidFill>
                  <a:schemeClr val="tx1"/>
                </a:solidFill>
                <a:latin typeface="+mn-lt"/>
                <a:ea typeface="+mn-ea"/>
                <a:cs typeface="+mn-cs"/>
              </a:rPr>
              <a:t>• Setting the status description on a reporter (using Reporter’s </a:t>
            </a:r>
            <a:r>
              <a:rPr lang="en-US" altLang="zh-CN" sz="1200" kern="1200" baseline="0" dirty="0" err="1" smtClean="0">
                <a:solidFill>
                  <a:schemeClr val="tx1"/>
                </a:solidFill>
                <a:latin typeface="+mn-lt"/>
                <a:ea typeface="+mn-ea"/>
                <a:cs typeface="+mn-cs"/>
              </a:rPr>
              <a:t>setStatus</a:t>
            </a:r>
            <a:r>
              <a:rPr lang="en-US" altLang="zh-CN" sz="1200" kern="1200" baseline="0" dirty="0" smtClean="0">
                <a:solidFill>
                  <a:schemeClr val="tx1"/>
                </a:solidFill>
                <a:latin typeface="+mn-lt"/>
                <a:ea typeface="+mn-ea"/>
                <a:cs typeface="+mn-cs"/>
              </a:rPr>
              <a:t>() method)</a:t>
            </a:r>
          </a:p>
          <a:p>
            <a:r>
              <a:rPr lang="en-US" altLang="zh-CN" sz="1200" kern="1200" baseline="0" dirty="0" smtClean="0">
                <a:solidFill>
                  <a:schemeClr val="tx1"/>
                </a:solidFill>
                <a:latin typeface="+mn-lt"/>
                <a:ea typeface="+mn-ea"/>
                <a:cs typeface="+mn-cs"/>
              </a:rPr>
              <a:t>• Incrementing a counter (using Reporter’s </a:t>
            </a:r>
            <a:r>
              <a:rPr lang="en-US" altLang="zh-CN" sz="1200" kern="1200" baseline="0" dirty="0" err="1" smtClean="0">
                <a:solidFill>
                  <a:schemeClr val="tx1"/>
                </a:solidFill>
                <a:latin typeface="+mn-lt"/>
                <a:ea typeface="+mn-ea"/>
                <a:cs typeface="+mn-cs"/>
              </a:rPr>
              <a:t>incrCounter</a:t>
            </a:r>
            <a:r>
              <a:rPr lang="en-US" altLang="zh-CN" sz="1200" kern="1200" baseline="0" dirty="0" smtClean="0">
                <a:solidFill>
                  <a:schemeClr val="tx1"/>
                </a:solidFill>
                <a:latin typeface="+mn-lt"/>
                <a:ea typeface="+mn-ea"/>
                <a:cs typeface="+mn-cs"/>
              </a:rPr>
              <a:t>() method)</a:t>
            </a:r>
          </a:p>
          <a:p>
            <a:r>
              <a:rPr lang="en-US" altLang="zh-CN" sz="1200" kern="1200" baseline="0" dirty="0" smtClean="0">
                <a:solidFill>
                  <a:schemeClr val="tx1"/>
                </a:solidFill>
                <a:latin typeface="+mn-lt"/>
                <a:ea typeface="+mn-ea"/>
                <a:cs typeface="+mn-cs"/>
              </a:rPr>
              <a:t>• Calling Reporter’s progress() method</a:t>
            </a:r>
          </a:p>
          <a:p>
            <a:endParaRPr lang="en-US" altLang="zh-CN" sz="1200" kern="1200" baseline="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2.</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Job Completion</a:t>
            </a: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   When the </a:t>
            </a:r>
            <a:r>
              <a:rPr lang="en-US" altLang="zh-CN" sz="1200" kern="1200" baseline="0" dirty="0" err="1" smtClean="0">
                <a:solidFill>
                  <a:schemeClr val="tx1"/>
                </a:solidFill>
                <a:latin typeface="+mn-lt"/>
                <a:ea typeface="+mn-ea"/>
                <a:cs typeface="+mn-cs"/>
              </a:rPr>
              <a:t>jobtracker</a:t>
            </a:r>
            <a:r>
              <a:rPr lang="en-US" altLang="zh-CN" sz="1200" kern="1200" baseline="0" dirty="0" smtClean="0">
                <a:solidFill>
                  <a:schemeClr val="tx1"/>
                </a:solidFill>
                <a:latin typeface="+mn-lt"/>
                <a:ea typeface="+mn-ea"/>
                <a:cs typeface="+mn-cs"/>
              </a:rPr>
              <a:t> receives a notification that the last task for a job is complete, it</a:t>
            </a:r>
          </a:p>
          <a:p>
            <a:r>
              <a:rPr lang="en-US" altLang="zh-CN" sz="1200" kern="1200" baseline="0" dirty="0" smtClean="0">
                <a:solidFill>
                  <a:schemeClr val="tx1"/>
                </a:solidFill>
                <a:latin typeface="+mn-lt"/>
                <a:ea typeface="+mn-ea"/>
                <a:cs typeface="+mn-cs"/>
              </a:rPr>
              <a:t>changes the status for the job to “successful.” Then, when the </a:t>
            </a:r>
            <a:r>
              <a:rPr lang="en-US" altLang="zh-CN" sz="1200" kern="1200" baseline="0" dirty="0" err="1" smtClean="0">
                <a:solidFill>
                  <a:schemeClr val="tx1"/>
                </a:solidFill>
                <a:latin typeface="+mn-lt"/>
                <a:ea typeface="+mn-ea"/>
                <a:cs typeface="+mn-cs"/>
              </a:rPr>
              <a:t>JobClient</a:t>
            </a:r>
            <a:r>
              <a:rPr lang="en-US" altLang="zh-CN" sz="1200" kern="1200" baseline="0" dirty="0" smtClean="0">
                <a:solidFill>
                  <a:schemeClr val="tx1"/>
                </a:solidFill>
                <a:latin typeface="+mn-lt"/>
                <a:ea typeface="+mn-ea"/>
                <a:cs typeface="+mn-cs"/>
              </a:rPr>
              <a:t> polls for status,</a:t>
            </a:r>
          </a:p>
          <a:p>
            <a:r>
              <a:rPr lang="en-US" altLang="zh-CN" sz="1200" kern="1200" baseline="0" dirty="0" smtClean="0">
                <a:solidFill>
                  <a:schemeClr val="tx1"/>
                </a:solidFill>
                <a:latin typeface="+mn-lt"/>
                <a:ea typeface="+mn-ea"/>
                <a:cs typeface="+mn-cs"/>
              </a:rPr>
              <a:t>it learns that the job has completed successfully, so it prints a message to tell the user,</a:t>
            </a:r>
          </a:p>
          <a:p>
            <a:r>
              <a:rPr lang="en-US" altLang="zh-CN" sz="1200" kern="1200" baseline="0" dirty="0" smtClean="0">
                <a:solidFill>
                  <a:schemeClr val="tx1"/>
                </a:solidFill>
                <a:latin typeface="+mn-lt"/>
                <a:ea typeface="+mn-ea"/>
                <a:cs typeface="+mn-cs"/>
              </a:rPr>
              <a:t>and then returns from the </a:t>
            </a:r>
            <a:r>
              <a:rPr lang="en-US" altLang="zh-CN" sz="1200" kern="1200" baseline="0" dirty="0" err="1" smtClean="0">
                <a:solidFill>
                  <a:schemeClr val="tx1"/>
                </a:solidFill>
                <a:latin typeface="+mn-lt"/>
                <a:ea typeface="+mn-ea"/>
                <a:cs typeface="+mn-cs"/>
              </a:rPr>
              <a:t>runJob</a:t>
            </a:r>
            <a:r>
              <a:rPr lang="en-US" altLang="zh-CN" sz="1200" kern="1200" baseline="0" dirty="0" smtClean="0">
                <a:solidFill>
                  <a:schemeClr val="tx1"/>
                </a:solidFill>
                <a:latin typeface="+mn-lt"/>
                <a:ea typeface="+mn-ea"/>
                <a:cs typeface="+mn-cs"/>
              </a:rPr>
              <a:t>() method.</a:t>
            </a: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  The </a:t>
            </a:r>
            <a:r>
              <a:rPr lang="en-US" altLang="zh-CN" sz="1200" kern="1200" baseline="0" dirty="0" err="1" smtClean="0">
                <a:solidFill>
                  <a:schemeClr val="tx1"/>
                </a:solidFill>
                <a:latin typeface="+mn-lt"/>
                <a:ea typeface="+mn-ea"/>
                <a:cs typeface="+mn-cs"/>
              </a:rPr>
              <a:t>jobtracker</a:t>
            </a:r>
            <a:r>
              <a:rPr lang="en-US" altLang="zh-CN" sz="1200" kern="1200" baseline="0" dirty="0" smtClean="0">
                <a:solidFill>
                  <a:schemeClr val="tx1"/>
                </a:solidFill>
                <a:latin typeface="+mn-lt"/>
                <a:ea typeface="+mn-ea"/>
                <a:cs typeface="+mn-cs"/>
              </a:rPr>
              <a:t> also sends a HTTP job notification if it is configured to do so. This can</a:t>
            </a:r>
          </a:p>
          <a:p>
            <a:r>
              <a:rPr lang="en-US" altLang="zh-CN" sz="1200" kern="1200" baseline="0" dirty="0" smtClean="0">
                <a:solidFill>
                  <a:schemeClr val="tx1"/>
                </a:solidFill>
                <a:latin typeface="+mn-lt"/>
                <a:ea typeface="+mn-ea"/>
                <a:cs typeface="+mn-cs"/>
              </a:rPr>
              <a:t>be configured by clients wishing to receive callbacks, via the </a:t>
            </a:r>
            <a:r>
              <a:rPr lang="en-US" altLang="zh-CN" sz="1200" kern="1200" baseline="0" dirty="0" err="1" smtClean="0">
                <a:solidFill>
                  <a:schemeClr val="tx1"/>
                </a:solidFill>
                <a:latin typeface="+mn-lt"/>
                <a:ea typeface="+mn-ea"/>
                <a:cs typeface="+mn-cs"/>
              </a:rPr>
              <a:t>job.end.notifica</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tion.url property.</a:t>
            </a:r>
          </a:p>
          <a:p>
            <a:r>
              <a:rPr lang="en-US" altLang="zh-CN" sz="1200" kern="1200" baseline="0" dirty="0" smtClean="0">
                <a:solidFill>
                  <a:schemeClr val="tx1"/>
                </a:solidFill>
                <a:latin typeface="+mn-lt"/>
                <a:ea typeface="+mn-ea"/>
                <a:cs typeface="+mn-cs"/>
              </a:rPr>
              <a:t>Last, the </a:t>
            </a:r>
            <a:r>
              <a:rPr lang="en-US" altLang="zh-CN" sz="1200" kern="1200" baseline="0" dirty="0" err="1" smtClean="0">
                <a:solidFill>
                  <a:schemeClr val="tx1"/>
                </a:solidFill>
                <a:latin typeface="+mn-lt"/>
                <a:ea typeface="+mn-ea"/>
                <a:cs typeface="+mn-cs"/>
              </a:rPr>
              <a:t>jobtracker</a:t>
            </a:r>
            <a:r>
              <a:rPr lang="en-US" altLang="zh-CN" sz="1200" kern="1200" baseline="0" dirty="0" smtClean="0">
                <a:solidFill>
                  <a:schemeClr val="tx1"/>
                </a:solidFill>
                <a:latin typeface="+mn-lt"/>
                <a:ea typeface="+mn-ea"/>
                <a:cs typeface="+mn-cs"/>
              </a:rPr>
              <a:t> cleans up its working state for the job, and instructs </a:t>
            </a:r>
            <a:r>
              <a:rPr lang="en-US" altLang="zh-CN" sz="1200" kern="1200" baseline="0" dirty="0" err="1" smtClean="0">
                <a:solidFill>
                  <a:schemeClr val="tx1"/>
                </a:solidFill>
                <a:latin typeface="+mn-lt"/>
                <a:ea typeface="+mn-ea"/>
                <a:cs typeface="+mn-cs"/>
              </a:rPr>
              <a:t>tasktrackers</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to do the same (so intermediate output is deleted, for example).</a:t>
            </a:r>
          </a:p>
          <a:p>
            <a:endParaRPr lang="en-US" altLang="zh-CN" sz="1200"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50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运行</a:t>
            </a:r>
            <a:r>
              <a:rPr lang="en-US" sz="1200" kern="1200" dirty="0" smtClean="0">
                <a:solidFill>
                  <a:schemeClr val="tx1"/>
                </a:solidFill>
                <a:latin typeface="+mn-lt"/>
                <a:ea typeface="+mn-ea"/>
                <a:cs typeface="+mn-cs"/>
              </a:rPr>
              <a:t>task</a:t>
            </a:r>
            <a:r>
              <a:rPr lang="zh-CN" altLang="en-US" sz="1200" kern="1200" dirty="0" smtClean="0">
                <a:solidFill>
                  <a:schemeClr val="tx1"/>
                </a:solidFill>
                <a:latin typeface="+mn-lt"/>
                <a:ea typeface="+mn-ea"/>
                <a:cs typeface="+mn-cs"/>
              </a:rPr>
              <a:t>时</a:t>
            </a:r>
            <a:r>
              <a:rPr lang="en-US" sz="1200" kern="1200" dirty="0" err="1" smtClean="0">
                <a:solidFill>
                  <a:schemeClr val="tx1"/>
                </a:solidFill>
                <a:latin typeface="+mn-lt"/>
                <a:ea typeface="+mn-ea"/>
                <a:cs typeface="+mn-cs"/>
              </a:rPr>
              <a:t>hadoop</a:t>
            </a:r>
            <a:r>
              <a:rPr lang="zh-CN" altLang="en-US" sz="1200" kern="1200" dirty="0" smtClean="0">
                <a:solidFill>
                  <a:schemeClr val="tx1"/>
                </a:solidFill>
                <a:latin typeface="+mn-lt"/>
                <a:ea typeface="+mn-ea"/>
                <a:cs typeface="+mn-cs"/>
              </a:rPr>
              <a:t>会记录</a:t>
            </a:r>
            <a:r>
              <a:rPr lang="en-US" sz="1200" kern="1200" dirty="0" smtClean="0">
                <a:solidFill>
                  <a:schemeClr val="tx1"/>
                </a:solidFill>
                <a:latin typeface="+mn-lt"/>
                <a:ea typeface="+mn-ea"/>
                <a:cs typeface="+mn-cs"/>
              </a:rPr>
              <a:t>task</a:t>
            </a:r>
            <a:r>
              <a:rPr lang="zh-CN" altLang="en-US" sz="1200" kern="1200" dirty="0" smtClean="0">
                <a:solidFill>
                  <a:schemeClr val="tx1"/>
                </a:solidFill>
                <a:latin typeface="+mn-lt"/>
                <a:ea typeface="+mn-ea"/>
                <a:cs typeface="+mn-cs"/>
              </a:rPr>
              <a:t>的完成百分比。</a:t>
            </a:r>
            <a:r>
              <a:rPr lang="en-US" sz="1200" kern="1200" dirty="0" smtClean="0">
                <a:solidFill>
                  <a:schemeClr val="tx1"/>
                </a:solidFill>
                <a:latin typeface="+mn-lt"/>
                <a:ea typeface="+mn-ea"/>
                <a:cs typeface="+mn-cs"/>
              </a:rPr>
              <a:t>Map </a:t>
            </a:r>
            <a:r>
              <a:rPr lang="zh-CN" altLang="en-US" sz="1200" kern="1200" dirty="0" smtClean="0">
                <a:solidFill>
                  <a:schemeClr val="tx1"/>
                </a:solidFill>
                <a:latin typeface="+mn-lt"/>
                <a:ea typeface="+mn-ea"/>
                <a:cs typeface="+mn-cs"/>
              </a:rPr>
              <a:t>与</a:t>
            </a:r>
            <a:r>
              <a:rPr lang="en-US" sz="1200" kern="1200" dirty="0" smtClean="0">
                <a:solidFill>
                  <a:schemeClr val="tx1"/>
                </a:solidFill>
                <a:latin typeface="+mn-lt"/>
                <a:ea typeface="+mn-ea"/>
                <a:cs typeface="+mn-cs"/>
              </a:rPr>
              <a:t> reduce </a:t>
            </a:r>
            <a:r>
              <a:rPr lang="zh-CN" altLang="en-US" sz="1200" kern="1200" dirty="0" smtClean="0">
                <a:solidFill>
                  <a:schemeClr val="tx1"/>
                </a:solidFill>
                <a:latin typeface="+mn-lt"/>
                <a:ea typeface="+mn-ea"/>
                <a:cs typeface="+mn-cs"/>
              </a:rPr>
              <a:t>有不同的计算方法：</a:t>
            </a:r>
          </a:p>
          <a:p>
            <a:r>
              <a:rPr lang="en-US" sz="1200" kern="1200" dirty="0" smtClean="0">
                <a:solidFill>
                  <a:schemeClr val="tx1"/>
                </a:solidFill>
                <a:latin typeface="+mn-lt"/>
                <a:ea typeface="+mn-ea"/>
                <a:cs typeface="+mn-cs"/>
              </a:rPr>
              <a:t>Map </a:t>
            </a:r>
            <a:r>
              <a:rPr lang="zh-CN" altLang="en-US" sz="1200" kern="1200" dirty="0" smtClean="0">
                <a:solidFill>
                  <a:schemeClr val="tx1"/>
                </a:solidFill>
                <a:latin typeface="+mn-lt"/>
                <a:ea typeface="+mn-ea"/>
                <a:cs typeface="+mn-cs"/>
              </a:rPr>
              <a:t>比较简单，百分比是按照完成输出的进度计算的。</a:t>
            </a:r>
          </a:p>
          <a:p>
            <a:r>
              <a:rPr lang="en-US" sz="1200" kern="1200" dirty="0" smtClean="0">
                <a:solidFill>
                  <a:schemeClr val="tx1"/>
                </a:solidFill>
                <a:latin typeface="+mn-lt"/>
                <a:ea typeface="+mn-ea"/>
                <a:cs typeface="+mn-cs"/>
              </a:rPr>
              <a:t>Reduce </a:t>
            </a:r>
            <a:r>
              <a:rPr lang="zh-CN" altLang="en-US" sz="1200" kern="1200" dirty="0" smtClean="0">
                <a:solidFill>
                  <a:schemeClr val="tx1"/>
                </a:solidFill>
                <a:latin typeface="+mn-lt"/>
                <a:ea typeface="+mn-ea"/>
                <a:cs typeface="+mn-cs"/>
              </a:rPr>
              <a:t>就相对复杂点。因为</a:t>
            </a:r>
            <a:r>
              <a:rPr lang="en-US" sz="1200" kern="1200" dirty="0" smtClean="0">
                <a:solidFill>
                  <a:schemeClr val="tx1"/>
                </a:solidFill>
                <a:latin typeface="+mn-lt"/>
                <a:ea typeface="+mn-ea"/>
                <a:cs typeface="+mn-cs"/>
              </a:rPr>
              <a:t>Reduce </a:t>
            </a:r>
            <a:r>
              <a:rPr lang="zh-CN" altLang="en-US" sz="1200" kern="1200" dirty="0" smtClean="0">
                <a:solidFill>
                  <a:schemeClr val="tx1"/>
                </a:solidFill>
                <a:latin typeface="+mn-lt"/>
                <a:ea typeface="+mn-ea"/>
                <a:cs typeface="+mn-cs"/>
              </a:rPr>
              <a:t>的处理包括</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个阶段对应</a:t>
            </a:r>
            <a:r>
              <a:rPr lang="en-US" sz="1200" kern="1200" dirty="0" smtClean="0">
                <a:solidFill>
                  <a:schemeClr val="tx1"/>
                </a:solidFill>
                <a:latin typeface="+mn-lt"/>
                <a:ea typeface="+mn-ea"/>
                <a:cs typeface="+mn-cs"/>
              </a:rPr>
              <a:t>shuffle</a:t>
            </a:r>
            <a:r>
              <a:rPr lang="zh-CN" altLang="en-US" sz="1200" kern="1200" dirty="0" smtClean="0">
                <a:solidFill>
                  <a:schemeClr val="tx1"/>
                </a:solidFill>
                <a:latin typeface="+mn-lt"/>
                <a:ea typeface="+mn-ea"/>
                <a:cs typeface="+mn-cs"/>
              </a:rPr>
              <a:t>。例如：</a:t>
            </a:r>
            <a:r>
              <a:rPr lang="en-US" sz="1200" kern="1200" dirty="0" smtClean="0">
                <a:solidFill>
                  <a:schemeClr val="tx1"/>
                </a:solidFill>
                <a:latin typeface="+mn-lt"/>
                <a:ea typeface="+mn-ea"/>
                <a:cs typeface="+mn-cs"/>
              </a:rPr>
              <a:t>reduce</a:t>
            </a:r>
            <a:r>
              <a:rPr lang="zh-CN" altLang="en-US" sz="1200" kern="1200" dirty="0" smtClean="0">
                <a:solidFill>
                  <a:schemeClr val="tx1"/>
                </a:solidFill>
                <a:latin typeface="+mn-lt"/>
                <a:ea typeface="+mn-ea"/>
                <a:cs typeface="+mn-cs"/>
              </a:rPr>
              <a:t>刚处理完一半的输出，那么</a:t>
            </a:r>
            <a:r>
              <a:rPr lang="en-US" sz="1200" kern="1200" dirty="0" smtClean="0">
                <a:solidFill>
                  <a:schemeClr val="tx1"/>
                </a:solidFill>
                <a:latin typeface="+mn-lt"/>
                <a:ea typeface="+mn-ea"/>
                <a:cs typeface="+mn-cs"/>
              </a:rPr>
              <a:t>reduce</a:t>
            </a:r>
            <a:r>
              <a:rPr lang="zh-CN" altLang="en-US" sz="1200" kern="1200" dirty="0" smtClean="0">
                <a:solidFill>
                  <a:schemeClr val="tx1"/>
                </a:solidFill>
                <a:latin typeface="+mn-lt"/>
                <a:ea typeface="+mn-ea"/>
                <a:cs typeface="+mn-cs"/>
              </a:rPr>
              <a:t>已经完成了</a:t>
            </a:r>
            <a:r>
              <a:rPr lang="en-US" sz="1200" kern="1200" dirty="0" smtClean="0">
                <a:solidFill>
                  <a:schemeClr val="tx1"/>
                </a:solidFill>
                <a:latin typeface="+mn-lt"/>
                <a:ea typeface="+mn-ea"/>
                <a:cs typeface="+mn-cs"/>
              </a:rPr>
              <a:t>5/6</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copy</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sort</a:t>
            </a:r>
            <a:r>
              <a:rPr lang="zh-CN" altLang="en-US" sz="1200" kern="1200" dirty="0" smtClean="0">
                <a:solidFill>
                  <a:schemeClr val="tx1"/>
                </a:solidFill>
                <a:latin typeface="+mn-lt"/>
                <a:ea typeface="+mn-ea"/>
                <a:cs typeface="+mn-cs"/>
              </a:rPr>
              <a:t>已经完成，它们各占</a:t>
            </a:r>
            <a:r>
              <a:rPr lang="en-US" sz="1200" kern="1200" dirty="0" smtClean="0">
                <a:solidFill>
                  <a:schemeClr val="tx1"/>
                </a:solidFill>
                <a:latin typeface="+mn-lt"/>
                <a:ea typeface="+mn-ea"/>
                <a:cs typeface="+mn-cs"/>
              </a:rPr>
              <a:t>1/3</a:t>
            </a:r>
            <a:r>
              <a:rPr lang="zh-CN" altLang="en-US" sz="1200" kern="1200" dirty="0" smtClean="0">
                <a:solidFill>
                  <a:schemeClr val="tx1"/>
                </a:solidFill>
                <a:latin typeface="+mn-lt"/>
                <a:ea typeface="+mn-ea"/>
                <a:cs typeface="+mn-cs"/>
              </a:rPr>
              <a:t>，还有刚才的一半输入处理</a:t>
            </a:r>
            <a:r>
              <a:rPr lang="en-US" sz="1200" kern="1200" dirty="0" smtClean="0">
                <a:solidFill>
                  <a:schemeClr val="tx1"/>
                </a:solidFill>
                <a:latin typeface="+mn-lt"/>
                <a:ea typeface="+mn-ea"/>
                <a:cs typeface="+mn-cs"/>
              </a:rPr>
              <a:t>1/3</a:t>
            </a:r>
            <a:r>
              <a:rPr lang="en-US" altLang="zh-CN"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1/2=1/6</a:t>
            </a:r>
            <a:r>
              <a:rPr lang="zh-CN" altLang="en-US" sz="1200" kern="1200" dirty="0" smtClean="0">
                <a:solidFill>
                  <a:schemeClr val="tx1"/>
                </a:solidFill>
                <a:latin typeface="+mn-lt"/>
                <a:ea typeface="+mn-ea"/>
                <a:cs typeface="+mn-cs"/>
              </a:rPr>
              <a:t>）</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51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56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先引用</a:t>
            </a:r>
            <a:r>
              <a:rPr lang="en-US" sz="1200" kern="1200" dirty="0" err="1" smtClean="0">
                <a:solidFill>
                  <a:schemeClr val="tx1"/>
                </a:solidFill>
                <a:latin typeface="+mn-lt"/>
                <a:ea typeface="+mn-ea"/>
                <a:cs typeface="+mn-cs"/>
              </a:rPr>
              <a:t>Hadoop</a:t>
            </a:r>
            <a:r>
              <a:rPr lang="en-US" sz="1200" kern="1200" dirty="0" smtClean="0">
                <a:solidFill>
                  <a:schemeClr val="tx1"/>
                </a:solidFill>
                <a:latin typeface="+mn-lt"/>
                <a:ea typeface="+mn-ea"/>
                <a:cs typeface="+mn-cs"/>
              </a:rPr>
              <a:t> The Definitive Guide</a:t>
            </a:r>
            <a:r>
              <a:rPr lang="zh-CN" altLang="en-US" sz="1200" kern="1200" dirty="0" smtClean="0">
                <a:solidFill>
                  <a:schemeClr val="tx1"/>
                </a:solidFill>
                <a:latin typeface="+mn-lt"/>
                <a:ea typeface="+mn-ea"/>
                <a:cs typeface="+mn-cs"/>
              </a:rPr>
              <a:t>的一句原话“</a:t>
            </a:r>
            <a:r>
              <a:rPr lang="en-US" sz="1200" kern="1200" dirty="0" err="1" smtClean="0">
                <a:solidFill>
                  <a:schemeClr val="tx1"/>
                </a:solidFill>
                <a:latin typeface="+mn-lt"/>
                <a:ea typeface="+mn-ea"/>
                <a:cs typeface="+mn-cs"/>
              </a:rPr>
              <a:t>MapReduce</a:t>
            </a:r>
            <a:r>
              <a:rPr lang="en-US" sz="1200" kern="1200" dirty="0" smtClean="0">
                <a:solidFill>
                  <a:schemeClr val="tx1"/>
                </a:solidFill>
                <a:latin typeface="+mn-lt"/>
                <a:ea typeface="+mn-ea"/>
                <a:cs typeface="+mn-cs"/>
              </a:rPr>
              <a:t> jobs are long-running batch jobs, taking anything from minutes to hours to run</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Because this is a significant length of time, it’s important for the user to get feedback on how the job is progressing</a:t>
            </a:r>
            <a:r>
              <a:rPr lang="zh-CN" altLang="en-US" sz="1200" kern="1200" dirty="0" smtClean="0">
                <a:solidFill>
                  <a:schemeClr val="tx1"/>
                </a:solidFill>
                <a:latin typeface="+mn-lt"/>
                <a:ea typeface="+mn-ea"/>
                <a:cs typeface="+mn-cs"/>
              </a:rPr>
              <a:t>”说明处理一次</a:t>
            </a:r>
            <a:r>
              <a:rPr lang="en-US" sz="1200" kern="1200" dirty="0" smtClean="0">
                <a:solidFill>
                  <a:schemeClr val="tx1"/>
                </a:solidFill>
                <a:latin typeface="+mn-lt"/>
                <a:ea typeface="+mn-ea"/>
                <a:cs typeface="+mn-cs"/>
              </a:rPr>
              <a:t>MR</a:t>
            </a:r>
            <a:r>
              <a:rPr lang="zh-CN" altLang="en-US" sz="1200" kern="1200" dirty="0" smtClean="0">
                <a:solidFill>
                  <a:schemeClr val="tx1"/>
                </a:solidFill>
                <a:latin typeface="+mn-lt"/>
                <a:ea typeface="+mn-ea"/>
                <a:cs typeface="+mn-cs"/>
              </a:rPr>
              <a:t>需要耗费很长时间，及时地更新和输出任务的状态是非常有必要的。也同时说明了</a:t>
            </a:r>
            <a:r>
              <a:rPr lang="en-US" sz="1200" kern="1200" dirty="0" smtClean="0">
                <a:solidFill>
                  <a:schemeClr val="tx1"/>
                </a:solidFill>
                <a:latin typeface="+mn-lt"/>
                <a:ea typeface="+mn-ea"/>
                <a:cs typeface="+mn-cs"/>
              </a:rPr>
              <a:t>MR job</a:t>
            </a:r>
            <a:r>
              <a:rPr lang="zh-CN" altLang="en-US" sz="1200" kern="1200" dirty="0" smtClean="0">
                <a:solidFill>
                  <a:schemeClr val="tx1"/>
                </a:solidFill>
                <a:latin typeface="+mn-lt"/>
                <a:ea typeface="+mn-ea"/>
                <a:cs typeface="+mn-cs"/>
              </a:rPr>
              <a:t>是用于处理长时间批量的工作，想用它来做一些随机访问，特别是用户交互不太可能。</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2.Hadoop </a:t>
            </a:r>
            <a:r>
              <a:rPr lang="zh-CN" altLang="en-US" sz="1200" kern="1200" dirty="0" smtClean="0">
                <a:solidFill>
                  <a:schemeClr val="tx1"/>
                </a:solidFill>
                <a:latin typeface="+mn-lt"/>
                <a:ea typeface="+mn-ea"/>
                <a:cs typeface="+mn-cs"/>
              </a:rPr>
              <a:t>擅长处理</a:t>
            </a:r>
            <a:r>
              <a:rPr lang="en-US" sz="1200" kern="1200" dirty="0" smtClean="0">
                <a:solidFill>
                  <a:schemeClr val="tx1"/>
                </a:solidFill>
                <a:latin typeface="+mn-lt"/>
                <a:ea typeface="+mn-ea"/>
                <a:cs typeface="+mn-cs"/>
              </a:rPr>
              <a:t>TB</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PB</a:t>
            </a:r>
            <a:r>
              <a:rPr lang="zh-CN" altLang="en-US" sz="1200" kern="1200" dirty="0" smtClean="0">
                <a:solidFill>
                  <a:schemeClr val="tx1"/>
                </a:solidFill>
                <a:latin typeface="+mn-lt"/>
                <a:ea typeface="+mn-ea"/>
                <a:cs typeface="+mn-cs"/>
              </a:rPr>
              <a:t>级别的数据，如果数据量不大，</a:t>
            </a:r>
            <a:r>
              <a:rPr lang="en-US" sz="1200" kern="1200" dirty="0" err="1" smtClean="0">
                <a:solidFill>
                  <a:schemeClr val="tx1"/>
                </a:solidFill>
                <a:latin typeface="+mn-lt"/>
                <a:ea typeface="+mn-ea"/>
                <a:cs typeface="+mn-cs"/>
              </a:rPr>
              <a:t>hadoop</a:t>
            </a:r>
            <a:r>
              <a:rPr lang="zh-CN" altLang="en-US" sz="1200" kern="1200" dirty="0" smtClean="0">
                <a:solidFill>
                  <a:schemeClr val="tx1"/>
                </a:solidFill>
                <a:latin typeface="+mn-lt"/>
                <a:ea typeface="+mn-ea"/>
                <a:cs typeface="+mn-cs"/>
              </a:rPr>
              <a:t>只能算个玩具。</a:t>
            </a:r>
            <a:r>
              <a:rPr lang="en-US" sz="1200" kern="1200" dirty="0" err="1" smtClean="0">
                <a:solidFill>
                  <a:schemeClr val="tx1"/>
                </a:solidFill>
                <a:latin typeface="+mn-lt"/>
                <a:ea typeface="+mn-ea"/>
                <a:cs typeface="+mn-cs"/>
              </a:rPr>
              <a:t>Hadoop</a:t>
            </a:r>
            <a:r>
              <a:rPr lang="zh-CN" altLang="en-US" sz="1200" kern="1200" dirty="0" smtClean="0">
                <a:solidFill>
                  <a:schemeClr val="tx1"/>
                </a:solidFill>
                <a:latin typeface="+mn-lt"/>
                <a:ea typeface="+mn-ea"/>
                <a:cs typeface="+mn-cs"/>
              </a:rPr>
              <a:t>被宣传由于多点计算处理时间短是相对的。任务的初始化可能需要几分钟或者更长，分布式计算可能需要即使分钟甚至若干个小时，对于处理</a:t>
            </a:r>
            <a:r>
              <a:rPr lang="en-US" sz="1200" kern="1200" dirty="0" smtClean="0">
                <a:solidFill>
                  <a:schemeClr val="tx1"/>
                </a:solidFill>
                <a:latin typeface="+mn-lt"/>
                <a:ea typeface="+mn-ea"/>
                <a:cs typeface="+mn-cs"/>
              </a:rPr>
              <a:t>PB</a:t>
            </a:r>
            <a:r>
              <a:rPr lang="zh-CN" altLang="en-US" sz="1200" kern="1200" dirty="0" smtClean="0">
                <a:solidFill>
                  <a:schemeClr val="tx1"/>
                </a:solidFill>
                <a:latin typeface="+mn-lt"/>
                <a:ea typeface="+mn-ea"/>
                <a:cs typeface="+mn-cs"/>
              </a:rPr>
              <a:t>级别的数据这算不了什么。同样是以上的观点不适合及时随机访问。</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前面提到过</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现阶段的</a:t>
            </a:r>
            <a:r>
              <a:rPr lang="en-US" sz="1200" kern="1200" dirty="0" err="1" smtClean="0">
                <a:solidFill>
                  <a:schemeClr val="tx1"/>
                </a:solidFill>
                <a:latin typeface="+mn-lt"/>
                <a:ea typeface="+mn-ea"/>
                <a:cs typeface="+mn-cs"/>
              </a:rPr>
              <a:t>JobTracker</a:t>
            </a:r>
            <a:r>
              <a:rPr lang="zh-CN" altLang="en-US" sz="1200" kern="1200" dirty="0" smtClean="0">
                <a:solidFill>
                  <a:schemeClr val="tx1"/>
                </a:solidFill>
                <a:latin typeface="+mn-lt"/>
                <a:ea typeface="+mn-ea"/>
                <a:cs typeface="+mn-cs"/>
              </a:rPr>
              <a:t>的单点，假如遇到单点失败，将导致系统</a:t>
            </a:r>
            <a:r>
              <a:rPr lang="en-US" sz="1200" kern="1200" dirty="0" smtClean="0">
                <a:solidFill>
                  <a:schemeClr val="tx1"/>
                </a:solidFill>
                <a:latin typeface="+mn-lt"/>
                <a:ea typeface="+mn-ea"/>
                <a:cs typeface="+mn-cs"/>
              </a:rPr>
              <a:t>down</a:t>
            </a:r>
            <a:r>
              <a:rPr lang="zh-CN" altLang="en-US" sz="1200" kern="1200" dirty="0" smtClean="0">
                <a:solidFill>
                  <a:schemeClr val="tx1"/>
                </a:solidFill>
                <a:latin typeface="+mn-lt"/>
                <a:ea typeface="+mn-ea"/>
                <a:cs typeface="+mn-cs"/>
              </a:rPr>
              <a:t>掉。对</a:t>
            </a:r>
            <a:r>
              <a:rPr lang="en-US"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于高度可用的系统，要求对</a:t>
            </a:r>
            <a:r>
              <a:rPr lang="en-US" sz="1200" kern="1200" dirty="0" err="1" smtClean="0">
                <a:solidFill>
                  <a:schemeClr val="tx1"/>
                </a:solidFill>
                <a:latin typeface="+mn-lt"/>
                <a:ea typeface="+mn-ea"/>
                <a:cs typeface="+mn-cs"/>
              </a:rPr>
              <a:t>JobTracker</a:t>
            </a:r>
            <a:r>
              <a:rPr lang="zh-CN" altLang="en-US" sz="1200" kern="1200" dirty="0" smtClean="0">
                <a:solidFill>
                  <a:schemeClr val="tx1"/>
                </a:solidFill>
                <a:latin typeface="+mn-lt"/>
                <a:ea typeface="+mn-ea"/>
                <a:cs typeface="+mn-cs"/>
              </a:rPr>
              <a:t>进行扩展。</a:t>
            </a:r>
          </a:p>
          <a:p>
            <a:r>
              <a:rPr lang="en-US" sz="1200" kern="1200" dirty="0" smtClean="0">
                <a:solidFill>
                  <a:schemeClr val="tx1"/>
                </a:solidFill>
                <a:latin typeface="+mn-lt"/>
                <a:ea typeface="+mn-ea"/>
                <a:cs typeface="+mn-cs"/>
              </a:rPr>
              <a:t> </a:t>
            </a:r>
            <a:endParaRPr lang="zh-CN" alt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4.NameNode</a:t>
            </a:r>
            <a:r>
              <a:rPr lang="zh-CN" altLang="en-US" sz="1200" kern="1200" dirty="0" smtClean="0">
                <a:solidFill>
                  <a:schemeClr val="tx1"/>
                </a:solidFill>
                <a:latin typeface="+mn-lt"/>
                <a:ea typeface="+mn-ea"/>
                <a:cs typeface="+mn-cs"/>
              </a:rPr>
              <a:t>由于会将整个文件系统（包括文件命名空间</a:t>
            </a:r>
            <a:r>
              <a:rPr lang="en-US" sz="1200" kern="1200" dirty="0" smtClean="0">
                <a:solidFill>
                  <a:schemeClr val="tx1"/>
                </a:solidFill>
                <a:latin typeface="+mn-lt"/>
                <a:ea typeface="+mn-ea"/>
                <a:cs typeface="+mn-cs"/>
              </a:rPr>
              <a:t>,block</a:t>
            </a:r>
            <a:r>
              <a:rPr lang="zh-CN" altLang="en-US" sz="1200" kern="1200" dirty="0" smtClean="0">
                <a:solidFill>
                  <a:schemeClr val="tx1"/>
                </a:solidFill>
                <a:latin typeface="+mn-lt"/>
                <a:ea typeface="+mn-ea"/>
                <a:cs typeface="+mn-cs"/>
              </a:rPr>
              <a:t>信息等）镜像贮存在内存中，尽管</a:t>
            </a:r>
            <a:r>
              <a:rPr lang="en-US"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对元数据设计的比较紧凑，但是遇到</a:t>
            </a:r>
            <a:r>
              <a:rPr lang="en-US" sz="1200" kern="1200" dirty="0" smtClean="0">
                <a:solidFill>
                  <a:schemeClr val="tx1"/>
                </a:solidFill>
                <a:latin typeface="+mn-lt"/>
                <a:ea typeface="+mn-ea"/>
                <a:cs typeface="+mn-cs"/>
              </a:rPr>
              <a:t>100M</a:t>
            </a:r>
            <a:r>
              <a:rPr lang="zh-CN" altLang="en-US" sz="1200" kern="1200" dirty="0" smtClean="0">
                <a:solidFill>
                  <a:schemeClr val="tx1"/>
                </a:solidFill>
                <a:latin typeface="+mn-lt"/>
                <a:ea typeface="+mn-ea"/>
                <a:cs typeface="+mn-cs"/>
              </a:rPr>
              <a:t>以上的小文件还是力不从心。在处理对大量小文件的</a:t>
            </a:r>
            <a:r>
              <a:rPr lang="en-US" sz="1200" kern="1200" dirty="0" smtClean="0">
                <a:solidFill>
                  <a:schemeClr val="tx1"/>
                </a:solidFill>
                <a:latin typeface="+mn-lt"/>
                <a:ea typeface="+mn-ea"/>
                <a:cs typeface="+mn-cs"/>
              </a:rPr>
              <a:t>MR</a:t>
            </a:r>
            <a:r>
              <a:rPr lang="zh-CN" altLang="en-US" sz="1200" kern="1200" dirty="0" smtClean="0">
                <a:solidFill>
                  <a:schemeClr val="tx1"/>
                </a:solidFill>
                <a:latin typeface="+mn-lt"/>
                <a:ea typeface="+mn-ea"/>
                <a:cs typeface="+mn-cs"/>
              </a:rPr>
              <a:t>任务时也得小心。</a:t>
            </a:r>
          </a:p>
          <a:p>
            <a:r>
              <a:rPr lang="en-US" sz="1200" kern="1200" dirty="0" smtClean="0">
                <a:solidFill>
                  <a:schemeClr val="tx1"/>
                </a:solidFill>
                <a:latin typeface="+mn-lt"/>
                <a:ea typeface="+mn-ea"/>
                <a:cs typeface="+mn-cs"/>
              </a:rPr>
              <a:t> </a:t>
            </a:r>
            <a:endParaRPr lang="zh-CN" alt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看过源代码的人，会感觉比较累（可能由于本身的复杂性，作者毫不吝啬</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4K</a:t>
            </a:r>
            <a:r>
              <a:rPr lang="zh-CN" altLang="en-US" sz="1200" kern="1200" dirty="0" smtClean="0">
                <a:solidFill>
                  <a:schemeClr val="tx1"/>
                </a:solidFill>
                <a:latin typeface="+mn-lt"/>
                <a:ea typeface="+mn-ea"/>
                <a:cs typeface="+mn-cs"/>
              </a:rPr>
              <a:t>行的篇幅去构建一个类），还有就是代码的版本和</a:t>
            </a:r>
            <a:r>
              <a:rPr lang="en-US" sz="1200" kern="1200" dirty="0" smtClean="0">
                <a:solidFill>
                  <a:schemeClr val="tx1"/>
                </a:solidFill>
                <a:latin typeface="+mn-lt"/>
                <a:ea typeface="+mn-ea"/>
                <a:cs typeface="+mn-cs"/>
              </a:rPr>
              <a:t>bug</a:t>
            </a:r>
            <a:r>
              <a:rPr lang="zh-CN" altLang="en-US" sz="1200" kern="1200" dirty="0" smtClean="0">
                <a:solidFill>
                  <a:schemeClr val="tx1"/>
                </a:solidFill>
                <a:latin typeface="+mn-lt"/>
                <a:ea typeface="+mn-ea"/>
                <a:cs typeface="+mn-cs"/>
              </a:rPr>
              <a:t>的问题，新旧</a:t>
            </a:r>
            <a:r>
              <a:rPr lang="en-US" sz="1200" kern="1200" dirty="0" smtClean="0">
                <a:solidFill>
                  <a:schemeClr val="tx1"/>
                </a:solidFill>
                <a:latin typeface="+mn-lt"/>
                <a:ea typeface="+mn-ea"/>
                <a:cs typeface="+mn-cs"/>
              </a:rPr>
              <a:t>API</a:t>
            </a:r>
            <a:r>
              <a:rPr lang="zh-CN" altLang="en-US" sz="1200" kern="1200" dirty="0" smtClean="0">
                <a:solidFill>
                  <a:schemeClr val="tx1"/>
                </a:solidFill>
                <a:latin typeface="+mn-lt"/>
                <a:ea typeface="+mn-ea"/>
                <a:cs typeface="+mn-cs"/>
              </a:rPr>
              <a:t>混杂在一起；作为商业应用时，你可能需要亲自去</a:t>
            </a:r>
            <a:r>
              <a:rPr lang="en-US" sz="1200" kern="1200" dirty="0" smtClean="0">
                <a:solidFill>
                  <a:schemeClr val="tx1"/>
                </a:solidFill>
                <a:latin typeface="+mn-lt"/>
                <a:ea typeface="+mn-ea"/>
                <a:cs typeface="+mn-cs"/>
              </a:rPr>
              <a:t>fix</a:t>
            </a:r>
            <a:r>
              <a:rPr lang="zh-CN" altLang="en-US" sz="1200" kern="1200" dirty="0" smtClean="0">
                <a:solidFill>
                  <a:schemeClr val="tx1"/>
                </a:solidFill>
                <a:latin typeface="+mn-lt"/>
                <a:ea typeface="+mn-ea"/>
                <a:cs typeface="+mn-cs"/>
              </a:rPr>
              <a:t>一些</a:t>
            </a:r>
            <a:r>
              <a:rPr lang="en-US" sz="1200" kern="1200" dirty="0" smtClean="0">
                <a:solidFill>
                  <a:schemeClr val="tx1"/>
                </a:solidFill>
                <a:latin typeface="+mn-lt"/>
                <a:ea typeface="+mn-ea"/>
                <a:cs typeface="+mn-cs"/>
              </a:rPr>
              <a:t>BUG</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但是上面的问题并不能抹杀</a:t>
            </a:r>
            <a:r>
              <a:rPr lang="en-US" sz="1200" kern="1200" dirty="0" err="1" smtClean="0">
                <a:solidFill>
                  <a:schemeClr val="tx1"/>
                </a:solidFill>
                <a:latin typeface="+mn-lt"/>
                <a:ea typeface="+mn-ea"/>
                <a:cs typeface="+mn-cs"/>
              </a:rPr>
              <a:t>Hadoop</a:t>
            </a:r>
            <a:r>
              <a:rPr lang="zh-CN" altLang="en-US" sz="1200" kern="1200" dirty="0" smtClean="0">
                <a:solidFill>
                  <a:schemeClr val="tx1"/>
                </a:solidFill>
                <a:latin typeface="+mn-lt"/>
                <a:ea typeface="+mn-ea"/>
                <a:cs typeface="+mn-cs"/>
              </a:rPr>
              <a:t>给我们应用带来的强大伸缩性。</a:t>
            </a:r>
          </a:p>
          <a:p>
            <a:pPr lvl="0"/>
            <a:r>
              <a:rPr lang="zh-CN" altLang="en-US" sz="1200" kern="1200" dirty="0" smtClean="0">
                <a:solidFill>
                  <a:schemeClr val="tx1"/>
                </a:solidFill>
                <a:latin typeface="+mn-lt"/>
                <a:ea typeface="+mn-ea"/>
                <a:cs typeface="+mn-cs"/>
              </a:rPr>
              <a:t>基于</a:t>
            </a:r>
            <a:r>
              <a:rPr lang="en-US"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，我们的应用在存储上带来强大的伸缩能力，相当于我们拥有一台可以任意</a:t>
            </a:r>
            <a:r>
              <a:rPr lang="en-US" sz="1200" kern="1200" dirty="0" smtClean="0">
                <a:solidFill>
                  <a:schemeClr val="tx1"/>
                </a:solidFill>
                <a:latin typeface="+mn-lt"/>
                <a:ea typeface="+mn-ea"/>
                <a:cs typeface="+mn-cs"/>
              </a:rPr>
              <a:t>Shrink </a:t>
            </a:r>
            <a:r>
              <a:rPr lang="zh-CN" altLang="en-US" sz="1200" kern="1200" dirty="0" smtClean="0">
                <a:solidFill>
                  <a:schemeClr val="tx1"/>
                </a:solidFill>
                <a:latin typeface="+mn-lt"/>
                <a:ea typeface="+mn-ea"/>
                <a:cs typeface="+mn-cs"/>
              </a:rPr>
              <a:t>或</a:t>
            </a:r>
            <a:r>
              <a:rPr lang="en-US" sz="1200" kern="1200" dirty="0" smtClean="0">
                <a:solidFill>
                  <a:schemeClr val="tx1"/>
                </a:solidFill>
                <a:latin typeface="+mn-lt"/>
                <a:ea typeface="+mn-ea"/>
                <a:cs typeface="+mn-cs"/>
              </a:rPr>
              <a:t>grow</a:t>
            </a:r>
            <a:r>
              <a:rPr lang="zh-CN" altLang="en-US" sz="1200" kern="1200" dirty="0" smtClean="0">
                <a:solidFill>
                  <a:schemeClr val="tx1"/>
                </a:solidFill>
                <a:latin typeface="+mn-lt"/>
                <a:ea typeface="+mn-ea"/>
                <a:cs typeface="+mn-cs"/>
              </a:rPr>
              <a:t>的数据中心，数据中心也被简化了。</a:t>
            </a:r>
          </a:p>
          <a:p>
            <a:pPr lvl="0"/>
            <a:r>
              <a:rPr lang="zh-CN" altLang="en-US" sz="1200" kern="1200" dirty="0" smtClean="0">
                <a:solidFill>
                  <a:schemeClr val="tx1"/>
                </a:solidFill>
                <a:latin typeface="+mn-lt"/>
                <a:ea typeface="+mn-ea"/>
                <a:cs typeface="+mn-cs"/>
              </a:rPr>
              <a:t>系统维护上的投入减少了，可能我们第一次在搭建应用的时候会花一阵子但是以后就轻松了。当我们的应用跑的很</a:t>
            </a:r>
            <a:r>
              <a:rPr lang="en-US" sz="1200" kern="1200" dirty="0" smtClean="0">
                <a:solidFill>
                  <a:schemeClr val="tx1"/>
                </a:solidFill>
                <a:latin typeface="+mn-lt"/>
                <a:ea typeface="+mn-ea"/>
                <a:cs typeface="+mn-cs"/>
              </a:rPr>
              <a:t>high</a:t>
            </a:r>
            <a:r>
              <a:rPr lang="zh-CN" altLang="en-US" sz="1200" kern="1200" dirty="0" smtClean="0">
                <a:solidFill>
                  <a:schemeClr val="tx1"/>
                </a:solidFill>
                <a:latin typeface="+mn-lt"/>
                <a:ea typeface="+mn-ea"/>
                <a:cs typeface="+mn-cs"/>
              </a:rPr>
              <a:t>的时候，可能自己没有意识到有一台机器已经</a:t>
            </a:r>
            <a:r>
              <a:rPr lang="en-US" sz="1200" kern="1200" dirty="0" smtClean="0">
                <a:solidFill>
                  <a:schemeClr val="tx1"/>
                </a:solidFill>
                <a:latin typeface="+mn-lt"/>
                <a:ea typeface="+mn-ea"/>
                <a:cs typeface="+mn-cs"/>
              </a:rPr>
              <a:t>down</a:t>
            </a:r>
            <a:r>
              <a:rPr lang="zh-CN" altLang="en-US" sz="1200" kern="1200" dirty="0" smtClean="0">
                <a:solidFill>
                  <a:schemeClr val="tx1"/>
                </a:solidFill>
                <a:latin typeface="+mn-lt"/>
                <a:ea typeface="+mn-ea"/>
                <a:cs typeface="+mn-cs"/>
              </a:rPr>
              <a:t>掉了（或者不能正常执行任务），此时你不必马上让它正常上线。</a:t>
            </a:r>
          </a:p>
          <a:p>
            <a:r>
              <a:rPr lang="zh-CN" altLang="en-US" sz="1200" kern="1200" dirty="0" smtClean="0">
                <a:solidFill>
                  <a:schemeClr val="tx1"/>
                </a:solidFill>
                <a:latin typeface="+mn-lt"/>
                <a:ea typeface="+mn-ea"/>
                <a:cs typeface="+mn-cs"/>
              </a:rPr>
              <a:t>独立的应用同数据耦合而不是网络拓扑。寻找数据的方法被简化为一个具体的路径，至于你怎么去得到数据具体的应用层协议解耦，如通过“</a:t>
            </a:r>
            <a:r>
              <a:rPr lang="en-US" sz="1200" kern="1200" dirty="0" smtClean="0">
                <a:solidFill>
                  <a:schemeClr val="tx1"/>
                </a:solidFill>
                <a:latin typeface="+mn-lt"/>
                <a:ea typeface="+mn-ea"/>
                <a:cs typeface="+mn-cs"/>
              </a:rPr>
              <a:t>http</a:t>
            </a:r>
            <a:r>
              <a:rPr lang="zh-CN" altLang="en-US" sz="1200" kern="1200" dirty="0" smtClean="0">
                <a:solidFill>
                  <a:schemeClr val="tx1"/>
                </a:solidFill>
                <a:latin typeface="+mn-lt"/>
                <a:ea typeface="+mn-ea"/>
                <a:cs typeface="+mn-cs"/>
              </a:rPr>
              <a:t>”或“</a:t>
            </a:r>
            <a:r>
              <a:rPr lang="en-US" sz="1200" kern="1200" dirty="0" err="1" smtClean="0">
                <a:solidFill>
                  <a:schemeClr val="tx1"/>
                </a:solidFill>
                <a:latin typeface="+mn-lt"/>
                <a:ea typeface="+mn-ea"/>
                <a:cs typeface="+mn-cs"/>
              </a:rPr>
              <a:t>jdbc</a:t>
            </a:r>
            <a:r>
              <a:rPr lang="zh-CN" alt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58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b="1" i="0" baseline="0" dirty="0" smtClean="0"/>
              <a:t>机架感知</a:t>
            </a:r>
            <a:endParaRPr lang="en-US" altLang="zh-CN" b="1" i="0" baseline="0" dirty="0" smtClean="0"/>
          </a:p>
          <a:p>
            <a:r>
              <a:rPr lang="zh-CN" altLang="en-US" dirty="0" smtClean="0"/>
              <a:t>通过一个</a:t>
            </a:r>
            <a:r>
              <a:rPr lang="zh-CN" altLang="en-US" dirty="0" smtClean="0">
                <a:hlinkClick r:id="rId3"/>
              </a:rPr>
              <a:t>机架感知</a:t>
            </a:r>
            <a:r>
              <a:rPr lang="zh-CN" altLang="en-US" dirty="0" smtClean="0"/>
              <a:t>的 过程，</a:t>
            </a:r>
            <a:r>
              <a:rPr lang="en-US" altLang="zh-CN" dirty="0" err="1" smtClean="0"/>
              <a:t>Namenode</a:t>
            </a:r>
            <a:r>
              <a:rPr lang="zh-CN" altLang="en-US" dirty="0" smtClean="0"/>
              <a:t>可以确定每个</a:t>
            </a:r>
            <a:r>
              <a:rPr lang="en-US" altLang="zh-CN" dirty="0" err="1" smtClean="0"/>
              <a:t>Datanode</a:t>
            </a:r>
            <a:r>
              <a:rPr lang="zh-CN" altLang="en-US" dirty="0" smtClean="0"/>
              <a:t>所属的机架</a:t>
            </a:r>
            <a:r>
              <a:rPr lang="en-US" altLang="zh-CN" dirty="0" smtClean="0"/>
              <a:t>id</a:t>
            </a:r>
            <a:r>
              <a:rPr lang="zh-CN" altLang="en-US" dirty="0" smtClean="0"/>
              <a:t>。</a:t>
            </a:r>
            <a:endParaRPr lang="en-US" altLang="zh-CN" b="1" dirty="0" smtClean="0"/>
          </a:p>
          <a:p>
            <a:r>
              <a:rPr lang="zh-CN" altLang="en-US" b="1" dirty="0" smtClean="0"/>
              <a:t>通讯协议 </a:t>
            </a:r>
          </a:p>
          <a:p>
            <a:r>
              <a:rPr lang="zh-CN" altLang="en-US" dirty="0" smtClean="0"/>
              <a:t>所有的</a:t>
            </a:r>
            <a:r>
              <a:rPr lang="en-US" altLang="zh-CN" dirty="0" smtClean="0"/>
              <a:t>HDFS</a:t>
            </a:r>
            <a:r>
              <a:rPr lang="zh-CN" altLang="en-US" dirty="0" smtClean="0"/>
              <a:t>通讯协议都是建立在</a:t>
            </a:r>
            <a:r>
              <a:rPr lang="en-US" altLang="zh-CN" dirty="0" smtClean="0"/>
              <a:t>TCP/IP</a:t>
            </a:r>
            <a:r>
              <a:rPr lang="zh-CN" altLang="en-US" dirty="0" smtClean="0"/>
              <a:t>协议之上。客户端通过一个可配置的</a:t>
            </a:r>
            <a:r>
              <a:rPr lang="en-US" altLang="zh-CN" dirty="0" smtClean="0"/>
              <a:t>TCP</a:t>
            </a:r>
            <a:r>
              <a:rPr lang="zh-CN" altLang="en-US" dirty="0" smtClean="0"/>
              <a:t>端口连接到</a:t>
            </a:r>
            <a:r>
              <a:rPr lang="en-US" altLang="zh-CN" dirty="0" err="1" smtClean="0"/>
              <a:t>Namenode</a:t>
            </a:r>
            <a:r>
              <a:rPr lang="zh-CN" altLang="en-US" dirty="0" smtClean="0"/>
              <a:t>，通过</a:t>
            </a:r>
            <a:r>
              <a:rPr lang="en-US" altLang="zh-CN" dirty="0" err="1" smtClean="0"/>
              <a:t>ClientProtocol</a:t>
            </a:r>
            <a:r>
              <a:rPr lang="zh-CN" altLang="en-US" dirty="0" smtClean="0"/>
              <a:t>协议与 </a:t>
            </a:r>
            <a:r>
              <a:rPr lang="en-US" altLang="zh-CN" dirty="0" err="1" smtClean="0"/>
              <a:t>Namenode</a:t>
            </a:r>
            <a:r>
              <a:rPr lang="zh-CN" altLang="en-US" dirty="0" smtClean="0"/>
              <a:t>交互。而</a:t>
            </a:r>
            <a:r>
              <a:rPr lang="en-US" altLang="zh-CN" dirty="0" err="1" smtClean="0"/>
              <a:t>Datanode</a:t>
            </a:r>
            <a:r>
              <a:rPr lang="zh-CN" altLang="en-US" dirty="0" smtClean="0"/>
              <a:t>使用</a:t>
            </a:r>
            <a:r>
              <a:rPr lang="en-US" altLang="zh-CN" dirty="0" err="1" smtClean="0"/>
              <a:t>DatanodeProtocol</a:t>
            </a:r>
            <a:r>
              <a:rPr lang="zh-CN" altLang="en-US" dirty="0" smtClean="0"/>
              <a:t>协议与</a:t>
            </a:r>
            <a:r>
              <a:rPr lang="en-US" altLang="zh-CN" dirty="0" err="1" smtClean="0"/>
              <a:t>Namenode</a:t>
            </a:r>
            <a:r>
              <a:rPr lang="zh-CN" altLang="en-US" dirty="0" smtClean="0"/>
              <a:t>交互。一个远程过程调用</a:t>
            </a:r>
            <a:r>
              <a:rPr lang="en-US" altLang="zh-CN" dirty="0" smtClean="0"/>
              <a:t>(RPC)</a:t>
            </a:r>
            <a:r>
              <a:rPr lang="zh-CN" altLang="en-US" dirty="0" smtClean="0"/>
              <a:t>模型被抽象出来封装</a:t>
            </a:r>
            <a:r>
              <a:rPr lang="en-US" altLang="zh-CN" dirty="0" err="1" smtClean="0"/>
              <a:t>ClientProtocol</a:t>
            </a:r>
            <a:r>
              <a:rPr lang="zh-CN" altLang="en-US" dirty="0" smtClean="0"/>
              <a:t>和 </a:t>
            </a:r>
            <a:r>
              <a:rPr lang="en-US" altLang="zh-CN" dirty="0" err="1" smtClean="0"/>
              <a:t>Datanodeprotocol</a:t>
            </a:r>
            <a:r>
              <a:rPr lang="zh-CN" altLang="en-US" dirty="0" smtClean="0"/>
              <a:t>协议。在设计上，</a:t>
            </a:r>
            <a:r>
              <a:rPr lang="en-US" altLang="zh-CN" dirty="0" err="1" smtClean="0"/>
              <a:t>Namenode</a:t>
            </a:r>
            <a:r>
              <a:rPr lang="zh-CN" altLang="en-US" dirty="0" smtClean="0"/>
              <a:t>不会主动发起</a:t>
            </a:r>
            <a:r>
              <a:rPr lang="en-US" altLang="zh-CN" dirty="0" smtClean="0"/>
              <a:t>RPC</a:t>
            </a:r>
            <a:r>
              <a:rPr lang="zh-CN" altLang="en-US" dirty="0" smtClean="0"/>
              <a:t>，而是响应来自客户端或 </a:t>
            </a:r>
            <a:r>
              <a:rPr lang="en-US" altLang="zh-CN" dirty="0" err="1" smtClean="0"/>
              <a:t>Datanode</a:t>
            </a:r>
            <a:r>
              <a:rPr lang="en-US" altLang="zh-CN" dirty="0" smtClean="0"/>
              <a:t> </a:t>
            </a:r>
            <a:r>
              <a:rPr lang="zh-CN" altLang="en-US" dirty="0" smtClean="0"/>
              <a:t>的</a:t>
            </a:r>
            <a:r>
              <a:rPr lang="en-US" altLang="zh-CN" dirty="0" smtClean="0"/>
              <a:t>RPC</a:t>
            </a:r>
            <a:r>
              <a:rPr lang="zh-CN" altLang="en-US" dirty="0" smtClean="0"/>
              <a:t>请求。 </a:t>
            </a:r>
          </a:p>
          <a:p>
            <a:r>
              <a:rPr lang="zh-CN" altLang="en-US" b="1" dirty="0" smtClean="0"/>
              <a:t>安全模式 </a:t>
            </a:r>
          </a:p>
          <a:p>
            <a:r>
              <a:rPr lang="en-US" altLang="zh-CN" dirty="0" err="1" smtClean="0"/>
              <a:t>Namenode</a:t>
            </a:r>
            <a:r>
              <a:rPr lang="zh-CN" altLang="en-US" dirty="0" smtClean="0"/>
              <a:t>启动后会进入一个称为安全模式的特殊状态。处于安全模式的</a:t>
            </a:r>
            <a:r>
              <a:rPr lang="en-US" altLang="zh-CN" dirty="0" err="1" smtClean="0"/>
              <a:t>Namenode</a:t>
            </a:r>
            <a:r>
              <a:rPr lang="zh-CN" altLang="en-US" dirty="0" smtClean="0"/>
              <a:t>是不会进行数据块的复制的。</a:t>
            </a:r>
            <a:r>
              <a:rPr lang="en-US" altLang="zh-CN" dirty="0" err="1" smtClean="0"/>
              <a:t>Namenode</a:t>
            </a:r>
            <a:r>
              <a:rPr lang="zh-CN" altLang="en-US" dirty="0" smtClean="0"/>
              <a:t>从所有的 </a:t>
            </a:r>
            <a:r>
              <a:rPr lang="en-US" altLang="zh-CN" dirty="0" err="1" smtClean="0"/>
              <a:t>Datanode</a:t>
            </a:r>
            <a:r>
              <a:rPr lang="zh-CN" altLang="en-US" dirty="0" smtClean="0"/>
              <a:t>接收心跳信号和块状态报告。块状态报告包括了某个</a:t>
            </a:r>
            <a:r>
              <a:rPr lang="en-US" altLang="zh-CN" dirty="0" err="1" smtClean="0"/>
              <a:t>Datanode</a:t>
            </a:r>
            <a:r>
              <a:rPr lang="zh-CN" altLang="en-US" dirty="0" smtClean="0"/>
              <a:t>所有的数据块列表。每个数据块都有一个指定的最小副本数。当 </a:t>
            </a:r>
            <a:r>
              <a:rPr lang="en-US" altLang="zh-CN" dirty="0" err="1" smtClean="0"/>
              <a:t>Namenode</a:t>
            </a:r>
            <a:r>
              <a:rPr lang="zh-CN" altLang="en-US" dirty="0" smtClean="0"/>
              <a:t>检测确认某个数据块的副本数目达到这个最小值，那么该数据块就会被认为是副本安全</a:t>
            </a:r>
            <a:r>
              <a:rPr lang="en-US" altLang="zh-CN" dirty="0" smtClean="0"/>
              <a:t>(safely replicated)</a:t>
            </a:r>
            <a:r>
              <a:rPr lang="zh-CN" altLang="en-US" dirty="0" smtClean="0"/>
              <a:t>的；在一定百分比（这个参数可配置）的数据块被</a:t>
            </a:r>
            <a:r>
              <a:rPr lang="en-US" altLang="zh-CN" dirty="0" err="1" smtClean="0"/>
              <a:t>Namenode</a:t>
            </a:r>
            <a:r>
              <a:rPr lang="zh-CN" altLang="en-US" dirty="0" smtClean="0"/>
              <a:t>检测确认是安全之后（加上一个额外的</a:t>
            </a:r>
            <a:r>
              <a:rPr lang="en-US" altLang="zh-CN" dirty="0" smtClean="0"/>
              <a:t>30</a:t>
            </a:r>
            <a:r>
              <a:rPr lang="zh-CN" altLang="en-US" dirty="0" smtClean="0"/>
              <a:t>秒等待时 间），</a:t>
            </a:r>
            <a:r>
              <a:rPr lang="en-US" altLang="zh-CN" dirty="0" err="1" smtClean="0"/>
              <a:t>Namenode</a:t>
            </a:r>
            <a:r>
              <a:rPr lang="zh-CN" altLang="en-US" dirty="0" smtClean="0"/>
              <a:t>将退出安全模式状态。接下来它会确定还有哪些数据块的副本没有达到指定数目，并将这些数据块复制到其他</a:t>
            </a:r>
            <a:r>
              <a:rPr lang="en-US" altLang="zh-CN" dirty="0" err="1" smtClean="0"/>
              <a:t>Datanode</a:t>
            </a:r>
            <a:r>
              <a:rPr lang="zh-CN" altLang="en-US" dirty="0" smtClean="0"/>
              <a:t>上。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文件系统元数据的持久化 </a:t>
            </a:r>
          </a:p>
          <a:p>
            <a:r>
              <a:rPr lang="zh-CN" altLang="en-US" dirty="0" smtClean="0"/>
              <a:t>对于任何对文件系统元数据产生修改的操作，</a:t>
            </a:r>
            <a:r>
              <a:rPr lang="en-US" altLang="zh-CN" dirty="0" err="1" smtClean="0"/>
              <a:t>Namenode</a:t>
            </a:r>
            <a:r>
              <a:rPr lang="zh-CN" altLang="en-US" dirty="0" smtClean="0"/>
              <a:t>都会使用一种称为</a:t>
            </a:r>
            <a:r>
              <a:rPr lang="en-US" altLang="zh-CN" dirty="0" err="1" smtClean="0"/>
              <a:t>EditLog</a:t>
            </a:r>
            <a:r>
              <a:rPr lang="zh-CN" altLang="en-US" dirty="0" smtClean="0"/>
              <a:t>的事务日志记录下来。整个文件系统的名字空间，包括数据块到文件的映射、文件的属性等，都存储在一个称为</a:t>
            </a:r>
            <a:r>
              <a:rPr lang="en-US" altLang="zh-CN" dirty="0" err="1" smtClean="0"/>
              <a:t>FsImage</a:t>
            </a:r>
            <a:r>
              <a:rPr lang="zh-CN" altLang="en-US" dirty="0" smtClean="0"/>
              <a:t>的文件中，这个文件也是放在</a:t>
            </a:r>
            <a:r>
              <a:rPr lang="en-US" altLang="zh-CN" dirty="0" err="1" smtClean="0"/>
              <a:t>Namenode</a:t>
            </a:r>
            <a:r>
              <a:rPr lang="zh-CN" altLang="en-US" dirty="0" smtClean="0"/>
              <a:t>所在的本地 文件系统上。</a:t>
            </a:r>
            <a:endParaRPr lang="en-US" altLang="zh-CN" dirty="0" smtClean="0"/>
          </a:p>
          <a:p>
            <a:r>
              <a:rPr lang="en-US" altLang="zh-CN" dirty="0" err="1" smtClean="0"/>
              <a:t>Namenode</a:t>
            </a:r>
            <a:r>
              <a:rPr lang="zh-CN" altLang="en-US" dirty="0" smtClean="0"/>
              <a:t>在内存中保存着整个文件系统的名字空间和文件数据块映射</a:t>
            </a:r>
            <a:r>
              <a:rPr lang="en-US" altLang="zh-CN" dirty="0" smtClean="0"/>
              <a:t>(</a:t>
            </a:r>
            <a:r>
              <a:rPr lang="en-US" altLang="zh-CN" dirty="0" err="1" smtClean="0"/>
              <a:t>Blockmap</a:t>
            </a:r>
            <a:r>
              <a:rPr lang="en-US" altLang="zh-CN" dirty="0" smtClean="0"/>
              <a:t>)</a:t>
            </a:r>
            <a:r>
              <a:rPr lang="zh-CN" altLang="en-US" dirty="0" smtClean="0"/>
              <a:t>的映像。这个关键的元数据结构设计得很紧凑，因而一个有</a:t>
            </a:r>
            <a:r>
              <a:rPr lang="en-US" altLang="zh-CN" dirty="0" smtClean="0"/>
              <a:t>4G </a:t>
            </a:r>
            <a:r>
              <a:rPr lang="zh-CN" altLang="en-US" dirty="0" smtClean="0"/>
              <a:t>内存的</a:t>
            </a:r>
            <a:r>
              <a:rPr lang="en-US" altLang="zh-CN" dirty="0" err="1" smtClean="0"/>
              <a:t>Namenode</a:t>
            </a:r>
            <a:r>
              <a:rPr lang="zh-CN" altLang="en-US" dirty="0" smtClean="0"/>
              <a:t>足够支撑大量的文件和目录。当</a:t>
            </a:r>
            <a:r>
              <a:rPr lang="en-US" altLang="zh-CN" dirty="0" err="1" smtClean="0"/>
              <a:t>Namenode</a:t>
            </a:r>
            <a:r>
              <a:rPr lang="zh-CN" altLang="en-US" dirty="0" smtClean="0"/>
              <a:t>启动时，它从硬盘中读取</a:t>
            </a:r>
            <a:r>
              <a:rPr lang="en-US" altLang="zh-CN" dirty="0" err="1" smtClean="0"/>
              <a:t>Editlog</a:t>
            </a:r>
            <a:r>
              <a:rPr lang="zh-CN" altLang="en-US" dirty="0" smtClean="0"/>
              <a:t>和</a:t>
            </a:r>
            <a:r>
              <a:rPr lang="en-US" altLang="zh-CN" dirty="0" err="1" smtClean="0"/>
              <a:t>FsImage</a:t>
            </a:r>
            <a:r>
              <a:rPr lang="zh-CN" altLang="en-US" dirty="0" smtClean="0"/>
              <a:t>，将所有</a:t>
            </a:r>
            <a:r>
              <a:rPr lang="en-US" altLang="zh-CN" dirty="0" err="1" smtClean="0"/>
              <a:t>Editlog</a:t>
            </a:r>
            <a:r>
              <a:rPr lang="zh-CN" altLang="en-US" dirty="0" smtClean="0"/>
              <a:t>中的 事务作用在内存中的</a:t>
            </a:r>
            <a:r>
              <a:rPr lang="en-US" altLang="zh-CN" dirty="0" err="1" smtClean="0"/>
              <a:t>FsImage</a:t>
            </a:r>
            <a:r>
              <a:rPr lang="zh-CN" altLang="en-US" dirty="0" smtClean="0"/>
              <a:t>上，并将这个新版本的</a:t>
            </a:r>
            <a:r>
              <a:rPr lang="en-US" altLang="zh-CN" dirty="0" err="1" smtClean="0"/>
              <a:t>FsImage</a:t>
            </a:r>
            <a:r>
              <a:rPr lang="zh-CN" altLang="en-US" dirty="0" smtClean="0"/>
              <a:t>从内存中保存到本地磁盘上，然后删除旧的</a:t>
            </a:r>
            <a:r>
              <a:rPr lang="en-US" altLang="zh-CN" dirty="0" err="1" smtClean="0"/>
              <a:t>Editlog</a:t>
            </a:r>
            <a:r>
              <a:rPr lang="zh-CN" altLang="en-US" dirty="0" smtClean="0"/>
              <a:t>，因为这个旧的 </a:t>
            </a:r>
            <a:r>
              <a:rPr lang="en-US" altLang="zh-CN" dirty="0" err="1" smtClean="0"/>
              <a:t>Editlog</a:t>
            </a:r>
            <a:r>
              <a:rPr lang="zh-CN" altLang="en-US" dirty="0" smtClean="0"/>
              <a:t>的事务都已经作用在</a:t>
            </a:r>
            <a:r>
              <a:rPr lang="en-US" altLang="zh-CN" dirty="0" err="1" smtClean="0"/>
              <a:t>FsImage</a:t>
            </a:r>
            <a:r>
              <a:rPr lang="zh-CN" altLang="en-US" dirty="0" smtClean="0"/>
              <a:t>上了。这个过程称为一个检查点</a:t>
            </a:r>
            <a:r>
              <a:rPr lang="en-US" altLang="zh-CN" dirty="0" smtClean="0"/>
              <a:t>(checkpoint)</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副本选择 </a:t>
            </a:r>
          </a:p>
          <a:p>
            <a:r>
              <a:rPr lang="zh-CN" altLang="en-US" dirty="0" smtClean="0"/>
              <a:t>就近</a:t>
            </a:r>
            <a:endParaRPr lang="en-US" altLang="zh-CN" dirty="0" smtClean="0"/>
          </a:p>
          <a:p>
            <a:r>
              <a:rPr lang="zh-CN" altLang="en-US" b="1" dirty="0" smtClean="0"/>
              <a:t>磁盘数据错误，心跳检测和重新复制 </a:t>
            </a:r>
          </a:p>
          <a:p>
            <a:r>
              <a:rPr lang="zh-CN" altLang="en-US" dirty="0" smtClean="0"/>
              <a:t>每个</a:t>
            </a:r>
            <a:r>
              <a:rPr lang="en-US" altLang="zh-CN" dirty="0" err="1" smtClean="0"/>
              <a:t>Datanode</a:t>
            </a:r>
            <a:r>
              <a:rPr lang="zh-CN" altLang="en-US" dirty="0" smtClean="0"/>
              <a:t>节点周期性地向</a:t>
            </a:r>
            <a:r>
              <a:rPr lang="en-US" altLang="zh-CN" dirty="0" err="1" smtClean="0"/>
              <a:t>Namenode</a:t>
            </a:r>
            <a:r>
              <a:rPr lang="zh-CN" altLang="en-US" dirty="0" smtClean="0"/>
              <a:t>发送心跳信号。网络割裂可能导致一部分</a:t>
            </a:r>
            <a:r>
              <a:rPr lang="en-US" altLang="zh-CN" dirty="0" err="1" smtClean="0"/>
              <a:t>Datanode</a:t>
            </a:r>
            <a:r>
              <a:rPr lang="zh-CN" altLang="en-US" dirty="0" smtClean="0"/>
              <a:t>跟</a:t>
            </a:r>
            <a:r>
              <a:rPr lang="en-US" altLang="zh-CN" dirty="0" err="1" smtClean="0"/>
              <a:t>Namenode</a:t>
            </a:r>
            <a:r>
              <a:rPr lang="zh-CN" altLang="en-US" dirty="0" smtClean="0"/>
              <a:t>失去联系。 </a:t>
            </a:r>
            <a:r>
              <a:rPr lang="en-US" altLang="zh-CN" dirty="0" err="1" smtClean="0"/>
              <a:t>Namenode</a:t>
            </a:r>
            <a:r>
              <a:rPr lang="zh-CN" altLang="en-US" dirty="0" smtClean="0"/>
              <a:t>通过心跳信号的缺失来检测这一情况，并将这些近期不再发送心跳信号</a:t>
            </a:r>
            <a:r>
              <a:rPr lang="en-US" altLang="zh-CN" dirty="0" err="1" smtClean="0"/>
              <a:t>Datanode</a:t>
            </a:r>
            <a:r>
              <a:rPr lang="zh-CN" altLang="en-US" dirty="0" smtClean="0"/>
              <a:t>标记为宕机，不会再将新的</a:t>
            </a:r>
            <a:r>
              <a:rPr lang="en-US" altLang="zh-CN" dirty="0" smtClean="0"/>
              <a:t>IO</a:t>
            </a:r>
            <a:r>
              <a:rPr lang="zh-CN" altLang="en-US" dirty="0" smtClean="0"/>
              <a:t>请求发给它们。任何存储在宕机</a:t>
            </a:r>
            <a:r>
              <a:rPr lang="en-US" altLang="zh-CN" dirty="0" err="1" smtClean="0"/>
              <a:t>Datanode</a:t>
            </a:r>
            <a:r>
              <a:rPr lang="zh-CN" altLang="en-US" dirty="0" smtClean="0"/>
              <a:t>上的数据将不再有效。 </a:t>
            </a:r>
            <a:r>
              <a:rPr lang="en-US" altLang="zh-CN" dirty="0" err="1" smtClean="0"/>
              <a:t>Datanode</a:t>
            </a:r>
            <a:r>
              <a:rPr lang="zh-CN" altLang="en-US" dirty="0" smtClean="0"/>
              <a:t>的宕机可能会引起一些数据块的副本系数低于指定值，</a:t>
            </a:r>
            <a:r>
              <a:rPr lang="en-US" altLang="zh-CN" dirty="0" err="1" smtClean="0"/>
              <a:t>Namenode</a:t>
            </a:r>
            <a:r>
              <a:rPr lang="zh-CN" altLang="en-US" dirty="0" smtClean="0"/>
              <a:t>不断地检测这些需要复制的数据块，一旦发现就启动复制操作。在下列情 况下，可能需要重新复制：某个</a:t>
            </a:r>
            <a:r>
              <a:rPr lang="en-US" altLang="zh-CN" dirty="0" err="1" smtClean="0"/>
              <a:t>Datanode</a:t>
            </a:r>
            <a:r>
              <a:rPr lang="zh-CN" altLang="en-US" dirty="0" smtClean="0"/>
              <a:t>节点失效，某个副本遭到损坏，</a:t>
            </a:r>
            <a:r>
              <a:rPr lang="en-US" altLang="zh-CN" dirty="0" err="1" smtClean="0"/>
              <a:t>Datanode</a:t>
            </a:r>
            <a:r>
              <a:rPr lang="zh-CN" altLang="en-US" dirty="0" smtClean="0"/>
              <a:t>上的硬盘错误，或者文件的副本系数增大。 </a:t>
            </a:r>
          </a:p>
          <a:p>
            <a:endParaRPr lang="zh-CN" altLang="en-US" dirty="0"/>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24</a:t>
            </a:fld>
            <a:endParaRPr lang="zh-CN" altLang="en-US"/>
          </a:p>
        </p:txBody>
      </p:sp>
    </p:spTree>
    <p:extLst>
      <p:ext uri="{BB962C8B-B14F-4D97-AF65-F5344CB8AC3E}">
        <p14:creationId xmlns="" xmlns:p14="http://schemas.microsoft.com/office/powerpoint/2010/main" val="3396345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ru-RU" altLang="zh-CN" sz="1200" kern="1200" dirty="0" smtClean="0">
                <a:solidFill>
                  <a:schemeClr val="tx1"/>
                </a:solidFill>
                <a:effectLst/>
                <a:latin typeface="+mn-lt"/>
                <a:ea typeface="+mn-ea"/>
                <a:cs typeface="+mn-cs"/>
              </a:rPr>
              <a:t>1.  client调用get方法得到HDFS文件系统的一个实例（DistributedFileSystem）。然后调用它的open方法。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2.  DistributedFileSystem通过RPC远程调用NameNode决文件的block的位置信息。对于每一个bolck，NameNode返回block所在的DataNode（包括副本）的地址。DistributedFileSystem返回FSDataInputStream给client用来读数据。FSDataInputStream封装了DFSInputStream用于管理NameNode和DataNode的IO。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3.  client调用FSDataInputStream的read方法。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4.  DFSInputStream保存了block块所在的DataNode的地址信息。DFSInputStream连接第一个block的DataNode，read block数据，传回给client。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5.  当第一个block读完，DFSInputStream关掉与这个DataNode的连接。然后开始第二个block。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6.  当client读结束，调用FSDataInputStream的close方法。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在读的过程中，如果client和一个datanode通讯时出错，他会连接副本所在的datanode。这种client直接连接datanode读取数据的设计方法使HDFS可以同时相应很多client的同时并发。因为数据流量均匀的分布在所有的datanode上，NameNode只负责block的位置信息请求。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25</a:t>
            </a:fld>
            <a:endParaRPr lang="zh-CN" altLang="en-US"/>
          </a:p>
        </p:txBody>
      </p:sp>
    </p:spTree>
    <p:extLst>
      <p:ext uri="{BB962C8B-B14F-4D97-AF65-F5344CB8AC3E}">
        <p14:creationId xmlns="" xmlns:p14="http://schemas.microsoft.com/office/powerpoint/2010/main" val="415022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lvl="0"/>
            <a:r>
              <a:rPr lang="ru-RU" altLang="zh-CN" sz="1200" kern="1200" dirty="0" smtClean="0">
                <a:solidFill>
                  <a:schemeClr val="tx1"/>
                </a:solidFill>
                <a:effectLst/>
                <a:latin typeface="+mn-lt"/>
                <a:ea typeface="+mn-ea"/>
                <a:cs typeface="+mn-cs"/>
              </a:rPr>
              <a:t>client通过调用DistributedFileSystem的create方法来创建文件。 </a:t>
            </a:r>
            <a:endParaRPr lang="zh-CN" altLang="zh-CN" sz="1200" kern="1200" dirty="0" smtClean="0">
              <a:solidFill>
                <a:schemeClr val="tx1"/>
              </a:solidFill>
              <a:effectLst/>
              <a:latin typeface="+mn-lt"/>
              <a:ea typeface="+mn-ea"/>
              <a:cs typeface="+mn-cs"/>
            </a:endParaRPr>
          </a:p>
          <a:p>
            <a:pPr lvl="0"/>
            <a:r>
              <a:rPr lang="ru-RU" altLang="zh-CN" sz="1200" kern="1200" dirty="0" smtClean="0">
                <a:solidFill>
                  <a:schemeClr val="tx1"/>
                </a:solidFill>
                <a:effectLst/>
                <a:latin typeface="+mn-lt"/>
                <a:ea typeface="+mn-ea"/>
                <a:cs typeface="+mn-cs"/>
              </a:rPr>
              <a:t>DistributedFileSystem通过RPC调用NameNode在文件系统的名字空间里创建一个文件，这个时候还没有任何block信息。DistributedFileSystem返回FSDataOutputStream给client。FSDataOutputStream封装了一个DFSOutputStream来处理与datanodes和namenode之间的通讯。 </a:t>
            </a:r>
            <a:endParaRPr lang="zh-CN" altLang="zh-CN" sz="1200" kern="1200" dirty="0" smtClean="0">
              <a:solidFill>
                <a:schemeClr val="tx1"/>
              </a:solidFill>
              <a:effectLst/>
              <a:latin typeface="+mn-lt"/>
              <a:ea typeface="+mn-ea"/>
              <a:cs typeface="+mn-cs"/>
            </a:endParaRPr>
          </a:p>
          <a:p>
            <a:pPr lvl="0"/>
            <a:r>
              <a:rPr lang="ru-RU" altLang="zh-CN" sz="1200" kern="1200" dirty="0" smtClean="0">
                <a:solidFill>
                  <a:schemeClr val="tx1"/>
                </a:solidFill>
                <a:effectLst/>
                <a:latin typeface="+mn-lt"/>
                <a:ea typeface="+mn-ea"/>
                <a:cs typeface="+mn-cs"/>
              </a:rPr>
              <a:t>当client写一个block数据的时候，DFSOutputStream把数据分成很多packet。FSDataOutputStream询问namenode挑选存储这个block以及它的副本的datanode列表。这个datanode列表组成了一个管道，在上图管道由三个datanode组成（备份参数是3），这三个datanode的选择有一定的副本放置策略 </a:t>
            </a:r>
            <a:endParaRPr lang="zh-CN" altLang="zh-CN" sz="1200" kern="1200" dirty="0" smtClean="0">
              <a:solidFill>
                <a:schemeClr val="tx1"/>
              </a:solidFill>
              <a:effectLst/>
              <a:latin typeface="+mn-lt"/>
              <a:ea typeface="+mn-ea"/>
              <a:cs typeface="+mn-cs"/>
            </a:endParaRPr>
          </a:p>
          <a:p>
            <a:pPr lvl="0"/>
            <a:r>
              <a:rPr lang="ru-RU" altLang="zh-CN" sz="1200" kern="1200" dirty="0" smtClean="0">
                <a:solidFill>
                  <a:schemeClr val="tx1"/>
                </a:solidFill>
                <a:effectLst/>
                <a:latin typeface="+mn-lt"/>
                <a:ea typeface="+mn-ea"/>
                <a:cs typeface="+mn-cs"/>
              </a:rPr>
              <a:t>FSDataOutputStream把packet写进管道的第一个datanode，然后管道把packet转发给第二个datanode，这样一直转发到最后一个datanode。 </a:t>
            </a:r>
            <a:endParaRPr lang="zh-CN" altLang="zh-CN" sz="1200" kern="1200" dirty="0" smtClean="0">
              <a:solidFill>
                <a:schemeClr val="tx1"/>
              </a:solidFill>
              <a:effectLst/>
              <a:latin typeface="+mn-lt"/>
              <a:ea typeface="+mn-ea"/>
              <a:cs typeface="+mn-cs"/>
            </a:endParaRPr>
          </a:p>
          <a:p>
            <a:pPr lvl="0"/>
            <a:r>
              <a:rPr lang="ru-RU" altLang="zh-CN" sz="1200" kern="1200" dirty="0" smtClean="0">
                <a:solidFill>
                  <a:schemeClr val="tx1"/>
                </a:solidFill>
                <a:effectLst/>
                <a:latin typeface="+mn-lt"/>
                <a:ea typeface="+mn-ea"/>
                <a:cs typeface="+mn-cs"/>
              </a:rPr>
              <a:t>只有当管道里所有datanode都返回写入成功，这个packet才算写成功，发送应答给FSDataOutputStream。开始下一个packet。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如果某个datanode写失败了，会产生如下步骤，但是这些对client是透明的。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1) 管道关闭。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2) 正常的datanode上正在写的block会有一个新ID（需要和namenode通信）。这样失败的datanode上的那个不完整的block在上报心跳的时候会被删掉。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3) 失败的datanode会被移出管道。block中剩余的packet继续写入管道的其他两个datanode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4) namenode会标记这个block的副本个数少于指定值。block的副本会稍后在另一个datanode创建。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5) 有些时候多个datanode会失败。只要dfs.replication.min(缺省是1)个datanode成功了，整个写入过程就算成功。缺少的副本会异步的恢复。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6) 当client完成了写所有block的数据后，调用FSDataOutputStream的close方法关闭文件。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6.  FSDataOutputStream通知namenode写文件结束。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注：对于那些稍后恢复或异步恢复，估计HDFS存在一个检查点的概念，在某个检查点恢复完整状态。 </a:t>
            </a:r>
            <a:endParaRPr lang="zh-CN" altLang="zh-CN" sz="1200" kern="1200" dirty="0" smtClean="0">
              <a:solidFill>
                <a:schemeClr val="tx1"/>
              </a:solidFill>
              <a:effectLst/>
              <a:latin typeface="+mn-lt"/>
              <a:ea typeface="+mn-ea"/>
              <a:cs typeface="+mn-cs"/>
            </a:endParaRPr>
          </a:p>
          <a:p>
            <a:r>
              <a:rPr lang="ru-RU"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27</a:t>
            </a:fld>
            <a:endParaRPr lang="zh-CN" altLang="en-US"/>
          </a:p>
        </p:txBody>
      </p:sp>
    </p:spTree>
    <p:extLst>
      <p:ext uri="{BB962C8B-B14F-4D97-AF65-F5344CB8AC3E}">
        <p14:creationId xmlns="" xmlns:p14="http://schemas.microsoft.com/office/powerpoint/2010/main" val="136231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Hadoop’s</a:t>
            </a:r>
            <a:r>
              <a:rPr lang="en-US" altLang="zh-CN" sz="1200" b="0" i="0" u="none" strike="noStrike" kern="1200" baseline="0" dirty="0" smtClean="0">
                <a:solidFill>
                  <a:schemeClr val="tx1"/>
                </a:solidFill>
                <a:latin typeface="+mn-lt"/>
                <a:ea typeface="+mn-ea"/>
                <a:cs typeface="+mn-cs"/>
              </a:rPr>
              <a:t> strategy is to place the first replica on the same node as the client (for clients</a:t>
            </a:r>
          </a:p>
          <a:p>
            <a:r>
              <a:rPr lang="en-US" altLang="zh-CN" sz="1200" b="0" i="0" u="none" strike="noStrike" kern="1200" baseline="0" dirty="0" smtClean="0">
                <a:solidFill>
                  <a:schemeClr val="tx1"/>
                </a:solidFill>
                <a:latin typeface="+mn-lt"/>
                <a:ea typeface="+mn-ea"/>
                <a:cs typeface="+mn-cs"/>
              </a:rPr>
              <a:t>running outside the cluster, a node is chosen at random, although the system tries not</a:t>
            </a:r>
          </a:p>
          <a:p>
            <a:r>
              <a:rPr lang="en-US" altLang="zh-CN" sz="1200" b="0" i="0" u="none" strike="noStrike" kern="1200" baseline="0" dirty="0" smtClean="0">
                <a:solidFill>
                  <a:schemeClr val="tx1"/>
                </a:solidFill>
                <a:latin typeface="+mn-lt"/>
                <a:ea typeface="+mn-ea"/>
                <a:cs typeface="+mn-cs"/>
              </a:rPr>
              <a:t>to pick nodes that are too full or too busy). The second replica is placed on a different rack from the first (</a:t>
            </a:r>
            <a:r>
              <a:rPr lang="en-US" altLang="zh-CN" sz="1200" b="0" i="1" u="none" strike="noStrike" kern="1200" baseline="0" dirty="0" smtClean="0">
                <a:solidFill>
                  <a:schemeClr val="tx1"/>
                </a:solidFill>
                <a:latin typeface="+mn-lt"/>
                <a:ea typeface="+mn-ea"/>
                <a:cs typeface="+mn-cs"/>
              </a:rPr>
              <a:t>off-rack</a:t>
            </a:r>
            <a:r>
              <a:rPr lang="en-US" altLang="zh-CN" sz="1200" b="0" i="0" u="none" strike="noStrike" kern="1200" baseline="0" dirty="0" smtClean="0">
                <a:solidFill>
                  <a:schemeClr val="tx1"/>
                </a:solidFill>
                <a:latin typeface="+mn-lt"/>
                <a:ea typeface="+mn-ea"/>
                <a:cs typeface="+mn-cs"/>
              </a:rPr>
              <a:t>), chosen at random. The third replica is placed on the same</a:t>
            </a:r>
          </a:p>
          <a:p>
            <a:r>
              <a:rPr lang="en-US" altLang="zh-CN" sz="1200" b="0" i="0" u="none" strike="noStrike" kern="1200" baseline="0" dirty="0" smtClean="0">
                <a:solidFill>
                  <a:schemeClr val="tx1"/>
                </a:solidFill>
                <a:latin typeface="+mn-lt"/>
                <a:ea typeface="+mn-ea"/>
                <a:cs typeface="+mn-cs"/>
              </a:rPr>
              <a:t>rack as the second, but on a different node chosen at random. Further replicas are</a:t>
            </a:r>
          </a:p>
          <a:p>
            <a:r>
              <a:rPr lang="en-US" altLang="zh-CN" sz="1200" b="0" i="0" u="none" strike="noStrike" kern="1200" baseline="0" dirty="0" smtClean="0">
                <a:solidFill>
                  <a:schemeClr val="tx1"/>
                </a:solidFill>
                <a:latin typeface="+mn-lt"/>
                <a:ea typeface="+mn-ea"/>
                <a:cs typeface="+mn-cs"/>
              </a:rPr>
              <a:t>placed on random nodes on the cluster, although the system tries to avoid placing too</a:t>
            </a:r>
          </a:p>
          <a:p>
            <a:r>
              <a:rPr lang="en-US" altLang="zh-CN" sz="1200" b="0" i="0" u="none" strike="noStrike" kern="1200" baseline="0" dirty="0" smtClean="0">
                <a:solidFill>
                  <a:schemeClr val="tx1"/>
                </a:solidFill>
                <a:latin typeface="+mn-lt"/>
                <a:ea typeface="+mn-ea"/>
                <a:cs typeface="+mn-cs"/>
              </a:rPr>
              <a:t>many replicas on the same rack.</a:t>
            </a:r>
          </a:p>
          <a:p>
            <a:r>
              <a:rPr lang="zh-CN" altLang="en-US" b="1" dirty="0" smtClean="0"/>
              <a:t>流水线复制 </a:t>
            </a:r>
          </a:p>
          <a:p>
            <a:r>
              <a:rPr lang="zh-CN" altLang="en-US" dirty="0" smtClean="0"/>
              <a:t>当客户端向</a:t>
            </a:r>
            <a:r>
              <a:rPr lang="en-US" altLang="zh-CN" dirty="0" smtClean="0"/>
              <a:t>HDFS</a:t>
            </a:r>
            <a:r>
              <a:rPr lang="zh-CN" altLang="en-US" dirty="0" smtClean="0"/>
              <a:t>文件写入数据的时候，一开始是写到本地临时文件中。假设该文件的副本系数设置为</a:t>
            </a:r>
            <a:r>
              <a:rPr lang="en-US" altLang="zh-CN" dirty="0" smtClean="0"/>
              <a:t>3</a:t>
            </a:r>
            <a:r>
              <a:rPr lang="zh-CN" altLang="en-US" dirty="0" smtClean="0"/>
              <a:t>，当本地临时文件累积到一个数据块的大小时，客户端会 从</a:t>
            </a:r>
            <a:r>
              <a:rPr lang="en-US" altLang="zh-CN" dirty="0" err="1" smtClean="0"/>
              <a:t>Namenode</a:t>
            </a:r>
            <a:r>
              <a:rPr lang="zh-CN" altLang="en-US" dirty="0" smtClean="0"/>
              <a:t>获取一个</a:t>
            </a:r>
            <a:r>
              <a:rPr lang="en-US" altLang="zh-CN" dirty="0" err="1" smtClean="0"/>
              <a:t>Datanode</a:t>
            </a:r>
            <a:r>
              <a:rPr lang="zh-CN" altLang="en-US" dirty="0" smtClean="0"/>
              <a:t>列表用于存放副本。然后客户端开始向第一个</a:t>
            </a:r>
            <a:r>
              <a:rPr lang="en-US" altLang="zh-CN" dirty="0" err="1" smtClean="0"/>
              <a:t>Datanode</a:t>
            </a:r>
            <a:r>
              <a:rPr lang="zh-CN" altLang="en-US" dirty="0" smtClean="0"/>
              <a:t>传输数据，第一个</a:t>
            </a:r>
            <a:r>
              <a:rPr lang="en-US" altLang="zh-CN" dirty="0" err="1" smtClean="0"/>
              <a:t>Datanode</a:t>
            </a:r>
            <a:r>
              <a:rPr lang="zh-CN" altLang="en-US" dirty="0" smtClean="0"/>
              <a:t>一小部分一小部 分</a:t>
            </a:r>
            <a:r>
              <a:rPr lang="en-US" altLang="zh-CN" dirty="0" smtClean="0"/>
              <a:t>(4 KB)</a:t>
            </a:r>
            <a:r>
              <a:rPr lang="zh-CN" altLang="en-US" dirty="0" smtClean="0"/>
              <a:t>地接收数据，将每一部分写入本地仓库，并同时传输该部分到列表中第二个</a:t>
            </a:r>
            <a:r>
              <a:rPr lang="en-US" altLang="zh-CN" dirty="0" err="1" smtClean="0"/>
              <a:t>Datanode</a:t>
            </a:r>
            <a:r>
              <a:rPr lang="zh-CN" altLang="en-US" dirty="0" smtClean="0"/>
              <a:t>节点。第二个</a:t>
            </a:r>
            <a:r>
              <a:rPr lang="en-US" altLang="zh-CN" dirty="0" err="1" smtClean="0"/>
              <a:t>Datanode</a:t>
            </a:r>
            <a:r>
              <a:rPr lang="zh-CN" altLang="en-US" dirty="0" smtClean="0"/>
              <a:t>也是这样，一小部分一小部分地 接收数据，写入本地仓库，并同时传给第三个</a:t>
            </a:r>
            <a:r>
              <a:rPr lang="en-US" altLang="zh-CN" dirty="0" err="1" smtClean="0"/>
              <a:t>Datanode</a:t>
            </a:r>
            <a:r>
              <a:rPr lang="zh-CN" altLang="en-US" dirty="0" smtClean="0"/>
              <a:t>。最后，第三个</a:t>
            </a:r>
            <a:r>
              <a:rPr lang="en-US" altLang="zh-CN" dirty="0" err="1" smtClean="0"/>
              <a:t>Datanode</a:t>
            </a:r>
            <a:r>
              <a:rPr lang="zh-CN" altLang="en-US" dirty="0" smtClean="0"/>
              <a:t>接收数据并存储在本地。因此，</a:t>
            </a:r>
            <a:r>
              <a:rPr lang="en-US" altLang="zh-CN" dirty="0" err="1" smtClean="0"/>
              <a:t>Datanode</a:t>
            </a:r>
            <a:r>
              <a:rPr lang="zh-CN" altLang="en-US" dirty="0" smtClean="0"/>
              <a:t>能流水线式地从 前一个节点接收数据，并在同时转发给下一个节点，数据以流水线的方式从前一个</a:t>
            </a:r>
            <a:r>
              <a:rPr lang="en-US" altLang="zh-CN" dirty="0" err="1" smtClean="0"/>
              <a:t>Datanode</a:t>
            </a:r>
            <a:r>
              <a:rPr lang="zh-CN" altLang="en-US" dirty="0" smtClean="0"/>
              <a:t>复制到下一个。 </a:t>
            </a:r>
          </a:p>
          <a:p>
            <a:endParaRPr lang="zh-CN" altLang="en-US" dirty="0"/>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28</a:t>
            </a:fld>
            <a:endParaRPr lang="zh-CN" altLang="en-US"/>
          </a:p>
        </p:txBody>
      </p:sp>
    </p:spTree>
    <p:extLst>
      <p:ext uri="{BB962C8B-B14F-4D97-AF65-F5344CB8AC3E}">
        <p14:creationId xmlns="" xmlns:p14="http://schemas.microsoft.com/office/powerpoint/2010/main" val="3175814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Roles:</a:t>
            </a:r>
          </a:p>
          <a:p>
            <a:r>
              <a:rPr lang="en-US" altLang="zh-CN" sz="1200" kern="1200" baseline="0" dirty="0" smtClean="0">
                <a:solidFill>
                  <a:schemeClr val="tx1"/>
                </a:solidFill>
                <a:latin typeface="+mn-lt"/>
                <a:ea typeface="+mn-ea"/>
                <a:cs typeface="+mn-cs"/>
              </a:rPr>
              <a:t>• The client, which submits the </a:t>
            </a:r>
            <a:r>
              <a:rPr lang="en-US" altLang="zh-CN" sz="1200" kern="1200" baseline="0" dirty="0" err="1" smtClean="0">
                <a:solidFill>
                  <a:schemeClr val="tx1"/>
                </a:solidFill>
                <a:latin typeface="+mn-lt"/>
                <a:ea typeface="+mn-ea"/>
                <a:cs typeface="+mn-cs"/>
              </a:rPr>
              <a:t>MapReduce</a:t>
            </a:r>
            <a:r>
              <a:rPr lang="en-US" altLang="zh-CN" sz="1200" kern="1200" baseline="0" dirty="0" smtClean="0">
                <a:solidFill>
                  <a:schemeClr val="tx1"/>
                </a:solidFill>
                <a:latin typeface="+mn-lt"/>
                <a:ea typeface="+mn-ea"/>
                <a:cs typeface="+mn-cs"/>
              </a:rPr>
              <a:t> job.</a:t>
            </a:r>
          </a:p>
          <a:p>
            <a:r>
              <a:rPr lang="en-US" altLang="zh-CN" sz="1200" kern="1200" baseline="0" dirty="0" smtClean="0">
                <a:solidFill>
                  <a:schemeClr val="tx1"/>
                </a:solidFill>
                <a:latin typeface="+mn-lt"/>
                <a:ea typeface="+mn-ea"/>
                <a:cs typeface="+mn-cs"/>
              </a:rPr>
              <a:t>• The </a:t>
            </a:r>
            <a:r>
              <a:rPr lang="en-US" altLang="zh-CN" sz="1200" kern="1200" baseline="0" dirty="0" err="1" smtClean="0">
                <a:solidFill>
                  <a:schemeClr val="tx1"/>
                </a:solidFill>
                <a:latin typeface="+mn-lt"/>
                <a:ea typeface="+mn-ea"/>
                <a:cs typeface="+mn-cs"/>
              </a:rPr>
              <a:t>jobtracker</a:t>
            </a:r>
            <a:r>
              <a:rPr lang="en-US" altLang="zh-CN" sz="1200" kern="1200" baseline="0" dirty="0" smtClean="0">
                <a:solidFill>
                  <a:schemeClr val="tx1"/>
                </a:solidFill>
                <a:latin typeface="+mn-lt"/>
                <a:ea typeface="+mn-ea"/>
                <a:cs typeface="+mn-cs"/>
              </a:rPr>
              <a:t>, which coordinates the job run. The </a:t>
            </a:r>
            <a:r>
              <a:rPr lang="en-US" altLang="zh-CN" sz="1200" kern="1200" baseline="0" dirty="0" err="1" smtClean="0">
                <a:solidFill>
                  <a:schemeClr val="tx1"/>
                </a:solidFill>
                <a:latin typeface="+mn-lt"/>
                <a:ea typeface="+mn-ea"/>
                <a:cs typeface="+mn-cs"/>
              </a:rPr>
              <a:t>jobtracker</a:t>
            </a:r>
            <a:r>
              <a:rPr lang="en-US" altLang="zh-CN" sz="1200" kern="1200" baseline="0" dirty="0" smtClean="0">
                <a:solidFill>
                  <a:schemeClr val="tx1"/>
                </a:solidFill>
                <a:latin typeface="+mn-lt"/>
                <a:ea typeface="+mn-ea"/>
                <a:cs typeface="+mn-cs"/>
              </a:rPr>
              <a:t> is a Java application</a:t>
            </a:r>
          </a:p>
          <a:p>
            <a:r>
              <a:rPr lang="en-US" altLang="zh-CN" sz="1200" kern="1200" baseline="0" dirty="0" smtClean="0">
                <a:solidFill>
                  <a:schemeClr val="tx1"/>
                </a:solidFill>
                <a:latin typeface="+mn-lt"/>
                <a:ea typeface="+mn-ea"/>
                <a:cs typeface="+mn-cs"/>
              </a:rPr>
              <a:t>whose main class is </a:t>
            </a:r>
            <a:r>
              <a:rPr lang="en-US" altLang="zh-CN" sz="1200" kern="1200" baseline="0" dirty="0" err="1" smtClean="0">
                <a:solidFill>
                  <a:schemeClr val="tx1"/>
                </a:solidFill>
                <a:latin typeface="+mn-lt"/>
                <a:ea typeface="+mn-ea"/>
                <a:cs typeface="+mn-cs"/>
              </a:rPr>
              <a:t>JobTracker</a:t>
            </a:r>
            <a:r>
              <a:rPr lang="en-US" altLang="zh-CN" sz="1200" kern="1200" baseline="0" dirty="0" smtClean="0">
                <a:solidFill>
                  <a:schemeClr val="tx1"/>
                </a:solidFill>
                <a:latin typeface="+mn-lt"/>
                <a:ea typeface="+mn-ea"/>
                <a:cs typeface="+mn-cs"/>
              </a:rPr>
              <a:t>.</a:t>
            </a:r>
          </a:p>
          <a:p>
            <a:r>
              <a:rPr lang="en-US" altLang="zh-CN" sz="1200" kern="1200" baseline="0" dirty="0" smtClean="0">
                <a:solidFill>
                  <a:schemeClr val="tx1"/>
                </a:solidFill>
                <a:latin typeface="+mn-lt"/>
                <a:ea typeface="+mn-ea"/>
                <a:cs typeface="+mn-cs"/>
              </a:rPr>
              <a:t>• The </a:t>
            </a:r>
            <a:r>
              <a:rPr lang="en-US" altLang="zh-CN" sz="1200" kern="1200" baseline="0" dirty="0" err="1" smtClean="0">
                <a:solidFill>
                  <a:schemeClr val="tx1"/>
                </a:solidFill>
                <a:latin typeface="+mn-lt"/>
                <a:ea typeface="+mn-ea"/>
                <a:cs typeface="+mn-cs"/>
              </a:rPr>
              <a:t>tasktrackers</a:t>
            </a:r>
            <a:r>
              <a:rPr lang="en-US" altLang="zh-CN" sz="1200" kern="1200" baseline="0" dirty="0" smtClean="0">
                <a:solidFill>
                  <a:schemeClr val="tx1"/>
                </a:solidFill>
                <a:latin typeface="+mn-lt"/>
                <a:ea typeface="+mn-ea"/>
                <a:cs typeface="+mn-cs"/>
              </a:rPr>
              <a:t>, which run the tasks that the job has been split into. </a:t>
            </a:r>
            <a:r>
              <a:rPr lang="en-US" altLang="zh-CN" sz="1200" kern="1200" baseline="0" dirty="0" err="1" smtClean="0">
                <a:solidFill>
                  <a:schemeClr val="tx1"/>
                </a:solidFill>
                <a:latin typeface="+mn-lt"/>
                <a:ea typeface="+mn-ea"/>
                <a:cs typeface="+mn-cs"/>
              </a:rPr>
              <a:t>Tasktrackers</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are Java applications whose main class is </a:t>
            </a:r>
            <a:r>
              <a:rPr lang="en-US" altLang="zh-CN" sz="1200" kern="1200" baseline="0" dirty="0" err="1" smtClean="0">
                <a:solidFill>
                  <a:schemeClr val="tx1"/>
                </a:solidFill>
                <a:latin typeface="+mn-lt"/>
                <a:ea typeface="+mn-ea"/>
                <a:cs typeface="+mn-cs"/>
              </a:rPr>
              <a:t>TaskTracker</a:t>
            </a:r>
            <a:r>
              <a:rPr lang="en-US" altLang="zh-CN" sz="1200" kern="1200" baseline="0" dirty="0" smtClean="0">
                <a:solidFill>
                  <a:schemeClr val="tx1"/>
                </a:solidFill>
                <a:latin typeface="+mn-lt"/>
                <a:ea typeface="+mn-ea"/>
                <a:cs typeface="+mn-cs"/>
              </a:rPr>
              <a:t>.</a:t>
            </a:r>
          </a:p>
          <a:p>
            <a:r>
              <a:rPr lang="en-US" altLang="zh-CN" sz="1200" kern="1200" baseline="0" dirty="0" smtClean="0">
                <a:solidFill>
                  <a:schemeClr val="tx1"/>
                </a:solidFill>
                <a:latin typeface="+mn-lt"/>
                <a:ea typeface="+mn-ea"/>
                <a:cs typeface="+mn-cs"/>
              </a:rPr>
              <a:t>• The distributed </a:t>
            </a:r>
            <a:r>
              <a:rPr lang="en-US" altLang="zh-CN" sz="1200" kern="1200" baseline="0" dirty="0" err="1" smtClean="0">
                <a:solidFill>
                  <a:schemeClr val="tx1"/>
                </a:solidFill>
                <a:latin typeface="+mn-lt"/>
                <a:ea typeface="+mn-ea"/>
                <a:cs typeface="+mn-cs"/>
              </a:rPr>
              <a:t>filesystem</a:t>
            </a:r>
            <a:r>
              <a:rPr lang="en-US" altLang="zh-CN" sz="1200" kern="1200" baseline="0" dirty="0" smtClean="0">
                <a:solidFill>
                  <a:schemeClr val="tx1"/>
                </a:solidFill>
                <a:latin typeface="+mn-lt"/>
                <a:ea typeface="+mn-ea"/>
                <a:cs typeface="+mn-cs"/>
              </a:rPr>
              <a:t> (normally HDFS, covered in Chapter 3), which is used</a:t>
            </a:r>
          </a:p>
          <a:p>
            <a:r>
              <a:rPr lang="en-US" altLang="zh-CN" sz="1200" kern="1200" baseline="0" dirty="0" smtClean="0">
                <a:solidFill>
                  <a:schemeClr val="tx1"/>
                </a:solidFill>
                <a:latin typeface="+mn-lt"/>
                <a:ea typeface="+mn-ea"/>
                <a:cs typeface="+mn-cs"/>
              </a:rPr>
              <a:t>for sharing job files between the other entities.</a:t>
            </a:r>
          </a:p>
          <a:p>
            <a:endParaRPr lang="en-US" altLang="zh-CN" sz="1200" kern="1200" baseline="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Procedure:</a:t>
            </a:r>
          </a:p>
          <a:p>
            <a:r>
              <a:rPr lang="en-US" altLang="zh-CN" sz="1200" kern="1200" baseline="0" dirty="0" smtClean="0">
                <a:solidFill>
                  <a:schemeClr val="tx1"/>
                </a:solidFill>
                <a:latin typeface="+mn-lt"/>
                <a:ea typeface="+mn-ea"/>
                <a:cs typeface="+mn-cs"/>
              </a:rPr>
              <a:t>• Asks the </a:t>
            </a:r>
            <a:r>
              <a:rPr lang="en-US" altLang="zh-CN" sz="1200" kern="1200" baseline="0" dirty="0" err="1" smtClean="0">
                <a:solidFill>
                  <a:schemeClr val="tx1"/>
                </a:solidFill>
                <a:latin typeface="+mn-lt"/>
                <a:ea typeface="+mn-ea"/>
                <a:cs typeface="+mn-cs"/>
              </a:rPr>
              <a:t>jobtracker</a:t>
            </a:r>
            <a:r>
              <a:rPr lang="en-US" altLang="zh-CN" sz="1200" kern="1200" baseline="0" dirty="0" smtClean="0">
                <a:solidFill>
                  <a:schemeClr val="tx1"/>
                </a:solidFill>
                <a:latin typeface="+mn-lt"/>
                <a:ea typeface="+mn-ea"/>
                <a:cs typeface="+mn-cs"/>
              </a:rPr>
              <a:t> for a new job ID (by calling </a:t>
            </a:r>
            <a:r>
              <a:rPr lang="en-US" altLang="zh-CN" sz="1200" kern="1200" baseline="0" dirty="0" err="1" smtClean="0">
                <a:solidFill>
                  <a:schemeClr val="tx1"/>
                </a:solidFill>
                <a:latin typeface="+mn-lt"/>
                <a:ea typeface="+mn-ea"/>
                <a:cs typeface="+mn-cs"/>
              </a:rPr>
              <a:t>getNewJobId</a:t>
            </a:r>
            <a:r>
              <a:rPr lang="en-US" altLang="zh-CN" sz="1200" kern="1200" baseline="0" dirty="0" smtClean="0">
                <a:solidFill>
                  <a:schemeClr val="tx1"/>
                </a:solidFill>
                <a:latin typeface="+mn-lt"/>
                <a:ea typeface="+mn-ea"/>
                <a:cs typeface="+mn-cs"/>
              </a:rPr>
              <a:t>() on </a:t>
            </a:r>
            <a:r>
              <a:rPr lang="en-US" altLang="zh-CN" sz="1200" kern="1200" baseline="0" dirty="0" err="1" smtClean="0">
                <a:solidFill>
                  <a:schemeClr val="tx1"/>
                </a:solidFill>
                <a:latin typeface="+mn-lt"/>
                <a:ea typeface="+mn-ea"/>
                <a:cs typeface="+mn-cs"/>
              </a:rPr>
              <a:t>JobTracker</a:t>
            </a:r>
            <a:r>
              <a:rPr lang="en-US" altLang="zh-CN" sz="1200" kern="1200" baseline="0" dirty="0" smtClean="0">
                <a:solidFill>
                  <a:schemeClr val="tx1"/>
                </a:solidFill>
                <a:latin typeface="+mn-lt"/>
                <a:ea typeface="+mn-ea"/>
                <a:cs typeface="+mn-cs"/>
              </a:rPr>
              <a:t>) (step</a:t>
            </a:r>
          </a:p>
          <a:p>
            <a:r>
              <a:rPr lang="en-US" altLang="zh-CN" sz="1200" kern="1200" baseline="0" dirty="0" smtClean="0">
                <a:solidFill>
                  <a:schemeClr val="tx1"/>
                </a:solidFill>
                <a:latin typeface="+mn-lt"/>
                <a:ea typeface="+mn-ea"/>
                <a:cs typeface="+mn-cs"/>
              </a:rPr>
              <a:t>2).</a:t>
            </a:r>
          </a:p>
          <a:p>
            <a:r>
              <a:rPr lang="en-US" altLang="zh-CN" sz="1200" kern="1200" baseline="0" dirty="0" smtClean="0">
                <a:solidFill>
                  <a:schemeClr val="tx1"/>
                </a:solidFill>
                <a:latin typeface="+mn-lt"/>
                <a:ea typeface="+mn-ea"/>
                <a:cs typeface="+mn-cs"/>
              </a:rPr>
              <a:t>• Checks the output specification of the job. For example, if the output directory has</a:t>
            </a:r>
          </a:p>
          <a:p>
            <a:r>
              <a:rPr lang="en-US" altLang="zh-CN" sz="1200" kern="1200" baseline="0" dirty="0" smtClean="0">
                <a:solidFill>
                  <a:schemeClr val="tx1"/>
                </a:solidFill>
                <a:latin typeface="+mn-lt"/>
                <a:ea typeface="+mn-ea"/>
                <a:cs typeface="+mn-cs"/>
              </a:rPr>
              <a:t>not been specified or it already exists, the job is not submitted and an error is</a:t>
            </a:r>
          </a:p>
          <a:p>
            <a:r>
              <a:rPr lang="en-US" altLang="zh-CN" sz="1200" kern="1200" baseline="0" dirty="0" smtClean="0">
                <a:solidFill>
                  <a:schemeClr val="tx1"/>
                </a:solidFill>
                <a:latin typeface="+mn-lt"/>
                <a:ea typeface="+mn-ea"/>
                <a:cs typeface="+mn-cs"/>
              </a:rPr>
              <a:t>thrown to the </a:t>
            </a:r>
            <a:r>
              <a:rPr lang="en-US" altLang="zh-CN" sz="1200" kern="1200" baseline="0" dirty="0" err="1" smtClean="0">
                <a:solidFill>
                  <a:schemeClr val="tx1"/>
                </a:solidFill>
                <a:latin typeface="+mn-lt"/>
                <a:ea typeface="+mn-ea"/>
                <a:cs typeface="+mn-cs"/>
              </a:rPr>
              <a:t>MapReduce</a:t>
            </a:r>
            <a:r>
              <a:rPr lang="en-US" altLang="zh-CN" sz="1200" kern="1200" baseline="0" dirty="0" smtClean="0">
                <a:solidFill>
                  <a:schemeClr val="tx1"/>
                </a:solidFill>
                <a:latin typeface="+mn-lt"/>
                <a:ea typeface="+mn-ea"/>
                <a:cs typeface="+mn-cs"/>
              </a:rPr>
              <a:t> program.</a:t>
            </a:r>
          </a:p>
          <a:p>
            <a:r>
              <a:rPr lang="en-US" altLang="zh-CN" sz="1200" kern="1200" baseline="0" dirty="0" smtClean="0">
                <a:solidFill>
                  <a:schemeClr val="tx1"/>
                </a:solidFill>
                <a:latin typeface="+mn-lt"/>
                <a:ea typeface="+mn-ea"/>
                <a:cs typeface="+mn-cs"/>
              </a:rPr>
              <a:t>• Computes the input splits for the job. If the splits cannot be computed, because</a:t>
            </a:r>
          </a:p>
          <a:p>
            <a:r>
              <a:rPr lang="en-US" altLang="zh-CN" sz="1200" kern="1200" baseline="0" dirty="0" smtClean="0">
                <a:solidFill>
                  <a:schemeClr val="tx1"/>
                </a:solidFill>
                <a:latin typeface="+mn-lt"/>
                <a:ea typeface="+mn-ea"/>
                <a:cs typeface="+mn-cs"/>
              </a:rPr>
              <a:t>the input paths don’t exist, for example, then the job is not submitted and an error</a:t>
            </a:r>
          </a:p>
          <a:p>
            <a:r>
              <a:rPr lang="en-US" altLang="zh-CN" sz="1200" kern="1200" baseline="0" dirty="0" smtClean="0">
                <a:solidFill>
                  <a:schemeClr val="tx1"/>
                </a:solidFill>
                <a:latin typeface="+mn-lt"/>
                <a:ea typeface="+mn-ea"/>
                <a:cs typeface="+mn-cs"/>
              </a:rPr>
              <a:t>is thrown to the </a:t>
            </a:r>
            <a:r>
              <a:rPr lang="en-US" altLang="zh-CN" sz="1200" kern="1200" baseline="0" dirty="0" err="1" smtClean="0">
                <a:solidFill>
                  <a:schemeClr val="tx1"/>
                </a:solidFill>
                <a:latin typeface="+mn-lt"/>
                <a:ea typeface="+mn-ea"/>
                <a:cs typeface="+mn-cs"/>
              </a:rPr>
              <a:t>MapReduce</a:t>
            </a:r>
            <a:r>
              <a:rPr lang="en-US" altLang="zh-CN" sz="1200" kern="1200" baseline="0" dirty="0" smtClean="0">
                <a:solidFill>
                  <a:schemeClr val="tx1"/>
                </a:solidFill>
                <a:latin typeface="+mn-lt"/>
                <a:ea typeface="+mn-ea"/>
                <a:cs typeface="+mn-cs"/>
              </a:rPr>
              <a:t> program.</a:t>
            </a:r>
          </a:p>
          <a:p>
            <a:r>
              <a:rPr lang="en-US" altLang="zh-CN" sz="1200" kern="1200" baseline="0" dirty="0" smtClean="0">
                <a:solidFill>
                  <a:schemeClr val="tx1"/>
                </a:solidFill>
                <a:latin typeface="+mn-lt"/>
                <a:ea typeface="+mn-ea"/>
                <a:cs typeface="+mn-cs"/>
              </a:rPr>
              <a:t>• Copies the resources needed to run the job, including the job JAR file, the configuration</a:t>
            </a:r>
          </a:p>
          <a:p>
            <a:r>
              <a:rPr lang="en-US" altLang="zh-CN" sz="1200" kern="1200" baseline="0" dirty="0" smtClean="0">
                <a:solidFill>
                  <a:schemeClr val="tx1"/>
                </a:solidFill>
                <a:latin typeface="+mn-lt"/>
                <a:ea typeface="+mn-ea"/>
                <a:cs typeface="+mn-cs"/>
              </a:rPr>
              <a:t>file and the computed input splits, to the </a:t>
            </a:r>
            <a:r>
              <a:rPr lang="en-US" altLang="zh-CN" sz="1200" kern="1200" baseline="0" dirty="0" err="1" smtClean="0">
                <a:solidFill>
                  <a:schemeClr val="tx1"/>
                </a:solidFill>
                <a:latin typeface="+mn-lt"/>
                <a:ea typeface="+mn-ea"/>
                <a:cs typeface="+mn-cs"/>
              </a:rPr>
              <a:t>jobtracker’s</a:t>
            </a:r>
            <a:r>
              <a:rPr lang="en-US" altLang="zh-CN"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filesystem</a:t>
            </a:r>
            <a:r>
              <a:rPr lang="en-US" altLang="zh-CN" sz="1200" kern="1200" baseline="0" dirty="0" smtClean="0">
                <a:solidFill>
                  <a:schemeClr val="tx1"/>
                </a:solidFill>
                <a:latin typeface="+mn-lt"/>
                <a:ea typeface="+mn-ea"/>
                <a:cs typeface="+mn-cs"/>
              </a:rPr>
              <a:t> in a directory</a:t>
            </a:r>
          </a:p>
          <a:p>
            <a:r>
              <a:rPr lang="en-US" altLang="zh-CN" sz="1200" kern="1200" baseline="0" dirty="0" smtClean="0">
                <a:solidFill>
                  <a:schemeClr val="tx1"/>
                </a:solidFill>
                <a:latin typeface="+mn-lt"/>
                <a:ea typeface="+mn-ea"/>
                <a:cs typeface="+mn-cs"/>
              </a:rPr>
              <a:t>named after the job ID. The job JAR is copied with a high replication factor</a:t>
            </a:r>
          </a:p>
          <a:p>
            <a:r>
              <a:rPr lang="en-US" altLang="zh-CN" sz="1200" kern="1200" baseline="0" dirty="0" smtClean="0">
                <a:solidFill>
                  <a:schemeClr val="tx1"/>
                </a:solidFill>
                <a:latin typeface="+mn-lt"/>
                <a:ea typeface="+mn-ea"/>
                <a:cs typeface="+mn-cs"/>
              </a:rPr>
              <a:t>(controlled by the </a:t>
            </a:r>
            <a:r>
              <a:rPr lang="en-US" altLang="zh-CN" sz="1200" kern="1200" baseline="0" dirty="0" err="1" smtClean="0">
                <a:solidFill>
                  <a:schemeClr val="tx1"/>
                </a:solidFill>
                <a:latin typeface="+mn-lt"/>
                <a:ea typeface="+mn-ea"/>
                <a:cs typeface="+mn-cs"/>
              </a:rPr>
              <a:t>mapred.submit.replication</a:t>
            </a:r>
            <a:r>
              <a:rPr lang="en-US" altLang="zh-CN" sz="1200" kern="1200" baseline="0" dirty="0" smtClean="0">
                <a:solidFill>
                  <a:schemeClr val="tx1"/>
                </a:solidFill>
                <a:latin typeface="+mn-lt"/>
                <a:ea typeface="+mn-ea"/>
                <a:cs typeface="+mn-cs"/>
              </a:rPr>
              <a:t> property, which defaults to 10) so</a:t>
            </a:r>
          </a:p>
          <a:p>
            <a:r>
              <a:rPr lang="en-US" altLang="zh-CN" sz="1200" kern="1200" baseline="0" dirty="0" smtClean="0">
                <a:solidFill>
                  <a:schemeClr val="tx1"/>
                </a:solidFill>
                <a:latin typeface="+mn-lt"/>
                <a:ea typeface="+mn-ea"/>
                <a:cs typeface="+mn-cs"/>
              </a:rPr>
              <a:t>that there are lots of copies across the cluster for the </a:t>
            </a:r>
            <a:r>
              <a:rPr lang="en-US" altLang="zh-CN" sz="1200" kern="1200" baseline="0" dirty="0" err="1" smtClean="0">
                <a:solidFill>
                  <a:schemeClr val="tx1"/>
                </a:solidFill>
                <a:latin typeface="+mn-lt"/>
                <a:ea typeface="+mn-ea"/>
                <a:cs typeface="+mn-cs"/>
              </a:rPr>
              <a:t>tasktrackers</a:t>
            </a:r>
            <a:r>
              <a:rPr lang="en-US" altLang="zh-CN" sz="1200" kern="1200" baseline="0" dirty="0" smtClean="0">
                <a:solidFill>
                  <a:schemeClr val="tx1"/>
                </a:solidFill>
                <a:latin typeface="+mn-lt"/>
                <a:ea typeface="+mn-ea"/>
                <a:cs typeface="+mn-cs"/>
              </a:rPr>
              <a:t> to access when</a:t>
            </a:r>
          </a:p>
          <a:p>
            <a:r>
              <a:rPr lang="en-US" altLang="zh-CN" sz="1200" kern="1200" baseline="0" dirty="0" smtClean="0">
                <a:solidFill>
                  <a:schemeClr val="tx1"/>
                </a:solidFill>
                <a:latin typeface="+mn-lt"/>
                <a:ea typeface="+mn-ea"/>
                <a:cs typeface="+mn-cs"/>
              </a:rPr>
              <a:t>they run tasks for the job (step 3).</a:t>
            </a:r>
            <a:r>
              <a:rPr lang="zh-CN" altLang="en-US" sz="1200" kern="1200" dirty="0" smtClean="0">
                <a:solidFill>
                  <a:schemeClr val="tx1"/>
                </a:solidFill>
                <a:effectLst/>
                <a:latin typeface="+mn-lt"/>
                <a:ea typeface="+mn-ea"/>
                <a:cs typeface="+mn-cs"/>
              </a:rPr>
              <a:t> </a:t>
            </a:r>
          </a:p>
          <a:p>
            <a:endParaRPr lang="zh-CN" altLang="en-US" dirty="0"/>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46</a:t>
            </a:fld>
            <a:endParaRPr lang="zh-CN" altLang="en-US"/>
          </a:p>
        </p:txBody>
      </p:sp>
    </p:spTree>
    <p:extLst>
      <p:ext uri="{BB962C8B-B14F-4D97-AF65-F5344CB8AC3E}">
        <p14:creationId xmlns="" xmlns:p14="http://schemas.microsoft.com/office/powerpoint/2010/main" val="61523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1.JobTracker </a:t>
            </a:r>
            <a:r>
              <a:rPr lang="zh-CN" altLang="en-US" dirty="0" smtClean="0"/>
              <a:t>是通过 </a:t>
            </a:r>
            <a:r>
              <a:rPr lang="en-US" altLang="zh-CN" dirty="0" smtClean="0"/>
              <a:t>heartbeat</a:t>
            </a:r>
            <a:r>
              <a:rPr lang="en-US" altLang="zh-CN" baseline="0" dirty="0" smtClean="0"/>
              <a:t> </a:t>
            </a:r>
            <a:r>
              <a:rPr lang="zh-CN" altLang="en-US" baseline="0" dirty="0" smtClean="0"/>
              <a:t>实现监控每个</a:t>
            </a:r>
            <a:r>
              <a:rPr lang="en-US" altLang="zh-CN" baseline="0" dirty="0" err="1" smtClean="0"/>
              <a:t>tasktracker</a:t>
            </a:r>
            <a:r>
              <a:rPr lang="zh-CN" altLang="en-US" baseline="0" dirty="0" smtClean="0"/>
              <a:t>的， </a:t>
            </a:r>
            <a:r>
              <a:rPr lang="en-US" altLang="zh-CN" baseline="0" dirty="0" err="1" smtClean="0"/>
              <a:t>Jobtracker</a:t>
            </a:r>
            <a:r>
              <a:rPr lang="zh-CN" altLang="en-US" baseline="0" dirty="0" smtClean="0"/>
              <a:t> 维护着一个全局的</a:t>
            </a:r>
            <a:r>
              <a:rPr lang="en-US" altLang="zh-CN" baseline="0" dirty="0" smtClean="0"/>
              <a:t>task</a:t>
            </a:r>
            <a:r>
              <a:rPr lang="zh-CN" altLang="en-US" baseline="0" dirty="0" smtClean="0"/>
              <a:t>运行状态视图，</a:t>
            </a:r>
            <a:r>
              <a:rPr lang="en-US" altLang="zh-CN" baseline="0" dirty="0" smtClean="0"/>
              <a:t>MR</a:t>
            </a:r>
            <a:r>
              <a:rPr lang="zh-CN" altLang="en-US" baseline="0" dirty="0" smtClean="0"/>
              <a:t>的进度报告，根据</a:t>
            </a:r>
            <a:r>
              <a:rPr lang="en-US" altLang="zh-CN" baseline="0" dirty="0" err="1" smtClean="0"/>
              <a:t>tasktracker</a:t>
            </a:r>
            <a:r>
              <a:rPr lang="zh-CN" altLang="en-US" baseline="0" dirty="0" smtClean="0"/>
              <a:t>主动发送的心跳报，去运行</a:t>
            </a:r>
            <a:r>
              <a:rPr lang="en-US" altLang="zh-CN" baseline="0" dirty="0" smtClean="0"/>
              <a:t>task.</a:t>
            </a:r>
          </a:p>
          <a:p>
            <a:endParaRPr lang="en-US" altLang="zh-CN" baseline="0" dirty="0" smtClean="0"/>
          </a:p>
          <a:p>
            <a:r>
              <a:rPr lang="en-US" altLang="zh-CN" dirty="0" smtClean="0"/>
              <a:t>2.JobTracker</a:t>
            </a:r>
            <a:r>
              <a:rPr lang="zh-CN" altLang="en-US" baseline="0" dirty="0" smtClean="0"/>
              <a:t> 会根据一定的规则来选定哪台</a:t>
            </a:r>
            <a:r>
              <a:rPr lang="en-US" altLang="zh-CN" baseline="0" dirty="0" err="1" smtClean="0"/>
              <a:t>tasktrack</a:t>
            </a:r>
            <a:r>
              <a:rPr lang="zh-CN" altLang="en-US" baseline="0" dirty="0" smtClean="0"/>
              <a:t>运行</a:t>
            </a:r>
            <a:r>
              <a:rPr lang="en-US" altLang="zh-CN" baseline="0" dirty="0" smtClean="0"/>
              <a:t>task.</a:t>
            </a:r>
            <a:endParaRPr lang="zh-CN" altLang="en-US" dirty="0"/>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47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Now the </a:t>
            </a:r>
            <a:r>
              <a:rPr lang="en-US" altLang="zh-CN" sz="1200" kern="1200" baseline="0" dirty="0" err="1" smtClean="0">
                <a:solidFill>
                  <a:schemeClr val="tx1"/>
                </a:solidFill>
                <a:latin typeface="+mn-lt"/>
                <a:ea typeface="+mn-ea"/>
                <a:cs typeface="+mn-cs"/>
              </a:rPr>
              <a:t>tasktracker</a:t>
            </a:r>
            <a:r>
              <a:rPr lang="en-US" altLang="zh-CN" sz="1200" kern="1200" baseline="0" dirty="0" smtClean="0">
                <a:solidFill>
                  <a:schemeClr val="tx1"/>
                </a:solidFill>
                <a:latin typeface="+mn-lt"/>
                <a:ea typeface="+mn-ea"/>
                <a:cs typeface="+mn-cs"/>
              </a:rPr>
              <a:t> has been assigned a task, the next step is for it to run the task.</a:t>
            </a:r>
          </a:p>
          <a:p>
            <a:r>
              <a:rPr lang="en-US" altLang="zh-CN" sz="1200" kern="1200" baseline="0" dirty="0" smtClean="0">
                <a:solidFill>
                  <a:schemeClr val="tx1"/>
                </a:solidFill>
                <a:latin typeface="+mn-lt"/>
                <a:ea typeface="+mn-ea"/>
                <a:cs typeface="+mn-cs"/>
              </a:rPr>
              <a:t>First, it localizes the job JAR by copying it from the shared </a:t>
            </a:r>
            <a:r>
              <a:rPr lang="en-US" altLang="zh-CN" sz="1200" kern="1200" baseline="0" dirty="0" err="1" smtClean="0">
                <a:solidFill>
                  <a:schemeClr val="tx1"/>
                </a:solidFill>
                <a:latin typeface="+mn-lt"/>
                <a:ea typeface="+mn-ea"/>
                <a:cs typeface="+mn-cs"/>
              </a:rPr>
              <a:t>filesystem</a:t>
            </a:r>
            <a:r>
              <a:rPr lang="en-US" altLang="zh-CN" sz="1200" kern="1200" baseline="0" dirty="0" smtClean="0">
                <a:solidFill>
                  <a:schemeClr val="tx1"/>
                </a:solidFill>
                <a:latin typeface="+mn-lt"/>
                <a:ea typeface="+mn-ea"/>
                <a:cs typeface="+mn-cs"/>
              </a:rPr>
              <a:t> to the </a:t>
            </a:r>
            <a:r>
              <a:rPr lang="en-US" altLang="zh-CN" sz="1200" kern="1200" baseline="0" dirty="0" err="1" smtClean="0">
                <a:solidFill>
                  <a:schemeClr val="tx1"/>
                </a:solidFill>
                <a:latin typeface="+mn-lt"/>
                <a:ea typeface="+mn-ea"/>
                <a:cs typeface="+mn-cs"/>
              </a:rPr>
              <a:t>tasktracker’s</a:t>
            </a:r>
            <a:endParaRPr lang="en-US" altLang="zh-CN" sz="1200" kern="1200" baseline="0" dirty="0" smtClean="0">
              <a:solidFill>
                <a:schemeClr val="tx1"/>
              </a:solidFill>
              <a:latin typeface="+mn-lt"/>
              <a:ea typeface="+mn-ea"/>
              <a:cs typeface="+mn-cs"/>
            </a:endParaRPr>
          </a:p>
          <a:p>
            <a:r>
              <a:rPr lang="en-US" altLang="zh-CN" sz="1200" kern="1200" baseline="0" dirty="0" err="1" smtClean="0">
                <a:solidFill>
                  <a:schemeClr val="tx1"/>
                </a:solidFill>
                <a:latin typeface="+mn-lt"/>
                <a:ea typeface="+mn-ea"/>
                <a:cs typeface="+mn-cs"/>
              </a:rPr>
              <a:t>filesystem</a:t>
            </a:r>
            <a:r>
              <a:rPr lang="en-US" altLang="zh-CN" sz="1200" kern="1200" baseline="0" dirty="0" smtClean="0">
                <a:solidFill>
                  <a:schemeClr val="tx1"/>
                </a:solidFill>
                <a:latin typeface="+mn-lt"/>
                <a:ea typeface="+mn-ea"/>
                <a:cs typeface="+mn-cs"/>
              </a:rPr>
              <a:t>. It also copies any files needed from the distributed cache by the application</a:t>
            </a:r>
          </a:p>
          <a:p>
            <a:r>
              <a:rPr lang="en-US" altLang="zh-CN" sz="1200" kern="1200" baseline="0" dirty="0" smtClean="0">
                <a:solidFill>
                  <a:schemeClr val="tx1"/>
                </a:solidFill>
                <a:latin typeface="+mn-lt"/>
                <a:ea typeface="+mn-ea"/>
                <a:cs typeface="+mn-cs"/>
              </a:rPr>
              <a:t>to the local </a:t>
            </a:r>
            <a:r>
              <a:rPr lang="en-US" altLang="zh-CN" sz="1200" kern="1200" baseline="0" dirty="0" err="1" smtClean="0">
                <a:solidFill>
                  <a:schemeClr val="tx1"/>
                </a:solidFill>
                <a:latin typeface="+mn-lt"/>
                <a:ea typeface="+mn-ea"/>
                <a:cs typeface="+mn-cs"/>
              </a:rPr>
              <a:t>disk;Second</a:t>
            </a:r>
            <a:r>
              <a:rPr lang="en-US" altLang="zh-CN" sz="1200" kern="1200" baseline="0" dirty="0" smtClean="0">
                <a:solidFill>
                  <a:schemeClr val="tx1"/>
                </a:solidFill>
                <a:latin typeface="+mn-lt"/>
                <a:ea typeface="+mn-ea"/>
                <a:cs typeface="+mn-cs"/>
              </a:rPr>
              <a:t>, it creates a local working directory for the task, and un-jars the contents of the JAR into this directory.</a:t>
            </a:r>
          </a:p>
          <a:p>
            <a:r>
              <a:rPr lang="en-US" altLang="zh-CN" sz="1200" kern="1200" baseline="0" dirty="0" smtClean="0">
                <a:solidFill>
                  <a:schemeClr val="tx1"/>
                </a:solidFill>
                <a:latin typeface="+mn-lt"/>
                <a:ea typeface="+mn-ea"/>
                <a:cs typeface="+mn-cs"/>
              </a:rPr>
              <a:t>Third, it creates an instance of </a:t>
            </a:r>
            <a:r>
              <a:rPr lang="en-US" altLang="zh-CN" sz="1200" kern="1200" baseline="0" dirty="0" err="1" smtClean="0">
                <a:solidFill>
                  <a:schemeClr val="tx1"/>
                </a:solidFill>
                <a:latin typeface="+mn-lt"/>
                <a:ea typeface="+mn-ea"/>
                <a:cs typeface="+mn-cs"/>
              </a:rPr>
              <a:t>TaskRunner</a:t>
            </a:r>
            <a:r>
              <a:rPr lang="en-US" altLang="zh-CN" sz="1200" kern="1200" baseline="0" dirty="0" smtClean="0">
                <a:solidFill>
                  <a:schemeClr val="tx1"/>
                </a:solidFill>
                <a:latin typeface="+mn-lt"/>
                <a:ea typeface="+mn-ea"/>
                <a:cs typeface="+mn-cs"/>
              </a:rPr>
              <a:t> to run the task.</a:t>
            </a:r>
          </a:p>
          <a:p>
            <a:r>
              <a:rPr lang="en-US" altLang="zh-CN" sz="1200" kern="1200" baseline="0" dirty="0" err="1" smtClean="0">
                <a:solidFill>
                  <a:schemeClr val="tx1"/>
                </a:solidFill>
                <a:latin typeface="+mn-lt"/>
                <a:ea typeface="+mn-ea"/>
                <a:cs typeface="+mn-cs"/>
              </a:rPr>
              <a:t>TaskRunner</a:t>
            </a:r>
            <a:r>
              <a:rPr lang="en-US" altLang="zh-CN" sz="1200" kern="1200" baseline="0" dirty="0" smtClean="0">
                <a:solidFill>
                  <a:schemeClr val="tx1"/>
                </a:solidFill>
                <a:latin typeface="+mn-lt"/>
                <a:ea typeface="+mn-ea"/>
                <a:cs typeface="+mn-cs"/>
              </a:rPr>
              <a:t> launches a new Java Virtual Machine to run each task in,</a:t>
            </a:r>
          </a:p>
          <a:p>
            <a:r>
              <a:rPr lang="en-US" altLang="zh-CN" sz="1200" kern="1200" baseline="0" dirty="0" smtClean="0">
                <a:solidFill>
                  <a:schemeClr val="tx1"/>
                </a:solidFill>
                <a:latin typeface="+mn-lt"/>
                <a:ea typeface="+mn-ea"/>
                <a:cs typeface="+mn-cs"/>
              </a:rPr>
              <a:t>so that any bugs in the user-defined map and reduce functions don’t affect the </a:t>
            </a:r>
            <a:r>
              <a:rPr lang="en-US" altLang="zh-CN" sz="1200" kern="1200" baseline="0" dirty="0" err="1" smtClean="0">
                <a:solidFill>
                  <a:schemeClr val="tx1"/>
                </a:solidFill>
                <a:latin typeface="+mn-lt"/>
                <a:ea typeface="+mn-ea"/>
                <a:cs typeface="+mn-cs"/>
              </a:rPr>
              <a:t>tasktracker</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(by causing it to crash or hang, for example). It is however possible to reuse the</a:t>
            </a:r>
          </a:p>
          <a:p>
            <a:r>
              <a:rPr lang="en-US" altLang="zh-CN" sz="1200" kern="1200" baseline="0" dirty="0" smtClean="0">
                <a:solidFill>
                  <a:schemeClr val="tx1"/>
                </a:solidFill>
                <a:latin typeface="+mn-lt"/>
                <a:ea typeface="+mn-ea"/>
                <a:cs typeface="+mn-cs"/>
              </a:rPr>
              <a:t>JVM between tasks</a:t>
            </a:r>
          </a:p>
          <a:p>
            <a:r>
              <a:rPr lang="en-US" altLang="zh-CN" sz="1200" kern="1200" baseline="0" dirty="0" smtClean="0">
                <a:solidFill>
                  <a:schemeClr val="tx1"/>
                </a:solidFill>
                <a:latin typeface="+mn-lt"/>
                <a:ea typeface="+mn-ea"/>
                <a:cs typeface="+mn-cs"/>
              </a:rPr>
              <a:t>The child process communicates with its parent through the </a:t>
            </a:r>
            <a:r>
              <a:rPr lang="en-US" altLang="zh-CN" sz="1200" i="1" kern="1200" baseline="0" dirty="0" smtClean="0">
                <a:solidFill>
                  <a:schemeClr val="tx1"/>
                </a:solidFill>
                <a:latin typeface="+mn-lt"/>
                <a:ea typeface="+mn-ea"/>
                <a:cs typeface="+mn-cs"/>
              </a:rPr>
              <a:t>umbilical interface. This</a:t>
            </a:r>
          </a:p>
          <a:p>
            <a:r>
              <a:rPr lang="en-US" altLang="zh-CN" sz="1200" kern="1200" baseline="0" dirty="0" smtClean="0">
                <a:solidFill>
                  <a:schemeClr val="tx1"/>
                </a:solidFill>
                <a:latin typeface="+mn-lt"/>
                <a:ea typeface="+mn-ea"/>
                <a:cs typeface="+mn-cs"/>
              </a:rPr>
              <a:t>way it informs the parent of the task’s progress every few seconds until the task is</a:t>
            </a:r>
          </a:p>
          <a:p>
            <a:r>
              <a:rPr lang="en-US" altLang="zh-CN" sz="1200" kern="1200" baseline="0" dirty="0" smtClean="0">
                <a:solidFill>
                  <a:schemeClr val="tx1"/>
                </a:solidFill>
                <a:latin typeface="+mn-lt"/>
                <a:ea typeface="+mn-ea"/>
                <a:cs typeface="+mn-cs"/>
              </a:rPr>
              <a:t>complete.</a:t>
            </a:r>
            <a:endParaRPr lang="zh-CN" altLang="en-US" dirty="0"/>
          </a:p>
        </p:txBody>
      </p:sp>
      <p:sp>
        <p:nvSpPr>
          <p:cNvPr id="4" name="灯片编号占位符 3"/>
          <p:cNvSpPr>
            <a:spLocks noGrp="1"/>
          </p:cNvSpPr>
          <p:nvPr>
            <p:ph type="sldNum" sz="quarter" idx="10"/>
          </p:nvPr>
        </p:nvSpPr>
        <p:spPr/>
        <p:txBody>
          <a:bodyPr/>
          <a:lstStyle/>
          <a:p>
            <a:fld id="{F531C501-6532-448C-B847-E0921C1B2EA6}" type="slidenum">
              <a:rPr lang="zh-CN" altLang="en-US" smtClean="0"/>
              <a:pPr/>
              <a:t>49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2012/02/05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2012/02/05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2012/02/05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2012/02/05</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2012/02/05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2012/02/05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2012/02/05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2012/02/05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2012/02/05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2012/02/05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2012/02/05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2012/02/05</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uxidc.com/"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linuxidc.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linuxidc.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linuxidc.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hyperlink" Target="http://www.linuxidc.co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developer.yahoo.com/hadoop/tutorial/" TargetMode="External"/><Relationship Id="rId2" Type="http://schemas.openxmlformats.org/officeDocument/2006/relationships/hyperlink" Target="http://hadoop.apache.org/common/docs/r0.20.0/cn/index.html" TargetMode="External"/><Relationship Id="rId1" Type="http://schemas.openxmlformats.org/officeDocument/2006/relationships/slideLayout" Target="../slideLayouts/slideLayout2.xml"/><Relationship Id="rId4" Type="http://schemas.openxmlformats.org/officeDocument/2006/relationships/hyperlink" Target="http://www.linuxidc.com/search.aspx?Where=Nkey&amp;Keyword=Hadoop"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www.linuxidc.com/"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linuxidc.com/"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Hadoop</a:t>
            </a:r>
            <a:r>
              <a:rPr lang="zh-CN" altLang="en-US" dirty="0" smtClean="0"/>
              <a:t>分享</a:t>
            </a:r>
            <a:endParaRPr lang="zh-CN" altLang="en-US" dirty="0"/>
          </a:p>
        </p:txBody>
      </p:sp>
      <p:sp>
        <p:nvSpPr>
          <p:cNvPr id="10" name="竖排文字占位符 2"/>
          <p:cNvSpPr>
            <a:spLocks noGrp="1"/>
          </p:cNvSpPr>
          <p:nvPr>
            <p:ph type="body" orient="vert" idx="1"/>
          </p:nvPr>
        </p:nvSpPr>
        <p:spPr>
          <a:xfrm>
            <a:off x="785786" y="1500174"/>
            <a:ext cx="7643866" cy="4572032"/>
          </a:xfrm>
        </p:spPr>
        <p:txBody>
          <a:bodyPr vert="horz">
            <a:noAutofit/>
          </a:bodyPr>
          <a:lstStyle/>
          <a:p>
            <a:r>
              <a:rPr lang="zh-CN" altLang="en-US" sz="3600" dirty="0" smtClean="0">
                <a:solidFill>
                  <a:srgbClr val="FF0000"/>
                </a:solidFill>
                <a:latin typeface="+mn-ea"/>
              </a:rPr>
              <a:t>云计算概念</a:t>
            </a:r>
            <a:endParaRPr lang="en-US" altLang="zh-CN" sz="3600" dirty="0" smtClean="0">
              <a:solidFill>
                <a:srgbClr val="FF0000"/>
              </a:solidFill>
              <a:latin typeface="+mn-ea"/>
            </a:endParaRPr>
          </a:p>
          <a:p>
            <a:r>
              <a:rPr lang="en-US" altLang="zh-CN" sz="3600" dirty="0" smtClean="0">
                <a:latin typeface="+mn-ea"/>
              </a:rPr>
              <a:t>Google</a:t>
            </a:r>
            <a:r>
              <a:rPr lang="zh-CN" altLang="en-US" sz="3600" dirty="0" smtClean="0">
                <a:latin typeface="+mn-ea"/>
              </a:rPr>
              <a:t>的云计算</a:t>
            </a:r>
            <a:endParaRPr lang="en-US" altLang="zh-CN" sz="3600" dirty="0" smtClean="0">
              <a:latin typeface="+mn-ea"/>
            </a:endParaRPr>
          </a:p>
          <a:p>
            <a:r>
              <a:rPr lang="en-US" altLang="zh-CN" sz="3600" dirty="0" err="1" smtClean="0">
                <a:latin typeface="+mn-ea"/>
              </a:rPr>
              <a:t>Hadoop</a:t>
            </a:r>
            <a:endParaRPr lang="en-US" altLang="zh-CN" sz="3600" dirty="0" smtClean="0">
              <a:latin typeface="+mn-ea"/>
            </a:endParaRPr>
          </a:p>
          <a:p>
            <a:r>
              <a:rPr lang="en-US" altLang="zh-CN" sz="3600" dirty="0" smtClean="0">
                <a:latin typeface="+mn-ea"/>
              </a:rPr>
              <a:t>HDFS</a:t>
            </a:r>
          </a:p>
          <a:p>
            <a:r>
              <a:rPr lang="en-US" altLang="zh-CN" sz="3600" dirty="0" smtClean="0">
                <a:latin typeface="+mn-ea"/>
              </a:rPr>
              <a:t>Map/Reduce</a:t>
            </a:r>
          </a:p>
          <a:p>
            <a:r>
              <a:rPr lang="zh-CN" altLang="en-US" sz="3600" dirty="0" smtClean="0">
                <a:latin typeface="+mn-ea"/>
              </a:rPr>
              <a:t>日志框架的</a:t>
            </a:r>
            <a:r>
              <a:rPr lang="en-US" altLang="zh-CN" sz="3600" dirty="0" err="1" smtClean="0">
                <a:latin typeface="+mn-ea"/>
              </a:rPr>
              <a:t>Hadoop</a:t>
            </a:r>
            <a:r>
              <a:rPr lang="zh-CN" altLang="en-US" sz="3600" dirty="0" smtClean="0">
                <a:latin typeface="+mn-ea"/>
              </a:rPr>
              <a:t>尝试</a:t>
            </a:r>
            <a:endParaRPr lang="en-US" altLang="zh-CN" sz="3600" dirty="0" smtClean="0">
              <a:latin typeface="+mn-ea"/>
            </a:endParaRPr>
          </a:p>
          <a:p>
            <a:r>
              <a:rPr lang="zh-CN" altLang="en-US" sz="3600" dirty="0" smtClean="0">
                <a:latin typeface="+mn-ea"/>
              </a:rPr>
              <a:t>路在何方</a:t>
            </a:r>
            <a:endParaRPr lang="en-US" altLang="zh-CN" sz="3600" dirty="0" smtClean="0">
              <a:latin typeface="+mn-ea"/>
            </a:endParaRPr>
          </a:p>
          <a:p>
            <a:endParaRPr lang="en-US" altLang="zh-CN" sz="3600" dirty="0" smtClean="0">
              <a:latin typeface="+mn-ea"/>
            </a:endParaRPr>
          </a:p>
          <a:p>
            <a:pPr>
              <a:buNone/>
            </a:pPr>
            <a:r>
              <a:rPr lang="zh-CN" altLang="en-US" sz="1800" dirty="0" smtClean="0">
                <a:latin typeface="+mn-ea"/>
              </a:rPr>
              <a:t/>
            </a:r>
            <a:br>
              <a:rPr lang="zh-CN" altLang="en-US" sz="1800" dirty="0" smtClean="0">
                <a:latin typeface="+mn-ea"/>
              </a:rPr>
            </a:br>
            <a:r>
              <a:rPr lang="zh-CN" altLang="en-US" sz="1800" dirty="0" smtClean="0">
                <a:latin typeface="+mn-ea"/>
              </a:rPr>
              <a:t/>
            </a:r>
            <a:br>
              <a:rPr lang="zh-CN" altLang="en-US" sz="1800" dirty="0" smtClean="0">
                <a:latin typeface="+mn-ea"/>
              </a:rPr>
            </a:br>
            <a:endParaRPr lang="zh-CN" altLang="en-US" sz="1800" dirty="0" smtClean="0">
              <a:latin typeface="+mn-ea"/>
            </a:endParaRPr>
          </a:p>
        </p:txBody>
      </p:sp>
      <p:pic>
        <p:nvPicPr>
          <p:cNvPr id="5122" name="Picture 2" descr="C:\Documents and Settings\Administrator\桌面\hadoop stuff\cloud_question_mark1.jpg">
            <a:hlinkClick r:id="rId3"/>
          </p:cNvPr>
          <p:cNvPicPr>
            <a:picLocks noChangeAspect="1" noChangeArrowheads="1"/>
          </p:cNvPicPr>
          <p:nvPr/>
        </p:nvPicPr>
        <p:blipFill>
          <a:blip r:embed="rId4">
            <a:duotone>
              <a:schemeClr val="accent5">
                <a:shade val="45000"/>
                <a:satMod val="135000"/>
              </a:schemeClr>
              <a:prstClr val="white"/>
            </a:duotone>
          </a:blip>
          <a:srcRect/>
          <a:stretch>
            <a:fillRect/>
          </a:stretch>
        </p:blipFill>
        <p:spPr bwMode="auto">
          <a:xfrm>
            <a:off x="5857884" y="1643050"/>
            <a:ext cx="2643206" cy="3929090"/>
          </a:xfrm>
          <a:prstGeom prst="rect">
            <a:avLst/>
          </a:prstGeom>
          <a:noFill/>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rchitecture.gif"/>
          <p:cNvPicPr>
            <a:picLocks noChangeAspect="1"/>
          </p:cNvPicPr>
          <p:nvPr/>
        </p:nvPicPr>
        <p:blipFill>
          <a:blip r:embed="rId2"/>
          <a:stretch>
            <a:fillRect/>
          </a:stretch>
        </p:blipFill>
        <p:spPr>
          <a:xfrm>
            <a:off x="928662" y="2285992"/>
            <a:ext cx="6448585" cy="3200409"/>
          </a:xfrm>
          <a:prstGeom prst="rect">
            <a:avLst/>
          </a:prstGeom>
        </p:spPr>
      </p:pic>
      <p:sp>
        <p:nvSpPr>
          <p:cNvPr id="6" name="TextBox 5"/>
          <p:cNvSpPr txBox="1"/>
          <p:nvPr/>
        </p:nvSpPr>
        <p:spPr>
          <a:xfrm>
            <a:off x="857224" y="642918"/>
            <a:ext cx="7072362" cy="1077218"/>
          </a:xfrm>
          <a:prstGeom prst="rect">
            <a:avLst/>
          </a:prstGeom>
          <a:noFill/>
        </p:spPr>
        <p:txBody>
          <a:bodyPr wrap="square" rtlCol="0">
            <a:spAutoFit/>
          </a:bodyPr>
          <a:lstStyle/>
          <a:p>
            <a:r>
              <a:rPr lang="en-US" sz="3200" dirty="0" err="1" smtClean="0"/>
              <a:t>Hadoop</a:t>
            </a:r>
            <a:r>
              <a:rPr lang="zh-CN" altLang="en-US" sz="3200" dirty="0" smtClean="0"/>
              <a:t>以</a:t>
            </a:r>
            <a:r>
              <a:rPr lang="en-US" altLang="zh-CN" sz="3200" dirty="0" smtClean="0"/>
              <a:t>HDFS</a:t>
            </a:r>
            <a:r>
              <a:rPr lang="zh-CN" altLang="en-US" sz="3200" dirty="0" smtClean="0"/>
              <a:t>为存储，实现了</a:t>
            </a:r>
            <a:r>
              <a:rPr lang="en-US" altLang="zh-CN" sz="3200" dirty="0" smtClean="0"/>
              <a:t>Map/Reduce</a:t>
            </a:r>
            <a:r>
              <a:rPr lang="zh-CN" altLang="en-US" sz="3200" dirty="0" smtClean="0"/>
              <a:t>模型</a:t>
            </a:r>
            <a:endParaRPr lang="zh-CN" alt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hadoop</a:t>
            </a:r>
            <a:r>
              <a:rPr lang="zh-CN" altLang="en-US" dirty="0" smtClean="0"/>
              <a:t>主要的一些特点：</a:t>
            </a:r>
            <a:br>
              <a:rPr lang="zh-CN" altLang="en-US" dirty="0" smtClean="0"/>
            </a:b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en-US" dirty="0" smtClean="0"/>
              <a:t> </a:t>
            </a:r>
          </a:p>
          <a:p>
            <a:r>
              <a:rPr lang="en-US" altLang="zh-CN" dirty="0" smtClean="0"/>
              <a:t>1</a:t>
            </a:r>
            <a:r>
              <a:rPr lang="zh-CN" altLang="en-US" b="1" dirty="0" smtClean="0"/>
              <a:t>扩容能力（</a:t>
            </a:r>
            <a:r>
              <a:rPr lang="en-US" altLang="zh-CN" b="1" dirty="0" smtClean="0"/>
              <a:t>Scalable</a:t>
            </a:r>
            <a:r>
              <a:rPr lang="zh-CN" altLang="en-US" b="1" dirty="0" smtClean="0"/>
              <a:t>）</a:t>
            </a:r>
            <a:r>
              <a:rPr lang="zh-CN" altLang="en-US" dirty="0" smtClean="0"/>
              <a:t>：能可靠地（</a:t>
            </a:r>
            <a:r>
              <a:rPr lang="en-US" altLang="zh-CN" dirty="0" smtClean="0"/>
              <a:t>reliably</a:t>
            </a:r>
            <a:r>
              <a:rPr lang="zh-CN" altLang="en-US" dirty="0" smtClean="0"/>
              <a:t>）存储和处理千兆字节（</a:t>
            </a:r>
            <a:r>
              <a:rPr lang="en-US" altLang="zh-CN" dirty="0" smtClean="0"/>
              <a:t>PB</a:t>
            </a:r>
            <a:r>
              <a:rPr lang="zh-CN" altLang="en-US" dirty="0" smtClean="0"/>
              <a:t>）数据。</a:t>
            </a:r>
            <a:endParaRPr lang="en-US" altLang="zh-CN" dirty="0" smtClean="0"/>
          </a:p>
          <a:p>
            <a:pPr>
              <a:buNone/>
            </a:pPr>
            <a:endParaRPr lang="zh-CN" altLang="en-US" dirty="0" smtClean="0"/>
          </a:p>
          <a:p>
            <a:r>
              <a:rPr lang="en-US" altLang="zh-CN" dirty="0" smtClean="0"/>
              <a:t>2</a:t>
            </a:r>
            <a:r>
              <a:rPr lang="zh-CN" altLang="en-US" b="1" dirty="0" smtClean="0"/>
              <a:t>成本低（</a:t>
            </a:r>
            <a:r>
              <a:rPr lang="en-US" altLang="zh-CN" b="1" dirty="0" smtClean="0"/>
              <a:t>Economical</a:t>
            </a:r>
            <a:r>
              <a:rPr lang="zh-CN" altLang="en-US" b="1" dirty="0" smtClean="0"/>
              <a:t>）</a:t>
            </a:r>
            <a:r>
              <a:rPr lang="zh-CN" altLang="en-US" dirty="0" smtClean="0"/>
              <a:t>：可以通过普通机器组成的服务器群来分发以及处理数据。这些服务器群总计可达数千个节点。</a:t>
            </a:r>
            <a:endParaRPr lang="en-US" altLang="zh-CN" dirty="0" smtClean="0"/>
          </a:p>
          <a:p>
            <a:pPr>
              <a:buNone/>
            </a:pPr>
            <a:endParaRPr lang="zh-CN" altLang="en-US" dirty="0" smtClean="0"/>
          </a:p>
          <a:p>
            <a:r>
              <a:rPr lang="en-US" altLang="zh-CN" dirty="0" smtClean="0"/>
              <a:t>3</a:t>
            </a:r>
            <a:r>
              <a:rPr lang="zh-CN" altLang="en-US" b="1" dirty="0" smtClean="0"/>
              <a:t>高效率（</a:t>
            </a:r>
            <a:r>
              <a:rPr lang="en-US" altLang="zh-CN" b="1" dirty="0" smtClean="0"/>
              <a:t>Efficient</a:t>
            </a:r>
            <a:r>
              <a:rPr lang="zh-CN" altLang="en-US" b="1" dirty="0" smtClean="0"/>
              <a:t>）</a:t>
            </a:r>
            <a:r>
              <a:rPr lang="zh-CN" altLang="en-US" dirty="0" smtClean="0"/>
              <a:t>：通过分发数据，</a:t>
            </a:r>
            <a:r>
              <a:rPr lang="en-US" altLang="zh-CN" dirty="0" err="1" smtClean="0"/>
              <a:t>hadoop</a:t>
            </a:r>
            <a:r>
              <a:rPr lang="zh-CN" altLang="en-US" dirty="0" smtClean="0"/>
              <a:t>可以在数据所在的节点上并行地（</a:t>
            </a:r>
            <a:r>
              <a:rPr lang="en-US" altLang="zh-CN" dirty="0" smtClean="0"/>
              <a:t>parallel</a:t>
            </a:r>
            <a:r>
              <a:rPr lang="zh-CN" altLang="en-US" dirty="0" smtClean="0"/>
              <a:t>）处理它们，这使得处理非常的快速。</a:t>
            </a:r>
            <a:endParaRPr lang="en-US" altLang="zh-CN" dirty="0" smtClean="0"/>
          </a:p>
          <a:p>
            <a:pPr>
              <a:buNone/>
            </a:pPr>
            <a:endParaRPr lang="zh-CN" altLang="en-US" dirty="0" smtClean="0"/>
          </a:p>
          <a:p>
            <a:r>
              <a:rPr lang="en-US" altLang="zh-CN" dirty="0" smtClean="0"/>
              <a:t>4</a:t>
            </a:r>
            <a:r>
              <a:rPr lang="zh-CN" altLang="en-US" b="1" dirty="0" smtClean="0"/>
              <a:t>可靠性（</a:t>
            </a:r>
            <a:r>
              <a:rPr lang="en-US" altLang="zh-CN" b="1" dirty="0" smtClean="0"/>
              <a:t>Reliable</a:t>
            </a:r>
            <a:r>
              <a:rPr lang="zh-CN" altLang="en-US" b="1" dirty="0" smtClean="0"/>
              <a:t>）</a:t>
            </a:r>
            <a:r>
              <a:rPr lang="zh-CN" altLang="en-US" dirty="0" smtClean="0"/>
              <a:t>：</a:t>
            </a:r>
            <a:r>
              <a:rPr lang="en-US" altLang="zh-CN" dirty="0" err="1" smtClean="0"/>
              <a:t>hadoop</a:t>
            </a:r>
            <a:r>
              <a:rPr lang="zh-CN" altLang="en-US" dirty="0" smtClean="0"/>
              <a:t>能自动地维护数据的多份复制，并且在任务失败后能自动地重新部署（</a:t>
            </a:r>
            <a:r>
              <a:rPr lang="en-US" altLang="zh-CN" dirty="0" smtClean="0"/>
              <a:t>redeploy</a:t>
            </a:r>
            <a:r>
              <a:rPr lang="zh-CN" altLang="en-US" dirty="0" smtClean="0"/>
              <a:t>）计算任务。</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latin typeface="+mn-ea"/>
              </a:rPr>
              <a:t>云计算概念</a:t>
            </a:r>
            <a:endParaRPr lang="en-US" altLang="zh-CN" dirty="0">
              <a:latin typeface="+mn-ea"/>
            </a:endParaRPr>
          </a:p>
          <a:p>
            <a:r>
              <a:rPr lang="en-US" altLang="zh-CN" dirty="0">
                <a:latin typeface="+mn-ea"/>
              </a:rPr>
              <a:t>Google</a:t>
            </a:r>
            <a:r>
              <a:rPr lang="zh-CN" altLang="en-US" dirty="0">
                <a:latin typeface="+mn-ea"/>
              </a:rPr>
              <a:t>的云计算</a:t>
            </a:r>
            <a:endParaRPr lang="en-US" altLang="zh-CN" dirty="0">
              <a:latin typeface="+mn-ea"/>
            </a:endParaRPr>
          </a:p>
          <a:p>
            <a:r>
              <a:rPr lang="en-US" altLang="zh-CN" dirty="0" err="1">
                <a:latin typeface="+mn-ea"/>
              </a:rPr>
              <a:t>Hadoop</a:t>
            </a:r>
            <a:endParaRPr lang="en-US" altLang="zh-CN" dirty="0">
              <a:latin typeface="+mn-ea"/>
            </a:endParaRPr>
          </a:p>
          <a:p>
            <a:r>
              <a:rPr lang="en-US" altLang="zh-CN" b="1" dirty="0">
                <a:solidFill>
                  <a:srgbClr val="FF0000"/>
                </a:solidFill>
                <a:latin typeface="+mn-ea"/>
              </a:rPr>
              <a:t>HDFS</a:t>
            </a:r>
          </a:p>
          <a:p>
            <a:r>
              <a:rPr lang="en-US" altLang="zh-CN" dirty="0" smtClean="0">
                <a:latin typeface="+mn-ea"/>
              </a:rPr>
              <a:t>Map/Reduce</a:t>
            </a:r>
          </a:p>
          <a:p>
            <a:r>
              <a:rPr lang="zh-CN" altLang="en-US" dirty="0" smtClean="0">
                <a:latin typeface="+mn-ea"/>
              </a:rPr>
              <a:t>日志</a:t>
            </a:r>
            <a:r>
              <a:rPr lang="zh-CN" altLang="en-US" dirty="0">
                <a:latin typeface="+mn-ea"/>
              </a:rPr>
              <a:t>框架的</a:t>
            </a:r>
            <a:r>
              <a:rPr lang="en-US" altLang="zh-CN" dirty="0" err="1">
                <a:latin typeface="+mn-ea"/>
              </a:rPr>
              <a:t>Hadoop</a:t>
            </a:r>
            <a:r>
              <a:rPr lang="zh-CN" altLang="en-US" dirty="0" smtClean="0">
                <a:latin typeface="+mn-ea"/>
              </a:rPr>
              <a:t>尝试</a:t>
            </a:r>
            <a:endParaRPr lang="en-US" altLang="zh-CN" dirty="0" smtClean="0">
              <a:latin typeface="+mn-ea"/>
            </a:endParaRPr>
          </a:p>
          <a:p>
            <a:r>
              <a:rPr lang="zh-CN" altLang="en-US" dirty="0" smtClean="0">
                <a:latin typeface="+mn-ea"/>
              </a:rPr>
              <a:t>路在何方</a:t>
            </a:r>
            <a:endParaRPr lang="en-US" altLang="zh-CN" dirty="0" smtClean="0">
              <a:latin typeface="+mn-ea"/>
            </a:endParaRPr>
          </a:p>
          <a:p>
            <a:pPr>
              <a:buNone/>
            </a:pPr>
            <a:endParaRPr lang="en-US" altLang="zh-CN" dirty="0" smtClean="0">
              <a:latin typeface="+mn-ea"/>
            </a:endParaRPr>
          </a:p>
          <a:p>
            <a:pPr>
              <a:buNone/>
            </a:pPr>
            <a:r>
              <a:rPr lang="zh-CN" altLang="en-US" sz="1600" dirty="0">
                <a:latin typeface="+mn-ea"/>
              </a:rPr>
              <a:t/>
            </a:r>
            <a:br>
              <a:rPr lang="zh-CN" altLang="en-US" sz="1600" dirty="0">
                <a:latin typeface="+mn-ea"/>
              </a:rPr>
            </a:br>
            <a:endParaRPr lang="zh-CN" altLang="en-US" dirty="0"/>
          </a:p>
        </p:txBody>
      </p:sp>
      <p:pic>
        <p:nvPicPr>
          <p:cNvPr id="8194" name="Picture 2" descr="C:\Documents and Settings\Administrator\桌面\hadoop stuff\hdfs.jpg"/>
          <p:cNvPicPr>
            <a:picLocks noChangeAspect="1" noChangeArrowheads="1"/>
          </p:cNvPicPr>
          <p:nvPr/>
        </p:nvPicPr>
        <p:blipFill>
          <a:blip r:embed="rId2"/>
          <a:srcRect/>
          <a:stretch>
            <a:fillRect/>
          </a:stretch>
        </p:blipFill>
        <p:spPr bwMode="auto">
          <a:xfrm>
            <a:off x="5429256" y="2071678"/>
            <a:ext cx="2500330" cy="2357454"/>
          </a:xfrm>
          <a:prstGeom prst="rect">
            <a:avLst/>
          </a:prstGeom>
          <a:noFill/>
        </p:spPr>
      </p:pic>
    </p:spTree>
    <p:extLst>
      <p:ext uri="{BB962C8B-B14F-4D97-AF65-F5344CB8AC3E}">
        <p14:creationId xmlns="" xmlns:p14="http://schemas.microsoft.com/office/powerpoint/2010/main" val="2968356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endParaRPr lang="zh-CN" altLang="en-US" dirty="0"/>
          </a:p>
        </p:txBody>
      </p:sp>
      <p:sp>
        <p:nvSpPr>
          <p:cNvPr id="3" name="内容占位符 2"/>
          <p:cNvSpPr>
            <a:spLocks noGrp="1"/>
          </p:cNvSpPr>
          <p:nvPr>
            <p:ph idx="1"/>
          </p:nvPr>
        </p:nvSpPr>
        <p:spPr/>
        <p:txBody>
          <a:bodyPr>
            <a:normAutofit/>
          </a:bodyPr>
          <a:lstStyle/>
          <a:p>
            <a:r>
              <a:rPr lang="en-US" altLang="zh-CN" dirty="0" smtClean="0"/>
              <a:t>HDFS </a:t>
            </a:r>
            <a:r>
              <a:rPr lang="zh-CN" altLang="en-US" dirty="0" smtClean="0"/>
              <a:t>（</a:t>
            </a:r>
            <a:r>
              <a:rPr lang="en-US" dirty="0" err="1" smtClean="0"/>
              <a:t>Hadoop</a:t>
            </a:r>
            <a:r>
              <a:rPr lang="en-US" dirty="0" smtClean="0"/>
              <a:t> Distributed File System）</a:t>
            </a:r>
            <a:r>
              <a:rPr lang="zh-CN" altLang="en-US" dirty="0" smtClean="0"/>
              <a:t>是</a:t>
            </a:r>
            <a:r>
              <a:rPr lang="en-US" altLang="zh-CN" dirty="0" smtClean="0"/>
              <a:t>Google GFS </a:t>
            </a:r>
            <a:r>
              <a:rPr lang="zh-CN" altLang="en-US" dirty="0" smtClean="0"/>
              <a:t>的开源版本，一个高度容错的分布式文件系统，适合部署在廉价的机器上。</a:t>
            </a:r>
            <a:r>
              <a:rPr lang="en-US" altLang="zh-CN" dirty="0" smtClean="0"/>
              <a:t>HDFS</a:t>
            </a:r>
            <a:r>
              <a:rPr lang="zh-CN" altLang="en-US" dirty="0" smtClean="0"/>
              <a:t>能够提供高吞吐量的数据访问，支持大文件存储，非常适合大规模数据集上的应用。</a:t>
            </a:r>
            <a:endParaRPr lang="en-US" altLang="zh-CN" dirty="0" smtClean="0"/>
          </a:p>
          <a:p>
            <a:pPr>
              <a:buNone/>
            </a:pPr>
            <a:endParaRPr lang="en-US" altLang="zh-CN" dirty="0" smtClean="0"/>
          </a:p>
          <a:p>
            <a:r>
              <a:rPr lang="zh-CN" altLang="en-US" dirty="0" smtClean="0"/>
              <a:t>分布式文件系统是</a:t>
            </a:r>
            <a:r>
              <a:rPr lang="en-US" altLang="zh-CN" dirty="0" err="1" smtClean="0"/>
              <a:t>Hadoop</a:t>
            </a:r>
            <a:r>
              <a:rPr lang="zh-CN" altLang="en-US" dirty="0" smtClean="0"/>
              <a:t>云计算的基础。</a:t>
            </a:r>
          </a:p>
          <a:p>
            <a:endParaRPr lang="en-US" dirty="0" smtClean="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的设计目标</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smtClean="0"/>
              <a:t>硬件错误： </a:t>
            </a:r>
            <a:r>
              <a:rPr lang="zh-CN" altLang="en-US" dirty="0" smtClean="0"/>
              <a:t>错误检测和快速、自动的恢复是</a:t>
            </a:r>
            <a:r>
              <a:rPr lang="en-US" altLang="zh-CN" dirty="0" smtClean="0"/>
              <a:t>HDFS</a:t>
            </a:r>
            <a:r>
              <a:rPr lang="zh-CN" altLang="en-US" dirty="0" smtClean="0"/>
              <a:t>最核心的架构目标。</a:t>
            </a:r>
            <a:endParaRPr lang="en-US" altLang="zh-CN" dirty="0" smtClean="0"/>
          </a:p>
          <a:p>
            <a:endParaRPr lang="en-US" altLang="zh-CN" dirty="0" smtClean="0"/>
          </a:p>
          <a:p>
            <a:r>
              <a:rPr lang="zh-CN" altLang="en-US" b="1" dirty="0" smtClean="0"/>
              <a:t>流式数据访问：</a:t>
            </a:r>
            <a:r>
              <a:rPr lang="en-US" altLang="zh-CN" dirty="0" smtClean="0"/>
              <a:t>HDFS</a:t>
            </a:r>
            <a:r>
              <a:rPr lang="zh-CN" altLang="en-US" dirty="0" smtClean="0"/>
              <a:t>的设计中更多的考虑到了数据批处理，而不是用户交互处理。比之数据访问的低延迟问题，更关键的在于数据访问的高吞吐量。</a:t>
            </a:r>
            <a:endParaRPr lang="en-US" altLang="zh-CN" dirty="0" smtClean="0"/>
          </a:p>
          <a:p>
            <a:pPr>
              <a:buNone/>
            </a:pPr>
            <a:endParaRPr lang="en-US" altLang="zh-CN" dirty="0" smtClean="0"/>
          </a:p>
          <a:p>
            <a:r>
              <a:rPr lang="zh-CN" altLang="en-US" b="1" dirty="0" smtClean="0"/>
              <a:t>大规模数据集：</a:t>
            </a:r>
            <a:r>
              <a:rPr lang="en-US" altLang="zh-CN" dirty="0" smtClean="0"/>
              <a:t>HDFS</a:t>
            </a:r>
            <a:r>
              <a:rPr lang="zh-CN" altLang="en-US" dirty="0" smtClean="0"/>
              <a:t>上的一个典型文件大小一般都在</a:t>
            </a:r>
            <a:r>
              <a:rPr lang="en-US" altLang="zh-CN" dirty="0" smtClean="0"/>
              <a:t>G</a:t>
            </a:r>
            <a:r>
              <a:rPr lang="zh-CN" altLang="en-US" dirty="0" smtClean="0"/>
              <a:t>字节至</a:t>
            </a:r>
            <a:r>
              <a:rPr lang="en-US" altLang="zh-CN" dirty="0" smtClean="0"/>
              <a:t>T</a:t>
            </a:r>
            <a:r>
              <a:rPr lang="zh-CN" altLang="en-US" dirty="0" smtClean="0"/>
              <a:t>字节。</a:t>
            </a:r>
            <a:endParaRPr lang="zh-CN" altLang="en-US" b="1" dirty="0" smtClean="0"/>
          </a:p>
          <a:p>
            <a:endParaRPr lang="zh-CN" altLang="en-US" b="1"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的设计目标</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b="1" dirty="0" smtClean="0"/>
              <a:t>简单的一致性模型 ： </a:t>
            </a:r>
            <a:r>
              <a:rPr lang="en-US" altLang="zh-CN" dirty="0" smtClean="0"/>
              <a:t>HDFS</a:t>
            </a:r>
            <a:r>
              <a:rPr lang="zh-CN" altLang="en-US" dirty="0" smtClean="0"/>
              <a:t>应用需要一个“一次写入多次读取”的文件访问模型。一个文件经过创建、写入和关闭之后就不需要改变。这一假设简化了数据一致性问题，并且使高吞吐 量的数据访问成为可能。</a:t>
            </a:r>
            <a:r>
              <a:rPr lang="en-US" altLang="zh-CN" dirty="0" smtClean="0"/>
              <a:t>Map/Reduce</a:t>
            </a:r>
            <a:r>
              <a:rPr lang="zh-CN" altLang="en-US" dirty="0" smtClean="0"/>
              <a:t>应用或者网络爬虫应用都非常适合这个模型。目前还有计划在将来扩充这个模型，使之支持文件的附加写操作。</a:t>
            </a:r>
            <a:endParaRPr lang="en-US" altLang="zh-CN" b="1" dirty="0" smtClean="0"/>
          </a:p>
          <a:p>
            <a:endParaRPr lang="en-US" altLang="zh-CN" b="1" dirty="0" smtClean="0"/>
          </a:p>
          <a:p>
            <a:r>
              <a:rPr lang="zh-CN" altLang="en-US" b="1" dirty="0" smtClean="0"/>
              <a:t>“移动计算比移动数据更划算”：</a:t>
            </a:r>
            <a:r>
              <a:rPr lang="zh-CN" altLang="en-US" dirty="0" smtClean="0"/>
              <a:t>一个应用请求的计算，离它操作的数据越近就越高效，在数据达到海量级别的时候更是如此。因为这样就能降低网络阻塞的影响，提高系统数据的吞吐量。将计算移动到数据附近，比之将数据移动到应用所在显然更好。</a:t>
            </a:r>
            <a:r>
              <a:rPr lang="en-US" altLang="zh-CN" dirty="0" smtClean="0"/>
              <a:t>HDFS</a:t>
            </a:r>
            <a:r>
              <a:rPr lang="zh-CN" altLang="en-US" dirty="0" smtClean="0"/>
              <a:t>为应用提供了将它们自己移动到数据附近的接口。</a:t>
            </a:r>
            <a:endParaRPr lang="en-US" altLang="zh-CN" dirty="0" smtClean="0"/>
          </a:p>
          <a:p>
            <a:endParaRPr lang="en-US" altLang="zh-CN" dirty="0" smtClean="0"/>
          </a:p>
          <a:p>
            <a:r>
              <a:rPr lang="zh-CN" altLang="en-US" b="1" dirty="0" smtClean="0"/>
              <a:t>异构软硬件平台间的可移植性 ：</a:t>
            </a:r>
            <a:r>
              <a:rPr lang="en-US" altLang="zh-CN" dirty="0" smtClean="0"/>
              <a:t>HDFS</a:t>
            </a:r>
            <a:r>
              <a:rPr lang="zh-CN" altLang="en-US" dirty="0" smtClean="0"/>
              <a:t>在设计的时候就考虑到平台的可移植性。这种特性方便了</a:t>
            </a:r>
            <a:r>
              <a:rPr lang="en-US" altLang="zh-CN" dirty="0" smtClean="0"/>
              <a:t>HDFS</a:t>
            </a:r>
            <a:r>
              <a:rPr lang="zh-CN" altLang="en-US" dirty="0" smtClean="0"/>
              <a:t>作为大规模数据应用平台的推广。 </a:t>
            </a:r>
          </a:p>
          <a:p>
            <a:endParaRPr lang="en-US" altLang="zh-CN" dirty="0" smtClean="0"/>
          </a:p>
          <a:p>
            <a:endParaRPr lang="en-US" altLang="zh-CN" dirty="0" smtClean="0"/>
          </a:p>
          <a:p>
            <a:endParaRPr lang="zh-CN" altLang="en-US" b="1" dirty="0" smtClean="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1143000"/>
          </a:xfrm>
        </p:spPr>
        <p:txBody>
          <a:bodyPr/>
          <a:lstStyle/>
          <a:p>
            <a:r>
              <a:rPr lang="en-US" altLang="zh-CN" dirty="0" smtClean="0"/>
              <a:t>HDFS</a:t>
            </a:r>
            <a:endParaRPr lang="zh-CN" altLang="en-US" dirty="0"/>
          </a:p>
        </p:txBody>
      </p:sp>
      <p:pic>
        <p:nvPicPr>
          <p:cNvPr id="4" name="内容占位符 3" descr="hdfsarchitecture.gif"/>
          <p:cNvPicPr>
            <a:picLocks noGrp="1" noChangeAspect="1"/>
          </p:cNvPicPr>
          <p:nvPr>
            <p:ph idx="1"/>
          </p:nvPr>
        </p:nvPicPr>
        <p:blipFill>
          <a:blip r:embed="rId2"/>
          <a:stretch>
            <a:fillRect/>
          </a:stretch>
        </p:blipFill>
        <p:spPr>
          <a:xfrm>
            <a:off x="626820" y="1124744"/>
            <a:ext cx="7653940" cy="5289451"/>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节点的分类</a:t>
            </a:r>
            <a:endParaRPr lang="zh-CN" altLang="en-US" dirty="0"/>
          </a:p>
        </p:txBody>
      </p:sp>
      <p:sp>
        <p:nvSpPr>
          <p:cNvPr id="3" name="内容占位符 2"/>
          <p:cNvSpPr>
            <a:spLocks noGrp="1"/>
          </p:cNvSpPr>
          <p:nvPr>
            <p:ph idx="1"/>
          </p:nvPr>
        </p:nvSpPr>
        <p:spPr/>
        <p:txBody>
          <a:bodyPr/>
          <a:lstStyle/>
          <a:p>
            <a:r>
              <a:rPr lang="en-US" altLang="zh-CN" dirty="0" err="1" smtClean="0"/>
              <a:t>Namenode</a:t>
            </a:r>
            <a:endParaRPr lang="en-US" altLang="zh-CN" dirty="0" smtClean="0"/>
          </a:p>
          <a:p>
            <a:r>
              <a:rPr lang="en-US" altLang="zh-CN" dirty="0" err="1" smtClean="0"/>
              <a:t>Datanode</a:t>
            </a:r>
            <a:endParaRPr lang="en-US" altLang="zh-CN" dirty="0" smtClean="0"/>
          </a:p>
          <a:p>
            <a:r>
              <a:rPr lang="en-US" altLang="zh-CN" dirty="0" err="1" smtClean="0"/>
              <a:t>SecondaryNamenode</a:t>
            </a:r>
            <a:endParaRPr lang="en-US" altLang="zh-CN" dirty="0" smtClean="0"/>
          </a:p>
          <a:p>
            <a:pPr>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Namenode</a:t>
            </a:r>
            <a:endParaRPr lang="zh-CN" altLang="en-US" dirty="0"/>
          </a:p>
        </p:txBody>
      </p:sp>
      <p:sp>
        <p:nvSpPr>
          <p:cNvPr id="3" name="内容占位符 2"/>
          <p:cNvSpPr>
            <a:spLocks noGrp="1"/>
          </p:cNvSpPr>
          <p:nvPr>
            <p:ph idx="1"/>
          </p:nvPr>
        </p:nvSpPr>
        <p:spPr/>
        <p:txBody>
          <a:bodyPr/>
          <a:lstStyle/>
          <a:p>
            <a:r>
              <a:rPr lang="en-US" altLang="zh-CN" dirty="0" smtClean="0"/>
              <a:t>HDFS</a:t>
            </a:r>
            <a:r>
              <a:rPr lang="zh-CN" altLang="en-US" dirty="0" smtClean="0"/>
              <a:t>采用</a:t>
            </a:r>
            <a:r>
              <a:rPr lang="en-US" altLang="zh-CN" dirty="0" smtClean="0"/>
              <a:t>master/slave</a:t>
            </a:r>
            <a:r>
              <a:rPr lang="zh-CN" altLang="en-US" dirty="0" smtClean="0"/>
              <a:t>架构。一个</a:t>
            </a:r>
            <a:r>
              <a:rPr lang="en-US" altLang="zh-CN" dirty="0" smtClean="0"/>
              <a:t>HDFS</a:t>
            </a:r>
            <a:r>
              <a:rPr lang="zh-CN" altLang="en-US" dirty="0" smtClean="0"/>
              <a:t>集群是有一个</a:t>
            </a:r>
            <a:r>
              <a:rPr lang="en-US" altLang="zh-CN" dirty="0" err="1" smtClean="0"/>
              <a:t>Namenode</a:t>
            </a:r>
            <a:r>
              <a:rPr lang="en-US" altLang="zh-CN" dirty="0" smtClean="0"/>
              <a:t>(master)</a:t>
            </a:r>
            <a:r>
              <a:rPr lang="zh-CN" altLang="en-US" dirty="0" smtClean="0"/>
              <a:t>和一定数目的</a:t>
            </a:r>
            <a:r>
              <a:rPr lang="en-US" altLang="zh-CN" dirty="0" err="1" smtClean="0"/>
              <a:t>Datanode</a:t>
            </a:r>
            <a:r>
              <a:rPr lang="en-US" altLang="zh-CN" dirty="0" smtClean="0"/>
              <a:t>(slave)</a:t>
            </a:r>
            <a:r>
              <a:rPr lang="zh-CN" altLang="en-US" dirty="0" smtClean="0"/>
              <a:t>组成。</a:t>
            </a:r>
            <a:r>
              <a:rPr lang="en-US" altLang="zh-CN" dirty="0" err="1" smtClean="0"/>
              <a:t>Namenode</a:t>
            </a:r>
            <a:r>
              <a:rPr lang="zh-CN" altLang="en-US" dirty="0" smtClean="0"/>
              <a:t>是一个中心服务器，负责管理文件系统的</a:t>
            </a:r>
            <a:r>
              <a:rPr lang="en-US" altLang="zh-CN" dirty="0" smtClean="0"/>
              <a:t>namespace</a:t>
            </a:r>
            <a:r>
              <a:rPr lang="zh-CN" altLang="en-US" dirty="0" smtClean="0"/>
              <a:t>和客户端对文件的访问。</a:t>
            </a:r>
            <a:r>
              <a:rPr lang="en-US" altLang="zh-CN" dirty="0" err="1" smtClean="0"/>
              <a:t>Datanode</a:t>
            </a:r>
            <a:r>
              <a:rPr lang="zh-CN" altLang="en-US" dirty="0" smtClean="0"/>
              <a:t>在集群中一般是一个节点一个，负责管理节点上它们附带的存储。</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Namenode</a:t>
            </a:r>
            <a:r>
              <a:rPr lang="zh-CN" altLang="en-US" dirty="0" smtClean="0"/>
              <a:t>作用</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负责管理文件系统的</a:t>
            </a:r>
            <a:r>
              <a:rPr lang="en-US" altLang="zh-CN" dirty="0" smtClean="0"/>
              <a:t>namespace</a:t>
            </a:r>
            <a:r>
              <a:rPr lang="zh-CN" altLang="en-US" dirty="0" smtClean="0"/>
              <a:t>和客户端对文件的访问。</a:t>
            </a:r>
            <a:endParaRPr lang="en-US" altLang="zh-CN" dirty="0" smtClean="0"/>
          </a:p>
          <a:p>
            <a:r>
              <a:rPr lang="en-US" altLang="zh-CN" dirty="0" smtClean="0"/>
              <a:t>2.</a:t>
            </a:r>
            <a:r>
              <a:rPr lang="zh-CN" altLang="en-US" dirty="0" smtClean="0"/>
              <a:t>决定数据到具体</a:t>
            </a:r>
            <a:r>
              <a:rPr lang="en-US" dirty="0" err="1" smtClean="0"/>
              <a:t>Datanode</a:t>
            </a:r>
            <a:r>
              <a:rPr lang="zh-CN" altLang="en-US" dirty="0" smtClean="0"/>
              <a:t>节点的映射。</a:t>
            </a:r>
            <a:endParaRPr lang="en-US" altLang="zh-CN" dirty="0" smtClean="0"/>
          </a:p>
          <a:p>
            <a:r>
              <a:rPr lang="en-US" altLang="zh-CN" dirty="0" smtClean="0"/>
              <a:t>3.</a:t>
            </a:r>
            <a:r>
              <a:rPr lang="zh-CN" altLang="en-US" dirty="0" smtClean="0"/>
              <a:t>数据复制。（副本的存放与选择，</a:t>
            </a:r>
            <a:r>
              <a:rPr lang="en-US" altLang="zh-CN" dirty="0" err="1" smtClean="0"/>
              <a:t>savemode</a:t>
            </a:r>
            <a:r>
              <a:rPr lang="zh-CN" altLang="en-US" dirty="0" smtClean="0"/>
              <a:t>）</a:t>
            </a:r>
            <a:br>
              <a:rPr lang="zh-CN" altLang="en-US" dirty="0" smtClean="0"/>
            </a:br>
            <a:r>
              <a:rPr lang="en-US" dirty="0" err="1" smtClean="0"/>
              <a:t>Namenode</a:t>
            </a:r>
            <a:r>
              <a:rPr lang="zh-CN" altLang="en-US" dirty="0" smtClean="0"/>
              <a:t>在内存中保存着整个文件系统</a:t>
            </a:r>
            <a:r>
              <a:rPr lang="en-US" dirty="0" smtClean="0"/>
              <a:t>namespace</a:t>
            </a:r>
            <a:r>
              <a:rPr lang="zh-CN" altLang="en-US" dirty="0" smtClean="0"/>
              <a:t>和文件</a:t>
            </a:r>
            <a:r>
              <a:rPr lang="en-US" dirty="0" err="1" smtClean="0"/>
              <a:t>Blockmap</a:t>
            </a:r>
            <a:r>
              <a:rPr lang="zh-CN" altLang="en-US" dirty="0" smtClean="0"/>
              <a:t>的映像。</a:t>
            </a:r>
            <a:endParaRPr lang="en-US" altLang="zh-CN" dirty="0" smtClean="0"/>
          </a:p>
          <a:p>
            <a:pPr>
              <a:buNone/>
            </a:pPr>
            <a:r>
              <a:rPr lang="en-US" dirty="0" smtClean="0"/>
              <a:t>    </a:t>
            </a:r>
            <a:r>
              <a:rPr lang="en-US" dirty="0" err="1" smtClean="0"/>
              <a:t>Editlog</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公社（</a:t>
            </a:r>
            <a:r>
              <a:rPr lang="en-US" altLang="zh-CN" dirty="0" smtClean="0">
                <a:hlinkClick r:id="rId2"/>
              </a:rPr>
              <a:t>LinuxIDC.com</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Linux</a:t>
            </a:r>
            <a:r>
              <a:rPr lang="zh-CN" altLang="en-US" dirty="0" smtClean="0"/>
              <a:t>公社（</a:t>
            </a:r>
            <a:r>
              <a:rPr lang="en-US" altLang="zh-CN" dirty="0" smtClean="0">
                <a:hlinkClick r:id="rId2"/>
              </a:rPr>
              <a:t>LinuxIDC.com</a:t>
            </a:r>
            <a:r>
              <a:rPr lang="zh-CN" altLang="en-US" dirty="0" smtClean="0"/>
              <a:t>）于</a:t>
            </a:r>
            <a:r>
              <a:rPr lang="en-US" altLang="zh-CN" dirty="0" smtClean="0"/>
              <a:t>2006</a:t>
            </a:r>
            <a:r>
              <a:rPr lang="zh-CN" altLang="en-US" dirty="0" smtClean="0"/>
              <a:t>年</a:t>
            </a:r>
            <a:r>
              <a:rPr lang="en-US" altLang="zh-CN" dirty="0" smtClean="0"/>
              <a:t>9</a:t>
            </a:r>
            <a:r>
              <a:rPr lang="zh-CN" altLang="en-US" dirty="0" smtClean="0"/>
              <a:t>月</a:t>
            </a:r>
            <a:r>
              <a:rPr lang="en-US" altLang="zh-CN" dirty="0" smtClean="0"/>
              <a:t>25</a:t>
            </a:r>
            <a:r>
              <a:rPr lang="zh-CN" altLang="en-US" dirty="0" smtClean="0"/>
              <a:t>日注册并开通网站，</a:t>
            </a:r>
            <a:r>
              <a:rPr lang="en-US" altLang="zh-CN" dirty="0" smtClean="0"/>
              <a:t>Linux</a:t>
            </a:r>
            <a:r>
              <a:rPr lang="zh-CN" altLang="en-US" dirty="0" smtClean="0"/>
              <a:t>现在已经成为一种广受关注和支持的一种操作系统，</a:t>
            </a:r>
            <a:r>
              <a:rPr lang="en-US" altLang="zh-CN" dirty="0" smtClean="0"/>
              <a:t>IDC</a:t>
            </a:r>
            <a:r>
              <a:rPr lang="zh-CN" altLang="en-US" dirty="0" smtClean="0"/>
              <a:t>是互联网数据中心，</a:t>
            </a:r>
            <a:r>
              <a:rPr lang="en-US" altLang="zh-CN" dirty="0" err="1" smtClean="0"/>
              <a:t>LinuxIDC</a:t>
            </a:r>
            <a:r>
              <a:rPr lang="zh-CN" altLang="en-US" dirty="0" smtClean="0"/>
              <a:t>就是关于</a:t>
            </a:r>
            <a:r>
              <a:rPr lang="en-US" altLang="zh-CN" dirty="0" smtClean="0"/>
              <a:t>Linux</a:t>
            </a:r>
            <a:r>
              <a:rPr lang="zh-CN" altLang="en-US" dirty="0" smtClean="0"/>
              <a:t>的数据中心。</a:t>
            </a:r>
          </a:p>
          <a:p>
            <a:endParaRPr lang="zh-CN" altLang="en-US" dirty="0" smtClean="0"/>
          </a:p>
          <a:p>
            <a:r>
              <a:rPr lang="en-US" altLang="zh-CN" dirty="0" smtClean="0">
                <a:hlinkClick r:id="rId2"/>
              </a:rPr>
              <a:t>LinuxIDC.com</a:t>
            </a:r>
            <a:r>
              <a:rPr lang="zh-CN" altLang="en-US" dirty="0" smtClean="0"/>
              <a:t>提供包括</a:t>
            </a:r>
            <a:r>
              <a:rPr lang="en-US" altLang="zh-CN" dirty="0" err="1" smtClean="0"/>
              <a:t>Ubuntu</a:t>
            </a:r>
            <a:r>
              <a:rPr lang="zh-CN" altLang="en-US" dirty="0" smtClean="0"/>
              <a:t>，</a:t>
            </a:r>
            <a:r>
              <a:rPr lang="en-US" altLang="zh-CN" dirty="0" smtClean="0"/>
              <a:t>Fedora</a:t>
            </a:r>
            <a:r>
              <a:rPr lang="zh-CN" altLang="en-US" dirty="0" smtClean="0"/>
              <a:t>，</a:t>
            </a:r>
            <a:r>
              <a:rPr lang="en-US" altLang="zh-CN" dirty="0" smtClean="0"/>
              <a:t>SUSE</a:t>
            </a:r>
            <a:r>
              <a:rPr lang="zh-CN" altLang="en-US" dirty="0" smtClean="0"/>
              <a:t>技术，以及最新</a:t>
            </a:r>
            <a:r>
              <a:rPr lang="en-US" altLang="zh-CN" dirty="0" smtClean="0"/>
              <a:t>IT</a:t>
            </a:r>
            <a:r>
              <a:rPr lang="zh-CN" altLang="en-US" dirty="0" smtClean="0"/>
              <a:t>资讯等</a:t>
            </a:r>
            <a:r>
              <a:rPr lang="en-US" altLang="zh-CN" dirty="0" smtClean="0"/>
              <a:t>Linux</a:t>
            </a:r>
            <a:r>
              <a:rPr lang="zh-CN" altLang="en-US" dirty="0" smtClean="0"/>
              <a:t>专业类网站。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公社（</a:t>
            </a:r>
            <a:r>
              <a:rPr lang="en-US" altLang="zh-CN" dirty="0" smtClean="0">
                <a:hlinkClick r:id="rId2"/>
              </a:rPr>
              <a:t>LinuxIDC.com</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Linux</a:t>
            </a:r>
            <a:r>
              <a:rPr lang="zh-CN" altLang="en-US" dirty="0" smtClean="0"/>
              <a:t>公社（</a:t>
            </a:r>
            <a:r>
              <a:rPr lang="en-US" altLang="zh-CN" dirty="0" smtClean="0">
                <a:hlinkClick r:id="rId2"/>
              </a:rPr>
              <a:t>LinuxIDC.com</a:t>
            </a:r>
            <a:r>
              <a:rPr lang="zh-CN" altLang="en-US" dirty="0" smtClean="0"/>
              <a:t>）于</a:t>
            </a:r>
            <a:r>
              <a:rPr lang="en-US" altLang="zh-CN" dirty="0" smtClean="0"/>
              <a:t>2006</a:t>
            </a:r>
            <a:r>
              <a:rPr lang="zh-CN" altLang="en-US" dirty="0" smtClean="0"/>
              <a:t>年</a:t>
            </a:r>
            <a:r>
              <a:rPr lang="en-US" altLang="zh-CN" dirty="0" smtClean="0"/>
              <a:t>9</a:t>
            </a:r>
            <a:r>
              <a:rPr lang="zh-CN" altLang="en-US" dirty="0" smtClean="0"/>
              <a:t>月</a:t>
            </a:r>
            <a:r>
              <a:rPr lang="en-US" altLang="zh-CN" dirty="0" smtClean="0"/>
              <a:t>25</a:t>
            </a:r>
            <a:r>
              <a:rPr lang="zh-CN" altLang="en-US" dirty="0" smtClean="0"/>
              <a:t>日注册并开通网站，</a:t>
            </a:r>
            <a:r>
              <a:rPr lang="en-US" altLang="zh-CN" dirty="0" smtClean="0"/>
              <a:t>Linux</a:t>
            </a:r>
            <a:r>
              <a:rPr lang="zh-CN" altLang="en-US" dirty="0" smtClean="0"/>
              <a:t>现在已经成为一种广受关注和支持的一种操作系统，</a:t>
            </a:r>
            <a:r>
              <a:rPr lang="en-US" altLang="zh-CN" dirty="0" smtClean="0"/>
              <a:t>IDC</a:t>
            </a:r>
            <a:r>
              <a:rPr lang="zh-CN" altLang="en-US" dirty="0" smtClean="0"/>
              <a:t>是互联网数据中心，</a:t>
            </a:r>
            <a:r>
              <a:rPr lang="en-US" altLang="zh-CN" dirty="0" err="1" smtClean="0"/>
              <a:t>LinuxIDC</a:t>
            </a:r>
            <a:r>
              <a:rPr lang="zh-CN" altLang="en-US" dirty="0" smtClean="0"/>
              <a:t>就是关于</a:t>
            </a:r>
            <a:r>
              <a:rPr lang="en-US" altLang="zh-CN" dirty="0" smtClean="0"/>
              <a:t>Linux</a:t>
            </a:r>
            <a:r>
              <a:rPr lang="zh-CN" altLang="en-US" dirty="0" smtClean="0"/>
              <a:t>的数据中心。</a:t>
            </a:r>
          </a:p>
          <a:p>
            <a:endParaRPr lang="zh-CN" altLang="en-US" dirty="0" smtClean="0"/>
          </a:p>
          <a:p>
            <a:r>
              <a:rPr lang="en-US" altLang="zh-CN" dirty="0" smtClean="0">
                <a:hlinkClick r:id="rId2"/>
              </a:rPr>
              <a:t>LinuxIDC.com</a:t>
            </a:r>
            <a:r>
              <a:rPr lang="zh-CN" altLang="en-US" dirty="0" smtClean="0"/>
              <a:t>提供包括</a:t>
            </a:r>
            <a:r>
              <a:rPr lang="en-US" altLang="zh-CN" dirty="0" err="1" smtClean="0"/>
              <a:t>Ubuntu</a:t>
            </a:r>
            <a:r>
              <a:rPr lang="zh-CN" altLang="en-US" dirty="0" smtClean="0"/>
              <a:t>，</a:t>
            </a:r>
            <a:r>
              <a:rPr lang="en-US" altLang="zh-CN" dirty="0" smtClean="0"/>
              <a:t>Fedora</a:t>
            </a:r>
            <a:r>
              <a:rPr lang="zh-CN" altLang="en-US" dirty="0" smtClean="0"/>
              <a:t>，</a:t>
            </a:r>
            <a:r>
              <a:rPr lang="en-US" altLang="zh-CN" dirty="0" smtClean="0"/>
              <a:t>SUSE</a:t>
            </a:r>
            <a:r>
              <a:rPr lang="zh-CN" altLang="en-US" dirty="0" smtClean="0"/>
              <a:t>技术，以及最新</a:t>
            </a:r>
            <a:r>
              <a:rPr lang="en-US" altLang="zh-CN" dirty="0" smtClean="0"/>
              <a:t>IT</a:t>
            </a:r>
            <a:r>
              <a:rPr lang="zh-CN" altLang="en-US" dirty="0" smtClean="0"/>
              <a:t>资讯等</a:t>
            </a:r>
            <a:r>
              <a:rPr lang="en-US" altLang="zh-CN" dirty="0" smtClean="0"/>
              <a:t>Linux</a:t>
            </a:r>
            <a:r>
              <a:rPr lang="zh-CN" altLang="en-US" dirty="0" smtClean="0"/>
              <a:t>专业类网站。</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Datanode</a:t>
            </a:r>
            <a:endParaRPr lang="zh-CN" altLang="en-US" dirty="0"/>
          </a:p>
        </p:txBody>
      </p:sp>
      <p:sp>
        <p:nvSpPr>
          <p:cNvPr id="3" name="内容占位符 2"/>
          <p:cNvSpPr>
            <a:spLocks noGrp="1"/>
          </p:cNvSpPr>
          <p:nvPr>
            <p:ph idx="1"/>
          </p:nvPr>
        </p:nvSpPr>
        <p:spPr/>
        <p:txBody>
          <a:bodyPr/>
          <a:lstStyle/>
          <a:p>
            <a:r>
              <a:rPr lang="en-US" altLang="zh-CN" dirty="0" err="1" smtClean="0"/>
              <a:t>Datanode</a:t>
            </a:r>
            <a:r>
              <a:rPr lang="zh-CN" altLang="en-US" dirty="0" smtClean="0"/>
              <a:t>不知道关于文件的任何内容、格式，它将文件中的数据保存在本地的文件系统上，并在任务中按</a:t>
            </a:r>
            <a:r>
              <a:rPr lang="en-US" altLang="zh-CN" dirty="0" err="1" smtClean="0"/>
              <a:t>Namenode</a:t>
            </a:r>
            <a:r>
              <a:rPr lang="zh-CN" altLang="en-US" dirty="0" smtClean="0"/>
              <a:t>给定的操作处理文件。</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SecondaryNamenode</a:t>
            </a:r>
            <a:endParaRPr lang="zh-CN" altLang="en-US" dirty="0"/>
          </a:p>
        </p:txBody>
      </p:sp>
      <p:sp>
        <p:nvSpPr>
          <p:cNvPr id="3" name="内容占位符 2"/>
          <p:cNvSpPr>
            <a:spLocks noGrp="1"/>
          </p:cNvSpPr>
          <p:nvPr>
            <p:ph idx="1"/>
          </p:nvPr>
        </p:nvSpPr>
        <p:spPr/>
        <p:txBody>
          <a:bodyPr/>
          <a:lstStyle/>
          <a:p>
            <a:r>
              <a:rPr lang="zh-CN" altLang="en-US" dirty="0" smtClean="0"/>
              <a:t>用户配置的额外节点，可以不单独配置，默认在</a:t>
            </a:r>
            <a:r>
              <a:rPr lang="en-US" altLang="zh-CN" dirty="0" err="1" smtClean="0"/>
              <a:t>Namenode</a:t>
            </a:r>
            <a:r>
              <a:rPr lang="zh-CN" altLang="en-US" dirty="0" smtClean="0"/>
              <a:t>节点上。</a:t>
            </a:r>
            <a:endParaRPr lang="en-US" altLang="zh-CN" dirty="0" smtClean="0"/>
          </a:p>
          <a:p>
            <a:r>
              <a:rPr lang="en-US" altLang="zh-CN" smtClean="0"/>
              <a:t>SecondaryNamenode</a:t>
            </a:r>
            <a:r>
              <a:rPr lang="zh-CN" altLang="en-US" dirty="0" smtClean="0"/>
              <a:t>：负责定期接受</a:t>
            </a:r>
            <a:r>
              <a:rPr lang="en-US" dirty="0" err="1" smtClean="0"/>
              <a:t>Editlog</a:t>
            </a:r>
            <a:r>
              <a:rPr lang="en-US" dirty="0" smtClean="0"/>
              <a:t>,</a:t>
            </a:r>
            <a:r>
              <a:rPr lang="zh-CN" altLang="en-US" dirty="0" smtClean="0"/>
              <a:t>与对</a:t>
            </a:r>
            <a:r>
              <a:rPr lang="en-US" altLang="zh-CN" dirty="0" err="1" smtClean="0"/>
              <a:t>Namenode</a:t>
            </a:r>
            <a:r>
              <a:rPr lang="zh-CN" altLang="en-US" dirty="0" smtClean="0"/>
              <a:t>数据元的检查。</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复本存储</a:t>
            </a:r>
            <a:endParaRPr lang="zh-CN" altLang="en-US" dirty="0"/>
          </a:p>
        </p:txBody>
      </p:sp>
      <p:pic>
        <p:nvPicPr>
          <p:cNvPr id="4100" name="Picture 4" descr="D:\ecrm\log\wuhao\hdfsdatanodes.gif"/>
          <p:cNvPicPr>
            <a:picLocks noGrp="1" noChangeAspect="1" noChangeArrowheads="1"/>
          </p:cNvPicPr>
          <p:nvPr>
            <p:ph idx="1"/>
          </p:nvPr>
        </p:nvPicPr>
        <p:blipFill>
          <a:blip r:embed="rId3"/>
          <a:stretch>
            <a:fillRect/>
          </a:stretch>
        </p:blipFill>
        <p:spPr bwMode="auto">
          <a:xfrm>
            <a:off x="751266" y="1600200"/>
            <a:ext cx="7641467" cy="46863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机架感知 </a:t>
            </a:r>
            <a:r>
              <a:rPr lang="en-US" altLang="zh-CN" dirty="0" smtClean="0"/>
              <a:t>(</a:t>
            </a:r>
            <a:r>
              <a:rPr lang="zh-CN" altLang="en-US" dirty="0" smtClean="0"/>
              <a:t>机架</a:t>
            </a:r>
            <a:r>
              <a:rPr lang="en-US" altLang="zh-CN" dirty="0" smtClean="0"/>
              <a:t>id)</a:t>
            </a:r>
          </a:p>
          <a:p>
            <a:r>
              <a:rPr lang="zh-CN" altLang="en-US" dirty="0" smtClean="0"/>
              <a:t>副本选择 </a:t>
            </a:r>
            <a:r>
              <a:rPr lang="en-US" altLang="zh-CN" dirty="0" smtClean="0"/>
              <a:t>(</a:t>
            </a:r>
            <a:r>
              <a:rPr lang="zh-CN" altLang="en-US" dirty="0" smtClean="0"/>
              <a:t>就近</a:t>
            </a:r>
            <a:r>
              <a:rPr lang="en-US" altLang="zh-CN" dirty="0" smtClean="0"/>
              <a:t>)</a:t>
            </a:r>
          </a:p>
          <a:p>
            <a:r>
              <a:rPr lang="zh-CN" altLang="en-US" dirty="0" smtClean="0"/>
              <a:t>安全模式</a:t>
            </a:r>
            <a:endParaRPr lang="en-US" altLang="zh-CN" dirty="0" smtClean="0"/>
          </a:p>
          <a:p>
            <a:r>
              <a:rPr lang="zh-CN" altLang="en-US" dirty="0" smtClean="0"/>
              <a:t>文件系统元数据持久化（</a:t>
            </a:r>
            <a:r>
              <a:rPr lang="en-US" altLang="zh-CN" dirty="0" err="1" smtClean="0"/>
              <a:t>EditLog</a:t>
            </a:r>
            <a:r>
              <a:rPr lang="en-US" altLang="zh-CN" dirty="0" smtClean="0"/>
              <a:t>, </a:t>
            </a:r>
            <a:r>
              <a:rPr lang="en-US" altLang="zh-CN" dirty="0" err="1"/>
              <a:t>FsImage</a:t>
            </a:r>
            <a:r>
              <a:rPr lang="zh-CN" altLang="en-US" dirty="0" smtClean="0"/>
              <a:t>）</a:t>
            </a:r>
            <a:endParaRPr lang="en-US" altLang="zh-CN" dirty="0" smtClean="0"/>
          </a:p>
          <a:p>
            <a:r>
              <a:rPr lang="zh-CN" altLang="en-US" dirty="0" smtClean="0"/>
              <a:t>通讯协议 </a:t>
            </a:r>
            <a:r>
              <a:rPr lang="en-US" altLang="zh-CN" dirty="0" smtClean="0"/>
              <a:t>(TCP/IP </a:t>
            </a:r>
            <a:r>
              <a:rPr lang="en-US" altLang="zh-CN" dirty="0" err="1" smtClean="0"/>
              <a:t>ClientProtocol</a:t>
            </a:r>
            <a:r>
              <a:rPr lang="en-US" altLang="zh-CN" dirty="0" smtClean="0"/>
              <a:t>, </a:t>
            </a:r>
            <a:r>
              <a:rPr lang="en-US" altLang="zh-CN" dirty="0" err="1" smtClean="0"/>
              <a:t>DatanodeProtocol</a:t>
            </a:r>
            <a:r>
              <a:rPr lang="en-US" altLang="zh-CN" dirty="0" smtClean="0"/>
              <a:t>)</a:t>
            </a:r>
          </a:p>
          <a:p>
            <a:r>
              <a:rPr lang="zh-CN" altLang="en-US" dirty="0"/>
              <a:t>磁盘数据错误，心跳检测和重新</a:t>
            </a:r>
            <a:r>
              <a:rPr lang="zh-CN" altLang="en-US" dirty="0" smtClean="0"/>
              <a:t>复制</a:t>
            </a:r>
            <a:endParaRPr lang="en-US" altLang="zh-CN" dirty="0" smtClean="0"/>
          </a:p>
          <a:p>
            <a:r>
              <a:rPr lang="zh-CN" altLang="en-US" dirty="0" smtClean="0"/>
              <a:t>元数据备份，</a:t>
            </a:r>
            <a:r>
              <a:rPr lang="en-US" altLang="zh-CN" dirty="0" err="1" smtClean="0"/>
              <a:t>namenode</a:t>
            </a:r>
            <a:r>
              <a:rPr lang="zh-CN" altLang="en-US" dirty="0" smtClean="0"/>
              <a:t>单点故障</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a:t>
            </a:r>
            <a:r>
              <a:rPr lang="zh-CN" altLang="en-US" dirty="0" smtClean="0"/>
              <a:t>读取数据流程</a:t>
            </a:r>
            <a:endParaRPr lang="zh-CN" altLang="en-US" dirty="0"/>
          </a:p>
        </p:txBody>
      </p:sp>
      <p:pic>
        <p:nvPicPr>
          <p:cNvPr id="1026" name="Picture 2" descr="D:\ecrm\log\wuhao\1.jpg"/>
          <p:cNvPicPr>
            <a:picLocks noGrp="1" noChangeAspect="1" noChangeArrowheads="1"/>
          </p:cNvPicPr>
          <p:nvPr>
            <p:ph idx="1"/>
          </p:nvPr>
        </p:nvPicPr>
        <p:blipFill>
          <a:blip r:embed="rId3"/>
          <a:stretch>
            <a:fillRect/>
          </a:stretch>
        </p:blipFill>
        <p:spPr bwMode="auto">
          <a:xfrm>
            <a:off x="500722" y="1600200"/>
            <a:ext cx="8142555" cy="46863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网络存储距离</a:t>
            </a:r>
            <a:endParaRPr lang="zh-CN" altLang="en-US" dirty="0"/>
          </a:p>
        </p:txBody>
      </p:sp>
      <p:sp>
        <p:nvSpPr>
          <p:cNvPr id="3" name="内容占位符 2"/>
          <p:cNvSpPr>
            <a:spLocks noGrp="1"/>
          </p:cNvSpPr>
          <p:nvPr>
            <p:ph idx="1"/>
          </p:nvPr>
        </p:nvSpPr>
        <p:spPr/>
        <p:txBody>
          <a:bodyPr/>
          <a:lstStyle/>
          <a:p>
            <a:pPr marL="266700" indent="266700" algn="just">
              <a:spcAft>
                <a:spcPts val="0"/>
              </a:spcAft>
            </a:pPr>
            <a:r>
              <a:rPr lang="zh-CN" altLang="en-US" kern="100" dirty="0" smtClean="0">
                <a:cs typeface="Times New Roman"/>
              </a:rPr>
              <a:t>在</a:t>
            </a:r>
            <a:r>
              <a:rPr lang="en-US" kern="100" dirty="0" smtClean="0">
                <a:ea typeface="宋体"/>
                <a:cs typeface="Times New Roman"/>
              </a:rPr>
              <a:t>HDFS</a:t>
            </a:r>
            <a:r>
              <a:rPr lang="zh-CN" altLang="en-US" kern="100" dirty="0" smtClean="0">
                <a:cs typeface="Times New Roman"/>
              </a:rPr>
              <a:t>里，数据的移动的距离可以简单量 化：</a:t>
            </a:r>
            <a:r>
              <a:rPr lang="en-US" sz="2800" i="1" kern="0" dirty="0" smtClean="0">
                <a:latin typeface="Birka-Italic"/>
                <a:ea typeface="宋体"/>
                <a:cs typeface="Birka-Italic"/>
              </a:rPr>
              <a:t>           </a:t>
            </a:r>
            <a:endParaRPr lang="zh-CN" altLang="en-US" kern="100" dirty="0" smtClean="0">
              <a:cs typeface="Times New Roman"/>
            </a:endParaRPr>
          </a:p>
          <a:p>
            <a:endParaRPr lang="zh-CN" altLang="en-US" dirty="0"/>
          </a:p>
        </p:txBody>
      </p:sp>
      <p:pic>
        <p:nvPicPr>
          <p:cNvPr id="4" name="图片 3"/>
          <p:cNvPicPr/>
          <p:nvPr/>
        </p:nvPicPr>
        <p:blipFill>
          <a:blip r:embed="rId2"/>
          <a:srcRect/>
          <a:stretch>
            <a:fillRect/>
          </a:stretch>
        </p:blipFill>
        <p:spPr bwMode="auto">
          <a:xfrm>
            <a:off x="1285852" y="2714620"/>
            <a:ext cx="5950444" cy="3738716"/>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a:t>
            </a:r>
            <a:r>
              <a:rPr lang="zh-CN" altLang="en-US" dirty="0" smtClean="0"/>
              <a:t>写入数据流程</a:t>
            </a:r>
            <a:endParaRPr lang="zh-CN" altLang="en-US" dirty="0"/>
          </a:p>
        </p:txBody>
      </p:sp>
      <p:pic>
        <p:nvPicPr>
          <p:cNvPr id="2050" name="Picture 2" descr="D:\ecrm\log\wuhao\2.jpg"/>
          <p:cNvPicPr>
            <a:picLocks noGrp="1" noChangeAspect="1" noChangeArrowheads="1"/>
          </p:cNvPicPr>
          <p:nvPr>
            <p:ph idx="1"/>
          </p:nvPr>
        </p:nvPicPr>
        <p:blipFill>
          <a:blip r:embed="rId3"/>
          <a:stretch>
            <a:fillRect/>
          </a:stretch>
        </p:blipFill>
        <p:spPr bwMode="auto">
          <a:xfrm>
            <a:off x="618467" y="1600200"/>
            <a:ext cx="7907066" cy="46863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数据复制</a:t>
            </a:r>
            <a:r>
              <a:rPr lang="en-US" altLang="zh-CN" dirty="0" smtClean="0"/>
              <a:t>(Replica)</a:t>
            </a:r>
            <a:endParaRPr lang="zh-CN" altLang="en-US" dirty="0"/>
          </a:p>
        </p:txBody>
      </p:sp>
      <p:sp>
        <p:nvSpPr>
          <p:cNvPr id="3" name="内容占位符 2"/>
          <p:cNvSpPr>
            <a:spLocks noGrp="1"/>
          </p:cNvSpPr>
          <p:nvPr>
            <p:ph idx="1"/>
          </p:nvPr>
        </p:nvSpPr>
        <p:spPr/>
        <p:txBody>
          <a:bodyPr/>
          <a:lstStyle/>
          <a:p>
            <a:r>
              <a:rPr lang="zh-CN" altLang="en-US" dirty="0" smtClean="0"/>
              <a:t>数据复制流程</a:t>
            </a:r>
            <a:endParaRPr lang="en-US" altLang="zh-CN" dirty="0" smtClean="0"/>
          </a:p>
          <a:p>
            <a:endParaRPr lang="zh-CN" altLang="en-US" dirty="0"/>
          </a:p>
        </p:txBody>
      </p:sp>
      <p:pic>
        <p:nvPicPr>
          <p:cNvPr id="4" name="Picture 2" descr="D:\ecrm\log\wuhao\3.jpg"/>
          <p:cNvPicPr>
            <a:picLocks noChangeAspect="1" noChangeArrowheads="1"/>
          </p:cNvPicPr>
          <p:nvPr/>
        </p:nvPicPr>
        <p:blipFill>
          <a:blip r:embed="rId3"/>
          <a:srcRect/>
          <a:stretch>
            <a:fillRect/>
          </a:stretch>
        </p:blipFill>
        <p:spPr bwMode="auto">
          <a:xfrm>
            <a:off x="2143108" y="2143116"/>
            <a:ext cx="3695700" cy="414337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b="1" dirty="0" smtClean="0"/>
              <a:t>测试环境 </a:t>
            </a:r>
          </a:p>
          <a:p>
            <a:r>
              <a:rPr lang="en-US" b="1" dirty="0" smtClean="0"/>
              <a:t>cluster</a:t>
            </a:r>
            <a:endParaRPr lang="en-US" dirty="0" smtClean="0"/>
          </a:p>
          <a:p>
            <a:r>
              <a:rPr lang="en-US" dirty="0" smtClean="0"/>
              <a:t>    </a:t>
            </a:r>
            <a:r>
              <a:rPr lang="en-US" dirty="0" err="1" smtClean="0"/>
              <a:t>ubuntu</a:t>
            </a:r>
            <a:r>
              <a:rPr lang="en-US" dirty="0" smtClean="0"/>
              <a:t/>
            </a:r>
            <a:br>
              <a:rPr lang="en-US" dirty="0" smtClean="0"/>
            </a:br>
            <a:r>
              <a:rPr lang="en-US" dirty="0" smtClean="0"/>
              <a:t>    </a:t>
            </a:r>
            <a:r>
              <a:rPr lang="en-US" dirty="0" err="1" smtClean="0"/>
              <a:t>ubuntu</a:t>
            </a:r>
            <a:r>
              <a:rPr lang="en-US" dirty="0" smtClean="0"/>
              <a:t>-desk</a:t>
            </a:r>
            <a:br>
              <a:rPr lang="en-US" dirty="0" smtClean="0"/>
            </a:br>
            <a:r>
              <a:rPr lang="en-US" dirty="0" smtClean="0"/>
              <a:t>    dev211007.sqa</a:t>
            </a:r>
            <a:br>
              <a:rPr lang="en-US" dirty="0" smtClean="0"/>
            </a:br>
            <a:r>
              <a:rPr lang="en-US" dirty="0" smtClean="0"/>
              <a:t>    dev211008.sqa </a:t>
            </a:r>
            <a:br>
              <a:rPr lang="en-US" dirty="0" smtClean="0"/>
            </a:br>
            <a:endParaRPr lang="en-US" dirty="0" smtClean="0"/>
          </a:p>
          <a:p>
            <a:r>
              <a:rPr lang="en-US" b="1" dirty="0" err="1" smtClean="0"/>
              <a:t>dfs.block.size</a:t>
            </a:r>
            <a:r>
              <a:rPr lang="en-US" dirty="0" smtClean="0"/>
              <a:t> = 67108864  (64M)</a:t>
            </a:r>
            <a:br>
              <a:rPr lang="en-US" dirty="0" smtClean="0"/>
            </a:br>
            <a:r>
              <a:rPr lang="en-US" b="1" dirty="0" err="1" smtClean="0"/>
              <a:t>dfs.replication</a:t>
            </a:r>
            <a:r>
              <a:rPr lang="en-US" dirty="0" smtClean="0"/>
              <a:t> = 3 </a:t>
            </a:r>
          </a:p>
          <a:p>
            <a:endParaRPr lang="en-US" dirty="0" smtClean="0"/>
          </a:p>
          <a:p>
            <a:r>
              <a:rPr lang="en-US" dirty="0" smtClean="0"/>
              <a:t/>
            </a:r>
            <a:br>
              <a:rPr lang="en-US" dirty="0" smtClean="0"/>
            </a:br>
            <a:r>
              <a:rPr lang="zh-CN" altLang="en-US" dirty="0" smtClean="0"/>
              <a:t>通过</a:t>
            </a:r>
            <a:r>
              <a:rPr lang="en-US" dirty="0" err="1" smtClean="0"/>
              <a:t>rz</a:t>
            </a:r>
            <a:r>
              <a:rPr lang="zh-CN" altLang="en-US" dirty="0" smtClean="0"/>
              <a:t>直接传</a:t>
            </a:r>
            <a:r>
              <a:rPr lang="en-US" altLang="zh-CN" dirty="0" smtClean="0"/>
              <a:t>100</a:t>
            </a:r>
            <a:r>
              <a:rPr lang="en-US" dirty="0" smtClean="0"/>
              <a:t>M</a:t>
            </a:r>
            <a:r>
              <a:rPr lang="zh-CN" altLang="en-US" dirty="0" smtClean="0"/>
              <a:t>文件，传到本地虚拟机用</a:t>
            </a:r>
            <a:r>
              <a:rPr lang="en-US" altLang="zh-CN" dirty="0" smtClean="0"/>
              <a:t>11</a:t>
            </a:r>
            <a:r>
              <a:rPr lang="zh-CN" altLang="en-US" dirty="0" smtClean="0"/>
              <a:t>秒，传到实验室</a:t>
            </a:r>
            <a:r>
              <a:rPr lang="en-US" dirty="0" smtClean="0"/>
              <a:t>dev211007.sqa</a:t>
            </a:r>
            <a:r>
              <a:rPr lang="zh-CN" altLang="en-US" dirty="0" smtClean="0"/>
              <a:t>用时</a:t>
            </a:r>
            <a:r>
              <a:rPr lang="en-US" altLang="zh-CN" dirty="0" smtClean="0"/>
              <a:t>35</a:t>
            </a:r>
            <a:r>
              <a:rPr lang="zh-CN" altLang="en-US" dirty="0" smtClean="0"/>
              <a:t>秒。 上面测试结果是</a:t>
            </a:r>
            <a:r>
              <a:rPr lang="en-US" altLang="zh-CN" dirty="0" smtClean="0"/>
              <a:t>20</a:t>
            </a:r>
            <a:r>
              <a:rPr lang="zh-CN" altLang="en-US" dirty="0" smtClean="0"/>
              <a:t>秒，一个</a:t>
            </a:r>
            <a:r>
              <a:rPr lang="en-US" dirty="0" smtClean="0"/>
              <a:t>block</a:t>
            </a:r>
            <a:r>
              <a:rPr lang="zh-CN" altLang="en-US" dirty="0" smtClean="0"/>
              <a:t>在本地虚拟机，一个</a:t>
            </a:r>
            <a:r>
              <a:rPr lang="en-US" dirty="0" smtClean="0"/>
              <a:t>block</a:t>
            </a:r>
            <a:r>
              <a:rPr lang="zh-CN" altLang="en-US" dirty="0" smtClean="0"/>
              <a:t>在实验室，说明上传到</a:t>
            </a:r>
            <a:r>
              <a:rPr lang="en-US" dirty="0" smtClean="0"/>
              <a:t>HDFS</a:t>
            </a:r>
            <a:r>
              <a:rPr lang="zh-CN" altLang="en-US" dirty="0" smtClean="0"/>
              <a:t>的速度与</a:t>
            </a:r>
            <a:r>
              <a:rPr lang="en-US" dirty="0" err="1" smtClean="0"/>
              <a:t>rz</a:t>
            </a:r>
            <a:r>
              <a:rPr lang="zh-CN" altLang="en-US" dirty="0" smtClean="0"/>
              <a:t>直接上传文件的速度相近。</a:t>
            </a:r>
            <a:endParaRPr lang="en-US" altLang="zh-CN" dirty="0" smtClean="0"/>
          </a:p>
          <a:p>
            <a:r>
              <a:rPr lang="zh-CN" altLang="en-US" dirty="0" smtClean="0"/>
              <a:t>并发性：集群大小，受制于</a:t>
            </a:r>
            <a:r>
              <a:rPr lang="en-US" altLang="zh-CN" dirty="0" err="1" smtClean="0"/>
              <a:t>namenode</a:t>
            </a:r>
            <a:r>
              <a:rPr lang="zh-CN" altLang="en-US" dirty="0" smtClean="0"/>
              <a:t>单点</a:t>
            </a:r>
            <a:endParaRPr lang="zh-CN" altLang="en-US" dirty="0"/>
          </a:p>
        </p:txBody>
      </p:sp>
      <p:pic>
        <p:nvPicPr>
          <p:cNvPr id="5" name="图片 4" descr="4.jpg"/>
          <p:cNvPicPr>
            <a:picLocks noChangeAspect="1"/>
          </p:cNvPicPr>
          <p:nvPr/>
        </p:nvPicPr>
        <p:blipFill>
          <a:blip r:embed="rId2"/>
          <a:stretch>
            <a:fillRect/>
          </a:stretch>
        </p:blipFill>
        <p:spPr>
          <a:xfrm>
            <a:off x="2788807" y="1628800"/>
            <a:ext cx="6355193" cy="15121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F0"/>
                </a:solidFill>
              </a:rPr>
              <a:t>云计算</a:t>
            </a:r>
            <a:endParaRPr lang="zh-CN" altLang="en-US" dirty="0">
              <a:solidFill>
                <a:srgbClr val="00B0F0"/>
              </a:solidFill>
            </a:endParaRPr>
          </a:p>
        </p:txBody>
      </p:sp>
      <p:sp>
        <p:nvSpPr>
          <p:cNvPr id="3" name="竖排文字占位符 2"/>
          <p:cNvSpPr>
            <a:spLocks noGrp="1"/>
          </p:cNvSpPr>
          <p:nvPr>
            <p:ph type="body" orient="vert" idx="1"/>
          </p:nvPr>
        </p:nvSpPr>
        <p:spPr>
          <a:xfrm>
            <a:off x="785786" y="1500174"/>
            <a:ext cx="7643866" cy="4572032"/>
          </a:xfrm>
        </p:spPr>
        <p:txBody>
          <a:bodyPr vert="horz">
            <a:noAutofit/>
          </a:bodyPr>
          <a:lstStyle/>
          <a:p>
            <a:r>
              <a:rPr lang="zh-CN" altLang="en-US" sz="1400" dirty="0" smtClean="0">
                <a:latin typeface="+mn-ea"/>
              </a:rPr>
              <a:t> </a:t>
            </a:r>
            <a:r>
              <a:rPr lang="zh-CN" altLang="en-US" sz="1800" dirty="0" smtClean="0">
                <a:latin typeface="+mn-ea"/>
              </a:rPr>
              <a:t>云计算</a:t>
            </a:r>
            <a:r>
              <a:rPr lang="en-US" altLang="zh-CN" sz="1800" dirty="0" smtClean="0">
                <a:latin typeface="+mn-ea"/>
              </a:rPr>
              <a:t>(Cloud Computing)</a:t>
            </a:r>
            <a:r>
              <a:rPr lang="zh-CN" altLang="en-US" sz="1800" dirty="0" smtClean="0">
                <a:latin typeface="+mn-ea"/>
              </a:rPr>
              <a:t>是分布式处理</a:t>
            </a:r>
            <a:r>
              <a:rPr lang="en-US" altLang="zh-CN" sz="1800" dirty="0" smtClean="0">
                <a:latin typeface="+mn-ea"/>
              </a:rPr>
              <a:t>(Distributed  Computing)</a:t>
            </a:r>
            <a:r>
              <a:rPr lang="zh-CN" altLang="en-US" sz="1800" dirty="0" smtClean="0">
                <a:latin typeface="+mn-ea"/>
              </a:rPr>
              <a:t>、并行处理</a:t>
            </a:r>
            <a:r>
              <a:rPr lang="en-US" altLang="zh-CN" sz="1800" dirty="0" smtClean="0">
                <a:latin typeface="+mn-ea"/>
              </a:rPr>
              <a:t>(Parallel Computing)</a:t>
            </a:r>
            <a:r>
              <a:rPr lang="zh-CN" altLang="en-US" sz="1800" dirty="0" smtClean="0">
                <a:latin typeface="+mn-ea"/>
              </a:rPr>
              <a:t>和网格计算</a:t>
            </a:r>
            <a:r>
              <a:rPr lang="en-US" altLang="zh-CN" sz="1800" dirty="0" smtClean="0">
                <a:latin typeface="+mn-ea"/>
              </a:rPr>
              <a:t>(Grid Computing)</a:t>
            </a:r>
            <a:r>
              <a:rPr lang="zh-CN" altLang="en-US" sz="1800" dirty="0" smtClean="0">
                <a:latin typeface="+mn-ea"/>
              </a:rPr>
              <a:t>的发展，或者说是这些计算机科学概念的商业实现。</a:t>
            </a:r>
            <a:br>
              <a:rPr lang="zh-CN" altLang="en-US" sz="1800" dirty="0" smtClean="0">
                <a:latin typeface="+mn-ea"/>
              </a:rPr>
            </a:br>
            <a:r>
              <a:rPr lang="zh-CN" altLang="en-US" sz="1800" dirty="0" smtClean="0">
                <a:latin typeface="+mn-ea"/>
              </a:rPr>
              <a:t/>
            </a:r>
            <a:br>
              <a:rPr lang="zh-CN" altLang="en-US" sz="1800" dirty="0" smtClean="0">
                <a:latin typeface="+mn-ea"/>
              </a:rPr>
            </a:br>
            <a:r>
              <a:rPr lang="zh-CN" altLang="en-US" sz="1800" dirty="0" smtClean="0">
                <a:latin typeface="+mn-ea"/>
              </a:rPr>
              <a:t>云计算的基本原理是，通过使计算分布在大量的分布式计算机上，而非本地计算机或远程服务器中，企业数据中心的运行将更与互联网相似。这使得企业能够将资源切换到需要的应用上，根据需求访问计算机和存储系统。</a:t>
            </a:r>
            <a:br>
              <a:rPr lang="zh-CN" altLang="en-US" sz="1800" dirty="0" smtClean="0">
                <a:latin typeface="+mn-ea"/>
              </a:rPr>
            </a:br>
            <a:r>
              <a:rPr lang="zh-CN" altLang="en-US" sz="1800" dirty="0" smtClean="0">
                <a:latin typeface="+mn-ea"/>
              </a:rPr>
              <a:t/>
            </a:r>
            <a:br>
              <a:rPr lang="zh-CN" altLang="en-US" sz="1800" dirty="0" smtClean="0">
                <a:latin typeface="+mn-ea"/>
              </a:rPr>
            </a:br>
            <a:endParaRPr lang="zh-CN" altLang="en-US" sz="1800" dirty="0" smtClean="0">
              <a:latin typeface="+mn-ea"/>
            </a:endParaRPr>
          </a:p>
        </p:txBody>
      </p:sp>
      <p:pic>
        <p:nvPicPr>
          <p:cNvPr id="6" name="图片 5" descr="2008522133026.jpg"/>
          <p:cNvPicPr>
            <a:picLocks noChangeAspect="1"/>
          </p:cNvPicPr>
          <p:nvPr/>
        </p:nvPicPr>
        <p:blipFill>
          <a:blip r:embed="rId2"/>
          <a:stretch>
            <a:fillRect/>
          </a:stretch>
        </p:blipFill>
        <p:spPr>
          <a:xfrm>
            <a:off x="5220072" y="3573016"/>
            <a:ext cx="3214710" cy="3150416"/>
          </a:xfrm>
          <a:prstGeom prst="rect">
            <a:avLst/>
          </a:prstGeom>
        </p:spPr>
      </p:pic>
      <p:pic>
        <p:nvPicPr>
          <p:cNvPr id="3074" name="图片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27584" y="3789040"/>
            <a:ext cx="3982009" cy="2880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endParaRPr lang="zh-CN" altLang="en-US" dirty="0"/>
          </a:p>
        </p:txBody>
      </p:sp>
      <p:sp>
        <p:nvSpPr>
          <p:cNvPr id="3" name="内容占位符 2"/>
          <p:cNvSpPr>
            <a:spLocks noGrp="1"/>
          </p:cNvSpPr>
          <p:nvPr>
            <p:ph idx="1"/>
          </p:nvPr>
        </p:nvSpPr>
        <p:spPr/>
        <p:txBody>
          <a:bodyPr/>
          <a:lstStyle/>
          <a:p>
            <a:r>
              <a:rPr lang="en-US" altLang="zh-CN" dirty="0" smtClean="0"/>
              <a:t>HDFS</a:t>
            </a:r>
            <a:r>
              <a:rPr lang="zh-CN" altLang="en-US" dirty="0" smtClean="0"/>
              <a:t>作为通用的分布式文件系统并不是最好的选择，它在并发控制、缓存一致性以及小文件读写的效率上是比较弱的。但是它有自己明确的设计目标，那就是支 持大的数据文件（兆至</a:t>
            </a:r>
            <a:r>
              <a:rPr lang="en-US" altLang="zh-CN" dirty="0" smtClean="0"/>
              <a:t>T</a:t>
            </a:r>
            <a:r>
              <a:rPr lang="zh-CN" altLang="en-US" dirty="0" smtClean="0"/>
              <a:t>级），并且这些文件以顺序读为主，以文件读的高吞吐量为目标，并且与</a:t>
            </a:r>
            <a:r>
              <a:rPr lang="en-US" altLang="zh-CN" dirty="0" err="1" smtClean="0"/>
              <a:t>MapReduce</a:t>
            </a:r>
            <a:r>
              <a:rPr lang="zh-CN" altLang="en-US" dirty="0" smtClean="0"/>
              <a:t>框架紧密结合。</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latin typeface="+mn-ea"/>
              </a:rPr>
              <a:t>云计算概念</a:t>
            </a:r>
            <a:endParaRPr lang="en-US" altLang="zh-CN" dirty="0">
              <a:latin typeface="+mn-ea"/>
            </a:endParaRPr>
          </a:p>
          <a:p>
            <a:r>
              <a:rPr lang="en-US" altLang="zh-CN" dirty="0">
                <a:latin typeface="+mn-ea"/>
              </a:rPr>
              <a:t>Google</a:t>
            </a:r>
            <a:r>
              <a:rPr lang="zh-CN" altLang="en-US" dirty="0">
                <a:latin typeface="+mn-ea"/>
              </a:rPr>
              <a:t>的云计算</a:t>
            </a:r>
            <a:endParaRPr lang="en-US" altLang="zh-CN" dirty="0">
              <a:latin typeface="+mn-ea"/>
            </a:endParaRPr>
          </a:p>
          <a:p>
            <a:r>
              <a:rPr lang="en-US" altLang="zh-CN" dirty="0" err="1">
                <a:latin typeface="+mn-ea"/>
              </a:rPr>
              <a:t>Hadoop</a:t>
            </a:r>
            <a:endParaRPr lang="en-US" altLang="zh-CN" dirty="0">
              <a:latin typeface="+mn-ea"/>
            </a:endParaRPr>
          </a:p>
          <a:p>
            <a:r>
              <a:rPr lang="en-US" altLang="zh-CN" dirty="0" smtClean="0">
                <a:latin typeface="+mn-ea"/>
              </a:rPr>
              <a:t>HDFS                  </a:t>
            </a:r>
            <a:endParaRPr lang="en-US" altLang="zh-CN" dirty="0">
              <a:latin typeface="+mn-ea"/>
            </a:endParaRPr>
          </a:p>
          <a:p>
            <a:r>
              <a:rPr lang="en-US" altLang="zh-CN" b="1" dirty="0" smtClean="0">
                <a:solidFill>
                  <a:srgbClr val="FF0000"/>
                </a:solidFill>
                <a:latin typeface="+mn-ea"/>
              </a:rPr>
              <a:t>Map/Reduce</a:t>
            </a:r>
          </a:p>
          <a:p>
            <a:r>
              <a:rPr lang="zh-CN" altLang="en-US" dirty="0" smtClean="0">
                <a:latin typeface="+mn-ea"/>
              </a:rPr>
              <a:t>日志框架的</a:t>
            </a:r>
            <a:r>
              <a:rPr lang="en-US" altLang="zh-CN" dirty="0" err="1" smtClean="0">
                <a:latin typeface="+mn-ea"/>
              </a:rPr>
              <a:t>Hadoop</a:t>
            </a:r>
            <a:r>
              <a:rPr lang="zh-CN" altLang="en-US" dirty="0" smtClean="0">
                <a:latin typeface="+mn-ea"/>
              </a:rPr>
              <a:t>尝试</a:t>
            </a:r>
            <a:endParaRPr lang="en-US" altLang="zh-CN" b="1" dirty="0" smtClean="0">
              <a:solidFill>
                <a:srgbClr val="FF0000"/>
              </a:solidFill>
              <a:latin typeface="+mn-ea"/>
            </a:endParaRPr>
          </a:p>
          <a:p>
            <a:r>
              <a:rPr lang="zh-CN" altLang="en-US" dirty="0" smtClean="0">
                <a:latin typeface="+mn-ea"/>
              </a:rPr>
              <a:t>路在何方</a:t>
            </a:r>
            <a:endParaRPr lang="en-US" altLang="zh-CN" dirty="0" smtClean="0">
              <a:latin typeface="+mn-ea"/>
            </a:endParaRPr>
          </a:p>
          <a:p>
            <a:pPr>
              <a:buNone/>
            </a:pPr>
            <a:endParaRPr lang="en-US" altLang="zh-CN" dirty="0" smtClean="0">
              <a:latin typeface="+mn-ea"/>
            </a:endParaRPr>
          </a:p>
          <a:p>
            <a:pPr>
              <a:buNone/>
            </a:pPr>
            <a:r>
              <a:rPr lang="zh-CN" altLang="en-US" sz="1600" dirty="0">
                <a:latin typeface="+mn-ea"/>
              </a:rPr>
              <a:t/>
            </a:r>
            <a:br>
              <a:rPr lang="zh-CN" altLang="en-US" sz="1600" dirty="0">
                <a:latin typeface="+mn-ea"/>
              </a:rPr>
            </a:br>
            <a:endParaRPr lang="zh-CN" altLang="en-US" dirty="0"/>
          </a:p>
        </p:txBody>
      </p:sp>
      <p:pic>
        <p:nvPicPr>
          <p:cNvPr id="4" name="图片 3" descr="http://pic002.cnblogs.com/img/spork/201001/2010011018200722.png"/>
          <p:cNvPicPr/>
          <p:nvPr/>
        </p:nvPicPr>
        <p:blipFill>
          <a:blip r:embed="rId2"/>
          <a:srcRect/>
          <a:stretch>
            <a:fillRect/>
          </a:stretch>
        </p:blipFill>
        <p:spPr bwMode="auto">
          <a:xfrm>
            <a:off x="5643570" y="2143116"/>
            <a:ext cx="3024813" cy="1725295"/>
          </a:xfrm>
          <a:prstGeom prst="rect">
            <a:avLst/>
          </a:prstGeom>
          <a:noFill/>
          <a:ln w="9525">
            <a:noFill/>
            <a:miter lim="800000"/>
            <a:headEnd/>
            <a:tailEnd/>
          </a:ln>
        </p:spPr>
      </p:pic>
    </p:spTree>
    <p:extLst>
      <p:ext uri="{BB962C8B-B14F-4D97-AF65-F5344CB8AC3E}">
        <p14:creationId xmlns="" xmlns:p14="http://schemas.microsoft.com/office/powerpoint/2010/main" val="2968356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MapReduce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MapReduce</a:t>
            </a:r>
            <a:r>
              <a:rPr lang="en-US" altLang="zh-CN" dirty="0"/>
              <a:t> </a:t>
            </a:r>
            <a:r>
              <a:rPr lang="zh-CN" altLang="en-US" dirty="0"/>
              <a:t>是 </a:t>
            </a:r>
            <a:r>
              <a:rPr lang="en-US" altLang="zh-CN" dirty="0"/>
              <a:t>Google </a:t>
            </a:r>
            <a:r>
              <a:rPr lang="zh-CN" altLang="en-US" dirty="0"/>
              <a:t>公司的核心计算模型，它将复杂的运行于大规模集群上的并行计算过程高度的抽象到了两个函数，</a:t>
            </a:r>
            <a:r>
              <a:rPr lang="en-US" altLang="zh-CN" dirty="0"/>
              <a:t>Map </a:t>
            </a:r>
            <a:r>
              <a:rPr lang="zh-CN" altLang="en-US" dirty="0"/>
              <a:t>和 </a:t>
            </a:r>
            <a:r>
              <a:rPr lang="en-US" altLang="zh-CN" dirty="0"/>
              <a:t>Reduce, </a:t>
            </a:r>
            <a:r>
              <a:rPr lang="zh-CN" altLang="en-US" dirty="0"/>
              <a:t>这是一个令人惊讶的简单却又威力巨大的模型。适合用 </a:t>
            </a:r>
            <a:r>
              <a:rPr lang="en-US" altLang="zh-CN" dirty="0" err="1"/>
              <a:t>MapReduce</a:t>
            </a:r>
            <a:r>
              <a:rPr lang="en-US" altLang="zh-CN" dirty="0"/>
              <a:t> </a:t>
            </a:r>
            <a:r>
              <a:rPr lang="zh-CN" altLang="en-US" dirty="0"/>
              <a:t>来处理的数据集</a:t>
            </a:r>
            <a:r>
              <a:rPr lang="en-US" altLang="zh-CN" dirty="0"/>
              <a:t>(</a:t>
            </a:r>
            <a:r>
              <a:rPr lang="zh-CN" altLang="en-US" dirty="0"/>
              <a:t>或任务</a:t>
            </a:r>
            <a:r>
              <a:rPr lang="en-US" altLang="zh-CN" dirty="0"/>
              <a:t>)</a:t>
            </a:r>
            <a:r>
              <a:rPr lang="zh-CN" altLang="en-US" dirty="0"/>
              <a:t>有一个基本要求</a:t>
            </a:r>
            <a:r>
              <a:rPr lang="en-US" altLang="zh-CN" dirty="0"/>
              <a:t>: </a:t>
            </a:r>
            <a:r>
              <a:rPr lang="zh-CN" altLang="en-US" dirty="0"/>
              <a:t>待处理的数据集可以分解成许多小的数据集，而且每一个小数据集都可以完全并行地进行处理。</a:t>
            </a:r>
            <a:r>
              <a:rPr lang="zh-CN" altLang="en-US" dirty="0" smtClean="0"/>
              <a:t/>
            </a:r>
            <a:br>
              <a:rPr lang="zh-CN" altLang="en-US" dirty="0" smtClean="0"/>
            </a:b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MR</a:t>
            </a:r>
            <a:r>
              <a:rPr lang="zh-CN" altLang="en-US" dirty="0" smtClean="0"/>
              <a:t>来折腾下面的机器！</a:t>
            </a:r>
            <a:endParaRPr lang="zh-CN" altLang="en-US" dirty="0"/>
          </a:p>
        </p:txBody>
      </p:sp>
      <p:pic>
        <p:nvPicPr>
          <p:cNvPr id="4" name="Picture 3" descr="IMG_3008"/>
          <p:cNvPicPr>
            <a:picLocks noGrp="1" noChangeAspect="1" noChangeArrowheads="1"/>
          </p:cNvPicPr>
          <p:nvPr>
            <p:ph idx="1"/>
          </p:nvPr>
        </p:nvPicPr>
        <p:blipFill>
          <a:blip r:embed="rId2"/>
          <a:stretch>
            <a:fillRect/>
          </a:stretch>
        </p:blipFill>
        <p:spPr bwMode="auto">
          <a:xfrm>
            <a:off x="500034" y="1928802"/>
            <a:ext cx="8286808" cy="428628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Map/Reduce</a:t>
            </a:r>
            <a:r>
              <a:rPr lang="zh-CN" altLang="en-US" dirty="0"/>
              <a:t>计算</a:t>
            </a:r>
            <a:r>
              <a:rPr lang="zh-CN" altLang="en-US" dirty="0" smtClean="0"/>
              <a:t>流程</a:t>
            </a:r>
            <a:endParaRPr lang="zh-CN" altLang="en-US" dirty="0"/>
          </a:p>
        </p:txBody>
      </p:sp>
      <p:sp>
        <p:nvSpPr>
          <p:cNvPr id="3" name="内容占位符 2"/>
          <p:cNvSpPr>
            <a:spLocks noGrp="1"/>
          </p:cNvSpPr>
          <p:nvPr>
            <p:ph idx="1"/>
          </p:nvPr>
        </p:nvSpPr>
        <p:spPr/>
        <p:txBody>
          <a:bodyPr/>
          <a:lstStyle/>
          <a:p>
            <a:pPr>
              <a:buNone/>
            </a:pPr>
            <a:endParaRPr lang="zh-CN" altLang="en-US" dirty="0"/>
          </a:p>
        </p:txBody>
      </p:sp>
      <p:pic>
        <p:nvPicPr>
          <p:cNvPr id="1026" name="图片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0034" y="1714488"/>
            <a:ext cx="8001056" cy="34290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05266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分布式存储与</a:t>
            </a:r>
            <a:r>
              <a:rPr lang="en-US" altLang="zh-CN" dirty="0" smtClean="0"/>
              <a:t>map/reduce</a:t>
            </a:r>
            <a:endParaRPr lang="zh-CN" altLang="en-US" dirty="0"/>
          </a:p>
        </p:txBody>
      </p:sp>
      <p:sp>
        <p:nvSpPr>
          <p:cNvPr id="3" name="内容占位符 2"/>
          <p:cNvSpPr>
            <a:spLocks noGrp="1"/>
          </p:cNvSpPr>
          <p:nvPr>
            <p:ph idx="1"/>
          </p:nvPr>
        </p:nvSpPr>
        <p:spPr/>
        <p:txBody>
          <a:bodyPr/>
          <a:lstStyle/>
          <a:p>
            <a:r>
              <a:rPr lang="zh-CN" altLang="en-US" dirty="0" smtClean="0"/>
              <a:t>形象的表示</a:t>
            </a:r>
            <a:endParaRPr lang="zh-CN" altLang="en-US" dirty="0"/>
          </a:p>
        </p:txBody>
      </p:sp>
      <p:pic>
        <p:nvPicPr>
          <p:cNvPr id="2050" name="图片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71600" y="2348880"/>
            <a:ext cx="6875463" cy="3657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33959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公社（</a:t>
            </a:r>
            <a:r>
              <a:rPr lang="en-US" altLang="zh-CN" dirty="0" smtClean="0">
                <a:hlinkClick r:id="rId2"/>
              </a:rPr>
              <a:t>LinuxIDC.com</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Linux</a:t>
            </a:r>
            <a:r>
              <a:rPr lang="zh-CN" altLang="en-US" dirty="0" smtClean="0"/>
              <a:t>公社（</a:t>
            </a:r>
            <a:r>
              <a:rPr lang="en-US" altLang="zh-CN" dirty="0" smtClean="0">
                <a:hlinkClick r:id="rId2"/>
              </a:rPr>
              <a:t>LinuxIDC.com</a:t>
            </a:r>
            <a:r>
              <a:rPr lang="zh-CN" altLang="en-US" dirty="0" smtClean="0"/>
              <a:t>）于</a:t>
            </a:r>
            <a:r>
              <a:rPr lang="en-US" altLang="zh-CN" dirty="0" smtClean="0"/>
              <a:t>2006</a:t>
            </a:r>
            <a:r>
              <a:rPr lang="zh-CN" altLang="en-US" dirty="0" smtClean="0"/>
              <a:t>年</a:t>
            </a:r>
            <a:r>
              <a:rPr lang="en-US" altLang="zh-CN" dirty="0" smtClean="0"/>
              <a:t>9</a:t>
            </a:r>
            <a:r>
              <a:rPr lang="zh-CN" altLang="en-US" dirty="0" smtClean="0"/>
              <a:t>月</a:t>
            </a:r>
            <a:r>
              <a:rPr lang="en-US" altLang="zh-CN" dirty="0" smtClean="0"/>
              <a:t>25</a:t>
            </a:r>
            <a:r>
              <a:rPr lang="zh-CN" altLang="en-US" dirty="0" smtClean="0"/>
              <a:t>日注册并开通网站，</a:t>
            </a:r>
            <a:r>
              <a:rPr lang="en-US" altLang="zh-CN" dirty="0" smtClean="0"/>
              <a:t>Linux</a:t>
            </a:r>
            <a:r>
              <a:rPr lang="zh-CN" altLang="en-US" dirty="0" smtClean="0"/>
              <a:t>现在已经成为一种广受关注和支持的一种操作系统，</a:t>
            </a:r>
            <a:r>
              <a:rPr lang="en-US" altLang="zh-CN" dirty="0" smtClean="0"/>
              <a:t>IDC</a:t>
            </a:r>
            <a:r>
              <a:rPr lang="zh-CN" altLang="en-US" dirty="0" smtClean="0"/>
              <a:t>是互联网数据中心，</a:t>
            </a:r>
            <a:r>
              <a:rPr lang="en-US" altLang="zh-CN" dirty="0" err="1" smtClean="0"/>
              <a:t>LinuxIDC</a:t>
            </a:r>
            <a:r>
              <a:rPr lang="zh-CN" altLang="en-US" dirty="0" smtClean="0"/>
              <a:t>就是关于</a:t>
            </a:r>
            <a:r>
              <a:rPr lang="en-US" altLang="zh-CN" dirty="0" smtClean="0"/>
              <a:t>Linux</a:t>
            </a:r>
            <a:r>
              <a:rPr lang="zh-CN" altLang="en-US" dirty="0" smtClean="0"/>
              <a:t>的数据中心。</a:t>
            </a:r>
          </a:p>
          <a:p>
            <a:endParaRPr lang="zh-CN" altLang="en-US" dirty="0" smtClean="0"/>
          </a:p>
          <a:p>
            <a:r>
              <a:rPr lang="en-US" altLang="zh-CN" dirty="0" smtClean="0">
                <a:hlinkClick r:id="rId2"/>
              </a:rPr>
              <a:t>LinuxIDC.com</a:t>
            </a:r>
            <a:r>
              <a:rPr lang="zh-CN" altLang="en-US" dirty="0" smtClean="0"/>
              <a:t>提供包括</a:t>
            </a:r>
            <a:r>
              <a:rPr lang="en-US" altLang="zh-CN" dirty="0" err="1" smtClean="0"/>
              <a:t>Ubuntu</a:t>
            </a:r>
            <a:r>
              <a:rPr lang="zh-CN" altLang="en-US" dirty="0" smtClean="0"/>
              <a:t>，</a:t>
            </a:r>
            <a:r>
              <a:rPr lang="en-US" altLang="zh-CN" dirty="0" smtClean="0"/>
              <a:t>Fedora</a:t>
            </a:r>
            <a:r>
              <a:rPr lang="zh-CN" altLang="en-US" dirty="0" smtClean="0"/>
              <a:t>，</a:t>
            </a:r>
            <a:r>
              <a:rPr lang="en-US" altLang="zh-CN" dirty="0" smtClean="0"/>
              <a:t>SUSE</a:t>
            </a:r>
            <a:r>
              <a:rPr lang="zh-CN" altLang="en-US" dirty="0" smtClean="0"/>
              <a:t>技术，以及最新</a:t>
            </a:r>
            <a:r>
              <a:rPr lang="en-US" altLang="zh-CN" dirty="0" smtClean="0"/>
              <a:t>IT</a:t>
            </a:r>
            <a:r>
              <a:rPr lang="zh-CN" altLang="en-US" dirty="0" smtClean="0"/>
              <a:t>资讯等</a:t>
            </a:r>
            <a:r>
              <a:rPr lang="en-US" altLang="zh-CN" dirty="0" smtClean="0"/>
              <a:t>Linux</a:t>
            </a:r>
            <a:r>
              <a:rPr lang="zh-CN" altLang="en-US" dirty="0" smtClean="0"/>
              <a:t>专业类网站。</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MapReduce</a:t>
            </a:r>
            <a:r>
              <a:rPr lang="zh-CN" altLang="en-US" dirty="0" smtClean="0"/>
              <a:t>的总体结构</a:t>
            </a:r>
            <a:endParaRPr lang="zh-CN" altLang="en-US" dirty="0"/>
          </a:p>
        </p:txBody>
      </p:sp>
      <p:sp>
        <p:nvSpPr>
          <p:cNvPr id="3" name="内容占位符 2"/>
          <p:cNvSpPr>
            <a:spLocks noGrp="1"/>
          </p:cNvSpPr>
          <p:nvPr>
            <p:ph idx="1"/>
          </p:nvPr>
        </p:nvSpPr>
        <p:spPr/>
        <p:txBody>
          <a:bodyPr/>
          <a:lstStyle/>
          <a:p>
            <a:pPr>
              <a:buNone/>
            </a:pPr>
            <a:r>
              <a:rPr lang="zh-CN" altLang="en-US" dirty="0" smtClean="0"/>
              <a:t>  运行于</a:t>
            </a:r>
            <a:r>
              <a:rPr lang="en-US" dirty="0" err="1" smtClean="0"/>
              <a:t>Hadoop</a:t>
            </a:r>
            <a:r>
              <a:rPr lang="zh-CN" altLang="en-US" dirty="0" smtClean="0"/>
              <a:t>的</a:t>
            </a:r>
            <a:r>
              <a:rPr lang="en-US" dirty="0" err="1" smtClean="0"/>
              <a:t>MapReduce</a:t>
            </a:r>
            <a:r>
              <a:rPr lang="zh-CN" altLang="en-US" dirty="0" smtClean="0"/>
              <a:t>应用程序最基本的组成部分包括：</a:t>
            </a:r>
            <a:endParaRPr lang="en-US" altLang="zh-CN" dirty="0" smtClean="0"/>
          </a:p>
          <a:p>
            <a:r>
              <a:rPr lang="zh-CN" altLang="en-US" dirty="0" smtClean="0"/>
              <a:t>一个</a:t>
            </a:r>
            <a:r>
              <a:rPr lang="en-US" i="1" dirty="0" err="1" smtClean="0"/>
              <a:t>Mapper</a:t>
            </a:r>
            <a:endParaRPr lang="en-US" i="1" dirty="0" smtClean="0"/>
          </a:p>
          <a:p>
            <a:r>
              <a:rPr lang="zh-CN" altLang="en-US" dirty="0" smtClean="0"/>
              <a:t>一个</a:t>
            </a:r>
            <a:r>
              <a:rPr lang="en-US" i="1" dirty="0" smtClean="0"/>
              <a:t>Reducer</a:t>
            </a:r>
            <a:r>
              <a:rPr lang="zh-CN" altLang="en-US" dirty="0" smtClean="0"/>
              <a:t>类</a:t>
            </a:r>
            <a:endParaRPr lang="en-US" altLang="zh-CN" dirty="0" smtClean="0"/>
          </a:p>
          <a:p>
            <a:r>
              <a:rPr lang="zh-CN" altLang="en-US" dirty="0" smtClean="0"/>
              <a:t>一个创建</a:t>
            </a:r>
            <a:r>
              <a:rPr lang="en-US" i="1" dirty="0" err="1" smtClean="0"/>
              <a:t>JobConf</a:t>
            </a:r>
            <a:r>
              <a:rPr lang="zh-CN" altLang="en-US" dirty="0" smtClean="0"/>
              <a:t>的执行程序</a:t>
            </a:r>
            <a:endParaRPr lang="en-US" altLang="zh-CN" dirty="0" smtClean="0"/>
          </a:p>
          <a:p>
            <a:r>
              <a:rPr lang="zh-CN" altLang="en-US" dirty="0" smtClean="0"/>
              <a:t>还可以包括</a:t>
            </a:r>
            <a:r>
              <a:rPr lang="en-US" i="1" dirty="0" smtClean="0"/>
              <a:t>Combiner</a:t>
            </a:r>
            <a:r>
              <a:rPr lang="zh-CN" altLang="en-US" i="1" dirty="0" smtClean="0"/>
              <a:t>，</a:t>
            </a:r>
            <a:r>
              <a:rPr lang="en-US" altLang="zh-CN" i="1" dirty="0" err="1" smtClean="0"/>
              <a:t>InputFormat</a:t>
            </a:r>
            <a:r>
              <a:rPr lang="en-US" altLang="zh-CN" i="1" dirty="0" smtClean="0"/>
              <a:t>, </a:t>
            </a:r>
            <a:r>
              <a:rPr lang="en-US" altLang="zh-CN" i="1" dirty="0" err="1" smtClean="0"/>
              <a:t>OutputFormat</a:t>
            </a:r>
            <a:r>
              <a:rPr lang="en-US" altLang="zh-CN" i="1" dirty="0" smtClean="0"/>
              <a:t>, Partition</a:t>
            </a:r>
            <a:r>
              <a:rPr lang="zh-CN" altLang="en-US" i="1" dirty="0" smtClean="0"/>
              <a:t>。</a:t>
            </a:r>
            <a:endParaRPr lang="zh-CN" altLang="en-US" dirty="0" smtClean="0"/>
          </a:p>
          <a:p>
            <a:endParaRPr lang="zh-CN" altLang="en-US" dirty="0"/>
          </a:p>
        </p:txBody>
      </p:sp>
    </p:spTree>
    <p:extLst>
      <p:ext uri="{BB962C8B-B14F-4D97-AF65-F5344CB8AC3E}">
        <p14:creationId xmlns="" xmlns:p14="http://schemas.microsoft.com/office/powerpoint/2010/main" val="1517094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Map/Reduce</a:t>
            </a:r>
            <a:r>
              <a:rPr lang="zh-CN" altLang="en-US" dirty="0" smtClean="0"/>
              <a:t>函数</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868825792"/>
              </p:ext>
            </p:extLst>
          </p:nvPr>
        </p:nvGraphicFramePr>
        <p:xfrm>
          <a:off x="457200" y="1600200"/>
          <a:ext cx="8229601" cy="3022600"/>
        </p:xfrm>
        <a:graphic>
          <a:graphicData uri="http://schemas.openxmlformats.org/drawingml/2006/table">
            <a:tbl>
              <a:tblPr firstRow="1" bandRow="1">
                <a:tableStyleId>{5C22544A-7EE6-4342-B048-85BDC9FD1C3A}</a:tableStyleId>
              </a:tblPr>
              <a:tblGrid>
                <a:gridCol w="946449"/>
                <a:gridCol w="1512168"/>
                <a:gridCol w="1440160"/>
                <a:gridCol w="4330824"/>
              </a:tblGrid>
              <a:tr h="370840">
                <a:tc>
                  <a:txBody>
                    <a:bodyPr/>
                    <a:lstStyle/>
                    <a:p>
                      <a:r>
                        <a:rPr lang="zh-CN" altLang="en-US" dirty="0" smtClean="0"/>
                        <a:t>函数</a:t>
                      </a:r>
                      <a:endParaRPr lang="zh-CN" altLang="en-US" dirty="0"/>
                    </a:p>
                  </a:txBody>
                  <a:tcPr marL="91441" marR="91441"/>
                </a:tc>
                <a:tc>
                  <a:txBody>
                    <a:bodyPr/>
                    <a:lstStyle/>
                    <a:p>
                      <a:r>
                        <a:rPr lang="zh-CN" altLang="en-US" dirty="0" smtClean="0"/>
                        <a:t>输入</a:t>
                      </a:r>
                      <a:endParaRPr lang="zh-CN" altLang="en-US" dirty="0"/>
                    </a:p>
                  </a:txBody>
                  <a:tcPr marL="91441" marR="91441"/>
                </a:tc>
                <a:tc>
                  <a:txBody>
                    <a:bodyPr/>
                    <a:lstStyle/>
                    <a:p>
                      <a:r>
                        <a:rPr lang="zh-CN" altLang="en-US" dirty="0" smtClean="0"/>
                        <a:t>输出</a:t>
                      </a:r>
                      <a:endParaRPr lang="zh-CN" altLang="en-US" dirty="0"/>
                    </a:p>
                  </a:txBody>
                  <a:tcPr marL="91441" marR="91441"/>
                </a:tc>
                <a:tc>
                  <a:txBody>
                    <a:bodyPr/>
                    <a:lstStyle/>
                    <a:p>
                      <a:r>
                        <a:rPr lang="zh-CN" altLang="en-US" dirty="0" smtClean="0"/>
                        <a:t>说明</a:t>
                      </a:r>
                      <a:endParaRPr lang="zh-CN" altLang="en-US" dirty="0"/>
                    </a:p>
                  </a:txBody>
                  <a:tcPr marL="91441" marR="91441"/>
                </a:tc>
              </a:tr>
              <a:tr h="370840">
                <a:tc>
                  <a:txBody>
                    <a:bodyPr/>
                    <a:lstStyle/>
                    <a:p>
                      <a:r>
                        <a:rPr lang="en-US" altLang="zh-CN" dirty="0" smtClean="0"/>
                        <a:t>Map</a:t>
                      </a:r>
                    </a:p>
                  </a:txBody>
                  <a:tcPr marL="91441" marR="91441"/>
                </a:tc>
                <a:tc>
                  <a:txBody>
                    <a:bodyPr/>
                    <a:lstStyle/>
                    <a:p>
                      <a:r>
                        <a:rPr lang="en-US" altLang="zh-CN" dirty="0" smtClean="0"/>
                        <a:t>&lt;k1,v1&gt;</a:t>
                      </a:r>
                      <a:endParaRPr lang="zh-CN" altLang="en-US" dirty="0"/>
                    </a:p>
                  </a:txBody>
                  <a:tcPr marL="91441" marR="91441"/>
                </a:tc>
                <a:tc>
                  <a:txBody>
                    <a:bodyPr/>
                    <a:lstStyle/>
                    <a:p>
                      <a:r>
                        <a:rPr lang="en-US" altLang="zh-CN" dirty="0" smtClean="0"/>
                        <a:t>&lt;k2,v2&gt;…</a:t>
                      </a:r>
                      <a:endParaRPr lang="zh-CN" alt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dk1"/>
                          </a:solidFill>
                          <a:latin typeface="+mn-lt"/>
                          <a:ea typeface="+mn-ea"/>
                          <a:cs typeface="+mn-cs"/>
                        </a:rPr>
                        <a:t>1. &lt;k1,v1&gt;</a:t>
                      </a:r>
                      <a:r>
                        <a:rPr lang="zh-CN" altLang="en-US" sz="1800" b="0" i="0" u="none" strike="noStrike" kern="1200" baseline="0" dirty="0" smtClean="0">
                          <a:solidFill>
                            <a:schemeClr val="dk1"/>
                          </a:solidFill>
                          <a:latin typeface="+mn-lt"/>
                          <a:ea typeface="+mn-ea"/>
                          <a:cs typeface="+mn-cs"/>
                        </a:rPr>
                        <a:t>是由</a:t>
                      </a:r>
                      <a:r>
                        <a:rPr lang="en-US" altLang="zh-CN" sz="1800" b="0" i="0" u="none" strike="noStrike" kern="1200" baseline="0" dirty="0" smtClean="0">
                          <a:solidFill>
                            <a:schemeClr val="dk1"/>
                          </a:solidFill>
                          <a:latin typeface="+mn-lt"/>
                          <a:ea typeface="+mn-ea"/>
                          <a:cs typeface="+mn-cs"/>
                        </a:rPr>
                        <a:t>input split</a:t>
                      </a:r>
                      <a:r>
                        <a:rPr lang="zh-CN" altLang="en-US" sz="1800" b="0" i="0" u="none" strike="noStrike" kern="1200" baseline="0" dirty="0" smtClean="0">
                          <a:solidFill>
                            <a:schemeClr val="dk1"/>
                          </a:solidFill>
                          <a:latin typeface="+mn-lt"/>
                          <a:ea typeface="+mn-ea"/>
                          <a:cs typeface="+mn-cs"/>
                        </a:rPr>
                        <a:t>解析而来。</a:t>
                      </a:r>
                      <a:endParaRPr lang="en-US" altLang="zh-CN" sz="1800" b="0" i="0" u="none" strike="noStrike"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dk1"/>
                          </a:solidFill>
                          <a:latin typeface="+mn-lt"/>
                          <a:ea typeface="+mn-ea"/>
                          <a:cs typeface="+mn-cs"/>
                        </a:rPr>
                        <a:t>2.</a:t>
                      </a:r>
                      <a:r>
                        <a:rPr lang="zh-CN" altLang="en-US" sz="1800" b="0" i="0" u="none" strike="noStrike" kern="1200" baseline="0" dirty="0" smtClean="0">
                          <a:solidFill>
                            <a:schemeClr val="dk1"/>
                          </a:solidFill>
                          <a:latin typeface="+mn-lt"/>
                          <a:ea typeface="+mn-ea"/>
                          <a:cs typeface="+mn-cs"/>
                        </a:rPr>
                        <a:t>每一个输入的 </a:t>
                      </a:r>
                      <a:r>
                        <a:rPr lang="en-US" altLang="zh-CN" sz="1800" b="0" i="0" u="none" strike="noStrike" kern="1200" baseline="0" dirty="0" smtClean="0">
                          <a:solidFill>
                            <a:schemeClr val="dk1"/>
                          </a:solidFill>
                          <a:latin typeface="+mn-lt"/>
                          <a:ea typeface="+mn-ea"/>
                          <a:cs typeface="+mn-cs"/>
                        </a:rPr>
                        <a:t>&lt;k1,v1&gt; </a:t>
                      </a:r>
                      <a:r>
                        <a:rPr lang="zh-CN" altLang="en-US" sz="1800" b="0" i="0" u="none" strike="noStrike" kern="1200" baseline="0" dirty="0" smtClean="0">
                          <a:solidFill>
                            <a:schemeClr val="dk1"/>
                          </a:solidFill>
                          <a:latin typeface="+mn-lt"/>
                          <a:ea typeface="+mn-ea"/>
                          <a:cs typeface="+mn-cs"/>
                        </a:rPr>
                        <a:t>会输出一个或多个 </a:t>
                      </a:r>
                      <a:r>
                        <a:rPr lang="en-US" altLang="zh-CN" sz="1800" b="0" i="0" u="none" strike="noStrike" kern="1200" baseline="0" dirty="0" smtClean="0">
                          <a:solidFill>
                            <a:schemeClr val="dk1"/>
                          </a:solidFill>
                          <a:latin typeface="+mn-lt"/>
                          <a:ea typeface="+mn-ea"/>
                          <a:cs typeface="+mn-cs"/>
                        </a:rPr>
                        <a:t>&lt;k2,v2&gt;</a:t>
                      </a:r>
                      <a:r>
                        <a:rPr lang="zh-CN" altLang="en-US" sz="1800" b="0" i="0" u="none" strike="noStrike" kern="1200" baseline="0" dirty="0" smtClean="0">
                          <a:solidFill>
                            <a:schemeClr val="dk1"/>
                          </a:solidFill>
                          <a:latin typeface="+mn-lt"/>
                          <a:ea typeface="+mn-ea"/>
                          <a:cs typeface="+mn-cs"/>
                        </a:rPr>
                        <a:t>。 </a:t>
                      </a:r>
                      <a:r>
                        <a:rPr lang="en-US" altLang="zh-CN" sz="1800" b="0" i="0" u="none" strike="noStrike" kern="1200" baseline="0" dirty="0" smtClean="0">
                          <a:solidFill>
                            <a:schemeClr val="dk1"/>
                          </a:solidFill>
                          <a:latin typeface="+mn-lt"/>
                          <a:ea typeface="+mn-ea"/>
                          <a:cs typeface="+mn-cs"/>
                        </a:rPr>
                        <a:t>&lt;k2,v2&gt; </a:t>
                      </a:r>
                      <a:r>
                        <a:rPr lang="zh-CN" altLang="en-US" sz="1800" b="0" i="0" u="none" strike="noStrike" kern="1200" baseline="0" dirty="0" smtClean="0">
                          <a:solidFill>
                            <a:schemeClr val="dk1"/>
                          </a:solidFill>
                          <a:latin typeface="+mn-lt"/>
                          <a:ea typeface="+mn-ea"/>
                          <a:cs typeface="+mn-cs"/>
                        </a:rPr>
                        <a:t>是计算的中间结果。	</a:t>
                      </a:r>
                    </a:p>
                    <a:p>
                      <a:endParaRPr lang="zh-CN" altLang="en-US" dirty="0"/>
                    </a:p>
                  </a:txBody>
                  <a:tcPr marL="91441" marR="91441"/>
                </a:tc>
              </a:tr>
              <a:tr h="370840">
                <a:tc>
                  <a:txBody>
                    <a:bodyPr/>
                    <a:lstStyle/>
                    <a:p>
                      <a:r>
                        <a:rPr lang="en-US" altLang="zh-CN" dirty="0" smtClean="0"/>
                        <a:t>Reduce</a:t>
                      </a:r>
                      <a:endParaRPr lang="zh-CN" altLang="en-US" dirty="0"/>
                    </a:p>
                  </a:txBody>
                  <a:tcPr marL="91441" marR="91441"/>
                </a:tc>
                <a:tc>
                  <a:txBody>
                    <a:bodyPr/>
                    <a:lstStyle/>
                    <a:p>
                      <a:r>
                        <a:rPr lang="en-US" altLang="zh-CN" dirty="0" smtClean="0"/>
                        <a:t>&lt;k2,List(v2)&gt;</a:t>
                      </a:r>
                      <a:endParaRPr lang="zh-CN" altLang="en-US" dirty="0"/>
                    </a:p>
                  </a:txBody>
                  <a:tcPr marL="91441" marR="91441"/>
                </a:tc>
                <a:tc>
                  <a:txBody>
                    <a:bodyPr/>
                    <a:lstStyle/>
                    <a:p>
                      <a:r>
                        <a:rPr lang="en-US" altLang="zh-CN" dirty="0" smtClean="0"/>
                        <a:t>&lt;k3,v3&gt;</a:t>
                      </a:r>
                      <a:endParaRPr lang="zh-CN" alt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dirty="0" smtClean="0">
                          <a:solidFill>
                            <a:schemeClr val="dk1"/>
                          </a:solidFill>
                          <a:latin typeface="+mn-lt"/>
                          <a:ea typeface="+mn-ea"/>
                          <a:cs typeface="+mn-cs"/>
                        </a:rPr>
                        <a:t>输入的中间结果 </a:t>
                      </a:r>
                      <a:r>
                        <a:rPr lang="en-US" altLang="zh-CN" sz="1800" b="0" i="0" u="none" strike="noStrike" kern="1200" baseline="0" dirty="0" smtClean="0">
                          <a:solidFill>
                            <a:schemeClr val="dk1"/>
                          </a:solidFill>
                          <a:latin typeface="+mn-lt"/>
                          <a:ea typeface="+mn-ea"/>
                          <a:cs typeface="+mn-cs"/>
                        </a:rPr>
                        <a:t>&lt;k2,List(v2)&gt; </a:t>
                      </a:r>
                      <a:r>
                        <a:rPr lang="zh-CN" altLang="en-US" sz="1800" b="0" i="0" u="none" strike="noStrike" kern="1200" baseline="0" dirty="0" smtClean="0">
                          <a:solidFill>
                            <a:schemeClr val="dk1"/>
                          </a:solidFill>
                          <a:latin typeface="+mn-lt"/>
                          <a:ea typeface="+mn-ea"/>
                          <a:cs typeface="+mn-cs"/>
                        </a:rPr>
                        <a:t>中的 </a:t>
                      </a:r>
                      <a:r>
                        <a:rPr lang="en-US" altLang="zh-CN" sz="1800" b="0" i="0" u="none" strike="noStrike" kern="1200" baseline="0" dirty="0" smtClean="0">
                          <a:solidFill>
                            <a:schemeClr val="dk1"/>
                          </a:solidFill>
                          <a:latin typeface="+mn-lt"/>
                          <a:ea typeface="+mn-ea"/>
                          <a:cs typeface="+mn-cs"/>
                        </a:rPr>
                        <a:t>List(v2) </a:t>
                      </a:r>
                      <a:r>
                        <a:rPr lang="zh-CN" altLang="en-US" sz="1800" b="0" i="0" u="none" strike="noStrike" kern="1200" baseline="0" dirty="0" smtClean="0">
                          <a:solidFill>
                            <a:schemeClr val="dk1"/>
                          </a:solidFill>
                          <a:latin typeface="+mn-lt"/>
                          <a:ea typeface="+mn-ea"/>
                          <a:cs typeface="+mn-cs"/>
                        </a:rPr>
                        <a:t>表示是一批属于同一个</a:t>
                      </a:r>
                      <a:r>
                        <a:rPr lang="en-US" altLang="zh-CN" sz="1800" b="0" i="0" u="none" strike="noStrike" kern="1200" baseline="0" dirty="0" smtClean="0">
                          <a:solidFill>
                            <a:schemeClr val="dk1"/>
                          </a:solidFill>
                          <a:latin typeface="+mn-lt"/>
                          <a:ea typeface="+mn-ea"/>
                          <a:cs typeface="+mn-cs"/>
                        </a:rPr>
                        <a:t>k2 </a:t>
                      </a:r>
                      <a:r>
                        <a:rPr lang="zh-CN" altLang="en-US" sz="1800" b="0" i="0" u="none" strike="noStrike" kern="1200" baseline="0" dirty="0" smtClean="0">
                          <a:solidFill>
                            <a:schemeClr val="dk1"/>
                          </a:solidFill>
                          <a:latin typeface="+mn-lt"/>
                          <a:ea typeface="+mn-ea"/>
                          <a:cs typeface="+mn-cs"/>
                        </a:rPr>
                        <a:t>的 </a:t>
                      </a:r>
                      <a:r>
                        <a:rPr lang="en-US" altLang="zh-CN" sz="1800" b="0" i="0" u="none" strike="noStrike" kern="1200" baseline="0" dirty="0" smtClean="0">
                          <a:solidFill>
                            <a:schemeClr val="dk1"/>
                          </a:solidFill>
                          <a:latin typeface="+mn-lt"/>
                          <a:ea typeface="+mn-ea"/>
                          <a:cs typeface="+mn-cs"/>
                        </a:rPr>
                        <a:t>value 	</a:t>
                      </a:r>
                    </a:p>
                    <a:p>
                      <a:endParaRPr lang="zh-CN" altLang="en-US" dirty="0"/>
                    </a:p>
                  </a:txBody>
                  <a:tcPr marL="91441" marR="91441"/>
                </a:tc>
              </a:tr>
            </a:tbl>
          </a:graphicData>
        </a:graphic>
      </p:graphicFrame>
    </p:spTree>
    <p:extLst>
      <p:ext uri="{BB962C8B-B14F-4D97-AF65-F5344CB8AC3E}">
        <p14:creationId xmlns="" xmlns:p14="http://schemas.microsoft.com/office/powerpoint/2010/main" val="2974318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 Count</a:t>
            </a:r>
            <a:endParaRPr lang="zh-CN" altLang="en-US" dirty="0"/>
          </a:p>
        </p:txBody>
      </p:sp>
      <p:sp>
        <p:nvSpPr>
          <p:cNvPr id="3" name="内容占位符 2"/>
          <p:cNvSpPr>
            <a:spLocks noGrp="1"/>
          </p:cNvSpPr>
          <p:nvPr>
            <p:ph idx="1"/>
          </p:nvPr>
        </p:nvSpPr>
        <p:spPr>
          <a:noFill/>
          <a:ln>
            <a:solidFill>
              <a:schemeClr val="accent1"/>
            </a:solidFill>
          </a:ln>
        </p:spPr>
        <p:txBody>
          <a:bodyPr/>
          <a:lstStyle/>
          <a:p>
            <a:r>
              <a:rPr lang="en-US" altLang="zh-CN" b="1" dirty="0"/>
              <a:t>foo.txt:</a:t>
            </a:r>
            <a:r>
              <a:rPr lang="en-US" altLang="zh-CN" dirty="0"/>
              <a:t> Sweet, this is the foo </a:t>
            </a:r>
            <a:r>
              <a:rPr lang="en-US" altLang="zh-CN" dirty="0" smtClean="0"/>
              <a:t>file</a:t>
            </a:r>
          </a:p>
          <a:p>
            <a:r>
              <a:rPr lang="en-US" altLang="zh-CN" b="1" dirty="0"/>
              <a:t>bar.txt:</a:t>
            </a:r>
            <a:r>
              <a:rPr lang="en-US" altLang="zh-CN" dirty="0"/>
              <a:t> This is the bar </a:t>
            </a:r>
            <a:r>
              <a:rPr lang="en-US" altLang="zh-CN" dirty="0" smtClean="0"/>
              <a:t>file</a:t>
            </a:r>
          </a:p>
          <a:p>
            <a:r>
              <a:rPr lang="zh-CN" altLang="en-US" dirty="0" smtClean="0"/>
              <a:t>期望输出：</a:t>
            </a:r>
            <a:endParaRPr lang="en-US" altLang="zh-CN" dirty="0" smtClean="0"/>
          </a:p>
          <a:p>
            <a:pPr marL="0" indent="0">
              <a:buNone/>
            </a:pPr>
            <a:r>
              <a:rPr lang="en-US" altLang="zh-CN" sz="2400" dirty="0"/>
              <a:t>sweet 1 </a:t>
            </a:r>
            <a:endParaRPr lang="en-US" altLang="zh-CN" sz="2400" dirty="0" smtClean="0"/>
          </a:p>
          <a:p>
            <a:pPr marL="0" indent="0">
              <a:buNone/>
            </a:pPr>
            <a:r>
              <a:rPr lang="en-US" altLang="zh-CN" sz="2400" dirty="0" smtClean="0"/>
              <a:t>this </a:t>
            </a:r>
            <a:r>
              <a:rPr lang="en-US" altLang="zh-CN" sz="2400" dirty="0"/>
              <a:t>2 </a:t>
            </a:r>
            <a:endParaRPr lang="en-US" altLang="zh-CN" sz="2400" dirty="0" smtClean="0"/>
          </a:p>
          <a:p>
            <a:pPr marL="0" indent="0">
              <a:buNone/>
            </a:pPr>
            <a:r>
              <a:rPr lang="en-US" altLang="zh-CN" sz="2400" dirty="0" smtClean="0"/>
              <a:t>is </a:t>
            </a:r>
            <a:r>
              <a:rPr lang="en-US" altLang="zh-CN" sz="2400" dirty="0"/>
              <a:t>2 </a:t>
            </a:r>
            <a:endParaRPr lang="en-US" altLang="zh-CN" sz="2400" dirty="0" smtClean="0"/>
          </a:p>
          <a:p>
            <a:pPr marL="0" indent="0">
              <a:buNone/>
            </a:pPr>
            <a:r>
              <a:rPr lang="en-US" altLang="zh-CN" sz="2400" dirty="0" smtClean="0"/>
              <a:t>…</a:t>
            </a:r>
          </a:p>
          <a:p>
            <a:pPr marL="0" indent="0">
              <a:buNone/>
            </a:pPr>
            <a:endParaRPr lang="en-US" altLang="zh-CN" sz="2400" dirty="0" smtClean="0"/>
          </a:p>
        </p:txBody>
      </p:sp>
    </p:spTree>
    <p:extLst>
      <p:ext uri="{BB962C8B-B14F-4D97-AF65-F5344CB8AC3E}">
        <p14:creationId xmlns="" xmlns:p14="http://schemas.microsoft.com/office/powerpoint/2010/main" val="106283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云计算的显著特点</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000" b="1" dirty="0" smtClean="0"/>
              <a:t>超大规模</a:t>
            </a:r>
            <a:r>
              <a:rPr lang="zh-CN" altLang="en-US" sz="2000" dirty="0" smtClean="0"/>
              <a:t>。</a:t>
            </a:r>
            <a:r>
              <a:rPr lang="en-US" altLang="zh-CN" sz="2000" dirty="0" smtClean="0"/>
              <a:t>Google</a:t>
            </a:r>
            <a:r>
              <a:rPr lang="zh-CN" altLang="en-US" sz="2000" dirty="0" smtClean="0"/>
              <a:t>云计算已经拥有</a:t>
            </a:r>
            <a:r>
              <a:rPr lang="en-US" altLang="zh-CN" sz="2000" dirty="0" smtClean="0"/>
              <a:t>100</a:t>
            </a:r>
            <a:r>
              <a:rPr lang="zh-CN" altLang="en-US" sz="2000" dirty="0" smtClean="0"/>
              <a:t>多万台服务器，</a:t>
            </a:r>
            <a:r>
              <a:rPr lang="en-US" sz="2000" dirty="0" smtClean="0"/>
              <a:t> </a:t>
            </a:r>
            <a:r>
              <a:rPr lang="en-US" sz="2000" dirty="0" err="1" smtClean="0"/>
              <a:t>Amazon、IBM</a:t>
            </a:r>
            <a:r>
              <a:rPr lang="en-US" sz="2000" dirty="0" smtClean="0"/>
              <a:t>、</a:t>
            </a:r>
            <a:r>
              <a:rPr lang="zh-CN" altLang="en-US" sz="2000" dirty="0" smtClean="0"/>
              <a:t>微软、</a:t>
            </a:r>
            <a:r>
              <a:rPr lang="en-US" sz="2000" dirty="0" smtClean="0"/>
              <a:t>Yahoo</a:t>
            </a:r>
            <a:r>
              <a:rPr lang="zh-CN" altLang="en-US" sz="2000" dirty="0" smtClean="0"/>
              <a:t>等的“云”均拥有几十万台服务器。企业私有云一般拥有数百上千台服务器。</a:t>
            </a:r>
            <a:endParaRPr lang="en-US" altLang="zh-CN" sz="2000" dirty="0" smtClean="0">
              <a:latin typeface="+mn-ea"/>
            </a:endParaRPr>
          </a:p>
          <a:p>
            <a:endParaRPr lang="en-US" altLang="zh-CN" sz="2000" dirty="0" smtClean="0">
              <a:latin typeface="+mn-ea"/>
            </a:endParaRPr>
          </a:p>
          <a:p>
            <a:r>
              <a:rPr lang="zh-CN" altLang="en-US" sz="2000" b="1" dirty="0" smtClean="0"/>
              <a:t>虚拟化。</a:t>
            </a:r>
            <a:r>
              <a:rPr lang="zh-CN" altLang="en-US" sz="2000" dirty="0" smtClean="0"/>
              <a:t>应用在“云”中某处运行，但实际上用户无需了解、也不用担心应用运行的具体位置。只需要一台笔记本或者一个手机，就可以通过网络服务来实现我们需要的一切，甚至包括超级计算这样的任务。</a:t>
            </a:r>
            <a:endParaRPr lang="en-US" altLang="zh-CN" sz="2000" dirty="0" smtClean="0"/>
          </a:p>
          <a:p>
            <a:endParaRPr lang="en-US" altLang="zh-CN" sz="2000" dirty="0" smtClean="0"/>
          </a:p>
          <a:p>
            <a:r>
              <a:rPr lang="zh-CN" altLang="en-US" sz="2000" b="1" dirty="0" smtClean="0"/>
              <a:t>高可靠性</a:t>
            </a:r>
            <a:r>
              <a:rPr lang="zh-CN" altLang="en-US" sz="2000" dirty="0" smtClean="0"/>
              <a:t>。 “云”使用了数据多副本容错、计算节点同构可互换等措施来保障服务的高可靠性，使用云计算比使用本地计算机可靠。</a:t>
            </a:r>
            <a:endParaRPr lang="en-US" altLang="zh-CN" sz="2000" dirty="0" smtClean="0"/>
          </a:p>
          <a:p>
            <a:endParaRPr lang="en-US" altLang="zh-CN" sz="2000" dirty="0" smtClean="0"/>
          </a:p>
          <a:p>
            <a:r>
              <a:rPr lang="zh-CN" altLang="en-US" sz="2000" b="1" dirty="0" smtClean="0"/>
              <a:t>通用性。</a:t>
            </a:r>
            <a:r>
              <a:rPr lang="zh-CN" altLang="en-US" sz="2000" dirty="0" smtClean="0"/>
              <a:t>云计算不针对特定的应用，同一个“云”可以同时支撑不同的应用运行。</a:t>
            </a:r>
            <a:endParaRPr lang="en-US" altLang="zh-CN" sz="2000" dirty="0" smtClean="0"/>
          </a:p>
          <a:p>
            <a:endParaRPr lang="en-US" altLang="zh-CN" sz="2000" dirty="0" smtClean="0"/>
          </a:p>
          <a:p>
            <a:r>
              <a:rPr lang="zh-CN" altLang="en-US" sz="2000" b="1" dirty="0" smtClean="0"/>
              <a:t>高可扩展性。</a:t>
            </a:r>
            <a:r>
              <a:rPr lang="zh-CN" altLang="en-US" sz="2000" dirty="0" smtClean="0"/>
              <a:t> “云”的规模可以动态伸缩，满足应用和用户规模增长的需要。</a:t>
            </a:r>
            <a:endParaRPr lang="en-US" altLang="zh-CN" sz="2000" dirty="0" smtClean="0"/>
          </a:p>
          <a:p>
            <a:endParaRPr lang="en-US" altLang="zh-CN" sz="2000" dirty="0" smtClean="0"/>
          </a:p>
          <a:p>
            <a:r>
              <a:rPr lang="zh-CN" altLang="en-US" sz="1800" b="1" dirty="0" smtClean="0"/>
              <a:t>按需服务</a:t>
            </a:r>
            <a:r>
              <a:rPr lang="zh-CN" altLang="en-US" sz="1800" dirty="0" smtClean="0"/>
              <a:t>。 “云”是一个庞大的资源池，你按需购买；云可以象自来水，电，煤气那样计费。</a:t>
            </a:r>
            <a:endParaRPr lang="en-US" altLang="zh-CN" sz="2000" dirty="0" smtClean="0"/>
          </a:p>
          <a:p>
            <a:pPr>
              <a:buNone/>
            </a:pPr>
            <a:endParaRPr lang="en-US" altLang="zh-CN" sz="2000" dirty="0" smtClean="0"/>
          </a:p>
          <a:p>
            <a:r>
              <a:rPr lang="zh-CN" altLang="en-US" sz="2000" dirty="0" smtClean="0"/>
              <a:t>关键字：</a:t>
            </a:r>
            <a:r>
              <a:rPr lang="en-US" altLang="zh-CN" sz="2000" dirty="0" smtClean="0"/>
              <a:t>SAAS,</a:t>
            </a:r>
            <a:r>
              <a:rPr lang="zh-CN" altLang="en-US" sz="2000" dirty="0" smtClean="0"/>
              <a:t> </a:t>
            </a:r>
            <a:r>
              <a:rPr lang="en-US" sz="2000" dirty="0" smtClean="0"/>
              <a:t>Utility Computing …</a:t>
            </a:r>
            <a:endParaRPr lang="en-US" altLang="zh-CN" sz="2000" dirty="0" smtClean="0"/>
          </a:p>
          <a:p>
            <a:endParaRPr lang="zh-CN" altLang="en-US" sz="2000" dirty="0">
              <a:latin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 Count</a:t>
            </a:r>
            <a:endParaRPr lang="zh-CN" altLang="en-US" dirty="0"/>
          </a:p>
        </p:txBody>
      </p:sp>
      <p:sp>
        <p:nvSpPr>
          <p:cNvPr id="3" name="内容占位符 2"/>
          <p:cNvSpPr>
            <a:spLocks noGrp="1"/>
          </p:cNvSpPr>
          <p:nvPr>
            <p:ph idx="1"/>
          </p:nvPr>
        </p:nvSpPr>
        <p:spPr>
          <a:xfrm>
            <a:off x="457200" y="1196752"/>
            <a:ext cx="8229600" cy="5544616"/>
          </a:xfrm>
        </p:spPr>
        <p:txBody>
          <a:bodyPr>
            <a:noAutofit/>
          </a:bodyPr>
          <a:lstStyle/>
          <a:p>
            <a:pPr marL="0" indent="0">
              <a:buNone/>
            </a:pPr>
            <a:r>
              <a:rPr lang="en-US" altLang="zh-CN" sz="1600" dirty="0">
                <a:solidFill>
                  <a:srgbClr val="000000"/>
                </a:solidFill>
                <a:latin typeface="Courier New"/>
              </a:rPr>
              <a:t> </a:t>
            </a:r>
            <a:r>
              <a:rPr lang="en-US" altLang="zh-CN" sz="1600" b="1" dirty="0">
                <a:solidFill>
                  <a:srgbClr val="7F0055"/>
                </a:solidFill>
                <a:latin typeface="Courier New"/>
              </a:rPr>
              <a:t>public</a:t>
            </a:r>
            <a:r>
              <a:rPr lang="en-US" altLang="zh-CN" sz="1600" b="1" dirty="0">
                <a:solidFill>
                  <a:srgbClr val="000000"/>
                </a:solidFill>
                <a:latin typeface="Courier New"/>
              </a:rPr>
              <a:t> </a:t>
            </a:r>
            <a:r>
              <a:rPr lang="en-US" altLang="zh-CN" sz="1600" b="1" dirty="0">
                <a:solidFill>
                  <a:srgbClr val="7F0055"/>
                </a:solidFill>
                <a:latin typeface="Courier New"/>
              </a:rPr>
              <a:t>static</a:t>
            </a:r>
            <a:r>
              <a:rPr lang="en-US" altLang="zh-CN" sz="1600" b="1" dirty="0">
                <a:solidFill>
                  <a:srgbClr val="000000"/>
                </a:solidFill>
                <a:latin typeface="Courier New"/>
              </a:rPr>
              <a:t> </a:t>
            </a:r>
            <a:r>
              <a:rPr lang="en-US" altLang="zh-CN" sz="1600" b="1" dirty="0">
                <a:solidFill>
                  <a:srgbClr val="7F0055"/>
                </a:solidFill>
                <a:latin typeface="Courier New"/>
              </a:rPr>
              <a:t>class</a:t>
            </a:r>
            <a:r>
              <a:rPr lang="en-US" altLang="zh-CN" sz="1600" b="1" dirty="0">
                <a:solidFill>
                  <a:srgbClr val="000000"/>
                </a:solidFill>
                <a:latin typeface="Courier New"/>
              </a:rPr>
              <a:t> </a:t>
            </a:r>
            <a:r>
              <a:rPr lang="en-US" altLang="zh-CN" sz="1600" b="1" dirty="0" err="1">
                <a:solidFill>
                  <a:srgbClr val="000000"/>
                </a:solidFill>
                <a:latin typeface="Courier New"/>
              </a:rPr>
              <a:t>TokenizerMapper</a:t>
            </a:r>
            <a:r>
              <a:rPr lang="en-US" altLang="zh-CN" sz="1600" b="1" dirty="0">
                <a:solidFill>
                  <a:srgbClr val="000000"/>
                </a:solidFill>
                <a:latin typeface="Courier New"/>
              </a:rPr>
              <a:t> </a:t>
            </a:r>
          </a:p>
          <a:p>
            <a:pPr marL="0" indent="0">
              <a:buNone/>
            </a:pPr>
            <a:r>
              <a:rPr lang="en-US" altLang="zh-CN" sz="1600" dirty="0">
                <a:solidFill>
                  <a:srgbClr val="000000"/>
                </a:solidFill>
                <a:latin typeface="Courier New"/>
              </a:rPr>
              <a:t>       </a:t>
            </a:r>
            <a:r>
              <a:rPr lang="en-US" altLang="zh-CN" sz="1600" b="1" dirty="0">
                <a:solidFill>
                  <a:srgbClr val="7F0055"/>
                </a:solidFill>
                <a:latin typeface="Courier New"/>
              </a:rPr>
              <a:t>extends</a:t>
            </a:r>
            <a:r>
              <a:rPr lang="en-US" altLang="zh-CN" sz="1600" b="1" dirty="0">
                <a:solidFill>
                  <a:srgbClr val="000000"/>
                </a:solidFill>
                <a:latin typeface="Courier New"/>
              </a:rPr>
              <a:t> Mapper&lt;Object, Text, Text, </a:t>
            </a:r>
            <a:r>
              <a:rPr lang="en-US" altLang="zh-CN" sz="1600" b="1" dirty="0" err="1">
                <a:solidFill>
                  <a:srgbClr val="000000"/>
                </a:solidFill>
                <a:latin typeface="Courier New"/>
              </a:rPr>
              <a:t>IntWritable</a:t>
            </a:r>
            <a:r>
              <a:rPr lang="en-US" altLang="zh-CN" sz="1600" b="1" dirty="0">
                <a:solidFill>
                  <a:srgbClr val="000000"/>
                </a:solidFill>
                <a:latin typeface="Courier New"/>
              </a:rPr>
              <a:t>&gt;{</a:t>
            </a:r>
          </a:p>
          <a:p>
            <a:pPr marL="0" indent="0">
              <a:buNone/>
            </a:pPr>
            <a:r>
              <a:rPr lang="zh-CN" altLang="en-US" sz="1600" dirty="0">
                <a:solidFill>
                  <a:srgbClr val="000000"/>
                </a:solidFill>
                <a:latin typeface="Courier New"/>
              </a:rPr>
              <a:t>    </a:t>
            </a:r>
          </a:p>
          <a:p>
            <a:pPr marL="0" indent="0">
              <a:buNone/>
            </a:pPr>
            <a:r>
              <a:rPr lang="en-US" altLang="zh-CN" sz="1600" dirty="0">
                <a:solidFill>
                  <a:srgbClr val="000000"/>
                </a:solidFill>
                <a:latin typeface="Courier New"/>
              </a:rPr>
              <a:t>    </a:t>
            </a:r>
            <a:r>
              <a:rPr lang="en-US" altLang="zh-CN" sz="1600" b="1" dirty="0">
                <a:solidFill>
                  <a:srgbClr val="7F0055"/>
                </a:solidFill>
                <a:latin typeface="Courier New"/>
              </a:rPr>
              <a:t>private</a:t>
            </a:r>
            <a:r>
              <a:rPr lang="en-US" altLang="zh-CN" sz="1600" b="1" dirty="0">
                <a:solidFill>
                  <a:srgbClr val="000000"/>
                </a:solidFill>
                <a:latin typeface="Courier New"/>
              </a:rPr>
              <a:t> </a:t>
            </a:r>
            <a:r>
              <a:rPr lang="en-US" altLang="zh-CN" sz="1600" b="1" dirty="0">
                <a:solidFill>
                  <a:srgbClr val="7F0055"/>
                </a:solidFill>
                <a:latin typeface="Courier New"/>
              </a:rPr>
              <a:t>final</a:t>
            </a:r>
            <a:r>
              <a:rPr lang="en-US" altLang="zh-CN" sz="1600" b="1" dirty="0">
                <a:solidFill>
                  <a:srgbClr val="000000"/>
                </a:solidFill>
                <a:latin typeface="Courier New"/>
              </a:rPr>
              <a:t> </a:t>
            </a:r>
            <a:r>
              <a:rPr lang="en-US" altLang="zh-CN" sz="1600" b="1" dirty="0">
                <a:solidFill>
                  <a:srgbClr val="7F0055"/>
                </a:solidFill>
                <a:latin typeface="Courier New"/>
              </a:rPr>
              <a:t>static</a:t>
            </a:r>
            <a:r>
              <a:rPr lang="en-US" altLang="zh-CN" sz="1600" b="1" dirty="0">
                <a:solidFill>
                  <a:srgbClr val="000000"/>
                </a:solidFill>
                <a:latin typeface="Courier New"/>
              </a:rPr>
              <a:t> </a:t>
            </a:r>
            <a:r>
              <a:rPr lang="en-US" altLang="zh-CN" sz="1600" b="1" dirty="0" err="1">
                <a:solidFill>
                  <a:srgbClr val="000000"/>
                </a:solidFill>
                <a:latin typeface="Courier New"/>
              </a:rPr>
              <a:t>IntWritable</a:t>
            </a:r>
            <a:r>
              <a:rPr lang="en-US" altLang="zh-CN" sz="1600" b="1" dirty="0">
                <a:solidFill>
                  <a:srgbClr val="000000"/>
                </a:solidFill>
                <a:latin typeface="Courier New"/>
              </a:rPr>
              <a:t> </a:t>
            </a:r>
            <a:r>
              <a:rPr lang="en-US" altLang="zh-CN" sz="1600" b="1" i="1" dirty="0">
                <a:solidFill>
                  <a:srgbClr val="0000C0"/>
                </a:solidFill>
                <a:latin typeface="Courier New"/>
              </a:rPr>
              <a:t>one</a:t>
            </a:r>
            <a:r>
              <a:rPr lang="en-US" altLang="zh-CN" sz="1600" b="1" i="1" dirty="0">
                <a:solidFill>
                  <a:srgbClr val="000000"/>
                </a:solidFill>
                <a:latin typeface="Courier New"/>
              </a:rPr>
              <a:t> = </a:t>
            </a:r>
            <a:r>
              <a:rPr lang="en-US" altLang="zh-CN" sz="1600" b="1" i="1" dirty="0">
                <a:solidFill>
                  <a:srgbClr val="7F0055"/>
                </a:solidFill>
                <a:latin typeface="Courier New"/>
              </a:rPr>
              <a:t>new</a:t>
            </a:r>
            <a:r>
              <a:rPr lang="en-US" altLang="zh-CN" sz="1600" b="1" i="1" dirty="0">
                <a:solidFill>
                  <a:srgbClr val="000000"/>
                </a:solidFill>
                <a:latin typeface="Courier New"/>
              </a:rPr>
              <a:t> </a:t>
            </a:r>
            <a:r>
              <a:rPr lang="en-US" altLang="zh-CN" sz="1600" b="1" i="1" dirty="0" err="1">
                <a:solidFill>
                  <a:srgbClr val="000000"/>
                </a:solidFill>
                <a:latin typeface="Courier New"/>
              </a:rPr>
              <a:t>IntWritable</a:t>
            </a:r>
            <a:r>
              <a:rPr lang="en-US" altLang="zh-CN" sz="1600" b="1" i="1" dirty="0">
                <a:solidFill>
                  <a:srgbClr val="000000"/>
                </a:solidFill>
                <a:latin typeface="Courier New"/>
              </a:rPr>
              <a:t>(1);</a:t>
            </a:r>
          </a:p>
          <a:p>
            <a:pPr marL="0" indent="0">
              <a:buNone/>
            </a:pPr>
            <a:r>
              <a:rPr lang="en-US" altLang="zh-CN" sz="1600" dirty="0">
                <a:solidFill>
                  <a:srgbClr val="000000"/>
                </a:solidFill>
                <a:latin typeface="Courier New"/>
              </a:rPr>
              <a:t>    </a:t>
            </a:r>
            <a:r>
              <a:rPr lang="en-US" altLang="zh-CN" sz="1600" b="1" dirty="0">
                <a:solidFill>
                  <a:srgbClr val="7F0055"/>
                </a:solidFill>
                <a:latin typeface="Courier New"/>
              </a:rPr>
              <a:t>private</a:t>
            </a:r>
            <a:r>
              <a:rPr lang="en-US" altLang="zh-CN" sz="1600" b="1" dirty="0">
                <a:solidFill>
                  <a:srgbClr val="000000"/>
                </a:solidFill>
                <a:latin typeface="Courier New"/>
              </a:rPr>
              <a:t> Text </a:t>
            </a:r>
            <a:r>
              <a:rPr lang="en-US" altLang="zh-CN" sz="1600" b="1" dirty="0">
                <a:solidFill>
                  <a:srgbClr val="0000C0"/>
                </a:solidFill>
                <a:latin typeface="Courier New"/>
              </a:rPr>
              <a:t>word</a:t>
            </a:r>
            <a:r>
              <a:rPr lang="en-US" altLang="zh-CN" sz="1600" b="1" dirty="0">
                <a:solidFill>
                  <a:srgbClr val="000000"/>
                </a:solidFill>
                <a:latin typeface="Courier New"/>
              </a:rPr>
              <a:t> = </a:t>
            </a:r>
            <a:r>
              <a:rPr lang="en-US" altLang="zh-CN" sz="1600" b="1" dirty="0">
                <a:solidFill>
                  <a:srgbClr val="7F0055"/>
                </a:solidFill>
                <a:latin typeface="Courier New"/>
              </a:rPr>
              <a:t>new</a:t>
            </a:r>
            <a:r>
              <a:rPr lang="en-US" altLang="zh-CN" sz="1600" b="1" dirty="0">
                <a:solidFill>
                  <a:srgbClr val="000000"/>
                </a:solidFill>
                <a:latin typeface="Courier New"/>
              </a:rPr>
              <a:t> Text();</a:t>
            </a:r>
          </a:p>
          <a:p>
            <a:pPr marL="0" indent="0">
              <a:buNone/>
            </a:pPr>
            <a:r>
              <a:rPr lang="zh-CN" altLang="en-US" sz="1600" dirty="0">
                <a:solidFill>
                  <a:srgbClr val="000000"/>
                </a:solidFill>
                <a:latin typeface="Courier New"/>
              </a:rPr>
              <a:t>      </a:t>
            </a:r>
          </a:p>
          <a:p>
            <a:pPr marL="0" indent="0">
              <a:buNone/>
            </a:pPr>
            <a:r>
              <a:rPr lang="en-US" altLang="zh-CN" sz="1600" dirty="0">
                <a:solidFill>
                  <a:srgbClr val="000000"/>
                </a:solidFill>
                <a:latin typeface="Courier New"/>
              </a:rPr>
              <a:t>    </a:t>
            </a:r>
            <a:r>
              <a:rPr lang="en-US" altLang="zh-CN" sz="1600" b="1" dirty="0">
                <a:solidFill>
                  <a:srgbClr val="7F0055"/>
                </a:solidFill>
                <a:latin typeface="Courier New"/>
              </a:rPr>
              <a:t>public</a:t>
            </a:r>
            <a:r>
              <a:rPr lang="en-US" altLang="zh-CN" sz="1600" b="1" dirty="0">
                <a:solidFill>
                  <a:srgbClr val="000000"/>
                </a:solidFill>
                <a:latin typeface="Courier New"/>
              </a:rPr>
              <a:t> </a:t>
            </a:r>
            <a:r>
              <a:rPr lang="en-US" altLang="zh-CN" sz="1600" b="1" dirty="0">
                <a:solidFill>
                  <a:srgbClr val="7F0055"/>
                </a:solidFill>
                <a:latin typeface="Courier New"/>
              </a:rPr>
              <a:t>void</a:t>
            </a:r>
            <a:r>
              <a:rPr lang="en-US" altLang="zh-CN" sz="1600" b="1" dirty="0">
                <a:solidFill>
                  <a:srgbClr val="000000"/>
                </a:solidFill>
                <a:latin typeface="Courier New"/>
              </a:rPr>
              <a:t> map(Object key, Text value, Context </a:t>
            </a:r>
            <a:r>
              <a:rPr lang="en-US" altLang="zh-CN" sz="1600" b="1" dirty="0" err="1">
                <a:solidFill>
                  <a:srgbClr val="000000"/>
                </a:solidFill>
                <a:latin typeface="Courier New"/>
              </a:rPr>
              <a:t>context</a:t>
            </a:r>
            <a:endParaRPr lang="en-US" altLang="zh-CN" sz="1600" b="1" dirty="0">
              <a:solidFill>
                <a:srgbClr val="000000"/>
              </a:solidFill>
              <a:latin typeface="Courier New"/>
            </a:endParaRPr>
          </a:p>
          <a:p>
            <a:pPr marL="0" indent="0">
              <a:buNone/>
            </a:pPr>
            <a:r>
              <a:rPr lang="en-US" altLang="zh-CN" sz="1600" dirty="0">
                <a:solidFill>
                  <a:srgbClr val="000000"/>
                </a:solidFill>
                <a:latin typeface="Courier New"/>
              </a:rPr>
              <a:t>                    ) </a:t>
            </a:r>
            <a:r>
              <a:rPr lang="en-US" altLang="zh-CN" sz="1600" b="1" dirty="0">
                <a:solidFill>
                  <a:srgbClr val="7F0055"/>
                </a:solidFill>
                <a:latin typeface="Courier New"/>
              </a:rPr>
              <a:t>throws</a:t>
            </a:r>
            <a:r>
              <a:rPr lang="en-US" altLang="zh-CN" sz="1600" b="1" dirty="0">
                <a:solidFill>
                  <a:srgbClr val="000000"/>
                </a:solidFill>
                <a:latin typeface="Courier New"/>
              </a:rPr>
              <a:t> </a:t>
            </a:r>
            <a:r>
              <a:rPr lang="en-US" altLang="zh-CN" sz="1600" b="1" dirty="0" err="1">
                <a:solidFill>
                  <a:srgbClr val="000000"/>
                </a:solidFill>
                <a:latin typeface="Courier New"/>
              </a:rPr>
              <a:t>IOException</a:t>
            </a:r>
            <a:r>
              <a:rPr lang="en-US" altLang="zh-CN" sz="1600" b="1" dirty="0">
                <a:solidFill>
                  <a:srgbClr val="000000"/>
                </a:solidFill>
                <a:latin typeface="Courier New"/>
              </a:rPr>
              <a:t>, </a:t>
            </a:r>
            <a:r>
              <a:rPr lang="en-US" altLang="zh-CN" sz="1600" b="1" dirty="0" err="1">
                <a:solidFill>
                  <a:srgbClr val="000000"/>
                </a:solidFill>
                <a:latin typeface="Courier New"/>
              </a:rPr>
              <a:t>InterruptedException</a:t>
            </a:r>
            <a:r>
              <a:rPr lang="en-US" altLang="zh-CN" sz="1600" b="1" dirty="0">
                <a:solidFill>
                  <a:srgbClr val="000000"/>
                </a:solidFill>
                <a:latin typeface="Courier New"/>
              </a:rPr>
              <a:t> {</a:t>
            </a:r>
          </a:p>
          <a:p>
            <a:pPr marL="0" indent="0">
              <a:buNone/>
            </a:pPr>
            <a:r>
              <a:rPr lang="en-US" altLang="zh-CN" sz="1600" dirty="0">
                <a:solidFill>
                  <a:srgbClr val="000000"/>
                </a:solidFill>
                <a:latin typeface="Courier New"/>
              </a:rPr>
              <a:t>      </a:t>
            </a:r>
            <a:r>
              <a:rPr lang="en-US" altLang="zh-CN" sz="1600" dirty="0" err="1">
                <a:solidFill>
                  <a:srgbClr val="000000"/>
                </a:solidFill>
                <a:latin typeface="Courier New"/>
              </a:rPr>
              <a:t>StringTokenizer</a:t>
            </a:r>
            <a:r>
              <a:rPr lang="en-US" altLang="zh-CN" sz="1600" dirty="0">
                <a:solidFill>
                  <a:srgbClr val="000000"/>
                </a:solidFill>
                <a:latin typeface="Courier New"/>
              </a:rPr>
              <a:t> </a:t>
            </a:r>
            <a:r>
              <a:rPr lang="en-US" altLang="zh-CN" sz="1600" dirty="0" err="1">
                <a:solidFill>
                  <a:srgbClr val="000000"/>
                </a:solidFill>
                <a:latin typeface="Courier New"/>
              </a:rPr>
              <a:t>itr</a:t>
            </a:r>
            <a:r>
              <a:rPr lang="en-US" altLang="zh-CN" sz="1600" dirty="0">
                <a:solidFill>
                  <a:srgbClr val="000000"/>
                </a:solidFill>
                <a:latin typeface="Courier New"/>
              </a:rPr>
              <a:t> = </a:t>
            </a:r>
            <a:r>
              <a:rPr lang="en-US" altLang="zh-CN" sz="1600" b="1" dirty="0">
                <a:solidFill>
                  <a:srgbClr val="7F0055"/>
                </a:solidFill>
                <a:latin typeface="Courier New"/>
              </a:rPr>
              <a:t>new</a:t>
            </a:r>
            <a:r>
              <a:rPr lang="en-US" altLang="zh-CN" sz="1600" b="1" dirty="0">
                <a:solidFill>
                  <a:srgbClr val="000000"/>
                </a:solidFill>
                <a:latin typeface="Courier New"/>
              </a:rPr>
              <a:t> </a:t>
            </a:r>
            <a:r>
              <a:rPr lang="en-US" altLang="zh-CN" sz="1600" b="1" dirty="0" err="1">
                <a:solidFill>
                  <a:srgbClr val="000000"/>
                </a:solidFill>
                <a:latin typeface="Courier New"/>
              </a:rPr>
              <a:t>StringTokenizer</a:t>
            </a:r>
            <a:r>
              <a:rPr lang="en-US" altLang="zh-CN" sz="1600" b="1" dirty="0">
                <a:solidFill>
                  <a:srgbClr val="000000"/>
                </a:solidFill>
                <a:latin typeface="Courier New"/>
              </a:rPr>
              <a:t>(</a:t>
            </a:r>
            <a:r>
              <a:rPr lang="en-US" altLang="zh-CN" sz="1600" b="1" dirty="0" err="1">
                <a:solidFill>
                  <a:srgbClr val="000000"/>
                </a:solidFill>
                <a:latin typeface="Courier New"/>
              </a:rPr>
              <a:t>value.toString</a:t>
            </a:r>
            <a:r>
              <a:rPr lang="en-US" altLang="zh-CN" sz="1600" b="1" dirty="0">
                <a:solidFill>
                  <a:srgbClr val="000000"/>
                </a:solidFill>
                <a:latin typeface="Courier New"/>
              </a:rPr>
              <a:t>());</a:t>
            </a:r>
          </a:p>
          <a:p>
            <a:pPr marL="0" indent="0">
              <a:buNone/>
            </a:pPr>
            <a:r>
              <a:rPr lang="en-US" altLang="zh-CN" sz="1600" dirty="0">
                <a:solidFill>
                  <a:srgbClr val="000000"/>
                </a:solidFill>
                <a:latin typeface="Courier New"/>
              </a:rPr>
              <a:t>      </a:t>
            </a:r>
            <a:r>
              <a:rPr lang="en-US" altLang="zh-CN" sz="1600" b="1" dirty="0">
                <a:solidFill>
                  <a:srgbClr val="7F0055"/>
                </a:solidFill>
                <a:latin typeface="Courier New"/>
              </a:rPr>
              <a:t>while</a:t>
            </a:r>
            <a:r>
              <a:rPr lang="en-US" altLang="zh-CN" sz="1600" b="1" dirty="0">
                <a:solidFill>
                  <a:srgbClr val="000000"/>
                </a:solidFill>
                <a:latin typeface="Courier New"/>
              </a:rPr>
              <a:t> (</a:t>
            </a:r>
            <a:r>
              <a:rPr lang="en-US" altLang="zh-CN" sz="1600" b="1" dirty="0" err="1">
                <a:solidFill>
                  <a:srgbClr val="000000"/>
                </a:solidFill>
                <a:latin typeface="Courier New"/>
              </a:rPr>
              <a:t>itr.hasMoreTokens</a:t>
            </a:r>
            <a:r>
              <a:rPr lang="en-US" altLang="zh-CN" sz="1600" b="1" dirty="0">
                <a:solidFill>
                  <a:srgbClr val="000000"/>
                </a:solidFill>
                <a:latin typeface="Courier New"/>
              </a:rPr>
              <a:t>()) {</a:t>
            </a:r>
          </a:p>
          <a:p>
            <a:pPr marL="0" indent="0">
              <a:buNone/>
            </a:pPr>
            <a:r>
              <a:rPr lang="en-US" altLang="zh-CN" sz="1600" dirty="0">
                <a:solidFill>
                  <a:srgbClr val="000000"/>
                </a:solidFill>
                <a:latin typeface="Courier New"/>
              </a:rPr>
              <a:t>        </a:t>
            </a:r>
            <a:r>
              <a:rPr lang="en-US" altLang="zh-CN" sz="1600" dirty="0" err="1">
                <a:solidFill>
                  <a:srgbClr val="0000C0"/>
                </a:solidFill>
                <a:latin typeface="Courier New"/>
              </a:rPr>
              <a:t>word</a:t>
            </a:r>
            <a:r>
              <a:rPr lang="en-US" altLang="zh-CN" sz="1600" dirty="0" err="1">
                <a:solidFill>
                  <a:srgbClr val="000000"/>
                </a:solidFill>
                <a:latin typeface="Courier New"/>
              </a:rPr>
              <a:t>.set</a:t>
            </a:r>
            <a:r>
              <a:rPr lang="en-US" altLang="zh-CN" sz="1600" dirty="0">
                <a:solidFill>
                  <a:srgbClr val="000000"/>
                </a:solidFill>
                <a:latin typeface="Courier New"/>
              </a:rPr>
              <a:t>(</a:t>
            </a:r>
            <a:r>
              <a:rPr lang="en-US" altLang="zh-CN" sz="1600" dirty="0" err="1">
                <a:solidFill>
                  <a:srgbClr val="000000"/>
                </a:solidFill>
                <a:latin typeface="Courier New"/>
              </a:rPr>
              <a:t>itr.nextToken</a:t>
            </a:r>
            <a:r>
              <a:rPr lang="en-US" altLang="zh-CN" sz="1600" dirty="0">
                <a:solidFill>
                  <a:srgbClr val="000000"/>
                </a:solidFill>
                <a:latin typeface="Courier New"/>
              </a:rPr>
              <a:t>());</a:t>
            </a:r>
          </a:p>
          <a:p>
            <a:pPr marL="0" indent="0">
              <a:buNone/>
            </a:pPr>
            <a:r>
              <a:rPr lang="en-US" altLang="zh-CN" sz="1600" dirty="0">
                <a:solidFill>
                  <a:srgbClr val="000000"/>
                </a:solidFill>
                <a:latin typeface="Courier New"/>
              </a:rPr>
              <a:t>        </a:t>
            </a:r>
            <a:r>
              <a:rPr lang="en-US" altLang="zh-CN" sz="1600" dirty="0" err="1">
                <a:solidFill>
                  <a:srgbClr val="000000"/>
                </a:solidFill>
                <a:latin typeface="Courier New"/>
              </a:rPr>
              <a:t>context.write</a:t>
            </a:r>
            <a:r>
              <a:rPr lang="en-US" altLang="zh-CN" sz="1600" dirty="0">
                <a:solidFill>
                  <a:srgbClr val="000000"/>
                </a:solidFill>
                <a:latin typeface="Courier New"/>
              </a:rPr>
              <a:t>(</a:t>
            </a:r>
            <a:r>
              <a:rPr lang="en-US" altLang="zh-CN" sz="1600" dirty="0">
                <a:solidFill>
                  <a:srgbClr val="0000C0"/>
                </a:solidFill>
                <a:latin typeface="Courier New"/>
              </a:rPr>
              <a:t>word</a:t>
            </a:r>
            <a:r>
              <a:rPr lang="en-US" altLang="zh-CN" sz="1600" dirty="0">
                <a:solidFill>
                  <a:srgbClr val="000000"/>
                </a:solidFill>
                <a:latin typeface="Courier New"/>
              </a:rPr>
              <a:t>, </a:t>
            </a:r>
            <a:r>
              <a:rPr lang="en-US" altLang="zh-CN" sz="1600" i="1" dirty="0">
                <a:solidFill>
                  <a:srgbClr val="0000C0"/>
                </a:solidFill>
                <a:latin typeface="Courier New"/>
              </a:rPr>
              <a:t>one</a:t>
            </a:r>
            <a:r>
              <a:rPr lang="en-US" altLang="zh-CN" sz="1600" i="1" dirty="0">
                <a:solidFill>
                  <a:srgbClr val="000000"/>
                </a:solidFill>
                <a:latin typeface="Courier New"/>
              </a:rPr>
              <a:t>);</a:t>
            </a:r>
          </a:p>
          <a:p>
            <a:pPr marL="0" indent="0">
              <a:buNone/>
            </a:pPr>
            <a:r>
              <a:rPr lang="zh-CN" altLang="en-US" sz="1600" dirty="0">
                <a:solidFill>
                  <a:srgbClr val="000000"/>
                </a:solidFill>
                <a:latin typeface="Courier New"/>
              </a:rPr>
              <a:t>      </a:t>
            </a:r>
            <a:r>
              <a:rPr lang="en-US" altLang="zh-CN" sz="1600" dirty="0">
                <a:solidFill>
                  <a:srgbClr val="000000"/>
                </a:solidFill>
                <a:latin typeface="Courier New"/>
              </a:rPr>
              <a:t>}</a:t>
            </a:r>
          </a:p>
          <a:p>
            <a:pPr marL="0" indent="0">
              <a:buNone/>
            </a:pPr>
            <a:r>
              <a:rPr lang="zh-CN" altLang="en-US" sz="1600" dirty="0">
                <a:solidFill>
                  <a:srgbClr val="000000"/>
                </a:solidFill>
                <a:latin typeface="Courier New"/>
              </a:rPr>
              <a:t>    </a:t>
            </a:r>
            <a:r>
              <a:rPr lang="en-US" altLang="zh-CN" sz="1600" dirty="0">
                <a:solidFill>
                  <a:srgbClr val="000000"/>
                </a:solidFill>
                <a:latin typeface="Courier New"/>
              </a:rPr>
              <a:t>}</a:t>
            </a:r>
          </a:p>
          <a:p>
            <a:pPr marL="0" indent="0">
              <a:buNone/>
            </a:pPr>
            <a:r>
              <a:rPr lang="zh-CN" altLang="en-US" sz="1600" dirty="0">
                <a:solidFill>
                  <a:srgbClr val="000000"/>
                </a:solidFill>
                <a:latin typeface="Courier New"/>
              </a:rPr>
              <a:t>  </a:t>
            </a:r>
            <a:r>
              <a:rPr lang="en-US" altLang="zh-CN" sz="1600" dirty="0">
                <a:solidFill>
                  <a:srgbClr val="000000"/>
                </a:solidFill>
                <a:latin typeface="Courier New"/>
              </a:rPr>
              <a:t>}</a:t>
            </a:r>
            <a:endParaRPr lang="en-US" altLang="zh-CN" sz="1600" dirty="0"/>
          </a:p>
        </p:txBody>
      </p:sp>
    </p:spTree>
    <p:extLst>
      <p:ext uri="{BB962C8B-B14F-4D97-AF65-F5344CB8AC3E}">
        <p14:creationId xmlns="" xmlns:p14="http://schemas.microsoft.com/office/powerpoint/2010/main" val="1742380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 Count</a:t>
            </a:r>
            <a:endParaRPr lang="zh-CN" altLang="en-US" dirty="0"/>
          </a:p>
        </p:txBody>
      </p:sp>
      <p:sp>
        <p:nvSpPr>
          <p:cNvPr id="3" name="内容占位符 2"/>
          <p:cNvSpPr>
            <a:spLocks noGrp="1"/>
          </p:cNvSpPr>
          <p:nvPr>
            <p:ph idx="1"/>
          </p:nvPr>
        </p:nvSpPr>
        <p:spPr>
          <a:xfrm>
            <a:off x="457200" y="1196752"/>
            <a:ext cx="8229600" cy="5544616"/>
          </a:xfrm>
        </p:spPr>
        <p:txBody>
          <a:bodyPr>
            <a:noAutofit/>
          </a:bodyPr>
          <a:lstStyle/>
          <a:p>
            <a:pPr marL="0" indent="0">
              <a:buNone/>
            </a:pPr>
            <a:r>
              <a:rPr lang="en-US" altLang="zh-CN" sz="1600" dirty="0">
                <a:solidFill>
                  <a:srgbClr val="000000"/>
                </a:solidFill>
                <a:latin typeface="Courier New"/>
              </a:rPr>
              <a:t> </a:t>
            </a:r>
            <a:r>
              <a:rPr lang="en-US" altLang="zh-CN" sz="1600" b="1" dirty="0">
                <a:solidFill>
                  <a:srgbClr val="7F0055"/>
                </a:solidFill>
                <a:latin typeface="Courier New"/>
              </a:rPr>
              <a:t>public</a:t>
            </a:r>
            <a:r>
              <a:rPr lang="en-US" altLang="zh-CN" sz="1600" b="1" dirty="0">
                <a:solidFill>
                  <a:srgbClr val="000000"/>
                </a:solidFill>
                <a:latin typeface="Courier New"/>
              </a:rPr>
              <a:t> </a:t>
            </a:r>
            <a:r>
              <a:rPr lang="en-US" altLang="zh-CN" sz="1600" b="1" dirty="0">
                <a:solidFill>
                  <a:srgbClr val="7F0055"/>
                </a:solidFill>
                <a:latin typeface="Courier New"/>
              </a:rPr>
              <a:t>static</a:t>
            </a:r>
            <a:r>
              <a:rPr lang="en-US" altLang="zh-CN" sz="1600" b="1" dirty="0">
                <a:solidFill>
                  <a:srgbClr val="000000"/>
                </a:solidFill>
                <a:latin typeface="Courier New"/>
              </a:rPr>
              <a:t> </a:t>
            </a:r>
            <a:r>
              <a:rPr lang="en-US" altLang="zh-CN" sz="1600" b="1" dirty="0">
                <a:solidFill>
                  <a:srgbClr val="7F0055"/>
                </a:solidFill>
                <a:latin typeface="Courier New"/>
              </a:rPr>
              <a:t>class</a:t>
            </a:r>
            <a:r>
              <a:rPr lang="en-US" altLang="zh-CN" sz="1600" b="1" dirty="0">
                <a:solidFill>
                  <a:srgbClr val="000000"/>
                </a:solidFill>
                <a:latin typeface="Courier New"/>
              </a:rPr>
              <a:t> </a:t>
            </a:r>
            <a:r>
              <a:rPr lang="en-US" altLang="zh-CN" sz="1600" b="1" dirty="0" err="1">
                <a:solidFill>
                  <a:srgbClr val="000000"/>
                </a:solidFill>
                <a:latin typeface="Courier New"/>
              </a:rPr>
              <a:t>IntSumReducer</a:t>
            </a:r>
            <a:r>
              <a:rPr lang="en-US" altLang="zh-CN" sz="1600" b="1" dirty="0">
                <a:solidFill>
                  <a:srgbClr val="000000"/>
                </a:solidFill>
                <a:latin typeface="Courier New"/>
              </a:rPr>
              <a:t> </a:t>
            </a:r>
          </a:p>
          <a:p>
            <a:pPr marL="0" indent="0">
              <a:buNone/>
            </a:pPr>
            <a:r>
              <a:rPr lang="en-US" altLang="zh-CN" sz="1600" dirty="0">
                <a:solidFill>
                  <a:srgbClr val="000000"/>
                </a:solidFill>
                <a:latin typeface="Courier New"/>
              </a:rPr>
              <a:t>       </a:t>
            </a:r>
            <a:r>
              <a:rPr lang="en-US" altLang="zh-CN" sz="1600" b="1" dirty="0">
                <a:solidFill>
                  <a:srgbClr val="7F0055"/>
                </a:solidFill>
                <a:latin typeface="Courier New"/>
              </a:rPr>
              <a:t>extends</a:t>
            </a:r>
            <a:r>
              <a:rPr lang="en-US" altLang="zh-CN" sz="1600" b="1" dirty="0">
                <a:solidFill>
                  <a:srgbClr val="000000"/>
                </a:solidFill>
                <a:latin typeface="Courier New"/>
              </a:rPr>
              <a:t> Reducer&lt;</a:t>
            </a:r>
            <a:r>
              <a:rPr lang="en-US" altLang="zh-CN" sz="1600" b="1" dirty="0" err="1">
                <a:solidFill>
                  <a:srgbClr val="000000"/>
                </a:solidFill>
                <a:latin typeface="Courier New"/>
              </a:rPr>
              <a:t>Text,IntWritable,Text,IntWritable</a:t>
            </a:r>
            <a:r>
              <a:rPr lang="en-US" altLang="zh-CN" sz="1600" b="1" dirty="0">
                <a:solidFill>
                  <a:srgbClr val="000000"/>
                </a:solidFill>
                <a:latin typeface="Courier New"/>
              </a:rPr>
              <a:t>&gt; {</a:t>
            </a:r>
          </a:p>
          <a:p>
            <a:pPr marL="0" indent="0">
              <a:buNone/>
            </a:pPr>
            <a:r>
              <a:rPr lang="en-US" altLang="zh-CN" sz="1600" dirty="0">
                <a:solidFill>
                  <a:srgbClr val="000000"/>
                </a:solidFill>
                <a:latin typeface="Courier New"/>
              </a:rPr>
              <a:t>    </a:t>
            </a:r>
            <a:r>
              <a:rPr lang="en-US" altLang="zh-CN" sz="1600" b="1" dirty="0">
                <a:solidFill>
                  <a:srgbClr val="7F0055"/>
                </a:solidFill>
                <a:latin typeface="Courier New"/>
              </a:rPr>
              <a:t>private</a:t>
            </a:r>
            <a:r>
              <a:rPr lang="en-US" altLang="zh-CN" sz="1600" b="1" dirty="0">
                <a:solidFill>
                  <a:srgbClr val="000000"/>
                </a:solidFill>
                <a:latin typeface="Courier New"/>
              </a:rPr>
              <a:t> </a:t>
            </a:r>
            <a:r>
              <a:rPr lang="en-US" altLang="zh-CN" sz="1600" b="1" dirty="0" err="1">
                <a:solidFill>
                  <a:srgbClr val="000000"/>
                </a:solidFill>
                <a:latin typeface="Courier New"/>
              </a:rPr>
              <a:t>IntWritable</a:t>
            </a:r>
            <a:r>
              <a:rPr lang="en-US" altLang="zh-CN" sz="1600" b="1" dirty="0">
                <a:solidFill>
                  <a:srgbClr val="000000"/>
                </a:solidFill>
                <a:latin typeface="Courier New"/>
              </a:rPr>
              <a:t> </a:t>
            </a:r>
            <a:r>
              <a:rPr lang="en-US" altLang="zh-CN" sz="1600" b="1" dirty="0">
                <a:solidFill>
                  <a:srgbClr val="0000C0"/>
                </a:solidFill>
                <a:latin typeface="Courier New"/>
              </a:rPr>
              <a:t>result</a:t>
            </a:r>
            <a:r>
              <a:rPr lang="en-US" altLang="zh-CN" sz="1600" b="1" dirty="0">
                <a:solidFill>
                  <a:srgbClr val="000000"/>
                </a:solidFill>
                <a:latin typeface="Courier New"/>
              </a:rPr>
              <a:t> = </a:t>
            </a:r>
            <a:r>
              <a:rPr lang="en-US" altLang="zh-CN" sz="1600" b="1" dirty="0">
                <a:solidFill>
                  <a:srgbClr val="7F0055"/>
                </a:solidFill>
                <a:latin typeface="Courier New"/>
              </a:rPr>
              <a:t>new</a:t>
            </a:r>
            <a:r>
              <a:rPr lang="en-US" altLang="zh-CN" sz="1600" b="1" dirty="0">
                <a:solidFill>
                  <a:srgbClr val="000000"/>
                </a:solidFill>
                <a:latin typeface="Courier New"/>
              </a:rPr>
              <a:t> </a:t>
            </a:r>
            <a:r>
              <a:rPr lang="en-US" altLang="zh-CN" sz="1600" b="1" dirty="0" err="1">
                <a:solidFill>
                  <a:srgbClr val="000000"/>
                </a:solidFill>
                <a:latin typeface="Courier New"/>
              </a:rPr>
              <a:t>IntWritable</a:t>
            </a:r>
            <a:r>
              <a:rPr lang="en-US" altLang="zh-CN" sz="1600" b="1" dirty="0">
                <a:solidFill>
                  <a:srgbClr val="000000"/>
                </a:solidFill>
                <a:latin typeface="Courier New"/>
              </a:rPr>
              <a:t>();</a:t>
            </a:r>
          </a:p>
          <a:p>
            <a:pPr marL="0" indent="0">
              <a:buNone/>
            </a:pPr>
            <a:endParaRPr lang="zh-CN" altLang="en-US" sz="1600" dirty="0">
              <a:latin typeface="Courier New"/>
            </a:endParaRPr>
          </a:p>
          <a:p>
            <a:pPr marL="0" indent="0">
              <a:buNone/>
            </a:pPr>
            <a:r>
              <a:rPr lang="en-US" altLang="zh-CN" sz="1600" dirty="0">
                <a:solidFill>
                  <a:srgbClr val="000000"/>
                </a:solidFill>
                <a:latin typeface="Courier New"/>
              </a:rPr>
              <a:t>    </a:t>
            </a:r>
            <a:r>
              <a:rPr lang="en-US" altLang="zh-CN" sz="1600" b="1" dirty="0">
                <a:solidFill>
                  <a:srgbClr val="7F0055"/>
                </a:solidFill>
                <a:latin typeface="Courier New"/>
              </a:rPr>
              <a:t>public</a:t>
            </a:r>
            <a:r>
              <a:rPr lang="en-US" altLang="zh-CN" sz="1600" b="1" dirty="0">
                <a:solidFill>
                  <a:srgbClr val="000000"/>
                </a:solidFill>
                <a:latin typeface="Courier New"/>
              </a:rPr>
              <a:t> </a:t>
            </a:r>
            <a:r>
              <a:rPr lang="en-US" altLang="zh-CN" sz="1600" b="1" dirty="0">
                <a:solidFill>
                  <a:srgbClr val="7F0055"/>
                </a:solidFill>
                <a:latin typeface="Courier New"/>
              </a:rPr>
              <a:t>void</a:t>
            </a:r>
            <a:r>
              <a:rPr lang="en-US" altLang="zh-CN" sz="1600" b="1" dirty="0">
                <a:solidFill>
                  <a:srgbClr val="000000"/>
                </a:solidFill>
                <a:latin typeface="Courier New"/>
              </a:rPr>
              <a:t> reduce(Text key, </a:t>
            </a:r>
            <a:r>
              <a:rPr lang="en-US" altLang="zh-CN" sz="1600" b="1" dirty="0" err="1">
                <a:solidFill>
                  <a:srgbClr val="000000"/>
                </a:solidFill>
                <a:latin typeface="Courier New"/>
              </a:rPr>
              <a:t>Iterable</a:t>
            </a:r>
            <a:r>
              <a:rPr lang="en-US" altLang="zh-CN" sz="1600" b="1" dirty="0">
                <a:solidFill>
                  <a:srgbClr val="000000"/>
                </a:solidFill>
                <a:latin typeface="Courier New"/>
              </a:rPr>
              <a:t>&lt;</a:t>
            </a:r>
            <a:r>
              <a:rPr lang="en-US" altLang="zh-CN" sz="1600" b="1" dirty="0" err="1">
                <a:solidFill>
                  <a:srgbClr val="000000"/>
                </a:solidFill>
                <a:latin typeface="Courier New"/>
              </a:rPr>
              <a:t>IntWritable</a:t>
            </a:r>
            <a:r>
              <a:rPr lang="en-US" altLang="zh-CN" sz="1600" b="1" dirty="0">
                <a:solidFill>
                  <a:srgbClr val="000000"/>
                </a:solidFill>
                <a:latin typeface="Courier New"/>
              </a:rPr>
              <a:t>&gt; values, </a:t>
            </a:r>
          </a:p>
          <a:p>
            <a:pPr marL="0" indent="0">
              <a:buNone/>
            </a:pPr>
            <a:r>
              <a:rPr lang="en-US" altLang="zh-CN" sz="1600" dirty="0">
                <a:solidFill>
                  <a:srgbClr val="000000"/>
                </a:solidFill>
                <a:latin typeface="Courier New"/>
              </a:rPr>
              <a:t>                       Context </a:t>
            </a:r>
            <a:r>
              <a:rPr lang="en-US" altLang="zh-CN" sz="1600" dirty="0" err="1">
                <a:solidFill>
                  <a:srgbClr val="000000"/>
                </a:solidFill>
                <a:latin typeface="Courier New"/>
              </a:rPr>
              <a:t>context</a:t>
            </a:r>
            <a:endParaRPr lang="en-US" altLang="zh-CN" sz="1600" dirty="0">
              <a:solidFill>
                <a:srgbClr val="000000"/>
              </a:solidFill>
              <a:latin typeface="Courier New"/>
            </a:endParaRPr>
          </a:p>
          <a:p>
            <a:pPr marL="0" indent="0">
              <a:buNone/>
            </a:pPr>
            <a:r>
              <a:rPr lang="en-US" altLang="zh-CN" sz="1600" dirty="0">
                <a:solidFill>
                  <a:srgbClr val="000000"/>
                </a:solidFill>
                <a:latin typeface="Courier New"/>
              </a:rPr>
              <a:t>                       ) </a:t>
            </a:r>
            <a:r>
              <a:rPr lang="en-US" altLang="zh-CN" sz="1600" b="1" dirty="0">
                <a:solidFill>
                  <a:srgbClr val="7F0055"/>
                </a:solidFill>
                <a:latin typeface="Courier New"/>
              </a:rPr>
              <a:t>throws</a:t>
            </a:r>
            <a:r>
              <a:rPr lang="en-US" altLang="zh-CN" sz="1600" b="1" dirty="0">
                <a:solidFill>
                  <a:srgbClr val="000000"/>
                </a:solidFill>
                <a:latin typeface="Courier New"/>
              </a:rPr>
              <a:t> </a:t>
            </a:r>
            <a:r>
              <a:rPr lang="en-US" altLang="zh-CN" sz="1600" b="1" dirty="0" err="1">
                <a:solidFill>
                  <a:srgbClr val="000000"/>
                </a:solidFill>
                <a:latin typeface="Courier New"/>
              </a:rPr>
              <a:t>IOException</a:t>
            </a:r>
            <a:r>
              <a:rPr lang="en-US" altLang="zh-CN" sz="1600" b="1" dirty="0">
                <a:solidFill>
                  <a:srgbClr val="000000"/>
                </a:solidFill>
                <a:latin typeface="Courier New"/>
              </a:rPr>
              <a:t>, </a:t>
            </a:r>
            <a:r>
              <a:rPr lang="en-US" altLang="zh-CN" sz="1600" b="1" dirty="0" err="1">
                <a:solidFill>
                  <a:srgbClr val="000000"/>
                </a:solidFill>
                <a:latin typeface="Courier New"/>
              </a:rPr>
              <a:t>InterruptedException</a:t>
            </a:r>
            <a:r>
              <a:rPr lang="en-US" altLang="zh-CN" sz="1600" b="1" dirty="0">
                <a:solidFill>
                  <a:srgbClr val="000000"/>
                </a:solidFill>
                <a:latin typeface="Courier New"/>
              </a:rPr>
              <a:t> {</a:t>
            </a:r>
          </a:p>
          <a:p>
            <a:pPr marL="0" indent="0">
              <a:buNone/>
            </a:pPr>
            <a:r>
              <a:rPr lang="en-US" altLang="zh-CN" sz="1600" dirty="0">
                <a:solidFill>
                  <a:srgbClr val="000000"/>
                </a:solidFill>
                <a:latin typeface="Courier New"/>
              </a:rPr>
              <a:t>      </a:t>
            </a:r>
            <a:r>
              <a:rPr lang="en-US" altLang="zh-CN" sz="1600" b="1" dirty="0" err="1">
                <a:solidFill>
                  <a:srgbClr val="7F0055"/>
                </a:solidFill>
                <a:latin typeface="Courier New"/>
              </a:rPr>
              <a:t>int</a:t>
            </a:r>
            <a:r>
              <a:rPr lang="en-US" altLang="zh-CN" sz="1600" b="1" dirty="0">
                <a:solidFill>
                  <a:srgbClr val="000000"/>
                </a:solidFill>
                <a:latin typeface="Courier New"/>
              </a:rPr>
              <a:t> sum = 0;</a:t>
            </a:r>
          </a:p>
          <a:p>
            <a:pPr marL="0" indent="0">
              <a:buNone/>
            </a:pPr>
            <a:r>
              <a:rPr lang="en-US" altLang="zh-CN" sz="1600" dirty="0">
                <a:solidFill>
                  <a:srgbClr val="000000"/>
                </a:solidFill>
                <a:latin typeface="Courier New"/>
              </a:rPr>
              <a:t>      </a:t>
            </a:r>
            <a:r>
              <a:rPr lang="en-US" altLang="zh-CN" sz="1600" b="1" dirty="0">
                <a:solidFill>
                  <a:srgbClr val="7F0055"/>
                </a:solidFill>
                <a:latin typeface="Courier New"/>
              </a:rPr>
              <a:t>for</a:t>
            </a:r>
            <a:r>
              <a:rPr lang="en-US" altLang="zh-CN" sz="1600" b="1" dirty="0">
                <a:solidFill>
                  <a:srgbClr val="000000"/>
                </a:solidFill>
                <a:latin typeface="Courier New"/>
              </a:rPr>
              <a:t> (</a:t>
            </a:r>
            <a:r>
              <a:rPr lang="en-US" altLang="zh-CN" sz="1600" b="1" dirty="0" err="1">
                <a:solidFill>
                  <a:srgbClr val="000000"/>
                </a:solidFill>
                <a:latin typeface="Courier New"/>
              </a:rPr>
              <a:t>IntWritable</a:t>
            </a:r>
            <a:r>
              <a:rPr lang="en-US" altLang="zh-CN" sz="1600" b="1" dirty="0">
                <a:solidFill>
                  <a:srgbClr val="000000"/>
                </a:solidFill>
                <a:latin typeface="Courier New"/>
              </a:rPr>
              <a:t> </a:t>
            </a:r>
            <a:r>
              <a:rPr lang="en-US" altLang="zh-CN" sz="1600" b="1" dirty="0" err="1">
                <a:solidFill>
                  <a:srgbClr val="000000"/>
                </a:solidFill>
                <a:latin typeface="Courier New"/>
              </a:rPr>
              <a:t>val</a:t>
            </a:r>
            <a:r>
              <a:rPr lang="en-US" altLang="zh-CN" sz="1600" b="1" dirty="0">
                <a:solidFill>
                  <a:srgbClr val="000000"/>
                </a:solidFill>
                <a:latin typeface="Courier New"/>
              </a:rPr>
              <a:t> : values) {</a:t>
            </a:r>
          </a:p>
          <a:p>
            <a:pPr marL="0" indent="0">
              <a:buNone/>
            </a:pPr>
            <a:r>
              <a:rPr lang="en-US" altLang="zh-CN" sz="1600" dirty="0">
                <a:solidFill>
                  <a:srgbClr val="000000"/>
                </a:solidFill>
                <a:latin typeface="Courier New"/>
              </a:rPr>
              <a:t>        sum += </a:t>
            </a:r>
            <a:r>
              <a:rPr lang="en-US" altLang="zh-CN" sz="1600" dirty="0" err="1">
                <a:solidFill>
                  <a:srgbClr val="000000"/>
                </a:solidFill>
                <a:latin typeface="Courier New"/>
              </a:rPr>
              <a:t>val.get</a:t>
            </a:r>
            <a:r>
              <a:rPr lang="en-US" altLang="zh-CN" sz="1600" dirty="0">
                <a:solidFill>
                  <a:srgbClr val="000000"/>
                </a:solidFill>
                <a:latin typeface="Courier New"/>
              </a:rPr>
              <a:t>();</a:t>
            </a:r>
          </a:p>
          <a:p>
            <a:pPr marL="0" indent="0">
              <a:buNone/>
            </a:pPr>
            <a:r>
              <a:rPr lang="zh-CN" altLang="en-US" sz="1600" dirty="0">
                <a:solidFill>
                  <a:srgbClr val="000000"/>
                </a:solidFill>
                <a:latin typeface="Courier New"/>
              </a:rPr>
              <a:t>      </a:t>
            </a:r>
            <a:r>
              <a:rPr lang="en-US" altLang="zh-CN" sz="1600" dirty="0">
                <a:solidFill>
                  <a:srgbClr val="000000"/>
                </a:solidFill>
                <a:latin typeface="Courier New"/>
              </a:rPr>
              <a:t>}</a:t>
            </a:r>
          </a:p>
          <a:p>
            <a:pPr marL="0" indent="0">
              <a:buNone/>
            </a:pPr>
            <a:r>
              <a:rPr lang="en-US" altLang="zh-CN" sz="1600" dirty="0">
                <a:solidFill>
                  <a:srgbClr val="000000"/>
                </a:solidFill>
                <a:latin typeface="Courier New"/>
              </a:rPr>
              <a:t>      </a:t>
            </a:r>
            <a:r>
              <a:rPr lang="en-US" altLang="zh-CN" sz="1600" dirty="0" err="1">
                <a:solidFill>
                  <a:srgbClr val="0000C0"/>
                </a:solidFill>
                <a:latin typeface="Courier New"/>
              </a:rPr>
              <a:t>result</a:t>
            </a:r>
            <a:r>
              <a:rPr lang="en-US" altLang="zh-CN" sz="1600" dirty="0" err="1">
                <a:solidFill>
                  <a:srgbClr val="000000"/>
                </a:solidFill>
                <a:latin typeface="Courier New"/>
              </a:rPr>
              <a:t>.set</a:t>
            </a:r>
            <a:r>
              <a:rPr lang="en-US" altLang="zh-CN" sz="1600" dirty="0">
                <a:solidFill>
                  <a:srgbClr val="000000"/>
                </a:solidFill>
                <a:latin typeface="Courier New"/>
              </a:rPr>
              <a:t>(sum);</a:t>
            </a:r>
          </a:p>
          <a:p>
            <a:pPr marL="0" indent="0">
              <a:buNone/>
            </a:pPr>
            <a:r>
              <a:rPr lang="en-US" altLang="zh-CN" sz="1600" dirty="0">
                <a:solidFill>
                  <a:srgbClr val="000000"/>
                </a:solidFill>
                <a:latin typeface="Courier New"/>
              </a:rPr>
              <a:t>      </a:t>
            </a:r>
            <a:r>
              <a:rPr lang="en-US" altLang="zh-CN" sz="1600" dirty="0" err="1">
                <a:solidFill>
                  <a:srgbClr val="000000"/>
                </a:solidFill>
                <a:latin typeface="Courier New"/>
              </a:rPr>
              <a:t>context.write</a:t>
            </a:r>
            <a:r>
              <a:rPr lang="en-US" altLang="zh-CN" sz="1600" dirty="0">
                <a:solidFill>
                  <a:srgbClr val="000000"/>
                </a:solidFill>
                <a:latin typeface="Courier New"/>
              </a:rPr>
              <a:t>(key, </a:t>
            </a:r>
            <a:r>
              <a:rPr lang="en-US" altLang="zh-CN" sz="1600" dirty="0">
                <a:solidFill>
                  <a:srgbClr val="0000C0"/>
                </a:solidFill>
                <a:latin typeface="Courier New"/>
              </a:rPr>
              <a:t>result</a:t>
            </a:r>
            <a:r>
              <a:rPr lang="en-US" altLang="zh-CN" sz="1600" dirty="0">
                <a:solidFill>
                  <a:srgbClr val="000000"/>
                </a:solidFill>
                <a:latin typeface="Courier New"/>
              </a:rPr>
              <a:t>);</a:t>
            </a:r>
          </a:p>
          <a:p>
            <a:pPr marL="0" indent="0">
              <a:buNone/>
            </a:pPr>
            <a:r>
              <a:rPr lang="zh-CN" altLang="en-US" sz="1600" dirty="0">
                <a:solidFill>
                  <a:srgbClr val="000000"/>
                </a:solidFill>
                <a:latin typeface="Courier New"/>
              </a:rPr>
              <a:t>    </a:t>
            </a:r>
            <a:r>
              <a:rPr lang="en-US" altLang="zh-CN" sz="1600" dirty="0">
                <a:solidFill>
                  <a:srgbClr val="000000"/>
                </a:solidFill>
                <a:latin typeface="Courier New"/>
              </a:rPr>
              <a:t>}</a:t>
            </a:r>
          </a:p>
          <a:p>
            <a:pPr marL="0" indent="0">
              <a:buNone/>
            </a:pPr>
            <a:r>
              <a:rPr lang="zh-CN" altLang="en-US" sz="1600" dirty="0">
                <a:solidFill>
                  <a:srgbClr val="000000"/>
                </a:solidFill>
                <a:latin typeface="Courier New"/>
              </a:rPr>
              <a:t>  </a:t>
            </a:r>
            <a:r>
              <a:rPr lang="en-US" altLang="zh-CN" sz="1600" dirty="0">
                <a:solidFill>
                  <a:srgbClr val="000000"/>
                </a:solidFill>
                <a:latin typeface="Courier New"/>
              </a:rPr>
              <a:t>}</a:t>
            </a:r>
            <a:endParaRPr lang="en-US" altLang="zh-CN" sz="1600" dirty="0"/>
          </a:p>
        </p:txBody>
      </p:sp>
    </p:spTree>
    <p:extLst>
      <p:ext uri="{BB962C8B-B14F-4D97-AF65-F5344CB8AC3E}">
        <p14:creationId xmlns="" xmlns:p14="http://schemas.microsoft.com/office/powerpoint/2010/main" val="2976460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71670" y="4857760"/>
            <a:ext cx="5214974" cy="646331"/>
          </a:xfrm>
          <a:prstGeom prst="rect">
            <a:avLst/>
          </a:prstGeom>
          <a:noFill/>
        </p:spPr>
        <p:txBody>
          <a:bodyPr wrap="square" rtlCol="0">
            <a:spAutoFit/>
          </a:bodyPr>
          <a:lstStyle/>
          <a:p>
            <a:r>
              <a:rPr lang="zh-CN" altLang="en-US" dirty="0" smtClean="0"/>
              <a:t>  </a:t>
            </a:r>
            <a:r>
              <a:rPr lang="zh-CN" altLang="en-US" dirty="0" smtClean="0">
                <a:ln>
                  <a:solidFill>
                    <a:schemeClr val="accent1"/>
                  </a:solidFill>
                </a:ln>
              </a:rPr>
              <a:t>复杂的分布式计算细节都由</a:t>
            </a:r>
            <a:r>
              <a:rPr lang="en-US" altLang="zh-CN" dirty="0" err="1" smtClean="0">
                <a:ln>
                  <a:solidFill>
                    <a:schemeClr val="accent1"/>
                  </a:solidFill>
                </a:ln>
              </a:rPr>
              <a:t>Hadoop</a:t>
            </a:r>
            <a:r>
              <a:rPr lang="zh-CN" altLang="en-US" dirty="0" smtClean="0">
                <a:ln>
                  <a:solidFill>
                    <a:schemeClr val="accent1"/>
                  </a:solidFill>
                </a:ln>
              </a:rPr>
              <a:t>来做了！</a:t>
            </a:r>
            <a:endParaRPr lang="en-US" altLang="zh-CN" dirty="0" smtClean="0">
              <a:ln>
                <a:solidFill>
                  <a:schemeClr val="accent1"/>
                </a:solidFill>
              </a:ln>
            </a:endParaRPr>
          </a:p>
          <a:p>
            <a:endParaRPr lang="zh-CN" altLang="en-US" dirty="0"/>
          </a:p>
        </p:txBody>
      </p:sp>
      <p:pic>
        <p:nvPicPr>
          <p:cNvPr id="1026" name="Picture 2" descr="C:\Documents and Settings\Administrator\桌面\hadoop stuff\fig1.gif"/>
          <p:cNvPicPr>
            <a:picLocks noChangeAspect="1" noChangeArrowheads="1"/>
          </p:cNvPicPr>
          <p:nvPr/>
        </p:nvPicPr>
        <p:blipFill>
          <a:blip r:embed="rId2"/>
          <a:srcRect/>
          <a:stretch>
            <a:fillRect/>
          </a:stretch>
        </p:blipFill>
        <p:spPr bwMode="auto">
          <a:xfrm>
            <a:off x="2000232" y="1500174"/>
            <a:ext cx="5019675" cy="3048000"/>
          </a:xfrm>
          <a:prstGeom prst="rect">
            <a:avLst/>
          </a:prstGeom>
          <a:noFill/>
        </p:spPr>
      </p:pic>
    </p:spTree>
    <p:extLst>
      <p:ext uri="{BB962C8B-B14F-4D97-AF65-F5344CB8AC3E}">
        <p14:creationId xmlns="" xmlns:p14="http://schemas.microsoft.com/office/powerpoint/2010/main" val="372802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57422" y="714356"/>
            <a:ext cx="4643470" cy="3929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标题 4"/>
          <p:cNvSpPr>
            <a:spLocks noGrp="1"/>
          </p:cNvSpPr>
          <p:nvPr>
            <p:ph type="title" orient="vert"/>
          </p:nvPr>
        </p:nvSpPr>
        <p:spPr/>
        <p:txBody>
          <a:bodyPr/>
          <a:lstStyle/>
          <a:p>
            <a:r>
              <a:rPr lang="en-US" altLang="zh-CN" dirty="0" smtClean="0"/>
              <a:t>HOW TO PLAY</a:t>
            </a:r>
            <a:endParaRPr lang="zh-CN" altLang="en-US" dirty="0"/>
          </a:p>
        </p:txBody>
      </p:sp>
      <p:sp>
        <p:nvSpPr>
          <p:cNvPr id="6" name="竖排文字占位符 5"/>
          <p:cNvSpPr>
            <a:spLocks noGrp="1"/>
          </p:cNvSpPr>
          <p:nvPr>
            <p:ph type="body" orient="vert" idx="1"/>
          </p:nvPr>
        </p:nvSpPr>
        <p:spPr/>
        <p:txBody>
          <a:bodyPr/>
          <a:lstStyle/>
          <a:p>
            <a:r>
              <a:rPr lang="zh-CN" altLang="en-US" dirty="0" smtClean="0"/>
              <a:t>小象是怎么拨动齿轮的</a:t>
            </a:r>
            <a:endParaRPr lang="zh-CN" altLang="en-US" dirty="0"/>
          </a:p>
        </p:txBody>
      </p:sp>
      <p:pic>
        <p:nvPicPr>
          <p:cNvPr id="1026" name="Picture 2" descr="C:\Documents and Settings\Administrator\桌面\hadoop stuff\gears.jpg"/>
          <p:cNvPicPr>
            <a:picLocks noChangeAspect="1" noChangeArrowheads="1"/>
          </p:cNvPicPr>
          <p:nvPr/>
        </p:nvPicPr>
        <p:blipFill>
          <a:blip r:embed="rId2">
            <a:lum bright="1000" contrast="1000"/>
          </a:blip>
          <a:srcRect/>
          <a:stretch>
            <a:fillRect/>
          </a:stretch>
        </p:blipFill>
        <p:spPr bwMode="auto">
          <a:xfrm>
            <a:off x="571472" y="571480"/>
            <a:ext cx="5207000" cy="5357850"/>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63500" dist="50800" dir="16200000">
              <a:prstClr val="black">
                <a:alpha val="31000"/>
              </a:prstClr>
            </a:innerShdw>
          </a:effectLst>
        </p:spPr>
      </p:pic>
      <p:pic>
        <p:nvPicPr>
          <p:cNvPr id="2050" name="Picture 2" descr="C:\Documents and Settings\Administrator\桌面\hadoop stuff\images.jpg"/>
          <p:cNvPicPr>
            <a:picLocks noChangeAspect="1" noChangeArrowheads="1"/>
          </p:cNvPicPr>
          <p:nvPr/>
        </p:nvPicPr>
        <p:blipFill>
          <a:blip r:embed="rId3">
            <a:duotone>
              <a:prstClr val="black"/>
              <a:schemeClr val="accent6">
                <a:tint val="45000"/>
                <a:satMod val="400000"/>
              </a:schemeClr>
            </a:duotone>
          </a:blip>
          <a:srcRect/>
          <a:stretch>
            <a:fillRect/>
          </a:stretch>
        </p:blipFill>
        <p:spPr bwMode="auto">
          <a:xfrm>
            <a:off x="7429520" y="428604"/>
            <a:ext cx="1071562" cy="1123950"/>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469900" dist="660400" dir="11400000" algn="ctr" rotWithShape="0">
              <a:schemeClr val="tx1">
                <a:lumMod val="50000"/>
                <a:lumOff val="50000"/>
                <a:alpha val="59000"/>
              </a:scheme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公社（</a:t>
            </a:r>
            <a:r>
              <a:rPr lang="en-US" altLang="zh-CN" dirty="0" smtClean="0">
                <a:hlinkClick r:id="rId2"/>
              </a:rPr>
              <a:t>LinuxIDC.com</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Linux</a:t>
            </a:r>
            <a:r>
              <a:rPr lang="zh-CN" altLang="en-US" dirty="0" smtClean="0"/>
              <a:t>公社（</a:t>
            </a:r>
            <a:r>
              <a:rPr lang="en-US" altLang="zh-CN" dirty="0" smtClean="0">
                <a:hlinkClick r:id="rId2"/>
              </a:rPr>
              <a:t>LinuxIDC.com</a:t>
            </a:r>
            <a:r>
              <a:rPr lang="zh-CN" altLang="en-US" dirty="0" smtClean="0"/>
              <a:t>）于</a:t>
            </a:r>
            <a:r>
              <a:rPr lang="en-US" altLang="zh-CN" dirty="0" smtClean="0"/>
              <a:t>2006</a:t>
            </a:r>
            <a:r>
              <a:rPr lang="zh-CN" altLang="en-US" dirty="0" smtClean="0"/>
              <a:t>年</a:t>
            </a:r>
            <a:r>
              <a:rPr lang="en-US" altLang="zh-CN" dirty="0" smtClean="0"/>
              <a:t>9</a:t>
            </a:r>
            <a:r>
              <a:rPr lang="zh-CN" altLang="en-US" dirty="0" smtClean="0"/>
              <a:t>月</a:t>
            </a:r>
            <a:r>
              <a:rPr lang="en-US" altLang="zh-CN" dirty="0" smtClean="0"/>
              <a:t>25</a:t>
            </a:r>
            <a:r>
              <a:rPr lang="zh-CN" altLang="en-US" dirty="0" smtClean="0"/>
              <a:t>日注册并开通网站，</a:t>
            </a:r>
            <a:r>
              <a:rPr lang="en-US" altLang="zh-CN" dirty="0" smtClean="0"/>
              <a:t>Linux</a:t>
            </a:r>
            <a:r>
              <a:rPr lang="zh-CN" altLang="en-US" dirty="0" smtClean="0"/>
              <a:t>现在已经成为一种广受关注和支持的一种操作系统，</a:t>
            </a:r>
            <a:r>
              <a:rPr lang="en-US" altLang="zh-CN" dirty="0" smtClean="0"/>
              <a:t>IDC</a:t>
            </a:r>
            <a:r>
              <a:rPr lang="zh-CN" altLang="en-US" dirty="0" smtClean="0"/>
              <a:t>是互联网数据中心，</a:t>
            </a:r>
            <a:r>
              <a:rPr lang="en-US" altLang="zh-CN" dirty="0" err="1" smtClean="0"/>
              <a:t>LinuxIDC</a:t>
            </a:r>
            <a:r>
              <a:rPr lang="zh-CN" altLang="en-US" dirty="0" smtClean="0"/>
              <a:t>就是关于</a:t>
            </a:r>
            <a:r>
              <a:rPr lang="en-US" altLang="zh-CN" dirty="0" smtClean="0"/>
              <a:t>Linux</a:t>
            </a:r>
            <a:r>
              <a:rPr lang="zh-CN" altLang="en-US" dirty="0" smtClean="0"/>
              <a:t>的数据中心。</a:t>
            </a:r>
          </a:p>
          <a:p>
            <a:endParaRPr lang="zh-CN" altLang="en-US" dirty="0" smtClean="0"/>
          </a:p>
          <a:p>
            <a:r>
              <a:rPr lang="en-US" altLang="zh-CN" dirty="0" smtClean="0">
                <a:hlinkClick r:id="rId2"/>
              </a:rPr>
              <a:t>LinuxIDC.com</a:t>
            </a:r>
            <a:r>
              <a:rPr lang="zh-CN" altLang="en-US" dirty="0" smtClean="0"/>
              <a:t>提供包括</a:t>
            </a:r>
            <a:r>
              <a:rPr lang="en-US" altLang="zh-CN" dirty="0" err="1" smtClean="0"/>
              <a:t>Ubuntu</a:t>
            </a:r>
            <a:r>
              <a:rPr lang="zh-CN" altLang="en-US" dirty="0" smtClean="0"/>
              <a:t>，</a:t>
            </a:r>
            <a:r>
              <a:rPr lang="en-US" altLang="zh-CN" dirty="0" smtClean="0"/>
              <a:t>Fedora</a:t>
            </a:r>
            <a:r>
              <a:rPr lang="zh-CN" altLang="en-US" dirty="0" smtClean="0"/>
              <a:t>，</a:t>
            </a:r>
            <a:r>
              <a:rPr lang="en-US" altLang="zh-CN" dirty="0" smtClean="0"/>
              <a:t>SUSE</a:t>
            </a:r>
            <a:r>
              <a:rPr lang="zh-CN" altLang="en-US" dirty="0" smtClean="0"/>
              <a:t>技术，以及最新</a:t>
            </a:r>
            <a:r>
              <a:rPr lang="en-US" altLang="zh-CN" dirty="0" smtClean="0"/>
              <a:t>IT</a:t>
            </a:r>
            <a:r>
              <a:rPr lang="zh-CN" altLang="en-US" dirty="0" smtClean="0"/>
              <a:t>资讯等</a:t>
            </a:r>
            <a:r>
              <a:rPr lang="en-US" altLang="zh-CN" dirty="0" smtClean="0"/>
              <a:t>Linux</a:t>
            </a:r>
            <a:r>
              <a:rPr lang="zh-CN" altLang="en-US" dirty="0" smtClean="0"/>
              <a:t>专业类网站。</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1631" y="332656"/>
            <a:ext cx="8229600" cy="1143000"/>
          </a:xfrm>
        </p:spPr>
        <p:txBody>
          <a:bodyPr/>
          <a:lstStyle/>
          <a:p>
            <a:r>
              <a:rPr lang="en-US" altLang="zh-CN" dirty="0" err="1" smtClean="0"/>
              <a:t>Hadoop</a:t>
            </a:r>
            <a:r>
              <a:rPr lang="zh-CN" altLang="en-US" dirty="0" smtClean="0"/>
              <a:t> </a:t>
            </a:r>
            <a:r>
              <a:rPr lang="zh-CN" altLang="en-US" dirty="0"/>
              <a:t>里启动</a:t>
            </a:r>
            <a:r>
              <a:rPr lang="en-US" altLang="zh-CN" dirty="0"/>
              <a:t>job</a:t>
            </a:r>
            <a:r>
              <a:rPr lang="zh-CN" altLang="en-US" dirty="0"/>
              <a:t>的过程</a:t>
            </a:r>
          </a:p>
        </p:txBody>
      </p:sp>
      <p:sp>
        <p:nvSpPr>
          <p:cNvPr id="4" name="Rectangle 5"/>
          <p:cNvSpPr/>
          <p:nvPr/>
        </p:nvSpPr>
        <p:spPr>
          <a:xfrm>
            <a:off x="237331" y="1738312"/>
            <a:ext cx="3124200" cy="1600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5" name="Rectangle 6"/>
          <p:cNvSpPr/>
          <p:nvPr/>
        </p:nvSpPr>
        <p:spPr>
          <a:xfrm>
            <a:off x="542131" y="2043112"/>
            <a:ext cx="25146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6" name="Rectangle 7"/>
          <p:cNvSpPr/>
          <p:nvPr/>
        </p:nvSpPr>
        <p:spPr>
          <a:xfrm>
            <a:off x="618331" y="2195512"/>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7" name="Rectangle 8"/>
          <p:cNvSpPr/>
          <p:nvPr/>
        </p:nvSpPr>
        <p:spPr>
          <a:xfrm>
            <a:off x="2066131" y="2195512"/>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8" name="Rectangle 9"/>
          <p:cNvSpPr/>
          <p:nvPr/>
        </p:nvSpPr>
        <p:spPr>
          <a:xfrm>
            <a:off x="4885531" y="1662112"/>
            <a:ext cx="3124200" cy="1600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9" name="Rectangle 10"/>
          <p:cNvSpPr/>
          <p:nvPr/>
        </p:nvSpPr>
        <p:spPr>
          <a:xfrm>
            <a:off x="5190331" y="1966912"/>
            <a:ext cx="25146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10" name="Rectangle 11"/>
          <p:cNvSpPr/>
          <p:nvPr/>
        </p:nvSpPr>
        <p:spPr>
          <a:xfrm>
            <a:off x="5952331" y="2195512"/>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11" name="Rectangle 13"/>
          <p:cNvSpPr/>
          <p:nvPr/>
        </p:nvSpPr>
        <p:spPr>
          <a:xfrm>
            <a:off x="4961731" y="3719512"/>
            <a:ext cx="3048000" cy="2590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12" name="Rectangle 14"/>
          <p:cNvSpPr/>
          <p:nvPr/>
        </p:nvSpPr>
        <p:spPr>
          <a:xfrm>
            <a:off x="5037931" y="5091112"/>
            <a:ext cx="28956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13" name="Rectangle 15"/>
          <p:cNvSpPr/>
          <p:nvPr/>
        </p:nvSpPr>
        <p:spPr>
          <a:xfrm>
            <a:off x="5190331" y="5319712"/>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14" name="Rectangle 16"/>
          <p:cNvSpPr/>
          <p:nvPr/>
        </p:nvSpPr>
        <p:spPr>
          <a:xfrm>
            <a:off x="6714331" y="5319712"/>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15" name="Rectangle 17"/>
          <p:cNvSpPr/>
          <p:nvPr/>
        </p:nvSpPr>
        <p:spPr>
          <a:xfrm>
            <a:off x="5952331" y="3948112"/>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16" name="Explosion 1 18"/>
          <p:cNvSpPr/>
          <p:nvPr/>
        </p:nvSpPr>
        <p:spPr>
          <a:xfrm>
            <a:off x="1685131" y="4252912"/>
            <a:ext cx="1828800" cy="1828800"/>
          </a:xfrm>
          <a:prstGeom prst="irregularSeal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zh-CN">
              <a:solidFill>
                <a:srgbClr val="FFFFFF"/>
              </a:solidFill>
              <a:cs typeface="Arial" charset="0"/>
            </a:endParaRPr>
          </a:p>
        </p:txBody>
      </p:sp>
      <p:sp>
        <p:nvSpPr>
          <p:cNvPr id="17" name="TextBox 19"/>
          <p:cNvSpPr txBox="1">
            <a:spLocks noChangeArrowheads="1"/>
          </p:cNvSpPr>
          <p:nvPr/>
        </p:nvSpPr>
        <p:spPr bwMode="auto">
          <a:xfrm>
            <a:off x="2066131" y="4862512"/>
            <a:ext cx="968375" cy="64611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zh-CN" sz="1200">
                <a:ea typeface="宋体" charset="-122"/>
              </a:rPr>
              <a:t>Shared File</a:t>
            </a:r>
          </a:p>
          <a:p>
            <a:pPr algn="ctr" eaLnBrk="1" hangingPunct="1"/>
            <a:r>
              <a:rPr lang="en-US" altLang="zh-CN" sz="1200">
                <a:ea typeface="宋体" charset="-122"/>
              </a:rPr>
              <a:t>System</a:t>
            </a:r>
          </a:p>
          <a:p>
            <a:pPr algn="ctr" eaLnBrk="1" hangingPunct="1"/>
            <a:r>
              <a:rPr lang="en-US" altLang="zh-CN" sz="1200">
                <a:ea typeface="宋体" charset="-122"/>
              </a:rPr>
              <a:t>HDFS</a:t>
            </a:r>
          </a:p>
        </p:txBody>
      </p:sp>
      <p:cxnSp>
        <p:nvCxnSpPr>
          <p:cNvPr id="18" name="Straight Arrow Connector 21"/>
          <p:cNvCxnSpPr>
            <a:stCxn id="7" idx="2"/>
          </p:cNvCxnSpPr>
          <p:nvPr/>
        </p:nvCxnSpPr>
        <p:spPr>
          <a:xfrm rot="5400000">
            <a:off x="1456532" y="3795712"/>
            <a:ext cx="2133600" cy="3175"/>
          </a:xfrm>
          <a:prstGeom prst="straightConnector1">
            <a:avLst/>
          </a:prstGeom>
          <a:ln w="158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22"/>
          <p:cNvCxnSpPr/>
          <p:nvPr/>
        </p:nvCxnSpPr>
        <p:spPr>
          <a:xfrm rot="10800000" flipV="1">
            <a:off x="3132931" y="2728912"/>
            <a:ext cx="2819400" cy="1981200"/>
          </a:xfrm>
          <a:prstGeom prst="straightConnector1">
            <a:avLst/>
          </a:prstGeom>
          <a:ln w="158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25"/>
          <p:cNvCxnSpPr>
            <a:stCxn id="15" idx="1"/>
          </p:cNvCxnSpPr>
          <p:nvPr/>
        </p:nvCxnSpPr>
        <p:spPr>
          <a:xfrm rot="10800000" flipV="1">
            <a:off x="3209131" y="4367212"/>
            <a:ext cx="2743200" cy="647700"/>
          </a:xfrm>
          <a:prstGeom prst="straightConnector1">
            <a:avLst/>
          </a:prstGeom>
          <a:ln w="158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8"/>
          <p:cNvCxnSpPr>
            <a:stCxn id="6" idx="3"/>
            <a:endCxn id="7" idx="1"/>
          </p:cNvCxnSpPr>
          <p:nvPr/>
        </p:nvCxnSpPr>
        <p:spPr>
          <a:xfrm>
            <a:off x="1532731" y="2462212"/>
            <a:ext cx="533400" cy="1588"/>
          </a:xfrm>
          <a:prstGeom prst="straightConnector1">
            <a:avLst/>
          </a:prstGeom>
          <a:ln w="158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31"/>
          <p:cNvCxnSpPr/>
          <p:nvPr/>
        </p:nvCxnSpPr>
        <p:spPr>
          <a:xfrm>
            <a:off x="2980531" y="2271712"/>
            <a:ext cx="2971800" cy="1588"/>
          </a:xfrm>
          <a:prstGeom prst="straightConnector1">
            <a:avLst/>
          </a:prstGeom>
          <a:ln w="158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33"/>
          <p:cNvCxnSpPr/>
          <p:nvPr/>
        </p:nvCxnSpPr>
        <p:spPr>
          <a:xfrm>
            <a:off x="2980531" y="2576512"/>
            <a:ext cx="2971800" cy="1588"/>
          </a:xfrm>
          <a:prstGeom prst="straightConnector1">
            <a:avLst/>
          </a:prstGeom>
          <a:ln w="158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39"/>
          <p:cNvCxnSpPr>
            <a:stCxn id="15" idx="0"/>
            <a:endCxn id="10" idx="2"/>
          </p:cNvCxnSpPr>
          <p:nvPr/>
        </p:nvCxnSpPr>
        <p:spPr>
          <a:xfrm rot="5400000" flipH="1" flipV="1">
            <a:off x="5952332" y="3338512"/>
            <a:ext cx="1219200" cy="3175"/>
          </a:xfrm>
          <a:prstGeom prst="straightConnector1">
            <a:avLst/>
          </a:prstGeom>
          <a:ln w="158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43"/>
          <p:cNvCxnSpPr>
            <a:stCxn id="15" idx="2"/>
            <a:endCxn id="13" idx="0"/>
          </p:cNvCxnSpPr>
          <p:nvPr/>
        </p:nvCxnSpPr>
        <p:spPr>
          <a:xfrm rot="5400000">
            <a:off x="5838031" y="4595812"/>
            <a:ext cx="533400" cy="914400"/>
          </a:xfrm>
          <a:prstGeom prst="straightConnector1">
            <a:avLst/>
          </a:prstGeom>
          <a:ln w="158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47"/>
          <p:cNvCxnSpPr>
            <a:stCxn id="13" idx="3"/>
            <a:endCxn id="14" idx="1"/>
          </p:cNvCxnSpPr>
          <p:nvPr/>
        </p:nvCxnSpPr>
        <p:spPr>
          <a:xfrm>
            <a:off x="6104731" y="5586412"/>
            <a:ext cx="609600" cy="1588"/>
          </a:xfrm>
          <a:prstGeom prst="straightConnector1">
            <a:avLst/>
          </a:prstGeom>
          <a:ln w="158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extBox 54"/>
          <p:cNvSpPr txBox="1">
            <a:spLocks noChangeArrowheads="1"/>
          </p:cNvSpPr>
          <p:nvPr/>
        </p:nvSpPr>
        <p:spPr bwMode="auto">
          <a:xfrm>
            <a:off x="1151731" y="3033712"/>
            <a:ext cx="984250" cy="27622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Client Node</a:t>
            </a:r>
          </a:p>
        </p:txBody>
      </p:sp>
      <p:sp>
        <p:nvSpPr>
          <p:cNvPr id="28" name="TextBox 55"/>
          <p:cNvSpPr txBox="1">
            <a:spLocks noChangeArrowheads="1"/>
          </p:cNvSpPr>
          <p:nvPr/>
        </p:nvSpPr>
        <p:spPr bwMode="auto">
          <a:xfrm>
            <a:off x="618331" y="2271712"/>
            <a:ext cx="1009650" cy="46196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MapReduce</a:t>
            </a:r>
          </a:p>
          <a:p>
            <a:pPr eaLnBrk="1" hangingPunct="1"/>
            <a:r>
              <a:rPr lang="en-US" altLang="zh-CN" sz="1200">
                <a:ea typeface="宋体" charset="-122"/>
              </a:rPr>
              <a:t>Program</a:t>
            </a:r>
          </a:p>
        </p:txBody>
      </p:sp>
      <p:sp>
        <p:nvSpPr>
          <p:cNvPr id="29" name="TextBox 56"/>
          <p:cNvSpPr txBox="1">
            <a:spLocks noChangeArrowheads="1"/>
          </p:cNvSpPr>
          <p:nvPr/>
        </p:nvSpPr>
        <p:spPr bwMode="auto">
          <a:xfrm>
            <a:off x="6028531" y="2347912"/>
            <a:ext cx="987425" cy="27622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Job Tracker</a:t>
            </a:r>
          </a:p>
        </p:txBody>
      </p:sp>
      <p:sp>
        <p:nvSpPr>
          <p:cNvPr id="30" name="TextBox 57"/>
          <p:cNvSpPr txBox="1">
            <a:spLocks noChangeArrowheads="1"/>
          </p:cNvSpPr>
          <p:nvPr/>
        </p:nvSpPr>
        <p:spPr bwMode="auto">
          <a:xfrm>
            <a:off x="1304131" y="2728912"/>
            <a:ext cx="927100" cy="27622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Client JVM</a:t>
            </a:r>
          </a:p>
        </p:txBody>
      </p:sp>
      <p:sp>
        <p:nvSpPr>
          <p:cNvPr id="31" name="TextBox 58"/>
          <p:cNvSpPr txBox="1">
            <a:spLocks noChangeArrowheads="1"/>
          </p:cNvSpPr>
          <p:nvPr/>
        </p:nvSpPr>
        <p:spPr bwMode="auto">
          <a:xfrm>
            <a:off x="2142331" y="2271712"/>
            <a:ext cx="822325" cy="27622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dirty="0" err="1">
                <a:ea typeface="宋体" charset="-122"/>
              </a:rPr>
              <a:t>JobClient</a:t>
            </a:r>
            <a:endParaRPr lang="en-US" altLang="zh-CN" sz="1200" dirty="0">
              <a:ea typeface="宋体" charset="-122"/>
            </a:endParaRPr>
          </a:p>
        </p:txBody>
      </p:sp>
      <p:sp>
        <p:nvSpPr>
          <p:cNvPr id="32" name="TextBox 59"/>
          <p:cNvSpPr txBox="1">
            <a:spLocks noChangeArrowheads="1"/>
          </p:cNvSpPr>
          <p:nvPr/>
        </p:nvSpPr>
        <p:spPr bwMode="auto">
          <a:xfrm>
            <a:off x="1532731" y="2195512"/>
            <a:ext cx="823913" cy="27622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1:run Job</a:t>
            </a:r>
          </a:p>
        </p:txBody>
      </p:sp>
      <p:sp>
        <p:nvSpPr>
          <p:cNvPr id="33" name="TextBox 60"/>
          <p:cNvSpPr txBox="1">
            <a:spLocks noChangeArrowheads="1"/>
          </p:cNvSpPr>
          <p:nvPr/>
        </p:nvSpPr>
        <p:spPr bwMode="auto">
          <a:xfrm>
            <a:off x="3590131" y="1966912"/>
            <a:ext cx="849313" cy="46196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2:getnew </a:t>
            </a:r>
          </a:p>
          <a:p>
            <a:pPr eaLnBrk="1" hangingPunct="1"/>
            <a:r>
              <a:rPr lang="en-US" altLang="zh-CN" sz="1200">
                <a:ea typeface="宋体" charset="-122"/>
              </a:rPr>
              <a:t>Job ID</a:t>
            </a:r>
          </a:p>
        </p:txBody>
      </p:sp>
      <p:sp>
        <p:nvSpPr>
          <p:cNvPr id="34" name="TextBox 61"/>
          <p:cNvSpPr txBox="1">
            <a:spLocks noChangeArrowheads="1"/>
          </p:cNvSpPr>
          <p:nvPr/>
        </p:nvSpPr>
        <p:spPr bwMode="auto">
          <a:xfrm>
            <a:off x="2142331" y="3643312"/>
            <a:ext cx="917575" cy="46196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3:Copy </a:t>
            </a:r>
          </a:p>
          <a:p>
            <a:pPr eaLnBrk="1" hangingPunct="1"/>
            <a:r>
              <a:rPr lang="en-US" altLang="zh-CN" sz="1200">
                <a:ea typeface="宋体" charset="-122"/>
              </a:rPr>
              <a:t>Resources</a:t>
            </a:r>
          </a:p>
        </p:txBody>
      </p:sp>
      <p:sp>
        <p:nvSpPr>
          <p:cNvPr id="35" name="TextBox 62"/>
          <p:cNvSpPr txBox="1">
            <a:spLocks noChangeArrowheads="1"/>
          </p:cNvSpPr>
          <p:nvPr/>
        </p:nvSpPr>
        <p:spPr bwMode="auto">
          <a:xfrm>
            <a:off x="3437731" y="2576512"/>
            <a:ext cx="1123950" cy="27622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4: Submit Job</a:t>
            </a:r>
          </a:p>
        </p:txBody>
      </p:sp>
      <p:sp>
        <p:nvSpPr>
          <p:cNvPr id="36" name="TextBox 63"/>
          <p:cNvSpPr txBox="1">
            <a:spLocks noChangeArrowheads="1"/>
          </p:cNvSpPr>
          <p:nvPr/>
        </p:nvSpPr>
        <p:spPr bwMode="auto">
          <a:xfrm>
            <a:off x="7247731" y="2271712"/>
            <a:ext cx="865188" cy="46196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5:Initialize</a:t>
            </a:r>
          </a:p>
          <a:p>
            <a:pPr eaLnBrk="1" hangingPunct="1"/>
            <a:r>
              <a:rPr lang="en-US" altLang="zh-CN" sz="1200">
                <a:ea typeface="宋体" charset="-122"/>
              </a:rPr>
              <a:t>Job</a:t>
            </a:r>
          </a:p>
        </p:txBody>
      </p:sp>
      <p:sp>
        <p:nvSpPr>
          <p:cNvPr id="37" name="TextBox 64"/>
          <p:cNvSpPr txBox="1">
            <a:spLocks noChangeArrowheads="1"/>
          </p:cNvSpPr>
          <p:nvPr/>
        </p:nvSpPr>
        <p:spPr bwMode="auto">
          <a:xfrm>
            <a:off x="3742531" y="3490912"/>
            <a:ext cx="1012825" cy="46196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6: Retrieve  </a:t>
            </a:r>
          </a:p>
          <a:p>
            <a:pPr eaLnBrk="1" hangingPunct="1"/>
            <a:r>
              <a:rPr lang="en-US" altLang="zh-CN" sz="1200">
                <a:ea typeface="宋体" charset="-122"/>
              </a:rPr>
              <a:t>Input Splits</a:t>
            </a:r>
          </a:p>
        </p:txBody>
      </p:sp>
      <p:sp>
        <p:nvSpPr>
          <p:cNvPr id="38" name="TextBox 65"/>
          <p:cNvSpPr txBox="1">
            <a:spLocks noChangeArrowheads="1"/>
          </p:cNvSpPr>
          <p:nvPr/>
        </p:nvSpPr>
        <p:spPr bwMode="auto">
          <a:xfrm>
            <a:off x="5723731" y="2957512"/>
            <a:ext cx="1439863" cy="27622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Job  Tracker Node</a:t>
            </a:r>
          </a:p>
        </p:txBody>
      </p:sp>
      <p:sp>
        <p:nvSpPr>
          <p:cNvPr id="39" name="TextBox 66"/>
          <p:cNvSpPr txBox="1">
            <a:spLocks noChangeArrowheads="1"/>
          </p:cNvSpPr>
          <p:nvPr/>
        </p:nvSpPr>
        <p:spPr bwMode="auto">
          <a:xfrm>
            <a:off x="6180931" y="3262312"/>
            <a:ext cx="1090613" cy="46196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7:Heart Beat</a:t>
            </a:r>
          </a:p>
          <a:p>
            <a:pPr eaLnBrk="1" hangingPunct="1"/>
            <a:r>
              <a:rPr lang="en-US" altLang="zh-CN" sz="1200">
                <a:ea typeface="宋体" charset="-122"/>
              </a:rPr>
              <a:t>(returns task)</a:t>
            </a:r>
          </a:p>
        </p:txBody>
      </p:sp>
      <p:sp>
        <p:nvSpPr>
          <p:cNvPr id="40" name="TextBox 67"/>
          <p:cNvSpPr txBox="1">
            <a:spLocks noChangeArrowheads="1"/>
          </p:cNvSpPr>
          <p:nvPr/>
        </p:nvSpPr>
        <p:spPr bwMode="auto">
          <a:xfrm>
            <a:off x="6104731" y="4862512"/>
            <a:ext cx="857250" cy="27622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9: Launch</a:t>
            </a:r>
          </a:p>
        </p:txBody>
      </p:sp>
      <p:sp>
        <p:nvSpPr>
          <p:cNvPr id="41" name="TextBox 68"/>
          <p:cNvSpPr txBox="1">
            <a:spLocks noChangeArrowheads="1"/>
          </p:cNvSpPr>
          <p:nvPr/>
        </p:nvSpPr>
        <p:spPr bwMode="auto">
          <a:xfrm>
            <a:off x="6028531" y="5319712"/>
            <a:ext cx="677863" cy="27622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10:Run</a:t>
            </a:r>
          </a:p>
        </p:txBody>
      </p:sp>
      <p:sp>
        <p:nvSpPr>
          <p:cNvPr id="42" name="TextBox 69"/>
          <p:cNvSpPr txBox="1">
            <a:spLocks noChangeArrowheads="1"/>
          </p:cNvSpPr>
          <p:nvPr/>
        </p:nvSpPr>
        <p:spPr bwMode="auto">
          <a:xfrm>
            <a:off x="5342731" y="5472112"/>
            <a:ext cx="531813" cy="27622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Child</a:t>
            </a:r>
          </a:p>
        </p:txBody>
      </p:sp>
      <p:sp>
        <p:nvSpPr>
          <p:cNvPr id="43" name="TextBox 70"/>
          <p:cNvSpPr txBox="1">
            <a:spLocks noChangeArrowheads="1"/>
          </p:cNvSpPr>
          <p:nvPr/>
        </p:nvSpPr>
        <p:spPr bwMode="auto">
          <a:xfrm>
            <a:off x="6714331" y="5395912"/>
            <a:ext cx="1068388" cy="46196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Map Task or</a:t>
            </a:r>
          </a:p>
          <a:p>
            <a:pPr eaLnBrk="1" hangingPunct="1"/>
            <a:r>
              <a:rPr lang="en-US" altLang="zh-CN" sz="1200">
                <a:ea typeface="宋体" charset="-122"/>
              </a:rPr>
              <a:t>Reduce Task</a:t>
            </a:r>
          </a:p>
        </p:txBody>
      </p:sp>
      <p:sp>
        <p:nvSpPr>
          <p:cNvPr id="44" name="TextBox 71"/>
          <p:cNvSpPr txBox="1">
            <a:spLocks noChangeArrowheads="1"/>
          </p:cNvSpPr>
          <p:nvPr/>
        </p:nvSpPr>
        <p:spPr bwMode="auto">
          <a:xfrm>
            <a:off x="5723731" y="5853112"/>
            <a:ext cx="1465263" cy="27622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Task Tracker Node</a:t>
            </a:r>
          </a:p>
        </p:txBody>
      </p:sp>
      <p:sp>
        <p:nvSpPr>
          <p:cNvPr id="45" name="TextBox 72"/>
          <p:cNvSpPr txBox="1">
            <a:spLocks noChangeArrowheads="1"/>
          </p:cNvSpPr>
          <p:nvPr/>
        </p:nvSpPr>
        <p:spPr bwMode="auto">
          <a:xfrm>
            <a:off x="6028531" y="4252912"/>
            <a:ext cx="1016000" cy="276225"/>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a:ea typeface="宋体" charset="-122"/>
              </a:rPr>
              <a:t>TaskTracker</a:t>
            </a:r>
          </a:p>
        </p:txBody>
      </p:sp>
      <p:sp>
        <p:nvSpPr>
          <p:cNvPr id="46" name="TextBox 73"/>
          <p:cNvSpPr txBox="1">
            <a:spLocks noChangeArrowheads="1"/>
          </p:cNvSpPr>
          <p:nvPr/>
        </p:nvSpPr>
        <p:spPr bwMode="auto">
          <a:xfrm>
            <a:off x="3971131" y="4329112"/>
            <a:ext cx="1208088" cy="46196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zh-CN" sz="1200" dirty="0">
                <a:ea typeface="宋体" charset="-122"/>
              </a:rPr>
              <a:t>8: Retrieve</a:t>
            </a:r>
          </a:p>
          <a:p>
            <a:pPr eaLnBrk="1" hangingPunct="1"/>
            <a:r>
              <a:rPr lang="en-US" altLang="zh-CN" sz="1200" dirty="0">
                <a:ea typeface="宋体" charset="-122"/>
              </a:rPr>
              <a:t>Job Resources</a:t>
            </a:r>
          </a:p>
        </p:txBody>
      </p:sp>
    </p:spTree>
    <p:extLst>
      <p:ext uri="{BB962C8B-B14F-4D97-AF65-F5344CB8AC3E}">
        <p14:creationId xmlns="" xmlns:p14="http://schemas.microsoft.com/office/powerpoint/2010/main" val="2437425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JobTracker</a:t>
            </a:r>
            <a:r>
              <a:rPr lang="zh-CN" altLang="en-US" b="1" dirty="0" smtClean="0"/>
              <a:t>和</a:t>
            </a:r>
            <a:r>
              <a:rPr lang="en-US" altLang="zh-CN" b="1" dirty="0" err="1" smtClean="0"/>
              <a:t>TaskTracker</a:t>
            </a:r>
            <a:r>
              <a:rPr lang="zh-CN" altLang="en-US" b="1" dirty="0" smtClean="0"/>
              <a:t>：</a:t>
            </a:r>
            <a:endParaRPr lang="en-US" altLang="zh-CN" b="1" dirty="0" smtClean="0"/>
          </a:p>
        </p:txBody>
      </p:sp>
      <p:sp>
        <p:nvSpPr>
          <p:cNvPr id="3" name="内容占位符 2"/>
          <p:cNvSpPr>
            <a:spLocks noGrp="1"/>
          </p:cNvSpPr>
          <p:nvPr>
            <p:ph idx="1"/>
          </p:nvPr>
        </p:nvSpPr>
        <p:spPr/>
        <p:txBody>
          <a:bodyPr/>
          <a:lstStyle/>
          <a:p>
            <a:r>
              <a:rPr lang="en-US" altLang="zh-CN" dirty="0" err="1" smtClean="0"/>
              <a:t>JobTracker</a:t>
            </a:r>
            <a:r>
              <a:rPr lang="zh-CN" altLang="en-US" dirty="0" smtClean="0"/>
              <a:t>：</a:t>
            </a:r>
            <a:r>
              <a:rPr lang="en-US" altLang="zh-CN" dirty="0" smtClean="0"/>
              <a:t>master</a:t>
            </a:r>
            <a:r>
              <a:rPr lang="zh-CN" altLang="en-US" dirty="0" smtClean="0"/>
              <a:t>服务。</a:t>
            </a:r>
            <a:endParaRPr lang="en-US" altLang="zh-CN" dirty="0" smtClean="0"/>
          </a:p>
          <a:p>
            <a:r>
              <a:rPr lang="en-US" altLang="zh-CN" dirty="0" smtClean="0"/>
              <a:t>master</a:t>
            </a:r>
            <a:r>
              <a:rPr lang="zh-CN" altLang="en-US" dirty="0" smtClean="0"/>
              <a:t>负责调度</a:t>
            </a:r>
            <a:r>
              <a:rPr lang="en-US" altLang="zh-CN" dirty="0" smtClean="0"/>
              <a:t>job</a:t>
            </a:r>
            <a:r>
              <a:rPr lang="zh-CN" altLang="en-US" dirty="0" smtClean="0"/>
              <a:t>的每一个子任务</a:t>
            </a:r>
            <a:r>
              <a:rPr lang="en-US" altLang="zh-CN" dirty="0" smtClean="0"/>
              <a:t>task</a:t>
            </a:r>
            <a:r>
              <a:rPr lang="zh-CN" altLang="en-US" dirty="0" smtClean="0"/>
              <a:t>运行于</a:t>
            </a:r>
            <a:r>
              <a:rPr lang="en-US" altLang="zh-CN" dirty="0" smtClean="0"/>
              <a:t>slave</a:t>
            </a:r>
            <a:r>
              <a:rPr lang="zh-CN" altLang="en-US" dirty="0" smtClean="0"/>
              <a:t>上，并监控它们，如果发现有失败的</a:t>
            </a:r>
            <a:r>
              <a:rPr lang="en-US" altLang="zh-CN" dirty="0" smtClean="0"/>
              <a:t>task</a:t>
            </a:r>
            <a:r>
              <a:rPr lang="zh-CN" altLang="en-US" dirty="0" smtClean="0"/>
              <a:t>就重新运行它，</a:t>
            </a:r>
            <a:r>
              <a:rPr lang="en-US" altLang="zh-CN" dirty="0" smtClean="0"/>
              <a:t>slave</a:t>
            </a:r>
            <a:r>
              <a:rPr lang="zh-CN" altLang="en-US" dirty="0" smtClean="0"/>
              <a:t>则负责直接执行每一个</a:t>
            </a:r>
            <a:r>
              <a:rPr lang="en-US" altLang="zh-CN" dirty="0" smtClean="0"/>
              <a:t>task</a:t>
            </a:r>
            <a:r>
              <a:rPr lang="zh-CN" altLang="en-US" dirty="0" smtClean="0"/>
              <a:t>。</a:t>
            </a:r>
            <a:endParaRPr lang="en-US" altLang="zh-CN" dirty="0" smtClean="0"/>
          </a:p>
          <a:p>
            <a:r>
              <a:rPr lang="zh-CN" altLang="en-US" dirty="0" smtClean="0"/>
              <a:t>一般情况应该把</a:t>
            </a:r>
            <a:r>
              <a:rPr lang="en-US" altLang="zh-CN" i="1" dirty="0" err="1" smtClean="0"/>
              <a:t>JobTracker</a:t>
            </a:r>
            <a:r>
              <a:rPr lang="zh-CN" altLang="en-US" dirty="0" smtClean="0"/>
              <a:t>部署在单独的机器上。</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JobTracker</a:t>
            </a:r>
            <a:r>
              <a:rPr lang="zh-CN" altLang="en-US" b="1" dirty="0" smtClean="0"/>
              <a:t>和</a:t>
            </a:r>
            <a:r>
              <a:rPr lang="en-US" altLang="zh-CN" b="1" dirty="0" err="1" smtClean="0"/>
              <a:t>TaskTracker</a:t>
            </a:r>
            <a:r>
              <a:rPr lang="zh-CN" altLang="en-US" b="1" dirty="0" smtClean="0"/>
              <a:t>：</a:t>
            </a:r>
            <a:endParaRPr lang="zh-CN" altLang="en-US" dirty="0"/>
          </a:p>
        </p:txBody>
      </p:sp>
      <p:sp>
        <p:nvSpPr>
          <p:cNvPr id="3" name="内容占位符 2"/>
          <p:cNvSpPr>
            <a:spLocks noGrp="1"/>
          </p:cNvSpPr>
          <p:nvPr>
            <p:ph idx="1"/>
          </p:nvPr>
        </p:nvSpPr>
        <p:spPr/>
        <p:txBody>
          <a:bodyPr/>
          <a:lstStyle/>
          <a:p>
            <a:r>
              <a:rPr lang="en-US" altLang="zh-CN" dirty="0" err="1" smtClean="0"/>
              <a:t>TaskTracker</a:t>
            </a:r>
            <a:r>
              <a:rPr lang="zh-CN" altLang="en-US" dirty="0" smtClean="0"/>
              <a:t>：多个运行于多个节点的</a:t>
            </a:r>
            <a:r>
              <a:rPr lang="en-US" altLang="zh-CN" dirty="0" smtClean="0"/>
              <a:t>slaver</a:t>
            </a:r>
            <a:r>
              <a:rPr lang="zh-CN" altLang="en-US" dirty="0" smtClean="0"/>
              <a:t>服务，一个</a:t>
            </a:r>
            <a:r>
              <a:rPr lang="en-US" altLang="zh-CN" dirty="0" err="1" smtClean="0"/>
              <a:t>Datanode</a:t>
            </a:r>
            <a:r>
              <a:rPr lang="zh-CN" altLang="en-US" dirty="0" smtClean="0"/>
              <a:t>节点一个。</a:t>
            </a:r>
            <a:endParaRPr lang="en-US" altLang="zh-CN" dirty="0" smtClean="0"/>
          </a:p>
          <a:p>
            <a:r>
              <a:rPr lang="zh-CN" altLang="en-US" dirty="0" smtClean="0"/>
              <a:t>负责每一个节点上具体</a:t>
            </a:r>
            <a:r>
              <a:rPr lang="en-US" altLang="zh-CN" dirty="0" smtClean="0"/>
              <a:t>task</a:t>
            </a:r>
            <a:r>
              <a:rPr lang="zh-CN" altLang="en-US" dirty="0" smtClean="0"/>
              <a:t>任务的调度，并定时将任务状态反馈给</a:t>
            </a:r>
            <a:r>
              <a:rPr lang="en-US" altLang="zh-CN" dirty="0" err="1" smtClean="0"/>
              <a:t>jobtracker</a:t>
            </a:r>
            <a:r>
              <a:rPr lang="zh-CN" altLang="en-US" dirty="0" smtClean="0"/>
              <a:t>。</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任务执行</a:t>
            </a:r>
            <a:endParaRPr lang="zh-CN" altLang="en-US" dirty="0"/>
          </a:p>
        </p:txBody>
      </p:sp>
      <p:pic>
        <p:nvPicPr>
          <p:cNvPr id="4" name="Picture 2"/>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a:stretch>
            <a:fillRect/>
          </a:stretch>
        </p:blipFill>
        <p:spPr bwMode="auto">
          <a:xfrm>
            <a:off x="1547664" y="1340768"/>
            <a:ext cx="5478895" cy="5203933"/>
          </a:xfrm>
          <a:prstGeom prst="rect">
            <a:avLst/>
          </a:prstGeom>
          <a:noFill/>
          <a:ln>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pic>
    </p:spTree>
    <p:extLst>
      <p:ext uri="{BB962C8B-B14F-4D97-AF65-F5344CB8AC3E}">
        <p14:creationId xmlns="" xmlns:p14="http://schemas.microsoft.com/office/powerpoint/2010/main" val="372548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zh-CN" altLang="en-US" dirty="0">
                <a:latin typeface="+mn-ea"/>
              </a:rPr>
              <a:t>云计算概念</a:t>
            </a:r>
            <a:endParaRPr lang="en-US" altLang="zh-CN" dirty="0">
              <a:latin typeface="+mn-ea"/>
            </a:endParaRPr>
          </a:p>
          <a:p>
            <a:r>
              <a:rPr lang="en-US" altLang="zh-CN" b="1" dirty="0">
                <a:solidFill>
                  <a:srgbClr val="FF0000"/>
                </a:solidFill>
                <a:latin typeface="+mn-ea"/>
              </a:rPr>
              <a:t>Google</a:t>
            </a:r>
            <a:r>
              <a:rPr lang="zh-CN" altLang="en-US" b="1" dirty="0">
                <a:solidFill>
                  <a:srgbClr val="FF0000"/>
                </a:solidFill>
                <a:latin typeface="+mn-ea"/>
              </a:rPr>
              <a:t>的云计算</a:t>
            </a:r>
            <a:endParaRPr lang="en-US" altLang="zh-CN" b="1" dirty="0">
              <a:solidFill>
                <a:srgbClr val="FF0000"/>
              </a:solidFill>
              <a:latin typeface="+mn-ea"/>
            </a:endParaRPr>
          </a:p>
          <a:p>
            <a:r>
              <a:rPr lang="en-US" altLang="zh-CN" dirty="0" err="1" smtClean="0">
                <a:latin typeface="+mn-ea"/>
              </a:rPr>
              <a:t>Hadoop</a:t>
            </a:r>
            <a:r>
              <a:rPr lang="en-US" altLang="zh-CN" dirty="0" smtClean="0">
                <a:latin typeface="+mn-ea"/>
              </a:rPr>
              <a:t>                   </a:t>
            </a:r>
            <a:endParaRPr lang="en-US" altLang="zh-CN" dirty="0">
              <a:latin typeface="+mn-ea"/>
            </a:endParaRPr>
          </a:p>
          <a:p>
            <a:r>
              <a:rPr lang="en-US" altLang="zh-CN" dirty="0">
                <a:latin typeface="+mn-ea"/>
              </a:rPr>
              <a:t>HDFS</a:t>
            </a:r>
          </a:p>
          <a:p>
            <a:r>
              <a:rPr lang="en-US" altLang="zh-CN" dirty="0">
                <a:latin typeface="+mn-ea"/>
              </a:rPr>
              <a:t>Map/Reduce</a:t>
            </a:r>
          </a:p>
          <a:p>
            <a:r>
              <a:rPr lang="zh-CN" altLang="en-US" dirty="0">
                <a:latin typeface="+mn-ea"/>
              </a:rPr>
              <a:t>日志框架的</a:t>
            </a:r>
            <a:r>
              <a:rPr lang="en-US" altLang="zh-CN" dirty="0" err="1">
                <a:latin typeface="+mn-ea"/>
              </a:rPr>
              <a:t>Hadoop</a:t>
            </a:r>
            <a:r>
              <a:rPr lang="zh-CN" altLang="en-US" dirty="0">
                <a:latin typeface="+mn-ea"/>
              </a:rPr>
              <a:t>尝试</a:t>
            </a:r>
            <a:r>
              <a:rPr lang="zh-CN" altLang="en-US" sz="1600" dirty="0">
                <a:latin typeface="+mn-ea"/>
              </a:rPr>
              <a:t/>
            </a:r>
            <a:br>
              <a:rPr lang="zh-CN" altLang="en-US" sz="1600" dirty="0">
                <a:latin typeface="+mn-ea"/>
              </a:rPr>
            </a:br>
            <a:endParaRPr lang="zh-CN" altLang="en-US" dirty="0"/>
          </a:p>
        </p:txBody>
      </p:sp>
      <p:pic>
        <p:nvPicPr>
          <p:cNvPr id="6146" name="Picture 2" descr="C:\Documents and Settings\Administrator\桌面\hadoop stuff\cloud.jpg"/>
          <p:cNvPicPr>
            <a:picLocks noChangeAspect="1" noChangeArrowheads="1"/>
          </p:cNvPicPr>
          <p:nvPr/>
        </p:nvPicPr>
        <p:blipFill>
          <a:blip r:embed="rId2"/>
          <a:srcRect/>
          <a:stretch>
            <a:fillRect/>
          </a:stretch>
        </p:blipFill>
        <p:spPr bwMode="auto">
          <a:xfrm>
            <a:off x="5072066" y="1785926"/>
            <a:ext cx="3776654" cy="3786214"/>
          </a:xfrm>
          <a:prstGeom prst="rect">
            <a:avLst/>
          </a:prstGeom>
          <a:noFill/>
        </p:spPr>
      </p:pic>
    </p:spTree>
    <p:extLst>
      <p:ext uri="{BB962C8B-B14F-4D97-AF65-F5344CB8AC3E}">
        <p14:creationId xmlns="" xmlns:p14="http://schemas.microsoft.com/office/powerpoint/2010/main" val="499261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r>
              <a:rPr lang="zh-CN" altLang="en-US" dirty="0" smtClean="0"/>
              <a:t>任务状态更新</a:t>
            </a:r>
            <a:endParaRPr lang="zh-CN" altLang="en-US" dirty="0"/>
          </a:p>
        </p:txBody>
      </p:sp>
      <p:pic>
        <p:nvPicPr>
          <p:cNvPr id="3074" name="图片 2"/>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tretch>
            <a:fillRect/>
          </a:stretch>
        </p:blipFill>
        <p:spPr bwMode="auto">
          <a:xfrm>
            <a:off x="1985572" y="1600200"/>
            <a:ext cx="5172856" cy="4686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31383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098" name="图片 2" descr="C:\Documents and Settings\bigtree\桌面\图片1.jpg"/>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a:stretch>
            <a:fillRect/>
          </a:stretch>
        </p:blipFill>
        <p:spPr bwMode="auto">
          <a:xfrm>
            <a:off x="899592" y="260648"/>
            <a:ext cx="7056784" cy="6048671"/>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10/main" val="1383092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Shuffle &amp; Sort</a:t>
            </a:r>
            <a:endParaRPr lang="zh-CN" altLang="en-US" dirty="0"/>
          </a:p>
        </p:txBody>
      </p:sp>
      <p:pic>
        <p:nvPicPr>
          <p:cNvPr id="5122" name="图片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51520" y="1772816"/>
            <a:ext cx="8626802" cy="40534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335472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latin typeface="+mn-ea"/>
              </a:rPr>
              <a:t>云计算概念</a:t>
            </a:r>
            <a:endParaRPr lang="en-US" altLang="zh-CN" dirty="0">
              <a:latin typeface="+mn-ea"/>
            </a:endParaRPr>
          </a:p>
          <a:p>
            <a:r>
              <a:rPr lang="en-US" altLang="zh-CN" dirty="0">
                <a:latin typeface="+mn-ea"/>
              </a:rPr>
              <a:t>Google</a:t>
            </a:r>
            <a:r>
              <a:rPr lang="zh-CN" altLang="en-US" dirty="0">
                <a:latin typeface="+mn-ea"/>
              </a:rPr>
              <a:t>的云计算</a:t>
            </a:r>
            <a:endParaRPr lang="en-US" altLang="zh-CN" dirty="0">
              <a:latin typeface="+mn-ea"/>
            </a:endParaRPr>
          </a:p>
          <a:p>
            <a:r>
              <a:rPr lang="en-US" altLang="zh-CN" dirty="0" err="1">
                <a:latin typeface="+mn-ea"/>
              </a:rPr>
              <a:t>Hadoop</a:t>
            </a:r>
            <a:endParaRPr lang="en-US" altLang="zh-CN" dirty="0">
              <a:latin typeface="+mn-ea"/>
            </a:endParaRPr>
          </a:p>
          <a:p>
            <a:r>
              <a:rPr lang="en-US" altLang="zh-CN" dirty="0">
                <a:latin typeface="+mn-ea"/>
              </a:rPr>
              <a:t>HDFS</a:t>
            </a:r>
          </a:p>
          <a:p>
            <a:r>
              <a:rPr lang="en-US" altLang="zh-CN" dirty="0" smtClean="0">
                <a:latin typeface="+mn-ea"/>
              </a:rPr>
              <a:t>Map/Reduce</a:t>
            </a:r>
            <a:r>
              <a:rPr lang="zh-CN" altLang="en-US" dirty="0" smtClean="0">
                <a:latin typeface="+mn-ea"/>
              </a:rPr>
              <a:t>             </a:t>
            </a:r>
            <a:endParaRPr lang="en-US" altLang="zh-CN" dirty="0">
              <a:latin typeface="+mn-ea"/>
            </a:endParaRPr>
          </a:p>
          <a:p>
            <a:r>
              <a:rPr lang="zh-CN" altLang="en-US" b="1" dirty="0">
                <a:solidFill>
                  <a:srgbClr val="FF0000"/>
                </a:solidFill>
                <a:latin typeface="+mn-ea"/>
              </a:rPr>
              <a:t>日志框架的</a:t>
            </a:r>
            <a:r>
              <a:rPr lang="en-US" altLang="zh-CN" b="1" dirty="0" err="1">
                <a:solidFill>
                  <a:srgbClr val="FF0000"/>
                </a:solidFill>
                <a:latin typeface="+mn-ea"/>
              </a:rPr>
              <a:t>Hadoop</a:t>
            </a:r>
            <a:r>
              <a:rPr lang="zh-CN" altLang="en-US" b="1" dirty="0" smtClean="0">
                <a:solidFill>
                  <a:srgbClr val="FF0000"/>
                </a:solidFill>
                <a:latin typeface="+mn-ea"/>
              </a:rPr>
              <a:t>尝试</a:t>
            </a:r>
            <a:endParaRPr lang="en-US" altLang="zh-CN" b="1" dirty="0" smtClean="0">
              <a:solidFill>
                <a:srgbClr val="FF0000"/>
              </a:solidFill>
              <a:latin typeface="+mn-ea"/>
            </a:endParaRPr>
          </a:p>
          <a:p>
            <a:r>
              <a:rPr lang="zh-CN" altLang="en-US" b="1" dirty="0" smtClean="0">
                <a:latin typeface="+mn-ea"/>
              </a:rPr>
              <a:t>路在何方</a:t>
            </a:r>
            <a:endParaRPr lang="en-US" altLang="zh-CN" b="1" dirty="0" smtClean="0">
              <a:latin typeface="+mn-ea"/>
            </a:endParaRPr>
          </a:p>
          <a:p>
            <a:endParaRPr lang="en-US" altLang="zh-CN" b="1" dirty="0" smtClean="0">
              <a:solidFill>
                <a:srgbClr val="FF0000"/>
              </a:solidFill>
              <a:latin typeface="+mn-ea"/>
            </a:endParaRPr>
          </a:p>
          <a:p>
            <a:pPr>
              <a:buNone/>
            </a:pPr>
            <a:r>
              <a:rPr lang="zh-CN" altLang="en-US" sz="1600" b="1" dirty="0">
                <a:solidFill>
                  <a:srgbClr val="FF0000"/>
                </a:solidFill>
                <a:latin typeface="+mn-ea"/>
              </a:rPr>
              <a:t/>
            </a:r>
            <a:br>
              <a:rPr lang="zh-CN" altLang="en-US" sz="1600" b="1" dirty="0">
                <a:solidFill>
                  <a:srgbClr val="FF0000"/>
                </a:solidFill>
                <a:latin typeface="+mn-ea"/>
              </a:rPr>
            </a:br>
            <a:endParaRPr lang="zh-CN" altLang="en-US" b="1" dirty="0">
              <a:solidFill>
                <a:srgbClr val="FF0000"/>
              </a:solidFill>
            </a:endParaRPr>
          </a:p>
        </p:txBody>
      </p:sp>
      <p:pic>
        <p:nvPicPr>
          <p:cNvPr id="3075" name="Picture 3" descr="C:\Documents and Settings\Administrator\桌面\hadoop stuff\attempt.jpg"/>
          <p:cNvPicPr>
            <a:picLocks noChangeAspect="1" noChangeArrowheads="1"/>
          </p:cNvPicPr>
          <p:nvPr/>
        </p:nvPicPr>
        <p:blipFill>
          <a:blip r:embed="rId2">
            <a:grayscl/>
          </a:blip>
          <a:srcRect/>
          <a:stretch>
            <a:fillRect/>
          </a:stretch>
        </p:blipFill>
        <p:spPr bwMode="auto">
          <a:xfrm>
            <a:off x="5429256" y="1500174"/>
            <a:ext cx="3071834" cy="3586165"/>
          </a:xfrm>
          <a:prstGeom prst="rect">
            <a:avLst/>
          </a:prstGeom>
          <a:blipFill dpi="0" rotWithShape="1">
            <a:blip r:embed="rId3">
              <a:alphaModFix amt="80000"/>
            </a:blip>
            <a:srcRect/>
            <a:tile tx="0" ty="0" sx="100000" sy="100000" flip="none" algn="tl"/>
          </a:blipFill>
          <a:effectLst>
            <a:outerShdw blurRad="685800" dist="50800" dir="5400000" algn="ctr" rotWithShape="0">
              <a:srgbClr val="000000">
                <a:alpha val="34000"/>
              </a:srgbClr>
            </a:outerShdw>
          </a:effectLst>
        </p:spPr>
      </p:pic>
    </p:spTree>
    <p:extLst>
      <p:ext uri="{BB962C8B-B14F-4D97-AF65-F5344CB8AC3E}">
        <p14:creationId xmlns="" xmlns:p14="http://schemas.microsoft.com/office/powerpoint/2010/main" val="29683568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778098"/>
          </a:xfrm>
        </p:spPr>
        <p:txBody>
          <a:bodyPr/>
          <a:lstStyle/>
          <a:p>
            <a:r>
              <a:rPr lang="zh-CN" altLang="en-US" dirty="0" smtClean="0"/>
              <a:t>日志框架的</a:t>
            </a:r>
            <a:r>
              <a:rPr lang="en-US" altLang="zh-CN" dirty="0" err="1" smtClean="0"/>
              <a:t>hadoop</a:t>
            </a:r>
            <a:r>
              <a:rPr lang="zh-CN" altLang="en-US" dirty="0" smtClean="0"/>
              <a:t>尝试</a:t>
            </a:r>
            <a:endParaRPr lang="zh-CN" altLang="en-US" dirty="0"/>
          </a:p>
        </p:txBody>
      </p:sp>
      <p:pic>
        <p:nvPicPr>
          <p:cNvPr id="1026" name="图片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979712" y="692696"/>
            <a:ext cx="5040560" cy="60486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2774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日志框架使用</a:t>
            </a:r>
            <a:r>
              <a:rPr lang="en-US" altLang="zh-CN" dirty="0" err="1" smtClean="0"/>
              <a:t>hadoop</a:t>
            </a:r>
            <a:r>
              <a:rPr lang="zh-CN" altLang="en-US" smtClean="0"/>
              <a:t>的好处</a:t>
            </a:r>
            <a:endParaRPr lang="zh-CN" altLang="en-US" dirty="0"/>
          </a:p>
        </p:txBody>
      </p:sp>
      <p:sp>
        <p:nvSpPr>
          <p:cNvPr id="3" name="内容占位符 2"/>
          <p:cNvSpPr>
            <a:spLocks noGrp="1"/>
          </p:cNvSpPr>
          <p:nvPr>
            <p:ph idx="1"/>
          </p:nvPr>
        </p:nvSpPr>
        <p:spPr>
          <a:xfrm>
            <a:off x="457200" y="1412776"/>
            <a:ext cx="8229600" cy="4713387"/>
          </a:xfrm>
        </p:spPr>
        <p:txBody>
          <a:bodyPr>
            <a:normAutofit fontScale="92500"/>
          </a:bodyPr>
          <a:lstStyle/>
          <a:p>
            <a:r>
              <a:rPr lang="zh-CN" altLang="en-US" dirty="0" smtClean="0"/>
              <a:t>利用分布式计算的强大计算能力，很容易分析原始日志文件，生成按索引归类的文件。</a:t>
            </a:r>
            <a:endParaRPr lang="en-US" altLang="zh-CN" dirty="0" smtClean="0"/>
          </a:p>
          <a:p>
            <a:r>
              <a:rPr lang="zh-CN" altLang="en-US" dirty="0" smtClean="0"/>
              <a:t>查询时，</a:t>
            </a:r>
            <a:r>
              <a:rPr lang="en-US" altLang="zh-CN" dirty="0" smtClean="0"/>
              <a:t>map/reduce</a:t>
            </a:r>
            <a:r>
              <a:rPr lang="zh-CN" altLang="en-US" dirty="0" smtClean="0"/>
              <a:t>模型有天然的排序功能，又可在</a:t>
            </a:r>
            <a:r>
              <a:rPr lang="en-US" altLang="zh-CN" dirty="0" smtClean="0"/>
              <a:t>map</a:t>
            </a:r>
            <a:r>
              <a:rPr lang="zh-CN" altLang="en-US" dirty="0" smtClean="0"/>
              <a:t>中过滤。</a:t>
            </a:r>
            <a:endParaRPr lang="en-US" altLang="zh-CN" dirty="0" smtClean="0"/>
          </a:p>
          <a:p>
            <a:r>
              <a:rPr lang="zh-CN" altLang="en-US" dirty="0" smtClean="0"/>
              <a:t>以日志文件为基础，利用</a:t>
            </a:r>
            <a:r>
              <a:rPr lang="en-US" altLang="zh-CN" dirty="0" smtClean="0"/>
              <a:t>map/reduce</a:t>
            </a:r>
            <a:r>
              <a:rPr lang="zh-CN" altLang="en-US" dirty="0" smtClean="0"/>
              <a:t>模型，可以很方便的扩展其它应用，如日志分析，数据挖掘。</a:t>
            </a:r>
            <a:endParaRPr lang="en-US" altLang="zh-CN" dirty="0" smtClean="0"/>
          </a:p>
          <a:p>
            <a:r>
              <a:rPr lang="en-US" altLang="zh-CN" dirty="0" smtClean="0"/>
              <a:t>HDFS</a:t>
            </a:r>
            <a:r>
              <a:rPr lang="zh-CN" altLang="en-US" dirty="0" smtClean="0"/>
              <a:t>中可以存储海量数据。</a:t>
            </a:r>
            <a:endParaRPr lang="en-US" altLang="zh-CN" dirty="0" smtClean="0"/>
          </a:p>
          <a:p>
            <a:r>
              <a:rPr lang="zh-CN" altLang="en-US" dirty="0" smtClean="0"/>
              <a:t>系统横向扩展容易。</a:t>
            </a:r>
            <a:endParaRPr lang="zh-CN" altLang="en-US" dirty="0"/>
          </a:p>
        </p:txBody>
      </p:sp>
    </p:spTree>
    <p:extLst>
      <p:ext uri="{BB962C8B-B14F-4D97-AF65-F5344CB8AC3E}">
        <p14:creationId xmlns="" xmlns:p14="http://schemas.microsoft.com/office/powerpoint/2010/main" val="276060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为何没采用</a:t>
            </a:r>
            <a:r>
              <a:rPr lang="en-US" altLang="zh-CN" dirty="0" err="1" smtClean="0"/>
              <a:t>hadoop</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不适合实时查询任务。</a:t>
            </a:r>
            <a:r>
              <a:rPr lang="en-US" altLang="zh-CN" dirty="0" err="1"/>
              <a:t>hadoop</a:t>
            </a:r>
            <a:r>
              <a:rPr lang="zh-CN" altLang="en-US" dirty="0"/>
              <a:t>是为海量</a:t>
            </a:r>
            <a:r>
              <a:rPr lang="zh-CN" altLang="en-US" dirty="0" smtClean="0"/>
              <a:t>数据设计</a:t>
            </a:r>
            <a:r>
              <a:rPr lang="zh-CN" altLang="en-US" dirty="0"/>
              <a:t>的</a:t>
            </a:r>
            <a:r>
              <a:rPr lang="zh-CN" altLang="en-US" dirty="0" smtClean="0"/>
              <a:t>，其</a:t>
            </a:r>
            <a:r>
              <a:rPr lang="zh-CN" altLang="en-US" dirty="0"/>
              <a:t>任务</a:t>
            </a:r>
            <a:r>
              <a:rPr lang="zh-CN" altLang="en-US" dirty="0" smtClean="0"/>
              <a:t>调度占用一定时间，不适合实时任务。</a:t>
            </a:r>
            <a:r>
              <a:rPr lang="zh-CN" altLang="en-US" dirty="0"/>
              <a:t>官方推荐每个</a:t>
            </a:r>
            <a:r>
              <a:rPr lang="en-US" altLang="zh-CN" dirty="0"/>
              <a:t>map</a:t>
            </a:r>
            <a:r>
              <a:rPr lang="zh-CN" altLang="en-US" dirty="0"/>
              <a:t>任务最好不少于</a:t>
            </a:r>
            <a:r>
              <a:rPr lang="en-US" altLang="zh-CN" dirty="0"/>
              <a:t>1</a:t>
            </a:r>
            <a:r>
              <a:rPr lang="zh-CN" altLang="en-US" dirty="0"/>
              <a:t>分钟</a:t>
            </a:r>
            <a:r>
              <a:rPr lang="zh-CN" altLang="en-US" dirty="0" smtClean="0"/>
              <a:t>。根据实验结果，即使</a:t>
            </a:r>
            <a:r>
              <a:rPr lang="zh-CN" altLang="en-US" dirty="0"/>
              <a:t>查询一个很小的文件（</a:t>
            </a:r>
            <a:r>
              <a:rPr lang="en-US" altLang="zh-CN" dirty="0"/>
              <a:t>10K</a:t>
            </a:r>
            <a:r>
              <a:rPr lang="zh-CN" altLang="en-US" dirty="0"/>
              <a:t>），用时也要</a:t>
            </a:r>
            <a:r>
              <a:rPr lang="en-US" altLang="zh-CN" dirty="0"/>
              <a:t>23</a:t>
            </a:r>
            <a:r>
              <a:rPr lang="zh-CN" altLang="en-US" dirty="0"/>
              <a:t>秒</a:t>
            </a:r>
            <a:r>
              <a:rPr lang="zh-CN" altLang="en-US" dirty="0" smtClean="0"/>
              <a:t>，这</a:t>
            </a:r>
            <a:r>
              <a:rPr lang="zh-CN" altLang="en-US" dirty="0"/>
              <a:t>是极限</a:t>
            </a:r>
            <a:r>
              <a:rPr lang="zh-CN" altLang="en-US" dirty="0" smtClean="0"/>
              <a:t>了</a:t>
            </a:r>
            <a:endParaRPr lang="en-US" altLang="zh-CN" dirty="0" smtClean="0"/>
          </a:p>
          <a:p>
            <a:r>
              <a:rPr lang="zh-CN" altLang="en-US" dirty="0" smtClean="0"/>
              <a:t>通过</a:t>
            </a:r>
            <a:r>
              <a:rPr lang="en-US" altLang="zh-CN" dirty="0" err="1" smtClean="0"/>
              <a:t>hadoop</a:t>
            </a:r>
            <a:r>
              <a:rPr lang="zh-CN" altLang="en-US" dirty="0" smtClean="0"/>
              <a:t>的</a:t>
            </a:r>
            <a:r>
              <a:rPr lang="en-US" altLang="zh-CN" dirty="0" err="1" smtClean="0"/>
              <a:t>Hbase</a:t>
            </a:r>
            <a:r>
              <a:rPr lang="zh-CN" altLang="en-US" dirty="0" smtClean="0"/>
              <a:t>，可以解决实时查询的问题，但其单索引不能满足业务需求。</a:t>
            </a:r>
            <a:endParaRPr lang="en-US" altLang="zh-CN" dirty="0" smtClean="0"/>
          </a:p>
          <a:p>
            <a:endParaRPr lang="zh-CN" altLang="en-US" dirty="0"/>
          </a:p>
        </p:txBody>
      </p:sp>
    </p:spTree>
    <p:extLst>
      <p:ext uri="{BB962C8B-B14F-4D97-AF65-F5344CB8AC3E}">
        <p14:creationId xmlns="" xmlns:p14="http://schemas.microsoft.com/office/powerpoint/2010/main" val="17377982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zh-CN" altLang="en-US" dirty="0" smtClean="0">
                <a:latin typeface="+mn-ea"/>
              </a:rPr>
              <a:t>云计算概念</a:t>
            </a:r>
            <a:endParaRPr lang="en-US" altLang="zh-CN" dirty="0" smtClean="0">
              <a:latin typeface="+mn-ea"/>
            </a:endParaRPr>
          </a:p>
          <a:p>
            <a:r>
              <a:rPr lang="en-US" altLang="zh-CN" dirty="0" smtClean="0">
                <a:latin typeface="+mn-ea"/>
              </a:rPr>
              <a:t>Google</a:t>
            </a:r>
            <a:r>
              <a:rPr lang="zh-CN" altLang="en-US" dirty="0" smtClean="0">
                <a:latin typeface="+mn-ea"/>
              </a:rPr>
              <a:t>的云计算</a:t>
            </a:r>
            <a:endParaRPr lang="en-US" altLang="zh-CN" dirty="0" smtClean="0">
              <a:latin typeface="+mn-ea"/>
            </a:endParaRPr>
          </a:p>
          <a:p>
            <a:r>
              <a:rPr lang="en-US" altLang="zh-CN" dirty="0" err="1" smtClean="0">
                <a:latin typeface="+mn-ea"/>
              </a:rPr>
              <a:t>Hadoop</a:t>
            </a:r>
            <a:endParaRPr lang="en-US" altLang="zh-CN" dirty="0" smtClean="0">
              <a:latin typeface="+mn-ea"/>
            </a:endParaRPr>
          </a:p>
          <a:p>
            <a:r>
              <a:rPr lang="en-US" altLang="zh-CN" dirty="0" smtClean="0">
                <a:latin typeface="+mn-ea"/>
              </a:rPr>
              <a:t>HDFS</a:t>
            </a:r>
          </a:p>
          <a:p>
            <a:r>
              <a:rPr lang="en-US" altLang="zh-CN" dirty="0" smtClean="0">
                <a:latin typeface="+mn-ea"/>
              </a:rPr>
              <a:t>Map/Reduce</a:t>
            </a:r>
            <a:r>
              <a:rPr lang="zh-CN" altLang="en-US" dirty="0" smtClean="0">
                <a:latin typeface="+mn-ea"/>
              </a:rPr>
              <a:t>             </a:t>
            </a:r>
            <a:endParaRPr lang="en-US" altLang="zh-CN" dirty="0" smtClean="0">
              <a:latin typeface="+mn-ea"/>
            </a:endParaRPr>
          </a:p>
          <a:p>
            <a:r>
              <a:rPr lang="zh-CN" altLang="en-US" b="1" dirty="0" smtClean="0">
                <a:latin typeface="+mn-ea"/>
              </a:rPr>
              <a:t>日志框架的</a:t>
            </a:r>
            <a:r>
              <a:rPr lang="en-US" altLang="zh-CN" b="1" dirty="0" err="1" smtClean="0">
                <a:latin typeface="+mn-ea"/>
              </a:rPr>
              <a:t>Hadoop</a:t>
            </a:r>
            <a:r>
              <a:rPr lang="zh-CN" altLang="en-US" b="1" dirty="0" smtClean="0">
                <a:latin typeface="+mn-ea"/>
              </a:rPr>
              <a:t>尝试</a:t>
            </a:r>
            <a:endParaRPr lang="en-US" altLang="zh-CN" b="1" dirty="0" smtClean="0">
              <a:latin typeface="+mn-ea"/>
            </a:endParaRPr>
          </a:p>
          <a:p>
            <a:r>
              <a:rPr lang="zh-CN" altLang="en-US" b="1" dirty="0" smtClean="0">
                <a:solidFill>
                  <a:srgbClr val="FF0000"/>
                </a:solidFill>
                <a:latin typeface="+mn-ea"/>
              </a:rPr>
              <a:t>路在何方</a:t>
            </a:r>
            <a:endParaRPr lang="en-US" altLang="zh-CN" b="1" dirty="0" smtClean="0">
              <a:solidFill>
                <a:srgbClr val="FF0000"/>
              </a:solidFill>
              <a:latin typeface="+mn-ea"/>
            </a:endParaRPr>
          </a:p>
        </p:txBody>
      </p:sp>
      <p:pic>
        <p:nvPicPr>
          <p:cNvPr id="4099" name="Picture 3" descr="C:\Documents and Settings\Administrator\桌面\hadoop stuff\life_getting_complicated.jpg"/>
          <p:cNvPicPr>
            <a:picLocks noChangeAspect="1" noChangeArrowheads="1"/>
          </p:cNvPicPr>
          <p:nvPr/>
        </p:nvPicPr>
        <p:blipFill>
          <a:blip r:embed="rId2"/>
          <a:srcRect/>
          <a:stretch>
            <a:fillRect/>
          </a:stretch>
        </p:blipFill>
        <p:spPr bwMode="auto">
          <a:xfrm>
            <a:off x="5072066" y="2285992"/>
            <a:ext cx="3619502" cy="3257550"/>
          </a:xfrm>
          <a:prstGeom prst="rect">
            <a:avLst/>
          </a:prstGeom>
          <a:blipFill>
            <a:blip r:embed="rId3"/>
            <a:tile tx="0" ty="0" sx="100000" sy="100000" flip="none" algn="tl"/>
          </a:blip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err="1" smtClean="0"/>
              <a:t>Hadoop</a:t>
            </a:r>
            <a:r>
              <a:rPr lang="zh-CN" altLang="en-US" dirty="0" smtClean="0"/>
              <a:t> 不是万能药</a:t>
            </a:r>
            <a:endParaRPr lang="en-US" altLang="zh-CN" dirty="0" smtClean="0"/>
          </a:p>
          <a:p>
            <a:r>
              <a:rPr lang="zh-CN" altLang="en-US" dirty="0" smtClean="0"/>
              <a:t>有</a:t>
            </a:r>
            <a:r>
              <a:rPr lang="en-US" altLang="zh-CN" dirty="0" err="1" smtClean="0"/>
              <a:t>Hadoop</a:t>
            </a:r>
            <a:r>
              <a:rPr lang="zh-CN" altLang="en-US" dirty="0" smtClean="0"/>
              <a:t> 做不到的事情</a:t>
            </a:r>
            <a:endParaRPr lang="en-US" altLang="zh-CN" dirty="0" smtClean="0"/>
          </a:p>
          <a:p>
            <a:r>
              <a:rPr lang="zh-CN" altLang="en-US" dirty="0" smtClean="0"/>
              <a:t>不爽的事情</a:t>
            </a:r>
            <a:endParaRPr lang="en-US" altLang="zh-CN" dirty="0" smtClean="0"/>
          </a:p>
          <a:p>
            <a:r>
              <a:rPr lang="zh-CN" altLang="en-US" dirty="0" smtClean="0"/>
              <a:t>总结</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hadoop.apache.org/common/docs/r0.20.0/cn/index.html</a:t>
            </a:r>
            <a:r>
              <a:rPr lang="en-US" altLang="zh-CN" dirty="0" smtClean="0"/>
              <a:t> </a:t>
            </a:r>
            <a:r>
              <a:rPr lang="zh-CN" altLang="en-US" dirty="0" smtClean="0"/>
              <a:t>官方文档。</a:t>
            </a:r>
            <a:endParaRPr lang="en-US" altLang="zh-CN" dirty="0" smtClean="0"/>
          </a:p>
          <a:p>
            <a:r>
              <a:rPr lang="en-US" altLang="zh-CN" dirty="0">
                <a:hlinkClick r:id="rId3"/>
              </a:rPr>
              <a:t>http://developer.yahoo.com/hadoop/tutorial</a:t>
            </a:r>
            <a:r>
              <a:rPr lang="en-US" altLang="zh-CN" dirty="0" smtClean="0">
                <a:hlinkClick r:id="rId3"/>
              </a:rPr>
              <a:t>/</a:t>
            </a:r>
            <a:r>
              <a:rPr lang="en-US" altLang="zh-CN" dirty="0" smtClean="0"/>
              <a:t>   Yahoo</a:t>
            </a:r>
            <a:r>
              <a:rPr lang="zh-CN" altLang="en-US" dirty="0" smtClean="0"/>
              <a:t>的入门教程</a:t>
            </a:r>
            <a:endParaRPr lang="en-US" altLang="zh-CN" dirty="0" smtClean="0"/>
          </a:p>
          <a:p>
            <a:r>
              <a:rPr lang="en-US" altLang="zh-CN" dirty="0" smtClean="0">
                <a:hlinkClick r:id="rId4"/>
              </a:rPr>
              <a:t>http://</a:t>
            </a:r>
            <a:r>
              <a:rPr lang="en-US" altLang="zh-CN" dirty="0" smtClean="0">
                <a:hlinkClick r:id="rId4"/>
              </a:rPr>
              <a:t>www.linuxidc.com/search.aspx?Where=Nkey&amp;Keyword=Hadoop</a:t>
            </a:r>
            <a:r>
              <a:rPr lang="en-US" altLang="zh-CN" dirty="0" smtClean="0"/>
              <a:t>Hadoop</a:t>
            </a:r>
            <a:r>
              <a:rPr lang="zh-CN" altLang="en-US" dirty="0" smtClean="0"/>
              <a:t>相关技术文章</a:t>
            </a:r>
            <a:endParaRPr lang="en-US" altLang="zh-CN" dirty="0" smtClean="0"/>
          </a:p>
          <a:p>
            <a:r>
              <a:rPr lang="en-US" altLang="zh-CN" dirty="0"/>
              <a:t>《</a:t>
            </a:r>
            <a:r>
              <a:rPr lang="en-US" altLang="zh-CN" dirty="0" err="1" smtClean="0"/>
              <a:t>Hadoop</a:t>
            </a:r>
            <a:r>
              <a:rPr lang="en-US" altLang="zh-CN" dirty="0" smtClean="0"/>
              <a:t> The Definitive Guide》</a:t>
            </a:r>
            <a:endParaRPr lang="zh-CN" altLang="en-US" dirty="0"/>
          </a:p>
        </p:txBody>
      </p:sp>
    </p:spTree>
    <p:extLst>
      <p:ext uri="{BB962C8B-B14F-4D97-AF65-F5344CB8AC3E}">
        <p14:creationId xmlns="" xmlns:p14="http://schemas.microsoft.com/office/powerpoint/2010/main" val="2027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公社（</a:t>
            </a:r>
            <a:r>
              <a:rPr lang="en-US" altLang="zh-CN" dirty="0" smtClean="0">
                <a:hlinkClick r:id="rId2"/>
              </a:rPr>
              <a:t>LinuxIDC.com</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Linux</a:t>
            </a:r>
            <a:r>
              <a:rPr lang="zh-CN" altLang="en-US" dirty="0" smtClean="0"/>
              <a:t>公社（</a:t>
            </a:r>
            <a:r>
              <a:rPr lang="en-US" altLang="zh-CN" dirty="0" smtClean="0">
                <a:hlinkClick r:id="rId2"/>
              </a:rPr>
              <a:t>LinuxIDC.com</a:t>
            </a:r>
            <a:r>
              <a:rPr lang="zh-CN" altLang="en-US" dirty="0" smtClean="0"/>
              <a:t>）于</a:t>
            </a:r>
            <a:r>
              <a:rPr lang="en-US" altLang="zh-CN" dirty="0" smtClean="0"/>
              <a:t>2006</a:t>
            </a:r>
            <a:r>
              <a:rPr lang="zh-CN" altLang="en-US" dirty="0" smtClean="0"/>
              <a:t>年</a:t>
            </a:r>
            <a:r>
              <a:rPr lang="en-US" altLang="zh-CN" dirty="0" smtClean="0"/>
              <a:t>9</a:t>
            </a:r>
            <a:r>
              <a:rPr lang="zh-CN" altLang="en-US" dirty="0" smtClean="0"/>
              <a:t>月</a:t>
            </a:r>
            <a:r>
              <a:rPr lang="en-US" altLang="zh-CN" dirty="0" smtClean="0"/>
              <a:t>25</a:t>
            </a:r>
            <a:r>
              <a:rPr lang="zh-CN" altLang="en-US" dirty="0" smtClean="0"/>
              <a:t>日注册并开通网站，</a:t>
            </a:r>
            <a:r>
              <a:rPr lang="en-US" altLang="zh-CN" dirty="0" smtClean="0"/>
              <a:t>Linux</a:t>
            </a:r>
            <a:r>
              <a:rPr lang="zh-CN" altLang="en-US" dirty="0" smtClean="0"/>
              <a:t>现在已经成为一种广受关注和支持的一种操作系统，</a:t>
            </a:r>
            <a:r>
              <a:rPr lang="en-US" altLang="zh-CN" dirty="0" smtClean="0"/>
              <a:t>IDC</a:t>
            </a:r>
            <a:r>
              <a:rPr lang="zh-CN" altLang="en-US" dirty="0" smtClean="0"/>
              <a:t>是互联网数据中心，</a:t>
            </a:r>
            <a:r>
              <a:rPr lang="en-US" altLang="zh-CN" dirty="0" err="1" smtClean="0"/>
              <a:t>LinuxIDC</a:t>
            </a:r>
            <a:r>
              <a:rPr lang="zh-CN" altLang="en-US" dirty="0" smtClean="0"/>
              <a:t>就是关于</a:t>
            </a:r>
            <a:r>
              <a:rPr lang="en-US" altLang="zh-CN" dirty="0" smtClean="0"/>
              <a:t>Linux</a:t>
            </a:r>
            <a:r>
              <a:rPr lang="zh-CN" altLang="en-US" dirty="0" smtClean="0"/>
              <a:t>的数据中心。</a:t>
            </a:r>
          </a:p>
          <a:p>
            <a:endParaRPr lang="zh-CN" altLang="en-US" dirty="0" smtClean="0"/>
          </a:p>
          <a:p>
            <a:r>
              <a:rPr lang="en-US" altLang="zh-CN" dirty="0" smtClean="0">
                <a:hlinkClick r:id="rId2"/>
              </a:rPr>
              <a:t>LinuxIDC.com</a:t>
            </a:r>
            <a:r>
              <a:rPr lang="zh-CN" altLang="en-US" dirty="0" smtClean="0"/>
              <a:t>提供包括</a:t>
            </a:r>
            <a:r>
              <a:rPr lang="en-US" altLang="zh-CN" dirty="0" err="1" smtClean="0"/>
              <a:t>Ubuntu</a:t>
            </a:r>
            <a:r>
              <a:rPr lang="zh-CN" altLang="en-US" dirty="0" smtClean="0"/>
              <a:t>，</a:t>
            </a:r>
            <a:r>
              <a:rPr lang="en-US" altLang="zh-CN" dirty="0" smtClean="0"/>
              <a:t>Fedora</a:t>
            </a:r>
            <a:r>
              <a:rPr lang="zh-CN" altLang="en-US" dirty="0" smtClean="0"/>
              <a:t>，</a:t>
            </a:r>
            <a:r>
              <a:rPr lang="en-US" altLang="zh-CN" dirty="0" smtClean="0"/>
              <a:t>SUSE</a:t>
            </a:r>
            <a:r>
              <a:rPr lang="zh-CN" altLang="en-US" dirty="0" smtClean="0"/>
              <a:t>技术，以及最新</a:t>
            </a:r>
            <a:r>
              <a:rPr lang="en-US" altLang="zh-CN" dirty="0" smtClean="0"/>
              <a:t>IT</a:t>
            </a:r>
            <a:r>
              <a:rPr lang="zh-CN" altLang="en-US" dirty="0" smtClean="0"/>
              <a:t>资讯等</a:t>
            </a:r>
            <a:r>
              <a:rPr lang="en-US" altLang="zh-CN" dirty="0" smtClean="0"/>
              <a:t>Linux</a:t>
            </a:r>
            <a:r>
              <a:rPr lang="zh-CN" altLang="en-US" dirty="0" smtClean="0"/>
              <a:t>专业类网站。</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公社（</a:t>
            </a:r>
            <a:r>
              <a:rPr lang="en-US" altLang="zh-CN" dirty="0" smtClean="0">
                <a:hlinkClick r:id="rId2"/>
              </a:rPr>
              <a:t>LinuxIDC.com</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Linux</a:t>
            </a:r>
            <a:r>
              <a:rPr lang="zh-CN" altLang="en-US" dirty="0" smtClean="0"/>
              <a:t>公社（</a:t>
            </a:r>
            <a:r>
              <a:rPr lang="en-US" altLang="zh-CN" dirty="0" smtClean="0">
                <a:hlinkClick r:id="rId2"/>
              </a:rPr>
              <a:t>LinuxIDC.com</a:t>
            </a:r>
            <a:r>
              <a:rPr lang="zh-CN" altLang="en-US" dirty="0" smtClean="0"/>
              <a:t>）于</a:t>
            </a:r>
            <a:r>
              <a:rPr lang="en-US" altLang="zh-CN" dirty="0" smtClean="0"/>
              <a:t>2006</a:t>
            </a:r>
            <a:r>
              <a:rPr lang="zh-CN" altLang="en-US" dirty="0" smtClean="0"/>
              <a:t>年</a:t>
            </a:r>
            <a:r>
              <a:rPr lang="en-US" altLang="zh-CN" dirty="0" smtClean="0"/>
              <a:t>9</a:t>
            </a:r>
            <a:r>
              <a:rPr lang="zh-CN" altLang="en-US" dirty="0" smtClean="0"/>
              <a:t>月</a:t>
            </a:r>
            <a:r>
              <a:rPr lang="en-US" altLang="zh-CN" dirty="0" smtClean="0"/>
              <a:t>25</a:t>
            </a:r>
            <a:r>
              <a:rPr lang="zh-CN" altLang="en-US" dirty="0" smtClean="0"/>
              <a:t>日注册并开通网站，</a:t>
            </a:r>
            <a:r>
              <a:rPr lang="en-US" altLang="zh-CN" dirty="0" smtClean="0"/>
              <a:t>Linux</a:t>
            </a:r>
            <a:r>
              <a:rPr lang="zh-CN" altLang="en-US" dirty="0" smtClean="0"/>
              <a:t>现在已经成为一种广受关注和支持的一种操作系统，</a:t>
            </a:r>
            <a:r>
              <a:rPr lang="en-US" altLang="zh-CN" dirty="0" smtClean="0"/>
              <a:t>IDC</a:t>
            </a:r>
            <a:r>
              <a:rPr lang="zh-CN" altLang="en-US" dirty="0" smtClean="0"/>
              <a:t>是互联网数据中心，</a:t>
            </a:r>
            <a:r>
              <a:rPr lang="en-US" altLang="zh-CN" dirty="0" err="1" smtClean="0"/>
              <a:t>LinuxIDC</a:t>
            </a:r>
            <a:r>
              <a:rPr lang="zh-CN" altLang="en-US" dirty="0" smtClean="0"/>
              <a:t>就是关于</a:t>
            </a:r>
            <a:r>
              <a:rPr lang="en-US" altLang="zh-CN" dirty="0" smtClean="0"/>
              <a:t>Linux</a:t>
            </a:r>
            <a:r>
              <a:rPr lang="zh-CN" altLang="en-US" dirty="0" smtClean="0"/>
              <a:t>的数据中心。</a:t>
            </a:r>
          </a:p>
          <a:p>
            <a:endParaRPr lang="zh-CN" altLang="en-US" dirty="0" smtClean="0"/>
          </a:p>
          <a:p>
            <a:r>
              <a:rPr lang="en-US" altLang="zh-CN" dirty="0" smtClean="0">
                <a:hlinkClick r:id="rId2"/>
              </a:rPr>
              <a:t>LinuxIDC.com</a:t>
            </a:r>
            <a:r>
              <a:rPr lang="zh-CN" altLang="en-US" dirty="0" smtClean="0"/>
              <a:t>提供包括</a:t>
            </a:r>
            <a:r>
              <a:rPr lang="en-US" altLang="zh-CN" dirty="0" err="1" smtClean="0"/>
              <a:t>Ubuntu</a:t>
            </a:r>
            <a:r>
              <a:rPr lang="zh-CN" altLang="en-US" dirty="0" smtClean="0"/>
              <a:t>，</a:t>
            </a:r>
            <a:r>
              <a:rPr lang="en-US" altLang="zh-CN" dirty="0" smtClean="0"/>
              <a:t>Fedora</a:t>
            </a:r>
            <a:r>
              <a:rPr lang="zh-CN" altLang="en-US" dirty="0" smtClean="0"/>
              <a:t>，</a:t>
            </a:r>
            <a:r>
              <a:rPr lang="en-US" altLang="zh-CN" dirty="0" smtClean="0"/>
              <a:t>SUSE</a:t>
            </a:r>
            <a:r>
              <a:rPr lang="zh-CN" altLang="en-US" dirty="0" smtClean="0"/>
              <a:t>技术，以及最新</a:t>
            </a:r>
            <a:r>
              <a:rPr lang="en-US" altLang="zh-CN" dirty="0" smtClean="0"/>
              <a:t>IT</a:t>
            </a:r>
            <a:r>
              <a:rPr lang="zh-CN" altLang="en-US" dirty="0" smtClean="0"/>
              <a:t>资讯等</a:t>
            </a:r>
            <a:r>
              <a:rPr lang="en-US" altLang="zh-CN" dirty="0" smtClean="0"/>
              <a:t>Linux</a:t>
            </a:r>
            <a:r>
              <a:rPr lang="zh-CN" altLang="en-US" dirty="0" smtClean="0"/>
              <a:t>专业类网站。</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28596" y="2000240"/>
            <a:ext cx="8229600" cy="1143000"/>
          </a:xfrm>
        </p:spPr>
        <p:txBody>
          <a:bodyPr/>
          <a:lstStyle/>
          <a:p>
            <a:r>
              <a:rPr lang="en-US" altLang="zh-CN" dirty="0" smtClean="0"/>
              <a:t>Any Questions?</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GOOGLE</a:t>
            </a:r>
            <a:r>
              <a:rPr lang="zh-CN" altLang="en-US" dirty="0" smtClean="0"/>
              <a:t>的集群系统</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Google</a:t>
            </a:r>
            <a:r>
              <a:rPr lang="zh-CN" altLang="en-US" dirty="0" smtClean="0"/>
              <a:t>的数据中心使用廉价的</a:t>
            </a:r>
            <a:r>
              <a:rPr lang="en-US" altLang="zh-CN" dirty="0" smtClean="0"/>
              <a:t>Linux PC</a:t>
            </a:r>
            <a:r>
              <a:rPr lang="zh-CN" altLang="en-US" dirty="0" smtClean="0"/>
              <a:t>机组成集群，在上面运行各种应用。核心组件是</a:t>
            </a:r>
            <a:r>
              <a:rPr lang="en-US" altLang="zh-CN" dirty="0" smtClean="0"/>
              <a:t>3</a:t>
            </a:r>
            <a:r>
              <a:rPr lang="zh-CN" altLang="en-US" dirty="0" smtClean="0"/>
              <a:t>个：</a:t>
            </a:r>
            <a:endParaRPr lang="en-US" altLang="zh-CN" dirty="0" smtClean="0"/>
          </a:p>
          <a:p>
            <a:r>
              <a:rPr lang="en-US" altLang="zh-CN" dirty="0" smtClean="0"/>
              <a:t>1</a:t>
            </a:r>
            <a:r>
              <a:rPr lang="zh-CN" altLang="en-US" dirty="0" smtClean="0"/>
              <a:t>、</a:t>
            </a:r>
            <a:r>
              <a:rPr lang="en-US" altLang="zh-CN" dirty="0" smtClean="0"/>
              <a:t>GFS</a:t>
            </a:r>
            <a:r>
              <a:rPr lang="zh-CN" altLang="en-US" dirty="0" smtClean="0"/>
              <a:t>（</a:t>
            </a:r>
            <a:r>
              <a:rPr lang="en-US" altLang="zh-CN" dirty="0" smtClean="0"/>
              <a:t>Google File System</a:t>
            </a:r>
            <a:r>
              <a:rPr lang="zh-CN" altLang="en-US" dirty="0" smtClean="0"/>
              <a:t>）。一个分布式文件系统，隐藏下层负载均衡，冗余复制等细节。</a:t>
            </a:r>
            <a:endParaRPr lang="en-US" altLang="zh-CN" dirty="0" smtClean="0"/>
          </a:p>
          <a:p>
            <a:r>
              <a:rPr lang="en-US" altLang="zh-CN" dirty="0" smtClean="0"/>
              <a:t>2</a:t>
            </a:r>
            <a:r>
              <a:rPr lang="zh-CN" altLang="en-US" dirty="0" smtClean="0"/>
              <a:t>、</a:t>
            </a:r>
            <a:r>
              <a:rPr lang="en-US" altLang="zh-CN" dirty="0" err="1" smtClean="0"/>
              <a:t>MapReduce</a:t>
            </a:r>
            <a:r>
              <a:rPr lang="zh-CN" altLang="en-US" dirty="0" smtClean="0"/>
              <a:t>。</a:t>
            </a:r>
            <a:r>
              <a:rPr lang="en-US" altLang="zh-CN" dirty="0" smtClean="0"/>
              <a:t>Google</a:t>
            </a:r>
            <a:r>
              <a:rPr lang="zh-CN" altLang="en-US" dirty="0" smtClean="0"/>
              <a:t>发现大多数分布式运算可以抽象为</a:t>
            </a:r>
            <a:r>
              <a:rPr lang="en-US" altLang="zh-CN" dirty="0" err="1" smtClean="0"/>
              <a:t>MapReduce</a:t>
            </a:r>
            <a:r>
              <a:rPr lang="zh-CN" altLang="en-US" dirty="0" smtClean="0"/>
              <a:t>操作。</a:t>
            </a:r>
            <a:r>
              <a:rPr lang="en-US" altLang="zh-CN" dirty="0" smtClean="0"/>
              <a:t>Map</a:t>
            </a:r>
            <a:r>
              <a:rPr lang="zh-CN" altLang="en-US" dirty="0" smtClean="0"/>
              <a:t>是把输入</a:t>
            </a:r>
            <a:r>
              <a:rPr lang="en-US" altLang="zh-CN" dirty="0" smtClean="0"/>
              <a:t>Input</a:t>
            </a:r>
            <a:r>
              <a:rPr lang="zh-CN" altLang="en-US" dirty="0" smtClean="0"/>
              <a:t>分解成中间的</a:t>
            </a:r>
            <a:r>
              <a:rPr lang="en-US" altLang="zh-CN" dirty="0" smtClean="0"/>
              <a:t>Key/Value</a:t>
            </a:r>
            <a:r>
              <a:rPr lang="zh-CN" altLang="en-US" dirty="0" smtClean="0"/>
              <a:t>对，</a:t>
            </a:r>
            <a:r>
              <a:rPr lang="en-US" altLang="zh-CN" dirty="0" smtClean="0"/>
              <a:t>Reduce</a:t>
            </a:r>
            <a:r>
              <a:rPr lang="zh-CN" altLang="en-US" dirty="0" smtClean="0"/>
              <a:t>把</a:t>
            </a:r>
            <a:r>
              <a:rPr lang="en-US" altLang="zh-CN" dirty="0" smtClean="0"/>
              <a:t>Key/Value</a:t>
            </a:r>
            <a:r>
              <a:rPr lang="zh-CN" altLang="en-US" dirty="0" smtClean="0"/>
              <a:t>合成最终输出</a:t>
            </a:r>
            <a:r>
              <a:rPr lang="en-US" altLang="zh-CN" dirty="0" smtClean="0"/>
              <a:t>Output</a:t>
            </a:r>
            <a:r>
              <a:rPr lang="zh-CN" altLang="en-US" dirty="0" smtClean="0"/>
              <a:t>。</a:t>
            </a:r>
            <a:endParaRPr lang="en-US" altLang="zh-CN" dirty="0" smtClean="0"/>
          </a:p>
          <a:p>
            <a:r>
              <a:rPr lang="en-US" altLang="zh-CN" dirty="0" smtClean="0"/>
              <a:t>3</a:t>
            </a:r>
            <a:r>
              <a:rPr lang="zh-CN" altLang="en-US" dirty="0" smtClean="0"/>
              <a:t>、</a:t>
            </a:r>
            <a:r>
              <a:rPr lang="en-US" altLang="zh-CN" dirty="0" err="1" smtClean="0"/>
              <a:t>BigTable</a:t>
            </a:r>
            <a:r>
              <a:rPr lang="zh-CN" altLang="en-US" dirty="0" smtClean="0"/>
              <a:t>。一个大型的分布式数据库，这个数据库不是关系式的数据库。像它的名字一样，就是一个巨大的表格，用来存储结构化的数据。 </a:t>
            </a:r>
            <a:br>
              <a:rPr lang="zh-CN" altLang="en-US" dirty="0" smtClean="0"/>
            </a:b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latin typeface="+mn-ea"/>
              </a:rPr>
              <a:t>云计算概念</a:t>
            </a:r>
            <a:endParaRPr lang="en-US" altLang="zh-CN" dirty="0">
              <a:latin typeface="+mn-ea"/>
            </a:endParaRPr>
          </a:p>
          <a:p>
            <a:r>
              <a:rPr lang="en-US" altLang="zh-CN" dirty="0">
                <a:latin typeface="+mn-ea"/>
              </a:rPr>
              <a:t>Google</a:t>
            </a:r>
            <a:r>
              <a:rPr lang="zh-CN" altLang="en-US" dirty="0">
                <a:latin typeface="+mn-ea"/>
              </a:rPr>
              <a:t>的云计算</a:t>
            </a:r>
            <a:endParaRPr lang="en-US" altLang="zh-CN" dirty="0">
              <a:latin typeface="+mn-ea"/>
            </a:endParaRPr>
          </a:p>
          <a:p>
            <a:r>
              <a:rPr lang="en-US" altLang="zh-CN" b="1" dirty="0" err="1">
                <a:solidFill>
                  <a:srgbClr val="FF0000"/>
                </a:solidFill>
                <a:latin typeface="+mn-ea"/>
              </a:rPr>
              <a:t>Hadoop</a:t>
            </a:r>
            <a:endParaRPr lang="en-US" altLang="zh-CN" b="1" dirty="0">
              <a:solidFill>
                <a:srgbClr val="FF0000"/>
              </a:solidFill>
              <a:latin typeface="+mn-ea"/>
            </a:endParaRPr>
          </a:p>
          <a:p>
            <a:r>
              <a:rPr lang="en-US" altLang="zh-CN" dirty="0">
                <a:latin typeface="+mn-ea"/>
              </a:rPr>
              <a:t>HDFS</a:t>
            </a:r>
          </a:p>
          <a:p>
            <a:r>
              <a:rPr lang="en-US" altLang="zh-CN" dirty="0" smtClean="0">
                <a:latin typeface="+mn-ea"/>
              </a:rPr>
              <a:t>Map/Reduce</a:t>
            </a:r>
          </a:p>
          <a:p>
            <a:r>
              <a:rPr lang="zh-CN" altLang="en-US" dirty="0" smtClean="0">
                <a:latin typeface="+mn-ea"/>
              </a:rPr>
              <a:t>日志</a:t>
            </a:r>
            <a:r>
              <a:rPr lang="zh-CN" altLang="en-US" dirty="0">
                <a:latin typeface="+mn-ea"/>
              </a:rPr>
              <a:t>框架的</a:t>
            </a:r>
            <a:r>
              <a:rPr lang="en-US" altLang="zh-CN" dirty="0" err="1">
                <a:latin typeface="+mn-ea"/>
              </a:rPr>
              <a:t>Hadoop</a:t>
            </a:r>
            <a:r>
              <a:rPr lang="zh-CN" altLang="en-US" dirty="0" smtClean="0">
                <a:latin typeface="+mn-ea"/>
              </a:rPr>
              <a:t>尝试</a:t>
            </a:r>
            <a:endParaRPr lang="en-US" altLang="zh-CN" dirty="0" smtClean="0">
              <a:latin typeface="+mn-ea"/>
            </a:endParaRPr>
          </a:p>
          <a:p>
            <a:r>
              <a:rPr lang="zh-CN" altLang="en-US" dirty="0" smtClean="0">
                <a:latin typeface="+mn-ea"/>
              </a:rPr>
              <a:t>路在何方</a:t>
            </a:r>
            <a:endParaRPr lang="en-US" altLang="zh-CN" dirty="0" smtClean="0">
              <a:latin typeface="+mn-ea"/>
            </a:endParaRPr>
          </a:p>
          <a:p>
            <a:pPr>
              <a:buNone/>
            </a:pPr>
            <a:endParaRPr lang="en-US" altLang="zh-CN" dirty="0" smtClean="0">
              <a:latin typeface="+mn-ea"/>
            </a:endParaRPr>
          </a:p>
          <a:p>
            <a:pPr>
              <a:buNone/>
            </a:pPr>
            <a:endParaRPr lang="en-US" altLang="zh-CN" sz="1600" dirty="0" smtClean="0">
              <a:latin typeface="+mn-ea"/>
            </a:endParaRPr>
          </a:p>
          <a:p>
            <a:pPr>
              <a:buNone/>
            </a:pPr>
            <a:r>
              <a:rPr lang="zh-CN" altLang="en-US" sz="1600" dirty="0">
                <a:latin typeface="+mn-ea"/>
              </a:rPr>
              <a:t/>
            </a:r>
            <a:br>
              <a:rPr lang="zh-CN" altLang="en-US" sz="1600" dirty="0">
                <a:latin typeface="+mn-ea"/>
              </a:rPr>
            </a:br>
            <a:endParaRPr lang="zh-CN" altLang="en-US" dirty="0"/>
          </a:p>
        </p:txBody>
      </p:sp>
      <p:pic>
        <p:nvPicPr>
          <p:cNvPr id="7170" name="Picture 2" descr="C:\Documents and Settings\Administrator\桌面\hadoop stuff\hadoop.png"/>
          <p:cNvPicPr>
            <a:picLocks noChangeAspect="1" noChangeArrowheads="1"/>
          </p:cNvPicPr>
          <p:nvPr/>
        </p:nvPicPr>
        <p:blipFill>
          <a:blip r:embed="rId2"/>
          <a:srcRect/>
          <a:stretch>
            <a:fillRect/>
          </a:stretch>
        </p:blipFill>
        <p:spPr bwMode="auto">
          <a:xfrm>
            <a:off x="4929190" y="2571744"/>
            <a:ext cx="4000528" cy="1319206"/>
          </a:xfrm>
          <a:prstGeom prst="rect">
            <a:avLst/>
          </a:prstGeom>
          <a:noFill/>
        </p:spPr>
      </p:pic>
    </p:spTree>
    <p:extLst>
      <p:ext uri="{BB962C8B-B14F-4D97-AF65-F5344CB8AC3E}">
        <p14:creationId xmlns="" xmlns:p14="http://schemas.microsoft.com/office/powerpoint/2010/main" val="296835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Hadoop</a:t>
            </a:r>
            <a:r>
              <a:rPr lang="zh-CN" altLang="en-US" dirty="0" smtClean="0"/>
              <a:t>简介</a:t>
            </a:r>
            <a:endParaRPr lang="zh-CN" altLang="en-US" dirty="0"/>
          </a:p>
        </p:txBody>
      </p:sp>
      <p:sp>
        <p:nvSpPr>
          <p:cNvPr id="3" name="内容占位符 2"/>
          <p:cNvSpPr>
            <a:spLocks noGrp="1"/>
          </p:cNvSpPr>
          <p:nvPr>
            <p:ph idx="1"/>
          </p:nvPr>
        </p:nvSpPr>
        <p:spPr>
          <a:xfrm>
            <a:off x="571472" y="1714488"/>
            <a:ext cx="8143932" cy="4429156"/>
          </a:xfrm>
        </p:spPr>
        <p:txBody>
          <a:bodyPr>
            <a:normAutofit fontScale="77500" lnSpcReduction="20000"/>
          </a:bodyPr>
          <a:lstStyle/>
          <a:p>
            <a:r>
              <a:rPr lang="en-US" altLang="zh-CN" sz="2800" dirty="0" err="1" smtClean="0"/>
              <a:t>Hadoop</a:t>
            </a:r>
            <a:r>
              <a:rPr lang="en-US" altLang="zh-CN" sz="2800" dirty="0" smtClean="0"/>
              <a:t> </a:t>
            </a:r>
            <a:r>
              <a:rPr lang="zh-CN" altLang="en-US" sz="2800" dirty="0" smtClean="0"/>
              <a:t>是一个实现了 </a:t>
            </a:r>
            <a:r>
              <a:rPr lang="en-US" altLang="zh-CN" sz="2800" dirty="0" err="1" smtClean="0"/>
              <a:t>MapReduce</a:t>
            </a:r>
            <a:r>
              <a:rPr lang="en-US" altLang="zh-CN" sz="2800" dirty="0" smtClean="0"/>
              <a:t> </a:t>
            </a:r>
            <a:r>
              <a:rPr lang="zh-CN" altLang="en-US" sz="2800" dirty="0" smtClean="0"/>
              <a:t>计算模型的开源分布式并行编程框架。</a:t>
            </a:r>
            <a:r>
              <a:rPr lang="en-US" altLang="zh-CN" sz="2800" dirty="0" err="1" smtClean="0"/>
              <a:t>MapReduce</a:t>
            </a:r>
            <a:r>
              <a:rPr lang="zh-CN" altLang="en-US" sz="2800" dirty="0" smtClean="0"/>
              <a:t>的概念来源于</a:t>
            </a:r>
            <a:r>
              <a:rPr lang="en-US" altLang="zh-CN" sz="2800" dirty="0" smtClean="0"/>
              <a:t>Google</a:t>
            </a:r>
            <a:r>
              <a:rPr lang="zh-CN" altLang="en-US" sz="2800" dirty="0" smtClean="0"/>
              <a:t>实验室，它是一个简化并行计算的编程模型，适用于大规模集群上的海量数据 处理，目前最成功的应用是分布式搜索引擎。</a:t>
            </a:r>
            <a:endParaRPr lang="en-US" altLang="zh-CN" sz="2800" dirty="0" smtClean="0"/>
          </a:p>
          <a:p>
            <a:r>
              <a:rPr lang="en-US" altLang="zh-CN" sz="2800" dirty="0" err="1" smtClean="0"/>
              <a:t>Hadoop</a:t>
            </a:r>
            <a:r>
              <a:rPr lang="zh-CN" altLang="en-US" sz="2800" dirty="0" smtClean="0"/>
              <a:t>原来是</a:t>
            </a:r>
            <a:r>
              <a:rPr lang="en-US" altLang="zh-CN" sz="2800" dirty="0" smtClean="0"/>
              <a:t>Apache </a:t>
            </a:r>
            <a:r>
              <a:rPr lang="en-US" altLang="zh-CN" sz="2800" dirty="0" err="1" smtClean="0"/>
              <a:t>Lucene</a:t>
            </a:r>
            <a:r>
              <a:rPr lang="zh-CN" altLang="en-US" sz="2800" dirty="0" smtClean="0"/>
              <a:t>下的一个子项目，它最初是从</a:t>
            </a:r>
            <a:r>
              <a:rPr lang="en-US" altLang="zh-CN" sz="2800" dirty="0" err="1" smtClean="0"/>
              <a:t>Nutch</a:t>
            </a:r>
            <a:r>
              <a:rPr lang="zh-CN" altLang="en-US" sz="2800" dirty="0" smtClean="0"/>
              <a:t>项目中分离出来的专门负责分布式存储以及分布式运算的项目。 </a:t>
            </a:r>
            <a:endParaRPr lang="en-US" altLang="zh-CN" sz="2800" dirty="0" smtClean="0"/>
          </a:p>
          <a:p>
            <a:r>
              <a:rPr lang="zh-CN" altLang="en-US" sz="2800" dirty="0" smtClean="0"/>
              <a:t>由</a:t>
            </a:r>
            <a:r>
              <a:rPr lang="en-US" altLang="zh-CN" sz="2800" dirty="0" smtClean="0"/>
              <a:t>HDFS</a:t>
            </a:r>
            <a:r>
              <a:rPr lang="zh-CN" altLang="en-US" sz="2800" dirty="0" smtClean="0"/>
              <a:t>、</a:t>
            </a:r>
            <a:r>
              <a:rPr lang="en-US" altLang="zh-CN" sz="2800" dirty="0" err="1" smtClean="0"/>
              <a:t>MapReduce</a:t>
            </a:r>
            <a:r>
              <a:rPr lang="zh-CN" altLang="en-US" sz="2800" dirty="0" smtClean="0"/>
              <a:t>、</a:t>
            </a:r>
            <a:r>
              <a:rPr lang="en-US" altLang="zh-CN" sz="2800" dirty="0" err="1" smtClean="0"/>
              <a:t>HBase</a:t>
            </a:r>
            <a:r>
              <a:rPr lang="zh-CN" altLang="en-US" sz="2800" dirty="0" smtClean="0"/>
              <a:t>、</a:t>
            </a:r>
            <a:r>
              <a:rPr lang="en-US" altLang="zh-CN" sz="2800" dirty="0" smtClean="0"/>
              <a:t>Hive </a:t>
            </a:r>
            <a:r>
              <a:rPr lang="zh-CN" altLang="en-US" sz="2800" dirty="0" smtClean="0"/>
              <a:t>和</a:t>
            </a:r>
            <a:r>
              <a:rPr lang="en-US" altLang="zh-CN" sz="2800" dirty="0" err="1" smtClean="0"/>
              <a:t>ZooKeeper</a:t>
            </a:r>
            <a:r>
              <a:rPr lang="zh-CN" altLang="en-US" sz="2800" dirty="0" smtClean="0"/>
              <a:t>等成员组成。其中，</a:t>
            </a:r>
            <a:r>
              <a:rPr lang="en-US" altLang="zh-CN" sz="2800" dirty="0" smtClean="0"/>
              <a:t>HDFS </a:t>
            </a:r>
            <a:r>
              <a:rPr lang="zh-CN" altLang="en-US" sz="2800" dirty="0" smtClean="0"/>
              <a:t>和</a:t>
            </a:r>
            <a:r>
              <a:rPr lang="en-US" altLang="zh-CN" sz="2800" dirty="0" err="1" smtClean="0"/>
              <a:t>MapReduce</a:t>
            </a:r>
            <a:r>
              <a:rPr lang="en-US" altLang="zh-CN" sz="2800" dirty="0" smtClean="0"/>
              <a:t> </a:t>
            </a:r>
            <a:r>
              <a:rPr lang="zh-CN" altLang="en-US" sz="2800" dirty="0" smtClean="0"/>
              <a:t>是两个最基础最重要的成员。</a:t>
            </a:r>
          </a:p>
          <a:p>
            <a:endParaRPr lang="en-US" altLang="zh-CN" sz="2800" dirty="0" smtClean="0"/>
          </a:p>
          <a:p>
            <a:endParaRPr lang="en-US" altLang="zh-CN" sz="2800" dirty="0" smtClean="0"/>
          </a:p>
          <a:p>
            <a:r>
              <a:rPr lang="zh-CN" altLang="en-US" sz="2800" dirty="0" smtClean="0"/>
              <a:t>主页：</a:t>
            </a:r>
            <a:r>
              <a:rPr lang="en-US" altLang="zh-CN" sz="2800" dirty="0" smtClean="0"/>
              <a:t>http://hadoop.apache.org/</a:t>
            </a:r>
            <a:endParaRPr lang="zh-CN" altLang="en-US" sz="28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4028</TotalTime>
  <Words>4587</Words>
  <Application>Microsoft Office PowerPoint</Application>
  <PresentationFormat>全屏显示(4:3)</PresentationFormat>
  <Paragraphs>469</Paragraphs>
  <Slides>61</Slides>
  <Notes>13</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暗香扑面</vt:lpstr>
      <vt:lpstr>Hadoop分享</vt:lpstr>
      <vt:lpstr>Linux公社（LinuxIDC.com）</vt:lpstr>
      <vt:lpstr>云计算</vt:lpstr>
      <vt:lpstr>云计算的显著特点</vt:lpstr>
      <vt:lpstr>Agenda</vt:lpstr>
      <vt:lpstr>Linux公社（LinuxIDC.com）</vt:lpstr>
      <vt:lpstr>GOOGLE的集群系统</vt:lpstr>
      <vt:lpstr>Agenda</vt:lpstr>
      <vt:lpstr>Hadoop简介</vt:lpstr>
      <vt:lpstr>幻灯片 10</vt:lpstr>
      <vt:lpstr>hadoop主要的一些特点： </vt:lpstr>
      <vt:lpstr>Agenda</vt:lpstr>
      <vt:lpstr>HDFS</vt:lpstr>
      <vt:lpstr>HDFS的设计目标</vt:lpstr>
      <vt:lpstr>HDFS的设计目标</vt:lpstr>
      <vt:lpstr>HDFS</vt:lpstr>
      <vt:lpstr>节点的分类</vt:lpstr>
      <vt:lpstr>Namenode</vt:lpstr>
      <vt:lpstr>Namenode作用</vt:lpstr>
      <vt:lpstr>Linux公社（LinuxIDC.com）</vt:lpstr>
      <vt:lpstr>Datanode</vt:lpstr>
      <vt:lpstr>SecondaryNamenode</vt:lpstr>
      <vt:lpstr>复本存储</vt:lpstr>
      <vt:lpstr>基本概念</vt:lpstr>
      <vt:lpstr>client读取数据流程</vt:lpstr>
      <vt:lpstr> 网络存储距离</vt:lpstr>
      <vt:lpstr>client写入数据流程</vt:lpstr>
      <vt:lpstr>数据复制(Replica)</vt:lpstr>
      <vt:lpstr>性能测试</vt:lpstr>
      <vt:lpstr>HDFS</vt:lpstr>
      <vt:lpstr>Agenda</vt:lpstr>
      <vt:lpstr>MapReduce</vt:lpstr>
      <vt:lpstr>用MR来折腾下面的机器！</vt:lpstr>
      <vt:lpstr>Map/Reduce计算流程</vt:lpstr>
      <vt:lpstr>分布式存储与map/reduce</vt:lpstr>
      <vt:lpstr>Linux公社（LinuxIDC.com）</vt:lpstr>
      <vt:lpstr>MapReduce的总体结构</vt:lpstr>
      <vt:lpstr>Map/Reduce函数</vt:lpstr>
      <vt:lpstr>Word Count</vt:lpstr>
      <vt:lpstr>Word Count</vt:lpstr>
      <vt:lpstr>Word Count</vt:lpstr>
      <vt:lpstr>幻灯片 42</vt:lpstr>
      <vt:lpstr>幻灯片 43</vt:lpstr>
      <vt:lpstr>HOW TO PLAY</vt:lpstr>
      <vt:lpstr>Linux公社（LinuxIDC.com）</vt:lpstr>
      <vt:lpstr>Hadoop 里启动job的过程</vt:lpstr>
      <vt:lpstr>JobTracker和TaskTracker：</vt:lpstr>
      <vt:lpstr>JobTracker和TaskTracker：</vt:lpstr>
      <vt:lpstr>任务执行</vt:lpstr>
      <vt:lpstr>任务状态更新</vt:lpstr>
      <vt:lpstr>幻灯片 51</vt:lpstr>
      <vt:lpstr>Shuffle &amp; Sort</vt:lpstr>
      <vt:lpstr>Agenda</vt:lpstr>
      <vt:lpstr>日志框架的hadoop尝试</vt:lpstr>
      <vt:lpstr>日志框架使用hadoop的好处</vt:lpstr>
      <vt:lpstr>为何没采用hadoop？</vt:lpstr>
      <vt:lpstr>Agenda</vt:lpstr>
      <vt:lpstr>幻灯片 58</vt:lpstr>
      <vt:lpstr>参考资料</vt:lpstr>
      <vt:lpstr>Linux公社（LinuxIDC.com）</vt:lpstr>
      <vt:lpstr>Any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Hadoop是什么 www.linuxidc.com</dc:title>
  <dc:subject>www.linuxidc.com</dc:subject>
  <dc:creator>www.linuxidc.com</dc:creator>
  <cp:keywords>www.linuxidc.com</cp:keywords>
  <dc:description>www.linuxidc.com</dc:description>
  <cp:lastModifiedBy>微软用户</cp:lastModifiedBy>
  <cp:revision>323</cp:revision>
  <dcterms:modified xsi:type="dcterms:W3CDTF">2012-02-05T05:03:15Z</dcterms:modified>
  <cp:category>www.linuxidc.com</cp:category>
</cp:coreProperties>
</file>