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22" r:id="rId3"/>
  </p:sldMasterIdLst>
  <p:notesMasterIdLst>
    <p:notesMasterId r:id="rId28"/>
  </p:notesMasterIdLst>
  <p:handoutMasterIdLst>
    <p:handoutMasterId r:id="rId29"/>
  </p:handoutMasterIdLst>
  <p:sldIdLst>
    <p:sldId id="351" r:id="rId4"/>
    <p:sldId id="349" r:id="rId5"/>
    <p:sldId id="314" r:id="rId6"/>
    <p:sldId id="324" r:id="rId7"/>
    <p:sldId id="325" r:id="rId8"/>
    <p:sldId id="355" r:id="rId9"/>
    <p:sldId id="327" r:id="rId10"/>
    <p:sldId id="328" r:id="rId11"/>
    <p:sldId id="329" r:id="rId12"/>
    <p:sldId id="356" r:id="rId13"/>
    <p:sldId id="357" r:id="rId14"/>
    <p:sldId id="359" r:id="rId15"/>
    <p:sldId id="335" r:id="rId16"/>
    <p:sldId id="340" r:id="rId17"/>
    <p:sldId id="341" r:id="rId18"/>
    <p:sldId id="348" r:id="rId19"/>
    <p:sldId id="336" r:id="rId20"/>
    <p:sldId id="337" r:id="rId21"/>
    <p:sldId id="338" r:id="rId22"/>
    <p:sldId id="352" r:id="rId23"/>
    <p:sldId id="358" r:id="rId24"/>
    <p:sldId id="361" r:id="rId25"/>
    <p:sldId id="362" r:id="rId26"/>
    <p:sldId id="271" r:id="rId2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389">
          <p15:clr>
            <a:srgbClr val="A4A3A4"/>
          </p15:clr>
        </p15:guide>
        <p15:guide id="6" orient="horz" pos="4176">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d Essey" initials="EE"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FF7C80"/>
    <a:srgbClr val="C03838"/>
    <a:srgbClr val="0000CC"/>
    <a:srgbClr val="990000"/>
    <a:srgbClr val="FFFF99"/>
    <a:srgbClr val="FF5050"/>
    <a:srgbClr val="FF9999"/>
    <a:srgbClr val="FF6F6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023" autoAdjust="0"/>
    <p:restoredTop sz="82068" autoAdjust="0"/>
  </p:normalViewPr>
  <p:slideViewPr>
    <p:cSldViewPr snapToObjects="1">
      <p:cViewPr varScale="1">
        <p:scale>
          <a:sx n="54" d="100"/>
          <a:sy n="54" d="100"/>
        </p:scale>
        <p:origin x="942" y="60"/>
      </p:cViewPr>
      <p:guideLst>
        <p:guide orient="horz" pos="204"/>
        <p:guide orient="horz" pos="912"/>
        <p:guide orient="horz" pos="1484"/>
        <p:guide orient="horz" pos="1200"/>
        <p:guide orient="horz" pos="2389"/>
        <p:guide orient="horz" pos="4176"/>
        <p:guide pos="2880"/>
        <p:guide pos="240"/>
        <p:guide pos="460"/>
        <p:guide pos="5520"/>
        <p:guide pos="863"/>
        <p:guide pos="5299"/>
      </p:guideLst>
    </p:cSldViewPr>
  </p:slideViewPr>
  <p:outlineViewPr>
    <p:cViewPr>
      <p:scale>
        <a:sx n="33" d="100"/>
        <a:sy n="33" d="100"/>
      </p:scale>
      <p:origin x="0" y="375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99" d="100"/>
          <a:sy n="99" d="100"/>
        </p:scale>
        <p:origin x="-320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PDC 2009</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11/26/2024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615100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PDC 2009</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45755852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11/26/2024 12:53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11/26/2024 12:53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CCA38D-4FCA-4BAE-BED9-FDF763EEB11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4000" b="1"/>
            </a:lvl1pPr>
          </a:lstStyle>
          <a:p>
            <a:r>
              <a:rPr lang="en-US"/>
              <a:t>Click to edit Master title style</a:t>
            </a:r>
            <a:endParaRPr lang="en-US" dirty="0"/>
          </a:p>
        </p:txBody>
      </p:sp>
      <p:sp>
        <p:nvSpPr>
          <p:cNvPr id="3" name="Subtitle 2"/>
          <p:cNvSpPr>
            <a:spLocks noGrp="1"/>
          </p:cNvSpPr>
          <p:nvPr>
            <p:ph type="subTitle" idx="1"/>
          </p:nvPr>
        </p:nvSpPr>
        <p:spPr>
          <a:xfrm>
            <a:off x="730249" y="3792538"/>
            <a:ext cx="7681914"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1026"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
        <p:nvSpPr>
          <p:cNvPr id="6" name="Text Placeholder 5"/>
          <p:cNvSpPr>
            <a:spLocks noGrp="1"/>
          </p:cNvSpPr>
          <p:nvPr>
            <p:ph type="body" sz="quarter" idx="10" hasCustomPrompt="1"/>
          </p:nvPr>
        </p:nvSpPr>
        <p:spPr>
          <a:xfrm>
            <a:off x="381000" y="323850"/>
            <a:ext cx="2712244" cy="276999"/>
          </a:xfrm>
        </p:spPr>
        <p:txBody>
          <a:bodyPr/>
          <a:lstStyle>
            <a:lvl1pPr marL="0" indent="0">
              <a:buNone/>
              <a:defRPr sz="2000" baseline="0"/>
            </a:lvl1pPr>
          </a:lstStyle>
          <a:p>
            <a:pPr lvl="0"/>
            <a:r>
              <a:rPr lang="en-US" dirty="0"/>
              <a:t>Session Code: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rrowheads="1"/>
          </p:cNvPicPr>
          <p:nvPr userDrawn="1"/>
        </p:nvPicPr>
        <p:blipFill>
          <a:blip r:embed="rId3"/>
          <a:srcRect/>
          <a:stretch>
            <a:fillRect/>
          </a:stretch>
        </p:blipFill>
        <p:spPr bwMode="black">
          <a:xfrm>
            <a:off x="2274888" y="2895600"/>
            <a:ext cx="4594225" cy="990600"/>
          </a:xfrm>
          <a:prstGeom prst="rect">
            <a:avLst/>
          </a:prstGeom>
          <a:noFill/>
          <a:ln w="9525">
            <a:noFill/>
            <a:miter lim="800000"/>
            <a:headEnd/>
            <a:tailEnd/>
          </a:ln>
        </p:spPr>
      </p:pic>
      <p:pic>
        <p:nvPicPr>
          <p:cNvPr id="3" name="Picture 3" descr="PDClogo_info.png"/>
          <p:cNvPicPr>
            <a:picLocks noChangeAspect="1"/>
          </p:cNvPicPr>
          <p:nvPr userDrawn="1"/>
        </p:nvPicPr>
        <p:blipFill>
          <a:blip r:embed="rId4"/>
          <a:srcRect/>
          <a:stretch>
            <a:fillRect/>
          </a:stretch>
        </p:blipFill>
        <p:spPr bwMode="auto">
          <a:xfrm>
            <a:off x="7010400" y="228600"/>
            <a:ext cx="1771650" cy="590550"/>
          </a:xfrm>
          <a:prstGeom prst="rect">
            <a:avLst/>
          </a:prstGeom>
          <a:noFill/>
          <a:ln w="9525">
            <a:noFill/>
            <a:miter lim="800000"/>
            <a:headEnd/>
            <a:tailEnd/>
          </a:ln>
        </p:spPr>
      </p:pic>
      <p:sp>
        <p:nvSpPr>
          <p:cNvPr id="4" name="Text Box 3"/>
          <p:cNvSpPr txBox="1">
            <a:spLocks noChangeArrowheads="1"/>
          </p:cNvSpPr>
          <p:nvPr userDrawn="1"/>
        </p:nvSpPr>
        <p:spPr bwMode="blackWhite">
          <a:xfrm>
            <a:off x="381000" y="6248400"/>
            <a:ext cx="8382000" cy="523875"/>
          </a:xfrm>
          <a:prstGeom prst="rect">
            <a:avLst/>
          </a:prstGeom>
          <a:noFill/>
          <a:ln w="12700">
            <a:noFill/>
            <a:miter lim="800000"/>
            <a:headEnd type="none" w="sm" len="sm"/>
            <a:tailEnd type="none" w="sm" len="sm"/>
          </a:ln>
        </p:spPr>
        <p:txBody>
          <a:bodyPr wrap="square" lIns="91425" tIns="45713" rIns="91425" bIns="45713">
            <a:prstTxWarp prst="textNoShape">
              <a:avLst/>
            </a:prstTxWarp>
            <a:spAutoFit/>
          </a:bodyPr>
          <a:lstStyle/>
          <a:p>
            <a:pPr defTabSz="912813" eaLnBrk="0" hangingPunct="0"/>
            <a:r>
              <a:rPr lang="en-US" sz="700" dirty="0">
                <a:solidFill>
                  <a:schemeClr val="tx1"/>
                </a:solidFill>
                <a:latin typeface="Segoe UI" pitchFamily="34" charset="0"/>
                <a:ea typeface="Arial" pitchFamily="-123" charset="0"/>
                <a:cs typeface="Segoe UI" pitchFamily="34" charset="0"/>
              </a:rPr>
              <a:t>© 2009 Microsoft Corporation. All rights reserved. Microsoft, Windows, Windows Vista and other product names are or may be registered trademarks and/or trademarks in the U.S. and/or other countries.</a:t>
            </a:r>
          </a:p>
          <a:p>
            <a:pPr defTabSz="912813" eaLnBrk="0" hangingPunct="0"/>
            <a:r>
              <a:rPr lang="en-US" sz="700" dirty="0">
                <a:solidFill>
                  <a:schemeClr val="tx1"/>
                </a:solidFill>
                <a:latin typeface="Segoe UI" pitchFamily="34" charset="0"/>
                <a:ea typeface="Arial" pitchFamily="-123"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4000" b="1"/>
            </a:lvl1pPr>
          </a:lstStyle>
          <a:p>
            <a:r>
              <a:rPr lang="en-US"/>
              <a:t>Click to edit Master title style</a:t>
            </a:r>
            <a:endParaRPr lang="en-US" dirty="0"/>
          </a:p>
        </p:txBody>
      </p:sp>
      <p:sp>
        <p:nvSpPr>
          <p:cNvPr id="3" name="Subtitle 2"/>
          <p:cNvSpPr>
            <a:spLocks noGrp="1"/>
          </p:cNvSpPr>
          <p:nvPr>
            <p:ph type="subTitle" idx="1"/>
          </p:nvPr>
        </p:nvSpPr>
        <p:spPr>
          <a:xfrm>
            <a:off x="1368955" y="3792538"/>
            <a:ext cx="7043208"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200" b="1" i="1" u="none" strike="noStrike" kern="1200" cap="none" spc="-642" normalizeH="0" baseline="0" noProof="0" dirty="0" smtClean="0">
                <a:ln w="11430"/>
                <a:solidFill>
                  <a:schemeClr val="accent3"/>
                </a:solidFill>
                <a:effectLst/>
                <a:uLnTx/>
                <a:uFillTx/>
                <a:latin typeface="+mj-lt"/>
                <a:ea typeface="+mn-ea"/>
                <a:cs typeface="+mn-cs"/>
              </a:defRPr>
            </a:lvl1pPr>
          </a:lstStyle>
          <a:p>
            <a:pPr lvl="0"/>
            <a:r>
              <a:rPr lang="en-US" dirty="0"/>
              <a:t>click to…</a:t>
            </a:r>
          </a:p>
        </p:txBody>
      </p:sp>
      <p:pic>
        <p:nvPicPr>
          <p:cNvPr id="5"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071F984-09D2-4BEA-A467-198E446B65E0}" type="datetimeFigureOut">
              <a:rPr lang="en-US" smtClean="0"/>
              <a:pPr/>
              <a:t>11/26/2024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CDF280-B8D6-4265-A398-5052AD8CC55D}" type="slidenum">
              <a:rPr lang="en-US" smtClean="0"/>
              <a:pPr/>
              <a:t>‹#›</a:t>
            </a:fld>
            <a:endParaRPr lang="en-US"/>
          </a:p>
        </p:txBody>
      </p:sp>
    </p:spTree>
    <p:extLst>
      <p:ext uri="{BB962C8B-B14F-4D97-AF65-F5344CB8AC3E}">
        <p14:creationId xmlns:p14="http://schemas.microsoft.com/office/powerpoint/2010/main" val="3382022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lvl1pPr>
              <a:defRPr sz="4000"/>
            </a:lvl1pPr>
          </a:lstStyle>
          <a:p>
            <a:r>
              <a:rPr lang="en-US" dirty="0"/>
              <a:t>Click to edit Master title style</a:t>
            </a:r>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 With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nip Single Corner Rectangle 5"/>
          <p:cNvSpPr/>
          <p:nvPr userDrawn="1"/>
        </p:nvSpPr>
        <p:spPr>
          <a:xfrm rot="16200000">
            <a:off x="6324600" y="2514600"/>
            <a:ext cx="2667000" cy="2971800"/>
          </a:xfrm>
          <a:prstGeom prst="snip1Rect">
            <a:avLst/>
          </a:prstGeom>
          <a:solidFill>
            <a:srgbClr val="DBD7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userDrawn="1"/>
        </p:nvCxnSpPr>
        <p:spPr>
          <a:xfrm rot="5400000" flipH="1" flipV="1">
            <a:off x="6019800" y="2514600"/>
            <a:ext cx="609600" cy="609600"/>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629400" y="2514600"/>
            <a:ext cx="2514600" cy="1588"/>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5400000">
            <a:off x="4914901" y="4229100"/>
            <a:ext cx="2209800" cy="3175"/>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4000" b="1"/>
            </a:lvl1pPr>
          </a:lstStyle>
          <a:p>
            <a:r>
              <a:rPr lang="en-US"/>
              <a:t>Click to edit Master title style</a:t>
            </a:r>
            <a:endParaRPr lang="en-US" dirty="0"/>
          </a:p>
        </p:txBody>
      </p:sp>
      <p:sp>
        <p:nvSpPr>
          <p:cNvPr id="3" name="Subtitle 2"/>
          <p:cNvSpPr>
            <a:spLocks noGrp="1"/>
          </p:cNvSpPr>
          <p:nvPr>
            <p:ph type="subTitle" idx="1"/>
          </p:nvPr>
        </p:nvSpPr>
        <p:spPr>
          <a:xfrm>
            <a:off x="1368955" y="3792538"/>
            <a:ext cx="4574645"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200" b="1" i="1" u="none" strike="noStrike" kern="1200" cap="none" spc="-642" normalizeH="0" baseline="0" noProof="0" dirty="0" smtClean="0">
                <a:ln w="11430"/>
                <a:solidFill>
                  <a:schemeClr val="accent3"/>
                </a:solidFill>
                <a:effectLst/>
                <a:uLnTx/>
                <a:uFillTx/>
                <a:latin typeface="+mj-lt"/>
                <a:ea typeface="+mn-ea"/>
                <a:cs typeface="+mn-cs"/>
              </a:defRPr>
            </a:lvl1pPr>
          </a:lstStyle>
          <a:p>
            <a:pPr lvl="0"/>
            <a:r>
              <a:rPr lang="en-US" dirty="0"/>
              <a:t>click to…</a:t>
            </a:r>
          </a:p>
        </p:txBody>
      </p:sp>
      <p:pic>
        <p:nvPicPr>
          <p:cNvPr id="5"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32" r:id="rId3"/>
    <p:sldLayoutId id="2147483696" r:id="rId4"/>
    <p:sldLayoutId id="2147483697" r:id="rId5"/>
    <p:sldLayoutId id="2147483698" r:id="rId6"/>
    <p:sldLayoutId id="2147483699" r:id="rId7"/>
    <p:sldLayoutId id="2147483700" r:id="rId8"/>
    <p:sldLayoutId id="2147483701" r:id="rId9"/>
    <p:sldLayoutId id="2147483725" r:id="rId10"/>
    <p:sldLayoutId id="2147483726" r:id="rId11"/>
    <p:sldLayoutId id="2147483729" r:id="rId12"/>
    <p:sldLayoutId id="2147483728" r:id="rId13"/>
    <p:sldLayoutId id="2147483730" r:id="rId14"/>
    <p:sldLayoutId id="2147483731" r:id="rId15"/>
    <p:sldLayoutId id="2147483724" r:id="rId16"/>
    <p:sldLayoutId id="2147483702" r:id="rId17"/>
    <p:sldLayoutId id="2147483703" r:id="rId18"/>
    <p:sldLayoutId id="2147483704" r:id="rId19"/>
    <p:sldLayoutId id="2147483733" r:id="rId20"/>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nip Single Corner Rectangle 4"/>
          <p:cNvSpPr/>
          <p:nvPr/>
        </p:nvSpPr>
        <p:spPr>
          <a:xfrm>
            <a:off x="381000" y="1447800"/>
            <a:ext cx="8382000" cy="51816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nip Single Corner Rectangle 4"/>
          <p:cNvSpPr/>
          <p:nvPr/>
        </p:nvSpPr>
        <p:spPr>
          <a:xfrm>
            <a:off x="381000" y="1447800"/>
            <a:ext cx="8382000" cy="51816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723" r:id="rId1"/>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hyperlink" Target="http://igoro.com/" TargetMode="External"/><Relationship Id="rId3" Type="http://schemas.openxmlformats.org/officeDocument/2006/relationships/hyperlink" Target="http://msdn.com/concurrency" TargetMode="External"/><Relationship Id="rId7" Type="http://schemas.openxmlformats.org/officeDocument/2006/relationships/hyperlink" Target="http://social.msdn.microsoft.com/Forums/en-US/category/parallelcomputing"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blogs.msdn.com/visualizeparallel" TargetMode="External"/><Relationship Id="rId5" Type="http://schemas.openxmlformats.org/officeDocument/2006/relationships/hyperlink" Target="http://blogs.msdn.com/pfxteam" TargetMode="External"/><Relationship Id="rId4" Type="http://schemas.openxmlformats.org/officeDocument/2006/relationships/hyperlink" Target="http://code.msdn.microsoft.com/ParExtSamp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channel9.msdn.com/lear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323850"/>
            <a:ext cx="8382000" cy="886397"/>
          </a:xfrm>
        </p:spPr>
        <p:txBody>
          <a:bodyPr/>
          <a:lstStyle/>
          <a:p>
            <a:r>
              <a:rPr lang="en-US" dirty="0"/>
              <a:t>Overview</a:t>
            </a:r>
            <a:br>
              <a:rPr lang="en-US" dirty="0"/>
            </a:br>
            <a:r>
              <a:rPr lang="en-US" sz="2400" dirty="0">
                <a:solidFill>
                  <a:schemeClr val="accent1"/>
                </a:solidFill>
              </a:rPr>
              <a:t>Let’s get started!</a:t>
            </a:r>
            <a:endParaRPr lang="en-US" sz="2400" dirty="0"/>
          </a:p>
        </p:txBody>
      </p:sp>
      <p:sp>
        <p:nvSpPr>
          <p:cNvPr id="6" name="Text Placeholder 5"/>
          <p:cNvSpPr>
            <a:spLocks noGrp="1"/>
          </p:cNvSpPr>
          <p:nvPr>
            <p:ph type="body" sz="quarter" idx="10"/>
          </p:nvPr>
        </p:nvSpPr>
        <p:spPr>
          <a:xfrm>
            <a:off x="381000" y="1447799"/>
            <a:ext cx="8382000" cy="4370427"/>
          </a:xfrm>
        </p:spPr>
        <p:txBody>
          <a:bodyPr/>
          <a:lstStyle/>
          <a:p>
            <a:pPr marL="579437" indent="-514350"/>
            <a:r>
              <a:rPr lang="en-US" dirty="0"/>
              <a:t>Outline</a:t>
            </a:r>
          </a:p>
          <a:p>
            <a:pPr marL="974725" lvl="1" indent="-514350">
              <a:buFont typeface="+mj-lt"/>
              <a:buAutoNum type="arabicPeriod"/>
            </a:pPr>
            <a:r>
              <a:rPr lang="en-US" dirty="0"/>
              <a:t>Quick Introduction</a:t>
            </a:r>
          </a:p>
          <a:p>
            <a:pPr marL="974725" lvl="1" indent="-514350">
              <a:buFont typeface="+mj-lt"/>
              <a:buAutoNum type="arabicPeriod"/>
            </a:pPr>
            <a:r>
              <a:rPr lang="en-US" dirty="0"/>
              <a:t>PLINQ Hands-On </a:t>
            </a:r>
          </a:p>
          <a:p>
            <a:pPr marL="974725" lvl="1" indent="-514350">
              <a:buFont typeface="+mj-lt"/>
              <a:buAutoNum type="arabicPeriod"/>
            </a:pPr>
            <a:r>
              <a:rPr lang="en-US" dirty="0"/>
              <a:t>Performance Tips</a:t>
            </a:r>
          </a:p>
          <a:p>
            <a:r>
              <a:rPr lang="en-US" dirty="0"/>
              <a:t>Prerequisites</a:t>
            </a:r>
          </a:p>
          <a:p>
            <a:pPr marL="974725" lvl="1" indent="-514350">
              <a:buFont typeface="+mj-lt"/>
              <a:buAutoNum type="arabicPeriod"/>
            </a:pPr>
            <a:r>
              <a:rPr lang="en-US" dirty="0"/>
              <a:t>.NET and C#</a:t>
            </a:r>
          </a:p>
          <a:p>
            <a:pPr marL="974725" lvl="1" indent="-514350">
              <a:buFont typeface="+mj-lt"/>
              <a:buAutoNum type="arabicPeriod"/>
            </a:pPr>
            <a:r>
              <a:rPr lang="en-US" dirty="0"/>
              <a:t>LINQ</a:t>
            </a:r>
          </a:p>
          <a:p>
            <a:pPr marL="974725" lvl="1" indent="-514350">
              <a:buFont typeface="+mj-lt"/>
              <a:buAutoNum type="arabicPeriod"/>
            </a:pPr>
            <a:r>
              <a:rPr lang="en-US" dirty="0"/>
              <a:t>Threading Basics</a:t>
            </a:r>
          </a:p>
          <a:p>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t>Aggregation</a:t>
            </a:r>
            <a:endParaRPr lang="en-US" sz="2400" dirty="0"/>
          </a:p>
        </p:txBody>
      </p:sp>
      <p:sp>
        <p:nvSpPr>
          <p:cNvPr id="5" name="Rounded Rectangle 4"/>
          <p:cNvSpPr/>
          <p:nvPr/>
        </p:nvSpPr>
        <p:spPr bwMode="auto">
          <a:xfrm>
            <a:off x="2716428" y="2800836"/>
            <a:ext cx="1258888"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8" name="Rectangle 7"/>
          <p:cNvSpPr/>
          <p:nvPr/>
        </p:nvSpPr>
        <p:spPr bwMode="auto">
          <a:xfrm>
            <a:off x="615013" y="3034821"/>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Input Enumerator</a:t>
            </a:r>
          </a:p>
        </p:txBody>
      </p:sp>
      <p:cxnSp>
        <p:nvCxnSpPr>
          <p:cNvPr id="9" name="Straight Arrow Connector 8"/>
          <p:cNvCxnSpPr/>
          <p:nvPr/>
        </p:nvCxnSpPr>
        <p:spPr>
          <a:xfrm>
            <a:off x="3975316" y="3258036"/>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auto">
          <a:xfrm>
            <a:off x="2789451" y="2923073"/>
            <a:ext cx="1109665"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Aggregate</a:t>
            </a:r>
          </a:p>
        </p:txBody>
      </p:sp>
      <p:cxnSp>
        <p:nvCxnSpPr>
          <p:cNvPr id="13" name="Straight Arrow Connector 12"/>
          <p:cNvCxnSpPr>
            <a:stCxn id="14" idx="0"/>
            <a:endCxn id="8" idx="2"/>
          </p:cNvCxnSpPr>
          <p:nvPr/>
        </p:nvCxnSpPr>
        <p:spPr>
          <a:xfrm rot="5400000" flipH="1" flipV="1">
            <a:off x="1015577" y="3855621"/>
            <a:ext cx="57480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03037" y="4143021"/>
            <a:ext cx="799879" cy="730829"/>
          </a:xfrm>
          <a:prstGeom prst="ellipse">
            <a:avLst/>
          </a:prstGeom>
          <a:gradFill>
            <a:gsLst>
              <a:gs pos="0">
                <a:srgbClr val="8C1010"/>
              </a:gs>
              <a:gs pos="100000">
                <a:srgbClr val="FF5B5B"/>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Lock</a:t>
            </a:r>
          </a:p>
        </p:txBody>
      </p:sp>
      <p:cxnSp>
        <p:nvCxnSpPr>
          <p:cNvPr id="16" name="Elbow Connector 61"/>
          <p:cNvCxnSpPr>
            <a:endCxn id="5" idx="1"/>
          </p:cNvCxnSpPr>
          <p:nvPr/>
        </p:nvCxnSpPr>
        <p:spPr>
          <a:xfrm rot="5400000" flipH="1" flipV="1">
            <a:off x="1957587" y="3744836"/>
            <a:ext cx="1245640" cy="272041"/>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Elbow Connector 61"/>
          <p:cNvCxnSpPr/>
          <p:nvPr/>
        </p:nvCxnSpPr>
        <p:spPr>
          <a:xfrm rot="16200000" flipH="1">
            <a:off x="1747166" y="5202482"/>
            <a:ext cx="1668072" cy="273628"/>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Elbow Connector 61"/>
          <p:cNvCxnSpPr/>
          <p:nvPr/>
        </p:nvCxnSpPr>
        <p:spPr>
          <a:xfrm>
            <a:off x="1702916" y="4506848"/>
            <a:ext cx="1012718" cy="1588"/>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92627" y="5208300"/>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36" name="Rounded Rectangle 35"/>
          <p:cNvSpPr/>
          <p:nvPr/>
        </p:nvSpPr>
        <p:spPr bwMode="auto">
          <a:xfrm>
            <a:off x="2716428" y="4044884"/>
            <a:ext cx="1258888"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cxnSp>
        <p:nvCxnSpPr>
          <p:cNvPr id="37" name="Straight Arrow Connector 36"/>
          <p:cNvCxnSpPr/>
          <p:nvPr/>
        </p:nvCxnSpPr>
        <p:spPr>
          <a:xfrm>
            <a:off x="3975316" y="4502084"/>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bwMode="auto">
          <a:xfrm>
            <a:off x="2789451" y="4167121"/>
            <a:ext cx="1109665"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Aggregate</a:t>
            </a:r>
          </a:p>
        </p:txBody>
      </p:sp>
      <p:sp>
        <p:nvSpPr>
          <p:cNvPr id="40" name="Rounded Rectangle 39"/>
          <p:cNvSpPr/>
          <p:nvPr/>
        </p:nvSpPr>
        <p:spPr bwMode="auto">
          <a:xfrm>
            <a:off x="2718016" y="5716132"/>
            <a:ext cx="1258888"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N</a:t>
            </a:r>
          </a:p>
        </p:txBody>
      </p:sp>
      <p:cxnSp>
        <p:nvCxnSpPr>
          <p:cNvPr id="41" name="Straight Arrow Connector 40"/>
          <p:cNvCxnSpPr/>
          <p:nvPr/>
        </p:nvCxnSpPr>
        <p:spPr>
          <a:xfrm>
            <a:off x="3978492" y="6015260"/>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bwMode="auto">
          <a:xfrm>
            <a:off x="2789451" y="5836078"/>
            <a:ext cx="1109665"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Aggregate</a:t>
            </a:r>
          </a:p>
        </p:txBody>
      </p:sp>
      <p:cxnSp>
        <p:nvCxnSpPr>
          <p:cNvPr id="45" name="Elbow Connector 61"/>
          <p:cNvCxnSpPr/>
          <p:nvPr/>
        </p:nvCxnSpPr>
        <p:spPr>
          <a:xfrm rot="10800000">
            <a:off x="5600736" y="4505266"/>
            <a:ext cx="419064" cy="3170"/>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Elbow Connector 61"/>
          <p:cNvCxnSpPr/>
          <p:nvPr/>
        </p:nvCxnSpPr>
        <p:spPr>
          <a:xfrm rot="16200000" flipV="1">
            <a:off x="4564952" y="3663188"/>
            <a:ext cx="1280560" cy="409938"/>
          </a:xfrm>
          <a:prstGeom prst="bentConnector3">
            <a:avLst>
              <a:gd name="adj1" fmla="val 100579"/>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81000" y="1261953"/>
            <a:ext cx="8382000" cy="1354217"/>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1600" dirty="0" err="1">
                <a:solidFill>
                  <a:schemeClr val="bg1">
                    <a:lumMod val="65000"/>
                    <a:lumOff val="35000"/>
                  </a:schemeClr>
                </a:solidFill>
                <a:latin typeface="Consolas" pitchFamily="49" charset="0"/>
                <a:cs typeface="Consolas" pitchFamily="49" charset="0"/>
              </a:rPr>
              <a:t>int</a:t>
            </a:r>
            <a:r>
              <a:rPr lang="en-US" sz="1600" dirty="0">
                <a:solidFill>
                  <a:schemeClr val="bg1">
                    <a:lumMod val="65000"/>
                    <a:lumOff val="35000"/>
                  </a:schemeClr>
                </a:solidFill>
                <a:latin typeface="Consolas" pitchFamily="49" charset="0"/>
                <a:cs typeface="Consolas" pitchFamily="49" charset="0"/>
              </a:rPr>
              <a:t> result = </a:t>
            </a:r>
            <a:r>
              <a:rPr lang="en-US" sz="1600" dirty="0" err="1">
                <a:solidFill>
                  <a:schemeClr val="bg1">
                    <a:lumMod val="65000"/>
                    <a:lumOff val="35000"/>
                  </a:schemeClr>
                </a:solidFill>
                <a:latin typeface="Consolas" pitchFamily="49" charset="0"/>
                <a:cs typeface="Consolas" pitchFamily="49" charset="0"/>
              </a:rPr>
              <a:t>input.AsParallel</a:t>
            </a:r>
            <a:r>
              <a:rPr lang="en-US" sz="1600" dirty="0">
                <a:solidFill>
                  <a:schemeClr val="bg1">
                    <a:lumMod val="65000"/>
                    <a:lumOff val="35000"/>
                  </a:schemeClr>
                </a:solidFill>
                <a:latin typeface="Consolas" pitchFamily="49" charset="0"/>
                <a:cs typeface="Consolas" pitchFamily="49" charset="0"/>
              </a:rPr>
              <a:t>()</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.Aggregate(</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0,</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 e) =&gt; a + </a:t>
            </a:r>
            <a:r>
              <a:rPr lang="en-US" sz="1600" dirty="0" err="1">
                <a:solidFill>
                  <a:schemeClr val="bg1">
                    <a:lumMod val="65000"/>
                    <a:lumOff val="35000"/>
                  </a:schemeClr>
                </a:solidFill>
                <a:latin typeface="Consolas" pitchFamily="49" charset="0"/>
                <a:cs typeface="Consolas" pitchFamily="49" charset="0"/>
              </a:rPr>
              <a:t>Foo</a:t>
            </a:r>
            <a:r>
              <a:rPr lang="en-US" sz="1600" dirty="0">
                <a:solidFill>
                  <a:schemeClr val="bg1">
                    <a:lumMod val="65000"/>
                    <a:lumOff val="35000"/>
                  </a:schemeClr>
                </a:solidFill>
                <a:latin typeface="Consolas" pitchFamily="49" charset="0"/>
                <a:cs typeface="Consolas" pitchFamily="49" charset="0"/>
              </a:rPr>
              <a:t>(e),</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(a1,a2) =&gt; a1 + a2);</a:t>
            </a:r>
          </a:p>
        </p:txBody>
      </p:sp>
      <p:sp>
        <p:nvSpPr>
          <p:cNvPr id="27" name="Rectangle 26"/>
          <p:cNvSpPr/>
          <p:nvPr/>
        </p:nvSpPr>
        <p:spPr>
          <a:xfrm>
            <a:off x="4477581" y="2616170"/>
            <a:ext cx="817853" cy="369332"/>
          </a:xfrm>
          <a:prstGeom prst="rect">
            <a:avLst/>
          </a:prstGeom>
        </p:spPr>
        <p:txBody>
          <a:bodyPr wrap="none">
            <a:spAutoFit/>
          </a:bodyPr>
          <a:lstStyle/>
          <a:p>
            <a:r>
              <a:rPr lang="en-US" dirty="0">
                <a:latin typeface="Consolas" pitchFamily="49" charset="0"/>
                <a:cs typeface="Consolas" pitchFamily="49" charset="0"/>
              </a:rPr>
              <a:t>res1:</a:t>
            </a:r>
            <a:endParaRPr lang="en-US" dirty="0"/>
          </a:p>
        </p:txBody>
      </p:sp>
      <p:sp>
        <p:nvSpPr>
          <p:cNvPr id="28" name="Rectangle 27"/>
          <p:cNvSpPr/>
          <p:nvPr/>
        </p:nvSpPr>
        <p:spPr bwMode="auto">
          <a:xfrm>
            <a:off x="4543063" y="302255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30" name="Rectangle 29"/>
          <p:cNvSpPr/>
          <p:nvPr/>
        </p:nvSpPr>
        <p:spPr>
          <a:xfrm>
            <a:off x="4399793" y="3879376"/>
            <a:ext cx="817853" cy="369332"/>
          </a:xfrm>
          <a:prstGeom prst="rect">
            <a:avLst/>
          </a:prstGeom>
        </p:spPr>
        <p:txBody>
          <a:bodyPr wrap="none">
            <a:spAutoFit/>
          </a:bodyPr>
          <a:lstStyle/>
          <a:p>
            <a:r>
              <a:rPr lang="en-US" dirty="0">
                <a:latin typeface="Consolas" pitchFamily="49" charset="0"/>
                <a:cs typeface="Consolas" pitchFamily="49" charset="0"/>
              </a:rPr>
              <a:t>res2:</a:t>
            </a:r>
            <a:endParaRPr lang="en-US" dirty="0"/>
          </a:p>
        </p:txBody>
      </p:sp>
      <p:sp>
        <p:nvSpPr>
          <p:cNvPr id="31" name="Rectangle 30"/>
          <p:cNvSpPr/>
          <p:nvPr/>
        </p:nvSpPr>
        <p:spPr bwMode="auto">
          <a:xfrm>
            <a:off x="4541475" y="4236435"/>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32" name="Rectangle 31"/>
          <p:cNvSpPr/>
          <p:nvPr/>
        </p:nvSpPr>
        <p:spPr>
          <a:xfrm>
            <a:off x="4401381" y="5395933"/>
            <a:ext cx="817853" cy="369332"/>
          </a:xfrm>
          <a:prstGeom prst="rect">
            <a:avLst/>
          </a:prstGeom>
        </p:spPr>
        <p:txBody>
          <a:bodyPr wrap="none">
            <a:spAutoFit/>
          </a:bodyPr>
          <a:lstStyle/>
          <a:p>
            <a:r>
              <a:rPr lang="en-US" dirty="0" err="1">
                <a:latin typeface="Consolas" pitchFamily="49" charset="0"/>
                <a:cs typeface="Consolas" pitchFamily="49" charset="0"/>
              </a:rPr>
              <a:t>resN</a:t>
            </a:r>
            <a:r>
              <a:rPr lang="en-US" dirty="0">
                <a:latin typeface="Consolas" pitchFamily="49" charset="0"/>
                <a:cs typeface="Consolas" pitchFamily="49" charset="0"/>
              </a:rPr>
              <a:t>:</a:t>
            </a:r>
            <a:endParaRPr lang="en-US" dirty="0"/>
          </a:p>
        </p:txBody>
      </p:sp>
      <p:sp>
        <p:nvSpPr>
          <p:cNvPr id="33" name="Rectangle 32"/>
          <p:cNvSpPr/>
          <p:nvPr/>
        </p:nvSpPr>
        <p:spPr bwMode="auto">
          <a:xfrm>
            <a:off x="4543063" y="5752992"/>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34" name="Rectangle 33"/>
          <p:cNvSpPr/>
          <p:nvPr/>
        </p:nvSpPr>
        <p:spPr>
          <a:xfrm>
            <a:off x="5867400" y="3912721"/>
            <a:ext cx="1071127" cy="369332"/>
          </a:xfrm>
          <a:prstGeom prst="rect">
            <a:avLst/>
          </a:prstGeom>
        </p:spPr>
        <p:txBody>
          <a:bodyPr wrap="none">
            <a:spAutoFit/>
          </a:bodyPr>
          <a:lstStyle/>
          <a:p>
            <a:r>
              <a:rPr lang="en-US" dirty="0">
                <a:latin typeface="Consolas" pitchFamily="49" charset="0"/>
                <a:cs typeface="Consolas" pitchFamily="49" charset="0"/>
              </a:rPr>
              <a:t>result:</a:t>
            </a:r>
            <a:endParaRPr lang="en-US" dirty="0"/>
          </a:p>
        </p:txBody>
      </p:sp>
      <p:sp>
        <p:nvSpPr>
          <p:cNvPr id="35" name="Rectangle 34"/>
          <p:cNvSpPr/>
          <p:nvPr/>
        </p:nvSpPr>
        <p:spPr bwMode="auto">
          <a:xfrm>
            <a:off x="6009082" y="426978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50" name="Elbow Connector 61"/>
          <p:cNvCxnSpPr>
            <a:endCxn id="33" idx="3"/>
          </p:cNvCxnSpPr>
          <p:nvPr/>
        </p:nvCxnSpPr>
        <p:spPr>
          <a:xfrm rot="5400000">
            <a:off x="4386970" y="4963659"/>
            <a:ext cx="1638113" cy="411525"/>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Elbow Connector 61"/>
          <p:cNvCxnSpPr/>
          <p:nvPr/>
        </p:nvCxnSpPr>
        <p:spPr>
          <a:xfrm flipV="1">
            <a:off x="5000263" y="4505268"/>
            <a:ext cx="600471" cy="2"/>
          </a:xfrm>
          <a:prstGeom prst="bentConnector3">
            <a:avLst>
              <a:gd name="adj1" fmla="val 50000"/>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04800" y="5208300"/>
            <a:ext cx="1914740" cy="1015663"/>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Each thread computes a local result.</a:t>
            </a:r>
          </a:p>
        </p:txBody>
      </p:sp>
      <p:sp>
        <p:nvSpPr>
          <p:cNvPr id="118" name="TextBox 117"/>
          <p:cNvSpPr txBox="1"/>
          <p:nvPr/>
        </p:nvSpPr>
        <p:spPr>
          <a:xfrm>
            <a:off x="6019800" y="5208300"/>
            <a:ext cx="1914740" cy="1015663"/>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The local results are combined into a final result.</a:t>
            </a:r>
          </a:p>
        </p:txBody>
      </p:sp>
    </p:spTree>
    <p:extLst>
      <p:ext uri="{BB962C8B-B14F-4D97-AF65-F5344CB8AC3E}">
        <p14:creationId xmlns:p14="http://schemas.microsoft.com/office/powerpoint/2010/main" val="349564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1000"/>
                                        <p:tgtEl>
                                          <p:spTgt spid="5"/>
                                        </p:tgtEl>
                                      </p:cBhvr>
                                    </p:animEffect>
                                    <p:set>
                                      <p:cBhvr>
                                        <p:cTn id="12" dur="1" fill="hold">
                                          <p:stCondLst>
                                            <p:cond delay="999"/>
                                          </p:stCondLst>
                                        </p:cTn>
                                        <p:tgtEl>
                                          <p:spTgt spid="5"/>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1000"/>
                                        <p:tgtEl>
                                          <p:spTgt spid="8"/>
                                        </p:tgtEl>
                                      </p:cBhvr>
                                    </p:animEffect>
                                    <p:set>
                                      <p:cBhvr>
                                        <p:cTn id="15" dur="1" fill="hold">
                                          <p:stCondLst>
                                            <p:cond delay="999"/>
                                          </p:stCondLst>
                                        </p:cTn>
                                        <p:tgtEl>
                                          <p:spTgt spid="8"/>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0"/>
                                        <p:tgtEl>
                                          <p:spTgt spid="9"/>
                                        </p:tgtEl>
                                      </p:cBhvr>
                                    </p:animEffect>
                                    <p:set>
                                      <p:cBhvr>
                                        <p:cTn id="18" dur="1" fill="hold">
                                          <p:stCondLst>
                                            <p:cond delay="999"/>
                                          </p:stCondLst>
                                        </p:cTn>
                                        <p:tgtEl>
                                          <p:spTgt spid="9"/>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10"/>
                                        </p:tgtEl>
                                      </p:cBhvr>
                                    </p:animEffect>
                                    <p:set>
                                      <p:cBhvr>
                                        <p:cTn id="21" dur="1" fill="hold">
                                          <p:stCondLst>
                                            <p:cond delay="999"/>
                                          </p:stCondLst>
                                        </p:cTn>
                                        <p:tgtEl>
                                          <p:spTgt spid="1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1000"/>
                                        <p:tgtEl>
                                          <p:spTgt spid="13"/>
                                        </p:tgtEl>
                                      </p:cBhvr>
                                    </p:animEffect>
                                    <p:set>
                                      <p:cBhvr>
                                        <p:cTn id="24" dur="1" fill="hold">
                                          <p:stCondLst>
                                            <p:cond delay="999"/>
                                          </p:stCondLst>
                                        </p:cTn>
                                        <p:tgtEl>
                                          <p:spTgt spid="13"/>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14"/>
                                        </p:tgtEl>
                                      </p:cBhvr>
                                    </p:animEffect>
                                    <p:set>
                                      <p:cBhvr>
                                        <p:cTn id="27" dur="1" fill="hold">
                                          <p:stCondLst>
                                            <p:cond delay="999"/>
                                          </p:stCondLst>
                                        </p:cTn>
                                        <p:tgtEl>
                                          <p:spTgt spid="1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1000"/>
                                        <p:tgtEl>
                                          <p:spTgt spid="16"/>
                                        </p:tgtEl>
                                      </p:cBhvr>
                                    </p:animEffect>
                                    <p:set>
                                      <p:cBhvr>
                                        <p:cTn id="30" dur="1" fill="hold">
                                          <p:stCondLst>
                                            <p:cond delay="999"/>
                                          </p:stCondLst>
                                        </p:cTn>
                                        <p:tgtEl>
                                          <p:spTgt spid="1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17"/>
                                        </p:tgtEl>
                                      </p:cBhvr>
                                    </p:animEffect>
                                    <p:set>
                                      <p:cBhvr>
                                        <p:cTn id="33" dur="1" fill="hold">
                                          <p:stCondLst>
                                            <p:cond delay="999"/>
                                          </p:stCondLst>
                                        </p:cTn>
                                        <p:tgtEl>
                                          <p:spTgt spid="17"/>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18"/>
                                        </p:tgtEl>
                                      </p:cBhvr>
                                    </p:animEffect>
                                    <p:set>
                                      <p:cBhvr>
                                        <p:cTn id="36" dur="1" fill="hold">
                                          <p:stCondLst>
                                            <p:cond delay="999"/>
                                          </p:stCondLst>
                                        </p:cTn>
                                        <p:tgtEl>
                                          <p:spTgt spid="18"/>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29"/>
                                        </p:tgtEl>
                                      </p:cBhvr>
                                    </p:animEffect>
                                    <p:set>
                                      <p:cBhvr>
                                        <p:cTn id="39" dur="1" fill="hold">
                                          <p:stCondLst>
                                            <p:cond delay="999"/>
                                          </p:stCondLst>
                                        </p:cTn>
                                        <p:tgtEl>
                                          <p:spTgt spid="2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7"/>
                                        </p:tgtEl>
                                      </p:cBhvr>
                                    </p:animEffect>
                                    <p:set>
                                      <p:cBhvr>
                                        <p:cTn id="45" dur="1" fill="hold">
                                          <p:stCondLst>
                                            <p:cond delay="999"/>
                                          </p:stCondLst>
                                        </p:cTn>
                                        <p:tgtEl>
                                          <p:spTgt spid="37"/>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1000"/>
                                        <p:tgtEl>
                                          <p:spTgt spid="38"/>
                                        </p:tgtEl>
                                      </p:cBhvr>
                                    </p:animEffect>
                                    <p:set>
                                      <p:cBhvr>
                                        <p:cTn id="48" dur="1" fill="hold">
                                          <p:stCondLst>
                                            <p:cond delay="999"/>
                                          </p:stCondLst>
                                        </p:cTn>
                                        <p:tgtEl>
                                          <p:spTgt spid="38"/>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1000"/>
                                        <p:tgtEl>
                                          <p:spTgt spid="40"/>
                                        </p:tgtEl>
                                      </p:cBhvr>
                                    </p:animEffect>
                                    <p:set>
                                      <p:cBhvr>
                                        <p:cTn id="51" dur="1" fill="hold">
                                          <p:stCondLst>
                                            <p:cond delay="999"/>
                                          </p:stCondLst>
                                        </p:cTn>
                                        <p:tgtEl>
                                          <p:spTgt spid="40"/>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00"/>
                                        <p:tgtEl>
                                          <p:spTgt spid="41"/>
                                        </p:tgtEl>
                                      </p:cBhvr>
                                    </p:animEffect>
                                    <p:set>
                                      <p:cBhvr>
                                        <p:cTn id="54" dur="1" fill="hold">
                                          <p:stCondLst>
                                            <p:cond delay="999"/>
                                          </p:stCondLst>
                                        </p:cTn>
                                        <p:tgtEl>
                                          <p:spTgt spid="41"/>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1000"/>
                                        <p:tgtEl>
                                          <p:spTgt spid="42"/>
                                        </p:tgtEl>
                                      </p:cBhvr>
                                    </p:animEffect>
                                    <p:set>
                                      <p:cBhvr>
                                        <p:cTn id="57" dur="1" fill="hold">
                                          <p:stCondLst>
                                            <p:cond delay="999"/>
                                          </p:stCondLst>
                                        </p:cTn>
                                        <p:tgtEl>
                                          <p:spTgt spid="4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117"/>
                                        </p:tgtEl>
                                      </p:cBhvr>
                                    </p:animEffect>
                                    <p:set>
                                      <p:cBhvr>
                                        <p:cTn id="60" dur="1" fill="hold">
                                          <p:stCondLst>
                                            <p:cond delay="999"/>
                                          </p:stCondLst>
                                        </p:cTn>
                                        <p:tgtEl>
                                          <p:spTgt spid="11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childTnLst>
                                </p:cTn>
                              </p:par>
                              <p:par>
                                <p:cTn id="66" presetID="10" presetClass="entr" presetSubtype="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1000"/>
                                        <p:tgtEl>
                                          <p:spTgt spid="4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1000"/>
                                        <p:tgtEl>
                                          <p:spTgt spid="35"/>
                                        </p:tgtEl>
                                      </p:cBhvr>
                                    </p:animEffect>
                                  </p:childTnLst>
                                </p:cTn>
                              </p:par>
                              <p:par>
                                <p:cTn id="75" presetID="10"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1000"/>
                                        <p:tgtEl>
                                          <p:spTgt spid="50"/>
                                        </p:tgtEl>
                                      </p:cBhvr>
                                    </p:animEffect>
                                  </p:childTnLst>
                                </p:cTn>
                              </p:par>
                              <p:par>
                                <p:cTn id="78" presetID="10" presetClass="entr" presetSubtype="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fade">
                                      <p:cBhvr>
                                        <p:cTn id="85"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4" grpId="0" animBg="1"/>
      <p:bldP spid="29" grpId="0"/>
      <p:bldP spid="36" grpId="0" animBg="1"/>
      <p:bldP spid="38" grpId="0" animBg="1"/>
      <p:bldP spid="40" grpId="0" animBg="1"/>
      <p:bldP spid="42" grpId="0" animBg="1"/>
      <p:bldP spid="34" grpId="0"/>
      <p:bldP spid="35" grpId="0" animBg="1"/>
      <p:bldP spid="117" grpId="1" animBg="1"/>
      <p:bldP spid="117" grpId="2" animBg="1"/>
      <p:bldP spid="1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t>Search</a:t>
            </a:r>
            <a:endParaRPr lang="en-US" sz="2400" dirty="0"/>
          </a:p>
        </p:txBody>
      </p:sp>
      <p:sp>
        <p:nvSpPr>
          <p:cNvPr id="5" name="Rounded Rectangle 4"/>
          <p:cNvSpPr/>
          <p:nvPr/>
        </p:nvSpPr>
        <p:spPr bwMode="auto">
          <a:xfrm>
            <a:off x="3694112" y="2557945"/>
            <a:ext cx="1258888"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8" name="Rectangle 7"/>
          <p:cNvSpPr/>
          <p:nvPr/>
        </p:nvSpPr>
        <p:spPr bwMode="auto">
          <a:xfrm>
            <a:off x="260784" y="3992498"/>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Input Enumerator</a:t>
            </a:r>
          </a:p>
        </p:txBody>
      </p:sp>
      <p:sp>
        <p:nvSpPr>
          <p:cNvPr id="10" name="Rounded Rectangle 9"/>
          <p:cNvSpPr/>
          <p:nvPr/>
        </p:nvSpPr>
        <p:spPr bwMode="auto">
          <a:xfrm>
            <a:off x="3767135" y="2680182"/>
            <a:ext cx="1109665"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First</a:t>
            </a:r>
          </a:p>
        </p:txBody>
      </p:sp>
      <p:cxnSp>
        <p:nvCxnSpPr>
          <p:cNvPr id="13" name="Straight Arrow Connector 12"/>
          <p:cNvCxnSpPr/>
          <p:nvPr/>
        </p:nvCxnSpPr>
        <p:spPr>
          <a:xfrm rot="10800000">
            <a:off x="1636712" y="4257610"/>
            <a:ext cx="533622"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2170334" y="3898549"/>
            <a:ext cx="799879" cy="730829"/>
          </a:xfrm>
          <a:prstGeom prst="ellipse">
            <a:avLst/>
          </a:prstGeom>
          <a:gradFill>
            <a:gsLst>
              <a:gs pos="0">
                <a:srgbClr val="8C1010"/>
              </a:gs>
              <a:gs pos="100000">
                <a:srgbClr val="FF5B5B"/>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Lock</a:t>
            </a:r>
          </a:p>
        </p:txBody>
      </p:sp>
      <p:cxnSp>
        <p:nvCxnSpPr>
          <p:cNvPr id="16" name="Elbow Connector 61"/>
          <p:cNvCxnSpPr>
            <a:endCxn id="5" idx="1"/>
          </p:cNvCxnSpPr>
          <p:nvPr/>
        </p:nvCxnSpPr>
        <p:spPr>
          <a:xfrm rot="5400000" flipH="1" flipV="1">
            <a:off x="2935272" y="3501946"/>
            <a:ext cx="1245641" cy="272040"/>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Elbow Connector 61"/>
          <p:cNvCxnSpPr>
            <a:endCxn id="40" idx="1"/>
          </p:cNvCxnSpPr>
          <p:nvPr/>
        </p:nvCxnSpPr>
        <p:spPr>
          <a:xfrm rot="16200000" flipH="1">
            <a:off x="2724056" y="4925463"/>
            <a:ext cx="1668072" cy="272040"/>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Elbow Connector 61"/>
          <p:cNvCxnSpPr/>
          <p:nvPr/>
        </p:nvCxnSpPr>
        <p:spPr>
          <a:xfrm>
            <a:off x="2970213" y="4259198"/>
            <a:ext cx="723899" cy="1588"/>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67136" y="4940199"/>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36" name="Rounded Rectangle 35"/>
          <p:cNvSpPr/>
          <p:nvPr/>
        </p:nvSpPr>
        <p:spPr bwMode="auto">
          <a:xfrm>
            <a:off x="3694112" y="3800410"/>
            <a:ext cx="1258888"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38" name="Rounded Rectangle 37"/>
          <p:cNvSpPr/>
          <p:nvPr/>
        </p:nvSpPr>
        <p:spPr bwMode="auto">
          <a:xfrm>
            <a:off x="3767135" y="3922647"/>
            <a:ext cx="1109665"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First</a:t>
            </a:r>
          </a:p>
        </p:txBody>
      </p:sp>
      <p:sp>
        <p:nvSpPr>
          <p:cNvPr id="40" name="Rounded Rectangle 39"/>
          <p:cNvSpPr/>
          <p:nvPr/>
        </p:nvSpPr>
        <p:spPr bwMode="auto">
          <a:xfrm>
            <a:off x="3694112" y="5438319"/>
            <a:ext cx="1258888"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N</a:t>
            </a:r>
          </a:p>
        </p:txBody>
      </p:sp>
      <p:sp>
        <p:nvSpPr>
          <p:cNvPr id="42" name="Rounded Rectangle 41"/>
          <p:cNvSpPr/>
          <p:nvPr/>
        </p:nvSpPr>
        <p:spPr bwMode="auto">
          <a:xfrm>
            <a:off x="3767135" y="5560556"/>
            <a:ext cx="1109665"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First</a:t>
            </a:r>
          </a:p>
        </p:txBody>
      </p:sp>
      <p:sp>
        <p:nvSpPr>
          <p:cNvPr id="52" name="Rectangle 51"/>
          <p:cNvSpPr/>
          <p:nvPr/>
        </p:nvSpPr>
        <p:spPr>
          <a:xfrm>
            <a:off x="381000" y="1143000"/>
            <a:ext cx="8382000" cy="1094146"/>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1600" dirty="0" err="1">
                <a:solidFill>
                  <a:schemeClr val="bg1">
                    <a:lumMod val="65000"/>
                    <a:lumOff val="35000"/>
                  </a:schemeClr>
                </a:solidFill>
                <a:latin typeface="Consolas" pitchFamily="49" charset="0"/>
                <a:cs typeface="Consolas" pitchFamily="49" charset="0"/>
              </a:rPr>
              <a:t>int</a:t>
            </a:r>
            <a:r>
              <a:rPr lang="en-US" sz="1600" dirty="0">
                <a:solidFill>
                  <a:schemeClr val="bg1">
                    <a:lumMod val="65000"/>
                    <a:lumOff val="35000"/>
                  </a:schemeClr>
                </a:solidFill>
                <a:latin typeface="Consolas" pitchFamily="49" charset="0"/>
                <a:cs typeface="Consolas" pitchFamily="49" charset="0"/>
              </a:rPr>
              <a:t> result = </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input.AsParallel</a:t>
            </a:r>
            <a:r>
              <a:rPr lang="en-US" sz="1600" dirty="0">
                <a:solidFill>
                  <a:schemeClr val="bg1">
                    <a:lumMod val="65000"/>
                    <a:lumOff val="35000"/>
                  </a:schemeClr>
                </a:solidFill>
                <a:latin typeface="Consolas" pitchFamily="49" charset="0"/>
                <a:cs typeface="Consolas" pitchFamily="49" charset="0"/>
              </a:rPr>
              <a:t>().</a:t>
            </a:r>
            <a:r>
              <a:rPr lang="en-US" sz="1600" dirty="0" err="1">
                <a:solidFill>
                  <a:schemeClr val="bg1">
                    <a:lumMod val="65000"/>
                    <a:lumOff val="35000"/>
                  </a:schemeClr>
                </a:solidFill>
                <a:latin typeface="Consolas" pitchFamily="49" charset="0"/>
                <a:cs typeface="Consolas" pitchFamily="49" charset="0"/>
              </a:rPr>
              <a:t>AsOrdered</a:t>
            </a:r>
            <a:r>
              <a:rPr lang="en-US" sz="1600" dirty="0">
                <a:solidFill>
                  <a:schemeClr val="bg1">
                    <a:lumMod val="65000"/>
                    <a:lumOff val="35000"/>
                  </a:schemeClr>
                </a:solidFill>
                <a:latin typeface="Consolas" pitchFamily="49" charset="0"/>
                <a:cs typeface="Consolas" pitchFamily="49" charset="0"/>
              </a:rPr>
              <a:t>()</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.Where(x =&gt; </a:t>
            </a:r>
            <a:r>
              <a:rPr lang="en-US" sz="1600" dirty="0" err="1">
                <a:solidFill>
                  <a:schemeClr val="bg1">
                    <a:lumMod val="65000"/>
                    <a:lumOff val="35000"/>
                  </a:schemeClr>
                </a:solidFill>
                <a:latin typeface="Consolas" pitchFamily="49" charset="0"/>
                <a:cs typeface="Consolas" pitchFamily="49" charset="0"/>
              </a:rPr>
              <a:t>IsPrime</a:t>
            </a:r>
            <a:r>
              <a:rPr lang="en-US" sz="16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.First();</a:t>
            </a:r>
          </a:p>
        </p:txBody>
      </p:sp>
      <p:sp>
        <p:nvSpPr>
          <p:cNvPr id="63" name="Rectangle 62"/>
          <p:cNvSpPr/>
          <p:nvPr/>
        </p:nvSpPr>
        <p:spPr>
          <a:xfrm>
            <a:off x="5689743" y="3639021"/>
            <a:ext cx="1704314" cy="369332"/>
          </a:xfrm>
          <a:prstGeom prst="rect">
            <a:avLst/>
          </a:prstGeom>
        </p:spPr>
        <p:txBody>
          <a:bodyPr wrap="none">
            <a:spAutoFit/>
          </a:bodyPr>
          <a:lstStyle/>
          <a:p>
            <a:pPr algn="ctr"/>
            <a:r>
              <a:rPr lang="en-US" dirty="0" err="1">
                <a:latin typeface="Consolas" pitchFamily="49" charset="0"/>
                <a:cs typeface="Consolas" pitchFamily="49" charset="0"/>
              </a:rPr>
              <a:t>resultFound</a:t>
            </a:r>
            <a:r>
              <a:rPr lang="en-US" dirty="0">
                <a:latin typeface="Consolas" pitchFamily="49" charset="0"/>
                <a:cs typeface="Consolas" pitchFamily="49" charset="0"/>
              </a:rPr>
              <a:t>:</a:t>
            </a:r>
            <a:endParaRPr lang="en-US" dirty="0"/>
          </a:p>
        </p:txBody>
      </p:sp>
      <p:sp>
        <p:nvSpPr>
          <p:cNvPr id="64" name="Rectangle 63"/>
          <p:cNvSpPr/>
          <p:nvPr/>
        </p:nvSpPr>
        <p:spPr bwMode="auto">
          <a:xfrm>
            <a:off x="6311132" y="4022124"/>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F</a:t>
            </a:r>
          </a:p>
        </p:txBody>
      </p:sp>
      <p:sp>
        <p:nvSpPr>
          <p:cNvPr id="68" name="Rectangle 67"/>
          <p:cNvSpPr/>
          <p:nvPr/>
        </p:nvSpPr>
        <p:spPr>
          <a:xfrm>
            <a:off x="7467600" y="3671824"/>
            <a:ext cx="1071127" cy="369332"/>
          </a:xfrm>
          <a:prstGeom prst="rect">
            <a:avLst/>
          </a:prstGeom>
        </p:spPr>
        <p:txBody>
          <a:bodyPr wrap="none">
            <a:spAutoFit/>
          </a:bodyPr>
          <a:lstStyle/>
          <a:p>
            <a:pPr algn="ctr"/>
            <a:r>
              <a:rPr lang="en-US" dirty="0">
                <a:latin typeface="Consolas" pitchFamily="49" charset="0"/>
                <a:cs typeface="Consolas" pitchFamily="49" charset="0"/>
              </a:rPr>
              <a:t>result:</a:t>
            </a:r>
            <a:endParaRPr lang="en-US" dirty="0"/>
          </a:p>
        </p:txBody>
      </p:sp>
      <p:sp>
        <p:nvSpPr>
          <p:cNvPr id="69" name="Rectangle 68"/>
          <p:cNvSpPr/>
          <p:nvPr/>
        </p:nvSpPr>
        <p:spPr bwMode="auto">
          <a:xfrm>
            <a:off x="7772396" y="4054927"/>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70" name="Elbow Connector 69"/>
          <p:cNvCxnSpPr>
            <a:stCxn id="5" idx="3"/>
            <a:endCxn id="40" idx="3"/>
          </p:cNvCxnSpPr>
          <p:nvPr/>
        </p:nvCxnSpPr>
        <p:spPr>
          <a:xfrm>
            <a:off x="4953000" y="3015145"/>
            <a:ext cx="1588" cy="2880374"/>
          </a:xfrm>
          <a:prstGeom prst="bentConnector3">
            <a:avLst>
              <a:gd name="adj1" fmla="val 31190186"/>
            </a:avLst>
          </a:prstGeom>
          <a:ln w="38100">
            <a:solidFill>
              <a:schemeClr val="tx1"/>
            </a:solidFill>
            <a:prstDash val="sysDot"/>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36" idx="3"/>
            <a:endCxn id="64" idx="1"/>
          </p:cNvCxnSpPr>
          <p:nvPr/>
        </p:nvCxnSpPr>
        <p:spPr>
          <a:xfrm>
            <a:off x="4953000" y="4257610"/>
            <a:ext cx="1358132" cy="1588"/>
          </a:xfrm>
          <a:prstGeom prst="bentConnector3">
            <a:avLst>
              <a:gd name="adj1" fmla="val 50000"/>
            </a:avLst>
          </a:prstGeom>
          <a:ln w="38100">
            <a:solidFill>
              <a:schemeClr val="tx1"/>
            </a:solidFill>
            <a:prstDash val="sysDot"/>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auto">
          <a:xfrm>
            <a:off x="5181600" y="4132228"/>
            <a:ext cx="508143" cy="250764"/>
          </a:xfrm>
          <a:prstGeom prst="rect">
            <a:avLst/>
          </a:prstGeom>
          <a:solidFill>
            <a:srgbClr val="59504B"/>
          </a:solid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Poll</a:t>
            </a:r>
          </a:p>
        </p:txBody>
      </p:sp>
      <p:cxnSp>
        <p:nvCxnSpPr>
          <p:cNvPr id="79" name="Elbow Connector 61"/>
          <p:cNvCxnSpPr>
            <a:endCxn id="64" idx="2"/>
          </p:cNvCxnSpPr>
          <p:nvPr/>
        </p:nvCxnSpPr>
        <p:spPr>
          <a:xfrm rot="5400000" flipH="1" flipV="1">
            <a:off x="5738279" y="5294548"/>
            <a:ext cx="1602906" cy="1588"/>
          </a:xfrm>
          <a:prstGeom prst="bentConnector3">
            <a:avLst>
              <a:gd name="adj1" fmla="val 50000"/>
            </a:avLst>
          </a:prstGeom>
          <a:ln w="3810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Elbow Connector 61"/>
          <p:cNvCxnSpPr>
            <a:endCxn id="69" idx="2"/>
          </p:cNvCxnSpPr>
          <p:nvPr/>
        </p:nvCxnSpPr>
        <p:spPr>
          <a:xfrm flipV="1">
            <a:off x="4954588" y="4525898"/>
            <a:ext cx="3046408" cy="1570103"/>
          </a:xfrm>
          <a:prstGeom prst="bentConnector2">
            <a:avLst/>
          </a:prstGeom>
          <a:ln w="3810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5435671" y="5970619"/>
            <a:ext cx="508143" cy="250764"/>
          </a:xfrm>
          <a:prstGeom prst="rect">
            <a:avLst/>
          </a:prstGeom>
          <a:solidFill>
            <a:srgbClr val="59504B"/>
          </a:solid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Set</a:t>
            </a:r>
          </a:p>
        </p:txBody>
      </p:sp>
    </p:spTree>
    <p:extLst>
      <p:ext uri="{BB962C8B-B14F-4D97-AF65-F5344CB8AC3E}">
        <p14:creationId xmlns:p14="http://schemas.microsoft.com/office/powerpoint/2010/main" val="34956490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Elbow Connector 61"/>
          <p:cNvCxnSpPr>
            <a:stCxn id="75" idx="1"/>
            <a:endCxn id="120" idx="6"/>
          </p:cNvCxnSpPr>
          <p:nvPr/>
        </p:nvCxnSpPr>
        <p:spPr>
          <a:xfrm rot="10800000" flipV="1">
            <a:off x="7420403" y="4518399"/>
            <a:ext cx="804871" cy="344115"/>
          </a:xfrm>
          <a:prstGeom prst="bentConnector3">
            <a:avLst>
              <a:gd name="adj1" fmla="val 47160"/>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More complex query</a:t>
            </a:r>
          </a:p>
        </p:txBody>
      </p:sp>
      <p:sp>
        <p:nvSpPr>
          <p:cNvPr id="6" name="Rectangle 5"/>
          <p:cNvSpPr/>
          <p:nvPr/>
        </p:nvSpPr>
        <p:spPr>
          <a:xfrm>
            <a:off x="381000" y="1210247"/>
            <a:ext cx="8382000" cy="1277273"/>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1600" dirty="0" err="1">
                <a:solidFill>
                  <a:schemeClr val="bg1">
                    <a:lumMod val="65000"/>
                    <a:lumOff val="35000"/>
                  </a:schemeClr>
                </a:solidFill>
                <a:latin typeface="Consolas" pitchFamily="49" charset="0"/>
                <a:cs typeface="Consolas" pitchFamily="49" charset="0"/>
              </a:rPr>
              <a:t>int</a:t>
            </a:r>
            <a:r>
              <a:rPr lang="en-US" sz="1600" dirty="0">
                <a:solidFill>
                  <a:schemeClr val="bg1">
                    <a:lumMod val="65000"/>
                    <a:lumOff val="35000"/>
                  </a:schemeClr>
                </a:solidFill>
                <a:latin typeface="Consolas" pitchFamily="49" charset="0"/>
                <a:cs typeface="Consolas" pitchFamily="49" charset="0"/>
              </a:rPr>
              <a:t>[] output = </a:t>
            </a:r>
            <a:r>
              <a:rPr lang="en-US" sz="1600" dirty="0" err="1">
                <a:solidFill>
                  <a:schemeClr val="bg1">
                    <a:lumMod val="65000"/>
                    <a:lumOff val="35000"/>
                  </a:schemeClr>
                </a:solidFill>
                <a:latin typeface="Consolas" pitchFamily="49" charset="0"/>
                <a:cs typeface="Consolas" pitchFamily="49" charset="0"/>
              </a:rPr>
              <a:t>input.AsParallel</a:t>
            </a:r>
            <a:r>
              <a:rPr lang="en-US" sz="1600" dirty="0">
                <a:solidFill>
                  <a:schemeClr val="bg1">
                    <a:lumMod val="65000"/>
                    <a:lumOff val="35000"/>
                  </a:schemeClr>
                </a:solidFill>
                <a:latin typeface="Consolas" pitchFamily="49" charset="0"/>
                <a:cs typeface="Consolas" pitchFamily="49" charset="0"/>
              </a:rPr>
              <a:t>()</a:t>
            </a:r>
            <a:br>
              <a:rPr lang="en-US" sz="1600" dirty="0">
                <a:solidFill>
                  <a:schemeClr val="bg1">
                    <a:lumMod val="65000"/>
                    <a:lumOff val="35000"/>
                  </a:schemeClr>
                </a:solidFill>
                <a:latin typeface="Consolas" pitchFamily="49" charset="0"/>
                <a:cs typeface="Consolas" pitchFamily="49" charset="0"/>
              </a:rPr>
            </a:br>
            <a:r>
              <a:rPr lang="en-US" sz="1600" dirty="0">
                <a:solidFill>
                  <a:schemeClr val="bg1">
                    <a:lumMod val="65000"/>
                    <a:lumOff val="35000"/>
                  </a:schemeClr>
                </a:solidFill>
                <a:latin typeface="Consolas" pitchFamily="49" charset="0"/>
                <a:cs typeface="Consolas" pitchFamily="49" charset="0"/>
              </a:rPr>
              <a:t>    .Where(x =&gt; </a:t>
            </a:r>
            <a:r>
              <a:rPr lang="en-US" sz="1600" dirty="0" err="1">
                <a:solidFill>
                  <a:schemeClr val="bg1">
                    <a:lumMod val="65000"/>
                    <a:lumOff val="35000"/>
                  </a:schemeClr>
                </a:solidFill>
                <a:latin typeface="Consolas" pitchFamily="49" charset="0"/>
                <a:cs typeface="Consolas" pitchFamily="49" charset="0"/>
              </a:rPr>
              <a:t>IsPrime</a:t>
            </a:r>
            <a:r>
              <a:rPr lang="en-US" sz="16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GroupBy</a:t>
            </a:r>
            <a:r>
              <a:rPr lang="en-US" sz="1600" dirty="0">
                <a:solidFill>
                  <a:schemeClr val="bg1">
                    <a:lumMod val="65000"/>
                    <a:lumOff val="35000"/>
                  </a:schemeClr>
                </a:solidFill>
                <a:latin typeface="Consolas" pitchFamily="49" charset="0"/>
                <a:cs typeface="Consolas" pitchFamily="49" charset="0"/>
              </a:rPr>
              <a:t>(x =&gt; x % 5)</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.Select(g =&gt; </a:t>
            </a:r>
            <a:r>
              <a:rPr lang="en-US" sz="1600" dirty="0" err="1">
                <a:solidFill>
                  <a:schemeClr val="bg1">
                    <a:lumMod val="65000"/>
                    <a:lumOff val="35000"/>
                  </a:schemeClr>
                </a:solidFill>
                <a:latin typeface="Consolas" pitchFamily="49" charset="0"/>
                <a:cs typeface="Consolas" pitchFamily="49" charset="0"/>
              </a:rPr>
              <a:t>ProcessGroup</a:t>
            </a:r>
            <a:r>
              <a:rPr lang="en-US" sz="1600" dirty="0">
                <a:solidFill>
                  <a:schemeClr val="bg1">
                    <a:lumMod val="65000"/>
                    <a:lumOff val="35000"/>
                  </a:schemeClr>
                </a:solidFill>
                <a:latin typeface="Consolas" pitchFamily="49" charset="0"/>
                <a:cs typeface="Consolas" pitchFamily="49" charset="0"/>
              </a:rPr>
              <a:t>(g))</a:t>
            </a:r>
            <a:br>
              <a:rPr lang="en-US" sz="1600" dirty="0">
                <a:solidFill>
                  <a:schemeClr val="bg1">
                    <a:lumMod val="65000"/>
                    <a:lumOff val="35000"/>
                  </a:schemeClr>
                </a:solidFill>
                <a:latin typeface="Consolas" pitchFamily="49" charset="0"/>
                <a:cs typeface="Consolas" pitchFamily="49" charset="0"/>
              </a:rPr>
            </a:b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ToArray</a:t>
            </a:r>
            <a:r>
              <a:rPr lang="en-US" sz="1600" dirty="0">
                <a:solidFill>
                  <a:schemeClr val="bg1">
                    <a:lumMod val="65000"/>
                    <a:lumOff val="35000"/>
                  </a:schemeClr>
                </a:solidFill>
                <a:latin typeface="Consolas" pitchFamily="49" charset="0"/>
                <a:cs typeface="Consolas" pitchFamily="49" charset="0"/>
              </a:rPr>
              <a:t>();</a:t>
            </a:r>
          </a:p>
        </p:txBody>
      </p:sp>
      <p:sp>
        <p:nvSpPr>
          <p:cNvPr id="8" name="Rounded Rectangle 7"/>
          <p:cNvSpPr/>
          <p:nvPr/>
        </p:nvSpPr>
        <p:spPr bwMode="auto">
          <a:xfrm>
            <a:off x="1884468" y="2819400"/>
            <a:ext cx="1066800" cy="1254675"/>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12" name="Rounded Rectangle 11"/>
          <p:cNvSpPr/>
          <p:nvPr/>
        </p:nvSpPr>
        <p:spPr bwMode="auto">
          <a:xfrm>
            <a:off x="1960669" y="2947249"/>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Where</a:t>
            </a:r>
          </a:p>
        </p:txBody>
      </p:sp>
      <p:cxnSp>
        <p:nvCxnSpPr>
          <p:cNvPr id="15" name="Elbow Connector 61"/>
          <p:cNvCxnSpPr>
            <a:endCxn id="8" idx="1"/>
          </p:cNvCxnSpPr>
          <p:nvPr/>
        </p:nvCxnSpPr>
        <p:spPr>
          <a:xfrm rot="5400000" flipH="1" flipV="1">
            <a:off x="1040559" y="4018605"/>
            <a:ext cx="1415776" cy="272042"/>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Elbow Connector 61"/>
          <p:cNvCxnSpPr/>
          <p:nvPr/>
        </p:nvCxnSpPr>
        <p:spPr>
          <a:xfrm rot="16200000" flipH="1">
            <a:off x="1261592" y="5211758"/>
            <a:ext cx="701677" cy="1"/>
          </a:xfrm>
          <a:prstGeom prst="bentConnector3">
            <a:avLst>
              <a:gd name="adj1" fmla="val 50000"/>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57492" y="5525652"/>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27" name="Rectangle 26"/>
          <p:cNvSpPr/>
          <p:nvPr/>
        </p:nvSpPr>
        <p:spPr bwMode="auto">
          <a:xfrm>
            <a:off x="92976" y="3371372"/>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Input Enumerator</a:t>
            </a:r>
          </a:p>
        </p:txBody>
      </p:sp>
      <p:cxnSp>
        <p:nvCxnSpPr>
          <p:cNvPr id="28" name="Straight Arrow Connector 27"/>
          <p:cNvCxnSpPr>
            <a:stCxn id="29" idx="0"/>
            <a:endCxn id="27" idx="2"/>
          </p:cNvCxnSpPr>
          <p:nvPr/>
        </p:nvCxnSpPr>
        <p:spPr>
          <a:xfrm rot="5400000" flipH="1" flipV="1">
            <a:off x="493540" y="4192172"/>
            <a:ext cx="57480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381000" y="4479572"/>
            <a:ext cx="799879" cy="730829"/>
          </a:xfrm>
          <a:prstGeom prst="ellipse">
            <a:avLst/>
          </a:prstGeom>
          <a:gradFill>
            <a:gsLst>
              <a:gs pos="0">
                <a:srgbClr val="8C1010"/>
              </a:gs>
              <a:gs pos="100000">
                <a:srgbClr val="FF5B5B"/>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Lock</a:t>
            </a:r>
          </a:p>
        </p:txBody>
      </p:sp>
      <p:cxnSp>
        <p:nvCxnSpPr>
          <p:cNvPr id="30" name="Elbow Connector 61"/>
          <p:cNvCxnSpPr/>
          <p:nvPr/>
        </p:nvCxnSpPr>
        <p:spPr>
          <a:xfrm>
            <a:off x="1180879" y="4843399"/>
            <a:ext cx="703589" cy="1588"/>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1960669" y="3335149"/>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gradFill>
                  <a:gsLst>
                    <a:gs pos="0">
                      <a:srgbClr val="FFFFFF"/>
                    </a:gs>
                    <a:gs pos="100000">
                      <a:srgbClr val="FFFFFF"/>
                    </a:gs>
                  </a:gsLst>
                  <a:lin ang="5400000" scaled="0"/>
                </a:gradFill>
              </a:rPr>
              <a:t>GroupBy</a:t>
            </a:r>
            <a:endParaRPr lang="en-US" sz="1400" dirty="0">
              <a:gradFill>
                <a:gsLst>
                  <a:gs pos="0">
                    <a:srgbClr val="FFFFFF"/>
                  </a:gs>
                  <a:gs pos="100000">
                    <a:srgbClr val="FFFFFF"/>
                  </a:gs>
                </a:gsLst>
                <a:lin ang="5400000" scaled="0"/>
              </a:gradFill>
            </a:endParaRPr>
          </a:p>
        </p:txBody>
      </p:sp>
      <p:sp>
        <p:nvSpPr>
          <p:cNvPr id="56" name="Oval 55"/>
          <p:cNvSpPr/>
          <p:nvPr/>
        </p:nvSpPr>
        <p:spPr bwMode="auto">
          <a:xfrm>
            <a:off x="3349838" y="4556426"/>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Groups 2</a:t>
            </a:r>
          </a:p>
        </p:txBody>
      </p:sp>
      <p:sp>
        <p:nvSpPr>
          <p:cNvPr id="57" name="Oval 56"/>
          <p:cNvSpPr/>
          <p:nvPr/>
        </p:nvSpPr>
        <p:spPr bwMode="auto">
          <a:xfrm>
            <a:off x="3349839" y="3065284"/>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Groups1</a:t>
            </a:r>
          </a:p>
        </p:txBody>
      </p:sp>
      <p:cxnSp>
        <p:nvCxnSpPr>
          <p:cNvPr id="58" name="Straight Arrow Connector 57"/>
          <p:cNvCxnSpPr/>
          <p:nvPr/>
        </p:nvCxnSpPr>
        <p:spPr>
          <a:xfrm>
            <a:off x="2951269" y="3368196"/>
            <a:ext cx="39857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2429623" y="3921591"/>
            <a:ext cx="1441865" cy="398574"/>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951268" y="4841811"/>
            <a:ext cx="39857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2415336" y="3907308"/>
            <a:ext cx="1470438" cy="398569"/>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Elbow Connector 61"/>
          <p:cNvCxnSpPr/>
          <p:nvPr/>
        </p:nvCxnSpPr>
        <p:spPr>
          <a:xfrm rot="16200000" flipH="1">
            <a:off x="7613263" y="5760992"/>
            <a:ext cx="470683" cy="6"/>
          </a:xfrm>
          <a:prstGeom prst="bentConnector3">
            <a:avLst>
              <a:gd name="adj1" fmla="val 50000"/>
            </a:avLst>
          </a:prstGeom>
          <a:ln w="38100">
            <a:solidFill>
              <a:schemeClr val="tx1"/>
            </a:solidFill>
            <a:prstDash val="sysDot"/>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8072873" y="2997276"/>
            <a:ext cx="1071127" cy="369332"/>
          </a:xfrm>
          <a:prstGeom prst="rect">
            <a:avLst/>
          </a:prstGeom>
        </p:spPr>
        <p:txBody>
          <a:bodyPr wrap="none">
            <a:spAutoFit/>
          </a:bodyPr>
          <a:lstStyle/>
          <a:p>
            <a:pPr algn="ctr"/>
            <a:r>
              <a:rPr lang="en-US" dirty="0">
                <a:latin typeface="Consolas" pitchFamily="49" charset="0"/>
                <a:cs typeface="Consolas" pitchFamily="49" charset="0"/>
              </a:rPr>
              <a:t>output:</a:t>
            </a:r>
            <a:endParaRPr lang="en-US" dirty="0"/>
          </a:p>
        </p:txBody>
      </p:sp>
      <p:sp>
        <p:nvSpPr>
          <p:cNvPr id="73" name="Rectangle 72"/>
          <p:cNvSpPr/>
          <p:nvPr/>
        </p:nvSpPr>
        <p:spPr bwMode="auto">
          <a:xfrm>
            <a:off x="8225273" y="3340972"/>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74" name="Rectangle 73"/>
          <p:cNvSpPr/>
          <p:nvPr/>
        </p:nvSpPr>
        <p:spPr bwMode="auto">
          <a:xfrm>
            <a:off x="8225273" y="3811943"/>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75" name="Rectangle 74"/>
          <p:cNvSpPr/>
          <p:nvPr/>
        </p:nvSpPr>
        <p:spPr bwMode="auto">
          <a:xfrm>
            <a:off x="8225273" y="4282914"/>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76" name="Rectangle 75"/>
          <p:cNvSpPr/>
          <p:nvPr/>
        </p:nvSpPr>
        <p:spPr bwMode="auto">
          <a:xfrm>
            <a:off x="8225273" y="4753885"/>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105" name="Rounded Rectangle 104"/>
          <p:cNvSpPr/>
          <p:nvPr/>
        </p:nvSpPr>
        <p:spPr bwMode="auto">
          <a:xfrm>
            <a:off x="1884468" y="4226475"/>
            <a:ext cx="1066800" cy="1254675"/>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106" name="Rounded Rectangle 105"/>
          <p:cNvSpPr/>
          <p:nvPr/>
        </p:nvSpPr>
        <p:spPr bwMode="auto">
          <a:xfrm>
            <a:off x="1960669" y="4354324"/>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Where</a:t>
            </a:r>
          </a:p>
        </p:txBody>
      </p:sp>
      <p:sp>
        <p:nvSpPr>
          <p:cNvPr id="107" name="Rounded Rectangle 106"/>
          <p:cNvSpPr/>
          <p:nvPr/>
        </p:nvSpPr>
        <p:spPr bwMode="auto">
          <a:xfrm>
            <a:off x="1960669" y="4742224"/>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gradFill>
                  <a:gsLst>
                    <a:gs pos="0">
                      <a:srgbClr val="FFFFFF"/>
                    </a:gs>
                    <a:gs pos="100000">
                      <a:srgbClr val="FFFFFF"/>
                    </a:gs>
                  </a:gsLst>
                  <a:lin ang="5400000" scaled="0"/>
                </a:gradFill>
              </a:rPr>
              <a:t>GroupBy</a:t>
            </a:r>
            <a:endParaRPr lang="en-US" sz="1400" dirty="0">
              <a:gradFill>
                <a:gsLst>
                  <a:gs pos="0">
                    <a:srgbClr val="FFFFFF"/>
                  </a:gs>
                  <a:gs pos="100000">
                    <a:srgbClr val="FFFFFF"/>
                  </a:gs>
                </a:gsLst>
                <a:lin ang="5400000" scaled="0"/>
              </a:gradFill>
            </a:endParaRPr>
          </a:p>
        </p:txBody>
      </p:sp>
      <p:sp>
        <p:nvSpPr>
          <p:cNvPr id="110" name="Rounded Rectangle 109"/>
          <p:cNvSpPr/>
          <p:nvPr/>
        </p:nvSpPr>
        <p:spPr bwMode="auto">
          <a:xfrm>
            <a:off x="4853308" y="2960360"/>
            <a:ext cx="1066800" cy="822026"/>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111" name="Rounded Rectangle 110"/>
          <p:cNvSpPr/>
          <p:nvPr/>
        </p:nvSpPr>
        <p:spPr bwMode="auto">
          <a:xfrm>
            <a:off x="4929509" y="3043460"/>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112" name="Rectangle 111"/>
          <p:cNvSpPr/>
          <p:nvPr/>
        </p:nvSpPr>
        <p:spPr>
          <a:xfrm>
            <a:off x="4929509" y="5481150"/>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114" name="Rounded Rectangle 113"/>
          <p:cNvSpPr/>
          <p:nvPr/>
        </p:nvSpPr>
        <p:spPr bwMode="auto">
          <a:xfrm>
            <a:off x="4850133" y="4448319"/>
            <a:ext cx="1066800" cy="822026"/>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115" name="Rounded Rectangle 114"/>
          <p:cNvSpPr/>
          <p:nvPr/>
        </p:nvSpPr>
        <p:spPr bwMode="auto">
          <a:xfrm>
            <a:off x="4926334" y="4531419"/>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cxnSp>
        <p:nvCxnSpPr>
          <p:cNvPr id="118" name="Straight Arrow Connector 117"/>
          <p:cNvCxnSpPr/>
          <p:nvPr/>
        </p:nvCxnSpPr>
        <p:spPr>
          <a:xfrm>
            <a:off x="4454737" y="3366608"/>
            <a:ext cx="39857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454738" y="4859332"/>
            <a:ext cx="39857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0" name="Oval 119"/>
          <p:cNvSpPr/>
          <p:nvPr/>
        </p:nvSpPr>
        <p:spPr bwMode="auto">
          <a:xfrm>
            <a:off x="6315503" y="4556427"/>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Results2</a:t>
            </a:r>
          </a:p>
        </p:txBody>
      </p:sp>
      <p:sp>
        <p:nvSpPr>
          <p:cNvPr id="121" name="Oval 120"/>
          <p:cNvSpPr/>
          <p:nvPr/>
        </p:nvSpPr>
        <p:spPr bwMode="auto">
          <a:xfrm>
            <a:off x="6315504" y="3065285"/>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Results1</a:t>
            </a:r>
          </a:p>
        </p:txBody>
      </p:sp>
      <p:cxnSp>
        <p:nvCxnSpPr>
          <p:cNvPr id="122" name="Straight Arrow Connector 121"/>
          <p:cNvCxnSpPr/>
          <p:nvPr/>
        </p:nvCxnSpPr>
        <p:spPr>
          <a:xfrm>
            <a:off x="5916934" y="3368197"/>
            <a:ext cx="39857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916933" y="4841812"/>
            <a:ext cx="39857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4" name="Elbow Connector 61"/>
          <p:cNvCxnSpPr>
            <a:stCxn id="75" idx="1"/>
            <a:endCxn id="121" idx="6"/>
          </p:cNvCxnSpPr>
          <p:nvPr/>
        </p:nvCxnSpPr>
        <p:spPr>
          <a:xfrm rot="10800000">
            <a:off x="7420403" y="3371374"/>
            <a:ext cx="804870" cy="1147027"/>
          </a:xfrm>
          <a:prstGeom prst="bentConnector3">
            <a:avLst>
              <a:gd name="adj1" fmla="val 4716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2" name="Elbow Connector 61"/>
          <p:cNvCxnSpPr/>
          <p:nvPr/>
        </p:nvCxnSpPr>
        <p:spPr>
          <a:xfrm rot="5400000">
            <a:off x="7533312" y="4833688"/>
            <a:ext cx="1007253" cy="376675"/>
          </a:xfrm>
          <a:prstGeom prst="bentConnector3">
            <a:avLst>
              <a:gd name="adj1" fmla="val 7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6" name="Elbow Connector 61"/>
          <p:cNvCxnSpPr/>
          <p:nvPr/>
        </p:nvCxnSpPr>
        <p:spPr>
          <a:xfrm rot="16200000" flipH="1">
            <a:off x="1377092" y="5797935"/>
            <a:ext cx="470683" cy="6"/>
          </a:xfrm>
          <a:prstGeom prst="bentConnector3">
            <a:avLst>
              <a:gd name="adj1" fmla="val 50000"/>
            </a:avLst>
          </a:prstGeom>
          <a:ln w="38100">
            <a:solidFill>
              <a:schemeClr val="tx1"/>
            </a:solidFill>
            <a:prstDash val="sysDot"/>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728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2"/>
                                        </p:tgtEl>
                                      </p:cBhvr>
                                    </p:animEffect>
                                    <p:set>
                                      <p:cBhvr>
                                        <p:cTn id="10" dur="1" fill="hold">
                                          <p:stCondLst>
                                            <p:cond delay="999"/>
                                          </p:stCondLst>
                                        </p:cTn>
                                        <p:tgtEl>
                                          <p:spTgt spid="1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15"/>
                                        </p:tgtEl>
                                      </p:cBhvr>
                                    </p:animEffect>
                                    <p:set>
                                      <p:cBhvr>
                                        <p:cTn id="13" dur="1" fill="hold">
                                          <p:stCondLst>
                                            <p:cond delay="999"/>
                                          </p:stCondLst>
                                        </p:cTn>
                                        <p:tgtEl>
                                          <p:spTgt spid="1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16"/>
                                        </p:tgtEl>
                                      </p:cBhvr>
                                    </p:animEffect>
                                    <p:set>
                                      <p:cBhvr>
                                        <p:cTn id="16" dur="1" fill="hold">
                                          <p:stCondLst>
                                            <p:cond delay="999"/>
                                          </p:stCondLst>
                                        </p:cTn>
                                        <p:tgtEl>
                                          <p:spTgt spid="1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1000"/>
                                        <p:tgtEl>
                                          <p:spTgt spid="21"/>
                                        </p:tgtEl>
                                      </p:cBhvr>
                                    </p:animEffect>
                                    <p:set>
                                      <p:cBhvr>
                                        <p:cTn id="19" dur="1" fill="hold">
                                          <p:stCondLst>
                                            <p:cond delay="999"/>
                                          </p:stCondLst>
                                        </p:cTn>
                                        <p:tgtEl>
                                          <p:spTgt spid="2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0"/>
                                        <p:tgtEl>
                                          <p:spTgt spid="27"/>
                                        </p:tgtEl>
                                      </p:cBhvr>
                                    </p:animEffect>
                                    <p:set>
                                      <p:cBhvr>
                                        <p:cTn id="22" dur="1" fill="hold">
                                          <p:stCondLst>
                                            <p:cond delay="999"/>
                                          </p:stCondLst>
                                        </p:cTn>
                                        <p:tgtEl>
                                          <p:spTgt spid="2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28"/>
                                        </p:tgtEl>
                                      </p:cBhvr>
                                    </p:animEffect>
                                    <p:set>
                                      <p:cBhvr>
                                        <p:cTn id="25" dur="1" fill="hold">
                                          <p:stCondLst>
                                            <p:cond delay="999"/>
                                          </p:stCondLst>
                                        </p:cTn>
                                        <p:tgtEl>
                                          <p:spTgt spid="2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000"/>
                                        <p:tgtEl>
                                          <p:spTgt spid="29"/>
                                        </p:tgtEl>
                                      </p:cBhvr>
                                    </p:animEffect>
                                    <p:set>
                                      <p:cBhvr>
                                        <p:cTn id="28" dur="1" fill="hold">
                                          <p:stCondLst>
                                            <p:cond delay="999"/>
                                          </p:stCondLst>
                                        </p:cTn>
                                        <p:tgtEl>
                                          <p:spTgt spid="2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000"/>
                                        <p:tgtEl>
                                          <p:spTgt spid="30"/>
                                        </p:tgtEl>
                                      </p:cBhvr>
                                    </p:animEffect>
                                    <p:set>
                                      <p:cBhvr>
                                        <p:cTn id="31" dur="1" fill="hold">
                                          <p:stCondLst>
                                            <p:cond delay="999"/>
                                          </p:stCondLst>
                                        </p:cTn>
                                        <p:tgtEl>
                                          <p:spTgt spid="3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1000"/>
                                        <p:tgtEl>
                                          <p:spTgt spid="50"/>
                                        </p:tgtEl>
                                      </p:cBhvr>
                                    </p:animEffect>
                                    <p:set>
                                      <p:cBhvr>
                                        <p:cTn id="34" dur="1" fill="hold">
                                          <p:stCondLst>
                                            <p:cond delay="999"/>
                                          </p:stCondLst>
                                        </p:cTn>
                                        <p:tgtEl>
                                          <p:spTgt spid="5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1000"/>
                                        <p:tgtEl>
                                          <p:spTgt spid="58"/>
                                        </p:tgtEl>
                                      </p:cBhvr>
                                    </p:animEffect>
                                    <p:set>
                                      <p:cBhvr>
                                        <p:cTn id="37" dur="1" fill="hold">
                                          <p:stCondLst>
                                            <p:cond delay="999"/>
                                          </p:stCondLst>
                                        </p:cTn>
                                        <p:tgtEl>
                                          <p:spTgt spid="5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0"/>
                                        <p:tgtEl>
                                          <p:spTgt spid="60"/>
                                        </p:tgtEl>
                                      </p:cBhvr>
                                    </p:animEffect>
                                    <p:set>
                                      <p:cBhvr>
                                        <p:cTn id="40" dur="1" fill="hold">
                                          <p:stCondLst>
                                            <p:cond delay="999"/>
                                          </p:stCondLst>
                                        </p:cTn>
                                        <p:tgtEl>
                                          <p:spTgt spid="6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0"/>
                                        <p:tgtEl>
                                          <p:spTgt spid="63"/>
                                        </p:tgtEl>
                                      </p:cBhvr>
                                    </p:animEffect>
                                    <p:set>
                                      <p:cBhvr>
                                        <p:cTn id="43" dur="1" fill="hold">
                                          <p:stCondLst>
                                            <p:cond delay="999"/>
                                          </p:stCondLst>
                                        </p:cTn>
                                        <p:tgtEl>
                                          <p:spTgt spid="6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1000"/>
                                        <p:tgtEl>
                                          <p:spTgt spid="65"/>
                                        </p:tgtEl>
                                      </p:cBhvr>
                                    </p:animEffect>
                                    <p:set>
                                      <p:cBhvr>
                                        <p:cTn id="46" dur="1" fill="hold">
                                          <p:stCondLst>
                                            <p:cond delay="999"/>
                                          </p:stCondLst>
                                        </p:cTn>
                                        <p:tgtEl>
                                          <p:spTgt spid="65"/>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1000"/>
                                        <p:tgtEl>
                                          <p:spTgt spid="105"/>
                                        </p:tgtEl>
                                      </p:cBhvr>
                                    </p:animEffect>
                                    <p:set>
                                      <p:cBhvr>
                                        <p:cTn id="49" dur="1" fill="hold">
                                          <p:stCondLst>
                                            <p:cond delay="999"/>
                                          </p:stCondLst>
                                        </p:cTn>
                                        <p:tgtEl>
                                          <p:spTgt spid="105"/>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1000"/>
                                        <p:tgtEl>
                                          <p:spTgt spid="106"/>
                                        </p:tgtEl>
                                      </p:cBhvr>
                                    </p:animEffect>
                                    <p:set>
                                      <p:cBhvr>
                                        <p:cTn id="52" dur="1" fill="hold">
                                          <p:stCondLst>
                                            <p:cond delay="999"/>
                                          </p:stCondLst>
                                        </p:cTn>
                                        <p:tgtEl>
                                          <p:spTgt spid="106"/>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1000"/>
                                        <p:tgtEl>
                                          <p:spTgt spid="107"/>
                                        </p:tgtEl>
                                      </p:cBhvr>
                                    </p:animEffect>
                                    <p:set>
                                      <p:cBhvr>
                                        <p:cTn id="55" dur="1" fill="hold">
                                          <p:stCondLst>
                                            <p:cond delay="999"/>
                                          </p:stCondLst>
                                        </p:cTn>
                                        <p:tgtEl>
                                          <p:spTgt spid="10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146"/>
                                        </p:tgtEl>
                                      </p:cBhvr>
                                    </p:animEffect>
                                    <p:set>
                                      <p:cBhvr>
                                        <p:cTn id="58" dur="1" fill="hold">
                                          <p:stCondLst>
                                            <p:cond delay="999"/>
                                          </p:stCondLst>
                                        </p:cTn>
                                        <p:tgtEl>
                                          <p:spTgt spid="14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10"/>
                                        </p:tgtEl>
                                        <p:attrNameLst>
                                          <p:attrName>style.visibility</p:attrName>
                                        </p:attrNameLst>
                                      </p:cBhvr>
                                      <p:to>
                                        <p:strVal val="visible"/>
                                      </p:to>
                                    </p:set>
                                    <p:animEffect transition="in" filter="fade">
                                      <p:cBhvr>
                                        <p:cTn id="63" dur="1000"/>
                                        <p:tgtEl>
                                          <p:spTgt spid="1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1"/>
                                        </p:tgtEl>
                                        <p:attrNameLst>
                                          <p:attrName>style.visibility</p:attrName>
                                        </p:attrNameLst>
                                      </p:cBhvr>
                                      <p:to>
                                        <p:strVal val="visible"/>
                                      </p:to>
                                    </p:set>
                                    <p:animEffect transition="in" filter="fade">
                                      <p:cBhvr>
                                        <p:cTn id="66" dur="1000"/>
                                        <p:tgtEl>
                                          <p:spTgt spid="1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fade">
                                      <p:cBhvr>
                                        <p:cTn id="69" dur="1000"/>
                                        <p:tgtEl>
                                          <p:spTgt spid="11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fade">
                                      <p:cBhvr>
                                        <p:cTn id="72" dur="1000"/>
                                        <p:tgtEl>
                                          <p:spTgt spid="1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1000"/>
                                        <p:tgtEl>
                                          <p:spTgt spid="115"/>
                                        </p:tgtEl>
                                      </p:cBhvr>
                                    </p:animEffect>
                                  </p:childTnLst>
                                </p:cTn>
                              </p:par>
                              <p:par>
                                <p:cTn id="76" presetID="10" presetClass="entr" presetSubtype="0" fill="hold" nodeType="withEffect">
                                  <p:stCondLst>
                                    <p:cond delay="0"/>
                                  </p:stCondLst>
                                  <p:childTnLst>
                                    <p:set>
                                      <p:cBhvr>
                                        <p:cTn id="77" dur="1" fill="hold">
                                          <p:stCondLst>
                                            <p:cond delay="0"/>
                                          </p:stCondLst>
                                        </p:cTn>
                                        <p:tgtEl>
                                          <p:spTgt spid="118"/>
                                        </p:tgtEl>
                                        <p:attrNameLst>
                                          <p:attrName>style.visibility</p:attrName>
                                        </p:attrNameLst>
                                      </p:cBhvr>
                                      <p:to>
                                        <p:strVal val="visible"/>
                                      </p:to>
                                    </p:set>
                                    <p:animEffect transition="in" filter="fade">
                                      <p:cBhvr>
                                        <p:cTn id="78" dur="1000"/>
                                        <p:tgtEl>
                                          <p:spTgt spid="118"/>
                                        </p:tgtEl>
                                      </p:cBhvr>
                                    </p:animEffect>
                                  </p:childTnLst>
                                </p:cTn>
                              </p:par>
                              <p:par>
                                <p:cTn id="79" presetID="10" presetClass="entr" presetSubtype="0" fill="hold" nodeType="with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fade">
                                      <p:cBhvr>
                                        <p:cTn id="81" dur="1000"/>
                                        <p:tgtEl>
                                          <p:spTgt spid="1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0"/>
                                        </p:tgtEl>
                                        <p:attrNameLst>
                                          <p:attrName>style.visibility</p:attrName>
                                        </p:attrNameLst>
                                      </p:cBhvr>
                                      <p:to>
                                        <p:strVal val="visible"/>
                                      </p:to>
                                    </p:set>
                                    <p:animEffect transition="in" filter="fade">
                                      <p:cBhvr>
                                        <p:cTn id="84" dur="1000"/>
                                        <p:tgtEl>
                                          <p:spTgt spid="12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1"/>
                                        </p:tgtEl>
                                        <p:attrNameLst>
                                          <p:attrName>style.visibility</p:attrName>
                                        </p:attrNameLst>
                                      </p:cBhvr>
                                      <p:to>
                                        <p:strVal val="visible"/>
                                      </p:to>
                                    </p:set>
                                    <p:animEffect transition="in" filter="fade">
                                      <p:cBhvr>
                                        <p:cTn id="87" dur="1000"/>
                                        <p:tgtEl>
                                          <p:spTgt spid="121"/>
                                        </p:tgtEl>
                                      </p:cBhvr>
                                    </p:animEffect>
                                  </p:childTnLst>
                                </p:cTn>
                              </p:par>
                              <p:par>
                                <p:cTn id="88" presetID="10" presetClass="entr" presetSubtype="0" fill="hold" nodeType="withEffect">
                                  <p:stCondLst>
                                    <p:cond delay="0"/>
                                  </p:stCondLst>
                                  <p:childTnLst>
                                    <p:set>
                                      <p:cBhvr>
                                        <p:cTn id="89" dur="1" fill="hold">
                                          <p:stCondLst>
                                            <p:cond delay="0"/>
                                          </p:stCondLst>
                                        </p:cTn>
                                        <p:tgtEl>
                                          <p:spTgt spid="122"/>
                                        </p:tgtEl>
                                        <p:attrNameLst>
                                          <p:attrName>style.visibility</p:attrName>
                                        </p:attrNameLst>
                                      </p:cBhvr>
                                      <p:to>
                                        <p:strVal val="visible"/>
                                      </p:to>
                                    </p:set>
                                    <p:animEffect transition="in" filter="fade">
                                      <p:cBhvr>
                                        <p:cTn id="90" dur="1000"/>
                                        <p:tgtEl>
                                          <p:spTgt spid="122"/>
                                        </p:tgtEl>
                                      </p:cBhvr>
                                    </p:animEffect>
                                  </p:childTnLst>
                                </p:cTn>
                              </p:par>
                              <p:par>
                                <p:cTn id="91" presetID="10" presetClass="entr" presetSubtype="0" fill="hold" nodeType="with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fade">
                                      <p:cBhvr>
                                        <p:cTn id="93" dur="1000"/>
                                        <p:tgtEl>
                                          <p:spTgt spid="12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0" nodeType="clickEffect">
                                  <p:stCondLst>
                                    <p:cond delay="0"/>
                                  </p:stCondLst>
                                  <p:childTnLst>
                                    <p:animEffect transition="out" filter="fade">
                                      <p:cBhvr>
                                        <p:cTn id="97" dur="1000"/>
                                        <p:tgtEl>
                                          <p:spTgt spid="56"/>
                                        </p:tgtEl>
                                      </p:cBhvr>
                                    </p:animEffect>
                                    <p:set>
                                      <p:cBhvr>
                                        <p:cTn id="98" dur="1" fill="hold">
                                          <p:stCondLst>
                                            <p:cond delay="999"/>
                                          </p:stCondLst>
                                        </p:cTn>
                                        <p:tgtEl>
                                          <p:spTgt spid="56"/>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1000"/>
                                        <p:tgtEl>
                                          <p:spTgt spid="57"/>
                                        </p:tgtEl>
                                      </p:cBhvr>
                                    </p:animEffect>
                                    <p:set>
                                      <p:cBhvr>
                                        <p:cTn id="101" dur="1" fill="hold">
                                          <p:stCondLst>
                                            <p:cond delay="999"/>
                                          </p:stCondLst>
                                        </p:cTn>
                                        <p:tgtEl>
                                          <p:spTgt spid="5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1000"/>
                                        <p:tgtEl>
                                          <p:spTgt spid="110"/>
                                        </p:tgtEl>
                                      </p:cBhvr>
                                    </p:animEffect>
                                    <p:set>
                                      <p:cBhvr>
                                        <p:cTn id="104" dur="1" fill="hold">
                                          <p:stCondLst>
                                            <p:cond delay="999"/>
                                          </p:stCondLst>
                                        </p:cTn>
                                        <p:tgtEl>
                                          <p:spTgt spid="11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1000"/>
                                        <p:tgtEl>
                                          <p:spTgt spid="111"/>
                                        </p:tgtEl>
                                      </p:cBhvr>
                                    </p:animEffect>
                                    <p:set>
                                      <p:cBhvr>
                                        <p:cTn id="107" dur="1" fill="hold">
                                          <p:stCondLst>
                                            <p:cond delay="999"/>
                                          </p:stCondLst>
                                        </p:cTn>
                                        <p:tgtEl>
                                          <p:spTgt spid="1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1000"/>
                                        <p:tgtEl>
                                          <p:spTgt spid="112"/>
                                        </p:tgtEl>
                                      </p:cBhvr>
                                    </p:animEffect>
                                    <p:set>
                                      <p:cBhvr>
                                        <p:cTn id="110" dur="1" fill="hold">
                                          <p:stCondLst>
                                            <p:cond delay="999"/>
                                          </p:stCondLst>
                                        </p:cTn>
                                        <p:tgtEl>
                                          <p:spTgt spid="11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1000"/>
                                        <p:tgtEl>
                                          <p:spTgt spid="114"/>
                                        </p:tgtEl>
                                      </p:cBhvr>
                                    </p:animEffect>
                                    <p:set>
                                      <p:cBhvr>
                                        <p:cTn id="113" dur="1" fill="hold">
                                          <p:stCondLst>
                                            <p:cond delay="999"/>
                                          </p:stCondLst>
                                        </p:cTn>
                                        <p:tgtEl>
                                          <p:spTgt spid="114"/>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1000"/>
                                        <p:tgtEl>
                                          <p:spTgt spid="115"/>
                                        </p:tgtEl>
                                      </p:cBhvr>
                                    </p:animEffect>
                                    <p:set>
                                      <p:cBhvr>
                                        <p:cTn id="116" dur="1" fill="hold">
                                          <p:stCondLst>
                                            <p:cond delay="999"/>
                                          </p:stCondLst>
                                        </p:cTn>
                                        <p:tgtEl>
                                          <p:spTgt spid="115"/>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1000"/>
                                        <p:tgtEl>
                                          <p:spTgt spid="118"/>
                                        </p:tgtEl>
                                      </p:cBhvr>
                                    </p:animEffect>
                                    <p:set>
                                      <p:cBhvr>
                                        <p:cTn id="119" dur="1" fill="hold">
                                          <p:stCondLst>
                                            <p:cond delay="999"/>
                                          </p:stCondLst>
                                        </p:cTn>
                                        <p:tgtEl>
                                          <p:spTgt spid="11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1000"/>
                                        <p:tgtEl>
                                          <p:spTgt spid="119"/>
                                        </p:tgtEl>
                                      </p:cBhvr>
                                    </p:animEffect>
                                    <p:set>
                                      <p:cBhvr>
                                        <p:cTn id="122" dur="1" fill="hold">
                                          <p:stCondLst>
                                            <p:cond delay="999"/>
                                          </p:stCondLst>
                                        </p:cTn>
                                        <p:tgtEl>
                                          <p:spTgt spid="119"/>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1000"/>
                                        <p:tgtEl>
                                          <p:spTgt spid="122"/>
                                        </p:tgtEl>
                                      </p:cBhvr>
                                    </p:animEffect>
                                    <p:set>
                                      <p:cBhvr>
                                        <p:cTn id="125" dur="1" fill="hold">
                                          <p:stCondLst>
                                            <p:cond delay="999"/>
                                          </p:stCondLst>
                                        </p:cTn>
                                        <p:tgtEl>
                                          <p:spTgt spid="122"/>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1000"/>
                                        <p:tgtEl>
                                          <p:spTgt spid="123"/>
                                        </p:tgtEl>
                                      </p:cBhvr>
                                    </p:animEffect>
                                    <p:set>
                                      <p:cBhvr>
                                        <p:cTn id="128" dur="1" fill="hold">
                                          <p:stCondLst>
                                            <p:cond delay="999"/>
                                          </p:stCondLst>
                                        </p:cTn>
                                        <p:tgtEl>
                                          <p:spTgt spid="12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5"/>
                                        </p:tgtEl>
                                        <p:attrNameLst>
                                          <p:attrName>style.visibility</p:attrName>
                                        </p:attrNameLst>
                                      </p:cBhvr>
                                      <p:to>
                                        <p:strVal val="visible"/>
                                      </p:to>
                                    </p:set>
                                    <p:animEffect transition="in" filter="fade">
                                      <p:cBhvr>
                                        <p:cTn id="133" dur="1000"/>
                                        <p:tgtEl>
                                          <p:spTgt spid="125"/>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1000"/>
                                        <p:tgtEl>
                                          <p:spTgt spid="7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10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1000"/>
                                        <p:tgtEl>
                                          <p:spTgt spid="7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5"/>
                                        </p:tgtEl>
                                        <p:attrNameLst>
                                          <p:attrName>style.visibility</p:attrName>
                                        </p:attrNameLst>
                                      </p:cBhvr>
                                      <p:to>
                                        <p:strVal val="visible"/>
                                      </p:to>
                                    </p:set>
                                    <p:animEffect transition="in" filter="fade">
                                      <p:cBhvr>
                                        <p:cTn id="145" dur="1000"/>
                                        <p:tgtEl>
                                          <p:spTgt spid="7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fade">
                                      <p:cBhvr>
                                        <p:cTn id="148" dur="1000"/>
                                        <p:tgtEl>
                                          <p:spTgt spid="76"/>
                                        </p:tgtEl>
                                      </p:cBhvr>
                                    </p:animEffect>
                                  </p:childTnLst>
                                </p:cTn>
                              </p:par>
                              <p:par>
                                <p:cTn id="149" presetID="10" presetClass="entr" presetSubtype="0" fill="hold" nodeType="withEffect">
                                  <p:stCondLst>
                                    <p:cond delay="0"/>
                                  </p:stCondLst>
                                  <p:childTnLst>
                                    <p:set>
                                      <p:cBhvr>
                                        <p:cTn id="150" dur="1" fill="hold">
                                          <p:stCondLst>
                                            <p:cond delay="0"/>
                                          </p:stCondLst>
                                        </p:cTn>
                                        <p:tgtEl>
                                          <p:spTgt spid="124"/>
                                        </p:tgtEl>
                                        <p:attrNameLst>
                                          <p:attrName>style.visibility</p:attrName>
                                        </p:attrNameLst>
                                      </p:cBhvr>
                                      <p:to>
                                        <p:strVal val="visible"/>
                                      </p:to>
                                    </p:set>
                                    <p:animEffect transition="in" filter="fade">
                                      <p:cBhvr>
                                        <p:cTn id="151" dur="1000"/>
                                        <p:tgtEl>
                                          <p:spTgt spid="124"/>
                                        </p:tgtEl>
                                      </p:cBhvr>
                                    </p:animEffect>
                                  </p:childTnLst>
                                </p:cTn>
                              </p:par>
                              <p:par>
                                <p:cTn id="152" presetID="10" presetClass="entr" presetSubtype="0" fill="hold" nodeType="withEffect">
                                  <p:stCondLst>
                                    <p:cond delay="0"/>
                                  </p:stCondLst>
                                  <p:childTnLst>
                                    <p:set>
                                      <p:cBhvr>
                                        <p:cTn id="153" dur="1" fill="hold">
                                          <p:stCondLst>
                                            <p:cond delay="0"/>
                                          </p:stCondLst>
                                        </p:cTn>
                                        <p:tgtEl>
                                          <p:spTgt spid="132"/>
                                        </p:tgtEl>
                                        <p:attrNameLst>
                                          <p:attrName>style.visibility</p:attrName>
                                        </p:attrNameLst>
                                      </p:cBhvr>
                                      <p:to>
                                        <p:strVal val="visible"/>
                                      </p:to>
                                    </p:set>
                                    <p:animEffect transition="in" filter="fade">
                                      <p:cBhvr>
                                        <p:cTn id="154" dur="1000"/>
                                        <p:tgtEl>
                                          <p:spTgt spid="132"/>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1" grpId="0"/>
      <p:bldP spid="27" grpId="0" animBg="1"/>
      <p:bldP spid="29" grpId="0" animBg="1"/>
      <p:bldP spid="50" grpId="0" animBg="1"/>
      <p:bldP spid="56" grpId="0" animBg="1"/>
      <p:bldP spid="57" grpId="0" animBg="1"/>
      <p:bldP spid="72" grpId="0"/>
      <p:bldP spid="73" grpId="0" animBg="1"/>
      <p:bldP spid="74" grpId="0" animBg="1"/>
      <p:bldP spid="75" grpId="0" animBg="1"/>
      <p:bldP spid="76" grpId="0" animBg="1"/>
      <p:bldP spid="105" grpId="0" animBg="1"/>
      <p:bldP spid="106" grpId="0" animBg="1"/>
      <p:bldP spid="107" grpId="0" animBg="1"/>
      <p:bldP spid="110" grpId="0" animBg="1"/>
      <p:bldP spid="110" grpId="1" animBg="1"/>
      <p:bldP spid="111" grpId="0" animBg="1"/>
      <p:bldP spid="111" grpId="1" animBg="1"/>
      <p:bldP spid="112" grpId="0"/>
      <p:bldP spid="112" grpId="1"/>
      <p:bldP spid="114" grpId="0" animBg="1"/>
      <p:bldP spid="114" grpId="1" animBg="1"/>
      <p:bldP spid="115" grpId="0" animBg="1"/>
      <p:bldP spid="115" grpId="1" animBg="1"/>
      <p:bldP spid="120" grpId="0" animBg="1"/>
      <p:bldP spid="1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PLINQ Performance Tips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53053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Tip #1:</a:t>
            </a:r>
            <a:br>
              <a:rPr lang="en-US" dirty="0"/>
            </a:br>
            <a:r>
              <a:rPr lang="en-US" sz="3600" dirty="0">
                <a:solidFill>
                  <a:schemeClr val="accent1"/>
                </a:solidFill>
              </a:rPr>
              <a:t>Avoid memory allocations</a:t>
            </a:r>
          </a:p>
        </p:txBody>
      </p:sp>
      <p:sp>
        <p:nvSpPr>
          <p:cNvPr id="3" name="Content Placeholder 2"/>
          <p:cNvSpPr>
            <a:spLocks noGrp="1"/>
          </p:cNvSpPr>
          <p:nvPr>
            <p:ph idx="1"/>
          </p:nvPr>
        </p:nvSpPr>
        <p:spPr>
          <a:xfrm>
            <a:off x="381000" y="1447799"/>
            <a:ext cx="8382000" cy="4254911"/>
          </a:xfrm>
        </p:spPr>
        <p:txBody>
          <a:bodyPr>
            <a:normAutofit/>
          </a:bodyPr>
          <a:lstStyle/>
          <a:p>
            <a:r>
              <a:rPr lang="en-US" dirty="0"/>
              <a:t>When the delegate allocates memory</a:t>
            </a:r>
          </a:p>
          <a:p>
            <a:pPr lvl="1"/>
            <a:r>
              <a:rPr lang="en-US" dirty="0"/>
              <a:t>GC and memory allocations can become the bottleneck</a:t>
            </a:r>
          </a:p>
          <a:p>
            <a:pPr lvl="1"/>
            <a:r>
              <a:rPr lang="en-US" dirty="0"/>
              <a:t>Then, your algorithm is only as scalable as GC</a:t>
            </a:r>
          </a:p>
          <a:p>
            <a:r>
              <a:rPr lang="en-US" dirty="0"/>
              <a:t>Mitigations:</a:t>
            </a:r>
          </a:p>
          <a:p>
            <a:pPr lvl="1"/>
            <a:r>
              <a:rPr lang="en-US" dirty="0"/>
              <a:t>Reduce memory allocations</a:t>
            </a:r>
          </a:p>
          <a:p>
            <a:pPr lvl="1"/>
            <a:r>
              <a:rPr lang="en-US" dirty="0"/>
              <a:t>Turn on server GC</a:t>
            </a:r>
          </a:p>
        </p:txBody>
      </p:sp>
    </p:spTree>
    <p:extLst>
      <p:ext uri="{BB962C8B-B14F-4D97-AF65-F5344CB8AC3E}">
        <p14:creationId xmlns:p14="http://schemas.microsoft.com/office/powerpoint/2010/main" val="40015512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Tip #2:</a:t>
            </a:r>
            <a:br>
              <a:rPr lang="en-US" dirty="0"/>
            </a:br>
            <a:r>
              <a:rPr lang="en-US" sz="3100" dirty="0">
                <a:solidFill>
                  <a:schemeClr val="accent1"/>
                </a:solidFill>
              </a:rPr>
              <a:t>Avoid true and false sharing</a:t>
            </a:r>
          </a:p>
        </p:txBody>
      </p:sp>
      <p:sp>
        <p:nvSpPr>
          <p:cNvPr id="3" name="Content Placeholder 2"/>
          <p:cNvSpPr>
            <a:spLocks noGrp="1"/>
          </p:cNvSpPr>
          <p:nvPr>
            <p:ph idx="1"/>
          </p:nvPr>
        </p:nvSpPr>
        <p:spPr>
          <a:xfrm>
            <a:off x="381000" y="1447799"/>
            <a:ext cx="8382000" cy="5078313"/>
          </a:xfrm>
        </p:spPr>
        <p:txBody>
          <a:bodyPr/>
          <a:lstStyle/>
          <a:p>
            <a:r>
              <a:rPr lang="en-US" dirty="0"/>
              <a:t>Modern CPUs exploit locality</a:t>
            </a:r>
          </a:p>
          <a:p>
            <a:pPr lvl="1"/>
            <a:r>
              <a:rPr lang="en-US" dirty="0"/>
              <a:t>Recently accessed memory locations are stored in a fast cache</a:t>
            </a:r>
          </a:p>
          <a:p>
            <a:r>
              <a:rPr lang="en-US" dirty="0"/>
              <a:t>Multiple cores</a:t>
            </a:r>
          </a:p>
          <a:p>
            <a:pPr lvl="1"/>
            <a:r>
              <a:rPr lang="en-US" dirty="0"/>
              <a:t>Each core has its own cache</a:t>
            </a:r>
          </a:p>
          <a:p>
            <a:pPr lvl="1"/>
            <a:r>
              <a:rPr lang="en-US" dirty="0"/>
              <a:t>When a memory location is modified, it is invalidated in all caches</a:t>
            </a:r>
          </a:p>
          <a:p>
            <a:pPr lvl="1"/>
            <a:r>
              <a:rPr lang="en-US" dirty="0"/>
              <a:t>In fact, the entire </a:t>
            </a:r>
            <a:r>
              <a:rPr lang="en-US" i="1" dirty="0"/>
              <a:t>cache line </a:t>
            </a:r>
            <a:r>
              <a:rPr lang="en-US" dirty="0"/>
              <a:t>is invalidated</a:t>
            </a:r>
          </a:p>
          <a:p>
            <a:pPr lvl="2"/>
            <a:r>
              <a:rPr lang="en-US" dirty="0"/>
              <a:t>A cache line is usually 64 or 128 bytes</a:t>
            </a:r>
          </a:p>
          <a:p>
            <a:endParaRPr lang="en-US" dirty="0"/>
          </a:p>
          <a:p>
            <a:pPr lvl="1"/>
            <a:endParaRPr lang="en-US" dirty="0"/>
          </a:p>
        </p:txBody>
      </p:sp>
    </p:spTree>
    <p:extLst>
      <p:ext uri="{BB962C8B-B14F-4D97-AF65-F5344CB8AC3E}">
        <p14:creationId xmlns:p14="http://schemas.microsoft.com/office/powerpoint/2010/main" val="7119939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58810" y="1600200"/>
            <a:ext cx="3813189" cy="9906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solidFill>
                  <a:schemeClr val="tx1"/>
                </a:solidFill>
              </a:rPr>
              <a:t>Core 1</a:t>
            </a:r>
          </a:p>
        </p:txBody>
      </p:sp>
      <p:sp>
        <p:nvSpPr>
          <p:cNvPr id="129" name="Rectangle 128"/>
          <p:cNvSpPr/>
          <p:nvPr/>
        </p:nvSpPr>
        <p:spPr bwMode="auto">
          <a:xfrm>
            <a:off x="2590799" y="2133599"/>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5</a:t>
            </a:r>
          </a:p>
        </p:txBody>
      </p:sp>
      <p:sp>
        <p:nvSpPr>
          <p:cNvPr id="2" name="Title 1"/>
          <p:cNvSpPr>
            <a:spLocks noGrp="1"/>
          </p:cNvSpPr>
          <p:nvPr>
            <p:ph type="title"/>
          </p:nvPr>
        </p:nvSpPr>
        <p:spPr>
          <a:xfrm>
            <a:off x="381000" y="323850"/>
            <a:ext cx="8382000" cy="941796"/>
          </a:xfrm>
        </p:spPr>
        <p:txBody>
          <a:bodyPr/>
          <a:lstStyle/>
          <a:p>
            <a:r>
              <a:rPr lang="en-US" dirty="0"/>
              <a:t>Performance Tip #2:</a:t>
            </a:r>
            <a:br>
              <a:rPr lang="en-US" dirty="0"/>
            </a:br>
            <a:r>
              <a:rPr lang="en-US" sz="2800" dirty="0">
                <a:solidFill>
                  <a:schemeClr val="accent1"/>
                </a:solidFill>
              </a:rPr>
              <a:t>Avoid True and False Sharing</a:t>
            </a:r>
          </a:p>
        </p:txBody>
      </p:sp>
      <p:sp>
        <p:nvSpPr>
          <p:cNvPr id="4" name="Rounded Rectangle 3"/>
          <p:cNvSpPr/>
          <p:nvPr/>
        </p:nvSpPr>
        <p:spPr bwMode="auto">
          <a:xfrm>
            <a:off x="914400" y="1752600"/>
            <a:ext cx="1066800" cy="3810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23" name="Rectangle 22"/>
          <p:cNvSpPr/>
          <p:nvPr/>
        </p:nvSpPr>
        <p:spPr bwMode="auto">
          <a:xfrm>
            <a:off x="758823" y="2807670"/>
            <a:ext cx="3813175" cy="9906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solidFill>
                  <a:schemeClr val="tx1"/>
                </a:solidFill>
              </a:rPr>
              <a:t>Core 2</a:t>
            </a:r>
          </a:p>
        </p:txBody>
      </p:sp>
      <p:sp>
        <p:nvSpPr>
          <p:cNvPr id="24" name="Rounded Rectangle 23"/>
          <p:cNvSpPr/>
          <p:nvPr/>
        </p:nvSpPr>
        <p:spPr bwMode="auto">
          <a:xfrm>
            <a:off x="914400" y="2960070"/>
            <a:ext cx="1066800" cy="3810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26" name="Rectangle 25"/>
          <p:cNvSpPr/>
          <p:nvPr/>
        </p:nvSpPr>
        <p:spPr bwMode="auto">
          <a:xfrm>
            <a:off x="758824" y="4038600"/>
            <a:ext cx="3813174" cy="9906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solidFill>
                  <a:schemeClr val="tx1"/>
                </a:solidFill>
              </a:rPr>
              <a:t>Core 3</a:t>
            </a:r>
          </a:p>
        </p:txBody>
      </p:sp>
      <p:sp>
        <p:nvSpPr>
          <p:cNvPr id="27" name="Rounded Rectangle 26"/>
          <p:cNvSpPr/>
          <p:nvPr/>
        </p:nvSpPr>
        <p:spPr bwMode="auto">
          <a:xfrm>
            <a:off x="914400" y="4191000"/>
            <a:ext cx="1066800" cy="3810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3</a:t>
            </a:r>
          </a:p>
        </p:txBody>
      </p:sp>
      <p:sp>
        <p:nvSpPr>
          <p:cNvPr id="29" name="Rectangle 28"/>
          <p:cNvSpPr/>
          <p:nvPr/>
        </p:nvSpPr>
        <p:spPr bwMode="auto">
          <a:xfrm>
            <a:off x="758824" y="5257800"/>
            <a:ext cx="3813174" cy="9906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a:solidFill>
                  <a:schemeClr val="tx1"/>
                </a:solidFill>
              </a:rPr>
              <a:t>Core 4</a:t>
            </a:r>
          </a:p>
        </p:txBody>
      </p:sp>
      <p:sp>
        <p:nvSpPr>
          <p:cNvPr id="30" name="Rounded Rectangle 29"/>
          <p:cNvSpPr/>
          <p:nvPr/>
        </p:nvSpPr>
        <p:spPr bwMode="auto">
          <a:xfrm>
            <a:off x="914400" y="5410200"/>
            <a:ext cx="1066800" cy="3810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4</a:t>
            </a:r>
          </a:p>
        </p:txBody>
      </p:sp>
      <p:cxnSp>
        <p:nvCxnSpPr>
          <p:cNvPr id="88" name="Elbow Connector 87"/>
          <p:cNvCxnSpPr>
            <a:stCxn id="19" idx="3"/>
            <a:endCxn id="204" idx="3"/>
          </p:cNvCxnSpPr>
          <p:nvPr/>
        </p:nvCxnSpPr>
        <p:spPr>
          <a:xfrm flipH="1">
            <a:off x="4495784" y="2095500"/>
            <a:ext cx="76215" cy="1436071"/>
          </a:xfrm>
          <a:prstGeom prst="bentConnector3">
            <a:avLst>
              <a:gd name="adj1" fmla="val -299941"/>
            </a:avLst>
          </a:prstGeom>
          <a:ln w="38100">
            <a:solidFill>
              <a:srgbClr val="FF7C8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19" idx="3"/>
            <a:endCxn id="220" idx="3"/>
          </p:cNvCxnSpPr>
          <p:nvPr/>
        </p:nvCxnSpPr>
        <p:spPr>
          <a:xfrm flipH="1">
            <a:off x="4495784" y="2095500"/>
            <a:ext cx="76215" cy="2667003"/>
          </a:xfrm>
          <a:prstGeom prst="bentConnector3">
            <a:avLst>
              <a:gd name="adj1" fmla="val -299941"/>
            </a:avLst>
          </a:prstGeom>
          <a:ln w="38100">
            <a:solidFill>
              <a:srgbClr val="FF7C8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19" idx="3"/>
            <a:endCxn id="228" idx="3"/>
          </p:cNvCxnSpPr>
          <p:nvPr/>
        </p:nvCxnSpPr>
        <p:spPr>
          <a:xfrm flipH="1">
            <a:off x="4495784" y="2095500"/>
            <a:ext cx="76215" cy="3886199"/>
          </a:xfrm>
          <a:prstGeom prst="bentConnector3">
            <a:avLst>
              <a:gd name="adj1" fmla="val -299941"/>
            </a:avLst>
          </a:prstGeom>
          <a:ln w="38100">
            <a:solidFill>
              <a:srgbClr val="FF7C80"/>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bwMode="auto">
          <a:xfrm>
            <a:off x="4800601" y="3913218"/>
            <a:ext cx="1447800" cy="250764"/>
          </a:xfrm>
          <a:prstGeom prst="rect">
            <a:avLst/>
          </a:prstGeom>
          <a:no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rgbClr val="FF7C80"/>
                </a:solidFill>
              </a:rPr>
              <a:t>Invalidate</a:t>
            </a:r>
          </a:p>
        </p:txBody>
      </p:sp>
      <p:sp>
        <p:nvSpPr>
          <p:cNvPr id="109" name="Rectangle 108"/>
          <p:cNvSpPr/>
          <p:nvPr/>
        </p:nvSpPr>
        <p:spPr>
          <a:xfrm>
            <a:off x="2131332" y="3064070"/>
            <a:ext cx="595035" cy="276999"/>
          </a:xfrm>
          <a:prstGeom prst="rect">
            <a:avLst/>
          </a:prstGeom>
        </p:spPr>
        <p:txBody>
          <a:bodyPr wrap="none">
            <a:spAutoFit/>
          </a:bodyPr>
          <a:lstStyle/>
          <a:p>
            <a:pPr algn="ctr"/>
            <a:r>
              <a:rPr lang="en-US" sz="1200" dirty="0">
                <a:latin typeface="+mj-lt"/>
                <a:cs typeface="Consolas" pitchFamily="49" charset="0"/>
              </a:rPr>
              <a:t>Cache</a:t>
            </a:r>
            <a:endParaRPr lang="en-US" sz="1200" dirty="0">
              <a:latin typeface="+mj-lt"/>
            </a:endParaRPr>
          </a:p>
        </p:txBody>
      </p:sp>
      <p:sp>
        <p:nvSpPr>
          <p:cNvPr id="110" name="Rectangle 109"/>
          <p:cNvSpPr/>
          <p:nvPr/>
        </p:nvSpPr>
        <p:spPr>
          <a:xfrm>
            <a:off x="2140882" y="4295000"/>
            <a:ext cx="595036" cy="276999"/>
          </a:xfrm>
          <a:prstGeom prst="rect">
            <a:avLst/>
          </a:prstGeom>
        </p:spPr>
        <p:txBody>
          <a:bodyPr wrap="none">
            <a:spAutoFit/>
          </a:bodyPr>
          <a:lstStyle/>
          <a:p>
            <a:pPr algn="ctr"/>
            <a:r>
              <a:rPr lang="en-US" sz="1200" dirty="0">
                <a:latin typeface="+mj-lt"/>
                <a:cs typeface="Consolas" pitchFamily="49" charset="0"/>
              </a:rPr>
              <a:t>Cache</a:t>
            </a:r>
            <a:endParaRPr lang="en-US" sz="1200" dirty="0">
              <a:latin typeface="+mj-lt"/>
            </a:endParaRPr>
          </a:p>
        </p:txBody>
      </p:sp>
      <p:sp>
        <p:nvSpPr>
          <p:cNvPr id="111" name="Rectangle 110"/>
          <p:cNvSpPr/>
          <p:nvPr/>
        </p:nvSpPr>
        <p:spPr>
          <a:xfrm>
            <a:off x="2131331" y="5514198"/>
            <a:ext cx="595036" cy="276999"/>
          </a:xfrm>
          <a:prstGeom prst="rect">
            <a:avLst/>
          </a:prstGeom>
        </p:spPr>
        <p:txBody>
          <a:bodyPr wrap="none">
            <a:spAutoFit/>
          </a:bodyPr>
          <a:lstStyle/>
          <a:p>
            <a:pPr algn="ctr"/>
            <a:r>
              <a:rPr lang="en-US" sz="1200" dirty="0">
                <a:latin typeface="+mj-lt"/>
                <a:cs typeface="Consolas" pitchFamily="49" charset="0"/>
              </a:rPr>
              <a:t>Cache</a:t>
            </a:r>
            <a:endParaRPr lang="en-US" sz="1200" dirty="0">
              <a:latin typeface="+mj-lt"/>
            </a:endParaRPr>
          </a:p>
        </p:txBody>
      </p:sp>
      <p:sp>
        <p:nvSpPr>
          <p:cNvPr id="112" name="Rectangle 111"/>
          <p:cNvSpPr/>
          <p:nvPr/>
        </p:nvSpPr>
        <p:spPr>
          <a:xfrm>
            <a:off x="2131332" y="1856599"/>
            <a:ext cx="595036" cy="276999"/>
          </a:xfrm>
          <a:prstGeom prst="rect">
            <a:avLst/>
          </a:prstGeom>
        </p:spPr>
        <p:txBody>
          <a:bodyPr wrap="none">
            <a:spAutoFit/>
          </a:bodyPr>
          <a:lstStyle/>
          <a:p>
            <a:pPr algn="ctr"/>
            <a:r>
              <a:rPr lang="en-US" sz="1200" dirty="0">
                <a:latin typeface="+mj-lt"/>
                <a:cs typeface="Consolas" pitchFamily="49" charset="0"/>
              </a:rPr>
              <a:t>Cache</a:t>
            </a:r>
            <a:endParaRPr lang="en-US" sz="1200" dirty="0">
              <a:latin typeface="+mj-lt"/>
            </a:endParaRPr>
          </a:p>
        </p:txBody>
      </p:sp>
      <p:cxnSp>
        <p:nvCxnSpPr>
          <p:cNvPr id="58" name="Elbow Connector 57"/>
          <p:cNvCxnSpPr>
            <a:endCxn id="64" idx="0"/>
          </p:cNvCxnSpPr>
          <p:nvPr/>
        </p:nvCxnSpPr>
        <p:spPr>
          <a:xfrm>
            <a:off x="1981200" y="1936215"/>
            <a:ext cx="800098" cy="197385"/>
          </a:xfrm>
          <a:prstGeom prst="bentConnector2">
            <a:avLst/>
          </a:prstGeom>
          <a:ln w="3175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bwMode="auto">
          <a:xfrm>
            <a:off x="2209792" y="2133601"/>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64" name="Rectangle 63"/>
          <p:cNvSpPr/>
          <p:nvPr/>
        </p:nvSpPr>
        <p:spPr bwMode="auto">
          <a:xfrm>
            <a:off x="2590799" y="2133600"/>
            <a:ext cx="380997" cy="3810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a:solidFill>
                  <a:srgbClr val="92D050"/>
                </a:solidFill>
              </a:rPr>
              <a:t>6</a:t>
            </a:r>
          </a:p>
        </p:txBody>
      </p:sp>
      <p:sp>
        <p:nvSpPr>
          <p:cNvPr id="130" name="Rectangle 129"/>
          <p:cNvSpPr/>
          <p:nvPr/>
        </p:nvSpPr>
        <p:spPr bwMode="auto">
          <a:xfrm>
            <a:off x="2971796" y="2133600"/>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7</a:t>
            </a:r>
          </a:p>
        </p:txBody>
      </p:sp>
      <p:sp>
        <p:nvSpPr>
          <p:cNvPr id="131" name="Rectangle 130"/>
          <p:cNvSpPr/>
          <p:nvPr/>
        </p:nvSpPr>
        <p:spPr bwMode="auto">
          <a:xfrm>
            <a:off x="3352793" y="2133600"/>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3</a:t>
            </a:r>
          </a:p>
        </p:txBody>
      </p:sp>
      <p:sp>
        <p:nvSpPr>
          <p:cNvPr id="132" name="Rectangle 131"/>
          <p:cNvSpPr/>
          <p:nvPr/>
        </p:nvSpPr>
        <p:spPr bwMode="auto">
          <a:xfrm>
            <a:off x="3733790" y="2133599"/>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2</a:t>
            </a:r>
          </a:p>
        </p:txBody>
      </p:sp>
      <p:sp>
        <p:nvSpPr>
          <p:cNvPr id="165" name="Rectangle 164"/>
          <p:cNvSpPr/>
          <p:nvPr/>
        </p:nvSpPr>
        <p:spPr bwMode="auto">
          <a:xfrm>
            <a:off x="4114787" y="2133599"/>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168" name="Straight Connector 167"/>
          <p:cNvCxnSpPr/>
          <p:nvPr/>
        </p:nvCxnSpPr>
        <p:spPr>
          <a:xfrm rot="5400000">
            <a:off x="2400288" y="2324100"/>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924299" y="2324099"/>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bwMode="auto">
          <a:xfrm>
            <a:off x="5486400" y="248909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14" name="Rectangle 13"/>
          <p:cNvSpPr/>
          <p:nvPr/>
        </p:nvSpPr>
        <p:spPr bwMode="auto">
          <a:xfrm>
            <a:off x="5943600" y="248909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5</a:t>
            </a:r>
          </a:p>
        </p:txBody>
      </p:sp>
      <p:sp>
        <p:nvSpPr>
          <p:cNvPr id="15" name="Rectangle 14"/>
          <p:cNvSpPr/>
          <p:nvPr/>
        </p:nvSpPr>
        <p:spPr bwMode="auto">
          <a:xfrm>
            <a:off x="6400800" y="248909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7</a:t>
            </a:r>
          </a:p>
        </p:txBody>
      </p:sp>
      <p:sp>
        <p:nvSpPr>
          <p:cNvPr id="16" name="Rectangle 15"/>
          <p:cNvSpPr/>
          <p:nvPr/>
        </p:nvSpPr>
        <p:spPr bwMode="auto">
          <a:xfrm>
            <a:off x="6858000" y="248909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3</a:t>
            </a:r>
          </a:p>
        </p:txBody>
      </p:sp>
      <p:sp>
        <p:nvSpPr>
          <p:cNvPr id="17" name="Rectangle 16"/>
          <p:cNvSpPr/>
          <p:nvPr/>
        </p:nvSpPr>
        <p:spPr bwMode="auto">
          <a:xfrm>
            <a:off x="7315200" y="248909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2</a:t>
            </a:r>
          </a:p>
        </p:txBody>
      </p:sp>
      <p:sp>
        <p:nvSpPr>
          <p:cNvPr id="50" name="Rectangle 49"/>
          <p:cNvSpPr/>
          <p:nvPr/>
        </p:nvSpPr>
        <p:spPr>
          <a:xfrm>
            <a:off x="5943600" y="2095500"/>
            <a:ext cx="1096390" cy="369332"/>
          </a:xfrm>
          <a:prstGeom prst="rect">
            <a:avLst/>
          </a:prstGeom>
        </p:spPr>
        <p:txBody>
          <a:bodyPr wrap="none">
            <a:spAutoFit/>
          </a:bodyPr>
          <a:lstStyle/>
          <a:p>
            <a:pPr algn="ctr"/>
            <a:r>
              <a:rPr lang="en-US" dirty="0">
                <a:latin typeface="+mj-lt"/>
                <a:cs typeface="Consolas" pitchFamily="49" charset="0"/>
              </a:rPr>
              <a:t>Memory:</a:t>
            </a:r>
            <a:endParaRPr lang="en-US" dirty="0">
              <a:latin typeface="+mj-lt"/>
            </a:endParaRPr>
          </a:p>
        </p:txBody>
      </p:sp>
      <p:sp>
        <p:nvSpPr>
          <p:cNvPr id="171" name="Rectangle 170"/>
          <p:cNvSpPr/>
          <p:nvPr/>
        </p:nvSpPr>
        <p:spPr bwMode="auto">
          <a:xfrm>
            <a:off x="7772400" y="248909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172" name="Straight Connector 171"/>
          <p:cNvCxnSpPr/>
          <p:nvPr/>
        </p:nvCxnSpPr>
        <p:spPr>
          <a:xfrm rot="5400000">
            <a:off x="5708115" y="2724584"/>
            <a:ext cx="470971"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7536915" y="2724584"/>
            <a:ext cx="470971"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bwMode="auto">
          <a:xfrm>
            <a:off x="2590799" y="3341070"/>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5</a:t>
            </a:r>
          </a:p>
        </p:txBody>
      </p:sp>
      <p:sp>
        <p:nvSpPr>
          <p:cNvPr id="200" name="Rectangle 199"/>
          <p:cNvSpPr/>
          <p:nvPr/>
        </p:nvSpPr>
        <p:spPr bwMode="auto">
          <a:xfrm>
            <a:off x="2209792" y="3341072"/>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201" name="Rectangle 200"/>
          <p:cNvSpPr/>
          <p:nvPr/>
        </p:nvSpPr>
        <p:spPr bwMode="auto">
          <a:xfrm>
            <a:off x="2971796" y="3341071"/>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7</a:t>
            </a:r>
          </a:p>
        </p:txBody>
      </p:sp>
      <p:sp>
        <p:nvSpPr>
          <p:cNvPr id="202" name="Rectangle 201"/>
          <p:cNvSpPr/>
          <p:nvPr/>
        </p:nvSpPr>
        <p:spPr bwMode="auto">
          <a:xfrm>
            <a:off x="3352793" y="3341071"/>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3</a:t>
            </a:r>
          </a:p>
        </p:txBody>
      </p:sp>
      <p:sp>
        <p:nvSpPr>
          <p:cNvPr id="203" name="Rectangle 202"/>
          <p:cNvSpPr/>
          <p:nvPr/>
        </p:nvSpPr>
        <p:spPr bwMode="auto">
          <a:xfrm>
            <a:off x="3733790" y="3341070"/>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2</a:t>
            </a:r>
          </a:p>
        </p:txBody>
      </p:sp>
      <p:sp>
        <p:nvSpPr>
          <p:cNvPr id="204" name="Rectangle 203"/>
          <p:cNvSpPr/>
          <p:nvPr/>
        </p:nvSpPr>
        <p:spPr bwMode="auto">
          <a:xfrm>
            <a:off x="4114787" y="3341070"/>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205" name="Straight Connector 204"/>
          <p:cNvCxnSpPr/>
          <p:nvPr/>
        </p:nvCxnSpPr>
        <p:spPr>
          <a:xfrm rot="5400000">
            <a:off x="2400288" y="3531571"/>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3924299" y="3531570"/>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bwMode="auto">
          <a:xfrm>
            <a:off x="2590799" y="4572002"/>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5</a:t>
            </a:r>
          </a:p>
        </p:txBody>
      </p:sp>
      <p:sp>
        <p:nvSpPr>
          <p:cNvPr id="216" name="Rectangle 215"/>
          <p:cNvSpPr/>
          <p:nvPr/>
        </p:nvSpPr>
        <p:spPr bwMode="auto">
          <a:xfrm>
            <a:off x="2209792" y="4572004"/>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217" name="Rectangle 216"/>
          <p:cNvSpPr/>
          <p:nvPr/>
        </p:nvSpPr>
        <p:spPr bwMode="auto">
          <a:xfrm>
            <a:off x="2971796" y="4572003"/>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7</a:t>
            </a:r>
          </a:p>
        </p:txBody>
      </p:sp>
      <p:sp>
        <p:nvSpPr>
          <p:cNvPr id="218" name="Rectangle 217"/>
          <p:cNvSpPr/>
          <p:nvPr/>
        </p:nvSpPr>
        <p:spPr bwMode="auto">
          <a:xfrm>
            <a:off x="3352793" y="4572003"/>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3</a:t>
            </a:r>
          </a:p>
        </p:txBody>
      </p:sp>
      <p:sp>
        <p:nvSpPr>
          <p:cNvPr id="219" name="Rectangle 218"/>
          <p:cNvSpPr/>
          <p:nvPr/>
        </p:nvSpPr>
        <p:spPr bwMode="auto">
          <a:xfrm>
            <a:off x="3733790" y="4572002"/>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2</a:t>
            </a:r>
          </a:p>
        </p:txBody>
      </p:sp>
      <p:sp>
        <p:nvSpPr>
          <p:cNvPr id="220" name="Rectangle 219"/>
          <p:cNvSpPr/>
          <p:nvPr/>
        </p:nvSpPr>
        <p:spPr bwMode="auto">
          <a:xfrm>
            <a:off x="4114787" y="4572002"/>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221" name="Straight Connector 220"/>
          <p:cNvCxnSpPr/>
          <p:nvPr/>
        </p:nvCxnSpPr>
        <p:spPr>
          <a:xfrm rot="5400000">
            <a:off x="2400288" y="4762503"/>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3924299" y="4762502"/>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223" name="Rectangle 222"/>
          <p:cNvSpPr/>
          <p:nvPr/>
        </p:nvSpPr>
        <p:spPr bwMode="auto">
          <a:xfrm>
            <a:off x="2590799" y="5791198"/>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5</a:t>
            </a:r>
          </a:p>
        </p:txBody>
      </p:sp>
      <p:sp>
        <p:nvSpPr>
          <p:cNvPr id="224" name="Rectangle 223"/>
          <p:cNvSpPr/>
          <p:nvPr/>
        </p:nvSpPr>
        <p:spPr bwMode="auto">
          <a:xfrm>
            <a:off x="2209792" y="5791200"/>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225" name="Rectangle 224"/>
          <p:cNvSpPr/>
          <p:nvPr/>
        </p:nvSpPr>
        <p:spPr bwMode="auto">
          <a:xfrm>
            <a:off x="2971796" y="5791199"/>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7</a:t>
            </a:r>
          </a:p>
        </p:txBody>
      </p:sp>
      <p:sp>
        <p:nvSpPr>
          <p:cNvPr id="226" name="Rectangle 225"/>
          <p:cNvSpPr/>
          <p:nvPr/>
        </p:nvSpPr>
        <p:spPr bwMode="auto">
          <a:xfrm>
            <a:off x="3352793" y="5791199"/>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3</a:t>
            </a:r>
          </a:p>
        </p:txBody>
      </p:sp>
      <p:sp>
        <p:nvSpPr>
          <p:cNvPr id="227" name="Rectangle 226"/>
          <p:cNvSpPr/>
          <p:nvPr/>
        </p:nvSpPr>
        <p:spPr bwMode="auto">
          <a:xfrm>
            <a:off x="3733790" y="5791198"/>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2</a:t>
            </a:r>
          </a:p>
        </p:txBody>
      </p:sp>
      <p:sp>
        <p:nvSpPr>
          <p:cNvPr id="228" name="Rectangle 227"/>
          <p:cNvSpPr/>
          <p:nvPr/>
        </p:nvSpPr>
        <p:spPr bwMode="auto">
          <a:xfrm>
            <a:off x="4114787" y="5791198"/>
            <a:ext cx="380997" cy="38100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cxnSp>
        <p:nvCxnSpPr>
          <p:cNvPr id="229" name="Straight Connector 228"/>
          <p:cNvCxnSpPr/>
          <p:nvPr/>
        </p:nvCxnSpPr>
        <p:spPr>
          <a:xfrm rot="5400000">
            <a:off x="2400288" y="5981699"/>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5400000">
            <a:off x="3924299" y="5981698"/>
            <a:ext cx="381002" cy="0"/>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10800000" flipV="1">
            <a:off x="2590789" y="3341069"/>
            <a:ext cx="1523998" cy="381002"/>
          </a:xfrm>
          <a:prstGeom prst="line">
            <a:avLst/>
          </a:prstGeom>
          <a:ln w="3492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590800" y="3341071"/>
            <a:ext cx="1523989" cy="381000"/>
          </a:xfrm>
          <a:prstGeom prst="line">
            <a:avLst/>
          </a:prstGeom>
          <a:ln w="3492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10800000" flipV="1">
            <a:off x="2590787" y="4572004"/>
            <a:ext cx="1523998" cy="381002"/>
          </a:xfrm>
          <a:prstGeom prst="line">
            <a:avLst/>
          </a:prstGeom>
          <a:ln w="3492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590798" y="4572006"/>
            <a:ext cx="1523989" cy="381000"/>
          </a:xfrm>
          <a:prstGeom prst="line">
            <a:avLst/>
          </a:prstGeom>
          <a:ln w="3492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0800000" flipV="1">
            <a:off x="2590785" y="5791200"/>
            <a:ext cx="1523998" cy="381002"/>
          </a:xfrm>
          <a:prstGeom prst="line">
            <a:avLst/>
          </a:prstGeom>
          <a:ln w="3492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2590796" y="5791202"/>
            <a:ext cx="1523989" cy="381000"/>
          </a:xfrm>
          <a:prstGeom prst="line">
            <a:avLst/>
          </a:prstGeom>
          <a:ln w="34925">
            <a:solidFill>
              <a:srgbClr val="FF5050"/>
            </a:solidFill>
          </a:ln>
        </p:spPr>
        <p:style>
          <a:lnRef idx="1">
            <a:schemeClr val="accent1"/>
          </a:lnRef>
          <a:fillRef idx="0">
            <a:schemeClr val="accent1"/>
          </a:fillRef>
          <a:effectRef idx="0">
            <a:schemeClr val="accent1"/>
          </a:effectRef>
          <a:fontRef idx="minor">
            <a:schemeClr val="tx1"/>
          </a:fontRef>
        </p:style>
      </p:cxnSp>
      <p:sp>
        <p:nvSpPr>
          <p:cNvPr id="243" name="Right Brace 242"/>
          <p:cNvSpPr/>
          <p:nvPr/>
        </p:nvSpPr>
        <p:spPr>
          <a:xfrm rot="5400000">
            <a:off x="6699735" y="2203938"/>
            <a:ext cx="316529" cy="1828800"/>
          </a:xfrm>
          <a:prstGeom prst="rightBrace">
            <a:avLst/>
          </a:prstGeom>
          <a:ln w="19050">
            <a:solidFill>
              <a:srgbClr val="FF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4" name="Rectangle 243"/>
          <p:cNvSpPr/>
          <p:nvPr/>
        </p:nvSpPr>
        <p:spPr>
          <a:xfrm>
            <a:off x="6400800" y="3276603"/>
            <a:ext cx="877163" cy="276999"/>
          </a:xfrm>
          <a:prstGeom prst="rect">
            <a:avLst/>
          </a:prstGeom>
        </p:spPr>
        <p:txBody>
          <a:bodyPr wrap="none">
            <a:spAutoFit/>
          </a:bodyPr>
          <a:lstStyle/>
          <a:p>
            <a:pPr algn="ctr"/>
            <a:r>
              <a:rPr lang="en-US" sz="1200" dirty="0">
                <a:solidFill>
                  <a:srgbClr val="FFFF99"/>
                </a:solidFill>
                <a:latin typeface="+mj-lt"/>
                <a:cs typeface="Consolas" pitchFamily="49" charset="0"/>
              </a:rPr>
              <a:t>Cache line</a:t>
            </a:r>
            <a:endParaRPr lang="en-US" sz="1200" dirty="0">
              <a:solidFill>
                <a:srgbClr val="FFFF99"/>
              </a:solidFill>
              <a:latin typeface="+mj-lt"/>
            </a:endParaRPr>
          </a:p>
        </p:txBody>
      </p:sp>
      <p:sp>
        <p:nvSpPr>
          <p:cNvPr id="245" name="TextBox 244"/>
          <p:cNvSpPr txBox="1"/>
          <p:nvPr/>
        </p:nvSpPr>
        <p:spPr>
          <a:xfrm>
            <a:off x="5638800" y="4419600"/>
            <a:ext cx="3124200" cy="1292662"/>
          </a:xfrm>
          <a:prstGeom prst="rect">
            <a:avLst/>
          </a:prstGeom>
          <a:solidFill>
            <a:srgbClr val="C03838"/>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If cores continue stomping on each other’s caches, most reads and writes will go to the main memory!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10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1000"/>
                                        <p:tgtEl>
                                          <p:spTgt spid="92"/>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1000"/>
                                        <p:tgtEl>
                                          <p:spTgt spid="88"/>
                                        </p:tgtEl>
                                      </p:cBhvr>
                                    </p:animEffect>
                                  </p:childTnLst>
                                </p:cTn>
                              </p:par>
                              <p:par>
                                <p:cTn id="19" presetID="10"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1000"/>
                                        <p:tgtEl>
                                          <p:spTgt spid="89"/>
                                        </p:tgtEl>
                                      </p:cBhvr>
                                    </p:animEffect>
                                  </p:childTnLst>
                                </p:cTn>
                              </p:par>
                              <p:par>
                                <p:cTn id="22" presetID="10" presetClass="exit" presetSubtype="0" fill="hold" nodeType="withEffect">
                                  <p:stCondLst>
                                    <p:cond delay="0"/>
                                  </p:stCondLst>
                                  <p:childTnLst>
                                    <p:animEffect transition="out" filter="fade">
                                      <p:cBhvr>
                                        <p:cTn id="23" dur="1000"/>
                                        <p:tgtEl>
                                          <p:spTgt spid="58"/>
                                        </p:tgtEl>
                                      </p:cBhvr>
                                    </p:animEffect>
                                    <p:set>
                                      <p:cBhvr>
                                        <p:cTn id="24" dur="1" fill="hold">
                                          <p:stCondLst>
                                            <p:cond delay="999"/>
                                          </p:stCondLst>
                                        </p:cTn>
                                        <p:tgtEl>
                                          <p:spTgt spid="58"/>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childTnLst>
                                </p:cTn>
                              </p:par>
                              <p:par>
                                <p:cTn id="28" presetID="10" presetClass="entr" presetSubtype="0" fill="hold" nodeType="withEffect">
                                  <p:stCondLst>
                                    <p:cond delay="0"/>
                                  </p:stCondLst>
                                  <p:childTnLst>
                                    <p:set>
                                      <p:cBhvr>
                                        <p:cTn id="29" dur="1" fill="hold">
                                          <p:stCondLst>
                                            <p:cond delay="0"/>
                                          </p:stCondLst>
                                        </p:cTn>
                                        <p:tgtEl>
                                          <p:spTgt spid="235"/>
                                        </p:tgtEl>
                                        <p:attrNameLst>
                                          <p:attrName>style.visibility</p:attrName>
                                        </p:attrNameLst>
                                      </p:cBhvr>
                                      <p:to>
                                        <p:strVal val="visible"/>
                                      </p:to>
                                    </p:set>
                                    <p:animEffect transition="in" filter="fade">
                                      <p:cBhvr>
                                        <p:cTn id="30" dur="1000"/>
                                        <p:tgtEl>
                                          <p:spTgt spid="235"/>
                                        </p:tgtEl>
                                      </p:cBhvr>
                                    </p:animEffect>
                                  </p:childTnLst>
                                </p:cTn>
                              </p:par>
                              <p:par>
                                <p:cTn id="31" presetID="10" presetClass="entr" presetSubtype="0" fill="hold" nodeType="withEffect">
                                  <p:stCondLst>
                                    <p:cond delay="0"/>
                                  </p:stCondLst>
                                  <p:childTnLst>
                                    <p:set>
                                      <p:cBhvr>
                                        <p:cTn id="32" dur="1" fill="hold">
                                          <p:stCondLst>
                                            <p:cond delay="0"/>
                                          </p:stCondLst>
                                        </p:cTn>
                                        <p:tgtEl>
                                          <p:spTgt spid="236"/>
                                        </p:tgtEl>
                                        <p:attrNameLst>
                                          <p:attrName>style.visibility</p:attrName>
                                        </p:attrNameLst>
                                      </p:cBhvr>
                                      <p:to>
                                        <p:strVal val="visible"/>
                                      </p:to>
                                    </p:set>
                                    <p:animEffect transition="in" filter="fade">
                                      <p:cBhvr>
                                        <p:cTn id="33" dur="1000"/>
                                        <p:tgtEl>
                                          <p:spTgt spid="236"/>
                                        </p:tgtEl>
                                      </p:cBhvr>
                                    </p:animEffect>
                                  </p:childTnLst>
                                </p:cTn>
                              </p:par>
                              <p:par>
                                <p:cTn id="34" presetID="10" presetClass="entr" presetSubtype="0" fill="hold" nodeType="withEffect">
                                  <p:stCondLst>
                                    <p:cond delay="0"/>
                                  </p:stCondLst>
                                  <p:childTnLst>
                                    <p:set>
                                      <p:cBhvr>
                                        <p:cTn id="35" dur="1" fill="hold">
                                          <p:stCondLst>
                                            <p:cond delay="0"/>
                                          </p:stCondLst>
                                        </p:cTn>
                                        <p:tgtEl>
                                          <p:spTgt spid="239"/>
                                        </p:tgtEl>
                                        <p:attrNameLst>
                                          <p:attrName>style.visibility</p:attrName>
                                        </p:attrNameLst>
                                      </p:cBhvr>
                                      <p:to>
                                        <p:strVal val="visible"/>
                                      </p:to>
                                    </p:set>
                                    <p:animEffect transition="in" filter="fade">
                                      <p:cBhvr>
                                        <p:cTn id="36" dur="1000"/>
                                        <p:tgtEl>
                                          <p:spTgt spid="239"/>
                                        </p:tgtEl>
                                      </p:cBhvr>
                                    </p:animEffect>
                                  </p:childTnLst>
                                </p:cTn>
                              </p:par>
                              <p:par>
                                <p:cTn id="37" presetID="10" presetClass="entr" presetSubtype="0" fill="hold" nodeType="withEffect">
                                  <p:stCondLst>
                                    <p:cond delay="0"/>
                                  </p:stCondLst>
                                  <p:childTnLst>
                                    <p:set>
                                      <p:cBhvr>
                                        <p:cTn id="38" dur="1" fill="hold">
                                          <p:stCondLst>
                                            <p:cond delay="0"/>
                                          </p:stCondLst>
                                        </p:cTn>
                                        <p:tgtEl>
                                          <p:spTgt spid="240"/>
                                        </p:tgtEl>
                                        <p:attrNameLst>
                                          <p:attrName>style.visibility</p:attrName>
                                        </p:attrNameLst>
                                      </p:cBhvr>
                                      <p:to>
                                        <p:strVal val="visible"/>
                                      </p:to>
                                    </p:set>
                                    <p:animEffect transition="in" filter="fade">
                                      <p:cBhvr>
                                        <p:cTn id="39" dur="1000"/>
                                        <p:tgtEl>
                                          <p:spTgt spid="240"/>
                                        </p:tgtEl>
                                      </p:cBhvr>
                                    </p:animEffect>
                                  </p:childTnLst>
                                </p:cTn>
                              </p:par>
                              <p:par>
                                <p:cTn id="40" presetID="10" presetClass="entr" presetSubtype="0" fill="hold" nodeType="withEffect">
                                  <p:stCondLst>
                                    <p:cond delay="0"/>
                                  </p:stCondLst>
                                  <p:childTnLst>
                                    <p:set>
                                      <p:cBhvr>
                                        <p:cTn id="41" dur="1" fill="hold">
                                          <p:stCondLst>
                                            <p:cond delay="0"/>
                                          </p:stCondLst>
                                        </p:cTn>
                                        <p:tgtEl>
                                          <p:spTgt spid="241"/>
                                        </p:tgtEl>
                                        <p:attrNameLst>
                                          <p:attrName>style.visibility</p:attrName>
                                        </p:attrNameLst>
                                      </p:cBhvr>
                                      <p:to>
                                        <p:strVal val="visible"/>
                                      </p:to>
                                    </p:set>
                                    <p:animEffect transition="in" filter="fade">
                                      <p:cBhvr>
                                        <p:cTn id="42" dur="1000"/>
                                        <p:tgtEl>
                                          <p:spTgt spid="241"/>
                                        </p:tgtEl>
                                      </p:cBhvr>
                                    </p:animEffect>
                                  </p:childTnLst>
                                </p:cTn>
                              </p:par>
                              <p:par>
                                <p:cTn id="43" presetID="10" presetClass="entr" presetSubtype="0" fill="hold" nodeType="withEffect">
                                  <p:stCondLst>
                                    <p:cond delay="0"/>
                                  </p:stCondLst>
                                  <p:childTnLst>
                                    <p:set>
                                      <p:cBhvr>
                                        <p:cTn id="44" dur="1" fill="hold">
                                          <p:stCondLst>
                                            <p:cond delay="0"/>
                                          </p:stCondLst>
                                        </p:cTn>
                                        <p:tgtEl>
                                          <p:spTgt spid="242"/>
                                        </p:tgtEl>
                                        <p:attrNameLst>
                                          <p:attrName>style.visibility</p:attrName>
                                        </p:attrNameLst>
                                      </p:cBhvr>
                                      <p:to>
                                        <p:strVal val="visible"/>
                                      </p:to>
                                    </p:set>
                                    <p:animEffect transition="in" filter="fade">
                                      <p:cBhvr>
                                        <p:cTn id="45" dur="1000"/>
                                        <p:tgtEl>
                                          <p:spTgt spid="24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1" nodeType="clickEffect">
                                  <p:stCondLst>
                                    <p:cond delay="0"/>
                                  </p:stCondLst>
                                  <p:childTnLst>
                                    <p:set>
                                      <p:cBhvr>
                                        <p:cTn id="49" dur="1" fill="hold">
                                          <p:stCondLst>
                                            <p:cond delay="0"/>
                                          </p:stCondLst>
                                        </p:cTn>
                                        <p:tgtEl>
                                          <p:spTgt spid="245"/>
                                        </p:tgtEl>
                                        <p:attrNameLst>
                                          <p:attrName>style.visibility</p:attrName>
                                        </p:attrNameLst>
                                      </p:cBhvr>
                                      <p:to>
                                        <p:strVal val="visible"/>
                                      </p:to>
                                    </p:set>
                                    <p:animEffect transition="in" filter="fade">
                                      <p:cBhvr>
                                        <p:cTn id="50"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64" grpId="0" animBg="1"/>
      <p:bldP spid="24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Tip #3:</a:t>
            </a:r>
            <a:br>
              <a:rPr lang="en-US" dirty="0"/>
            </a:br>
            <a:r>
              <a:rPr lang="en-US" sz="3100" dirty="0">
                <a:solidFill>
                  <a:schemeClr val="accent1"/>
                </a:solidFill>
              </a:rPr>
              <a:t>Use expensive delegates</a:t>
            </a:r>
          </a:p>
        </p:txBody>
      </p:sp>
      <p:sp>
        <p:nvSpPr>
          <p:cNvPr id="3" name="Content Placeholder 2"/>
          <p:cNvSpPr>
            <a:spLocks noGrp="1"/>
          </p:cNvSpPr>
          <p:nvPr>
            <p:ph idx="1"/>
          </p:nvPr>
        </p:nvSpPr>
        <p:spPr>
          <a:xfrm>
            <a:off x="381000" y="1447799"/>
            <a:ext cx="8382000" cy="4235246"/>
          </a:xfrm>
        </p:spPr>
        <p:txBody>
          <a:bodyPr>
            <a:normAutofit lnSpcReduction="10000"/>
          </a:bodyPr>
          <a:lstStyle/>
          <a:p>
            <a:r>
              <a:rPr lang="en-US" dirty="0"/>
              <a:t>Computationally expensive delegate is the best case for PLINQ</a:t>
            </a:r>
          </a:p>
          <a:p>
            <a:r>
              <a:rPr lang="en-US" dirty="0"/>
              <a:t>Cheap delegate over a long sequence may also scale, but:</a:t>
            </a:r>
          </a:p>
          <a:p>
            <a:pPr lvl="1"/>
            <a:r>
              <a:rPr lang="en-US" dirty="0"/>
              <a:t>Overheads reduce the benefit of scaling</a:t>
            </a:r>
          </a:p>
          <a:p>
            <a:pPr lvl="2"/>
            <a:r>
              <a:rPr lang="en-US" dirty="0" err="1"/>
              <a:t>MoveNext</a:t>
            </a:r>
            <a:r>
              <a:rPr lang="en-US" dirty="0"/>
              <a:t> and Current virtual method calls on enumerator</a:t>
            </a:r>
          </a:p>
          <a:p>
            <a:pPr lvl="2"/>
            <a:r>
              <a:rPr lang="en-US" dirty="0"/>
              <a:t>Virtual method calls to execute delegates</a:t>
            </a:r>
          </a:p>
          <a:p>
            <a:pPr lvl="1"/>
            <a:r>
              <a:rPr lang="en-US" dirty="0"/>
              <a:t>Reading a long input sequence may be limited by the memory throughput</a:t>
            </a:r>
          </a:p>
        </p:txBody>
      </p:sp>
    </p:spTree>
    <p:extLst>
      <p:ext uri="{BB962C8B-B14F-4D97-AF65-F5344CB8AC3E}">
        <p14:creationId xmlns:p14="http://schemas.microsoft.com/office/powerpoint/2010/main" val="30170597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Tip #4:</a:t>
            </a:r>
            <a:br>
              <a:rPr lang="en-US" dirty="0"/>
            </a:br>
            <a:r>
              <a:rPr lang="en-US" sz="3100" dirty="0">
                <a:solidFill>
                  <a:schemeClr val="accent1"/>
                </a:solidFill>
              </a:rPr>
              <a:t>Write simple PLINQ queries</a:t>
            </a:r>
          </a:p>
        </p:txBody>
      </p:sp>
      <p:sp>
        <p:nvSpPr>
          <p:cNvPr id="3" name="Content Placeholder 2"/>
          <p:cNvSpPr>
            <a:spLocks noGrp="1"/>
          </p:cNvSpPr>
          <p:nvPr>
            <p:ph idx="1"/>
          </p:nvPr>
        </p:nvSpPr>
        <p:spPr>
          <a:xfrm>
            <a:off x="381000" y="1447799"/>
            <a:ext cx="8382000" cy="2133601"/>
          </a:xfrm>
        </p:spPr>
        <p:txBody>
          <a:bodyPr>
            <a:normAutofit/>
          </a:bodyPr>
          <a:lstStyle/>
          <a:p>
            <a:r>
              <a:rPr lang="en-US" dirty="0"/>
              <a:t>PLINQ can execute all LINQ queries</a:t>
            </a:r>
          </a:p>
          <a:p>
            <a:r>
              <a:rPr lang="en-US" dirty="0"/>
              <a:t>Simple queries are easier to reason about</a:t>
            </a:r>
          </a:p>
          <a:p>
            <a:r>
              <a:rPr lang="en-US" dirty="0"/>
              <a:t>Break up complex queries so that only the expensive data-parallel part is in PLINQ:</a:t>
            </a:r>
          </a:p>
          <a:p>
            <a:endParaRPr lang="en-US" dirty="0"/>
          </a:p>
          <a:p>
            <a:endParaRPr lang="en-US" dirty="0"/>
          </a:p>
        </p:txBody>
      </p:sp>
      <p:sp>
        <p:nvSpPr>
          <p:cNvPr id="4" name="Rectangle 3"/>
          <p:cNvSpPr/>
          <p:nvPr/>
        </p:nvSpPr>
        <p:spPr>
          <a:xfrm>
            <a:off x="838200" y="3733800"/>
            <a:ext cx="7696200" cy="1354217"/>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src.Select</a:t>
            </a:r>
            <a:r>
              <a:rPr lang="en-US" sz="1600" dirty="0">
                <a:solidFill>
                  <a:schemeClr val="bg1">
                    <a:lumMod val="65000"/>
                    <a:lumOff val="35000"/>
                  </a:schemeClr>
                </a:solidFill>
                <a:latin typeface="Consolas" pitchFamily="49" charset="0"/>
                <a:cs typeface="Consolas" pitchFamily="49" charset="0"/>
              </a:rPr>
              <a:t>(x =&gt; </a:t>
            </a:r>
            <a:r>
              <a:rPr lang="en-US" sz="1600" dirty="0" err="1">
                <a:solidFill>
                  <a:schemeClr val="bg1">
                    <a:lumMod val="65000"/>
                    <a:lumOff val="35000"/>
                  </a:schemeClr>
                </a:solidFill>
                <a:latin typeface="Consolas" pitchFamily="49" charset="0"/>
                <a:cs typeface="Consolas" pitchFamily="49" charset="0"/>
              </a:rPr>
              <a:t>Foo</a:t>
            </a:r>
            <a:r>
              <a:rPr lang="en-US" sz="16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TakeWhile</a:t>
            </a:r>
            <a:r>
              <a:rPr lang="en-US" sz="1600" dirty="0">
                <a:solidFill>
                  <a:schemeClr val="bg1">
                    <a:lumMod val="65000"/>
                    <a:lumOff val="35000"/>
                  </a:schemeClr>
                </a:solidFill>
                <a:latin typeface="Consolas" pitchFamily="49" charset="0"/>
                <a:cs typeface="Consolas" pitchFamily="49" charset="0"/>
              </a:rPr>
              <a:t>(x =&gt; Filter(x))</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AsParallel</a:t>
            </a:r>
            <a:r>
              <a:rPr lang="en-US" sz="1600" dirty="0">
                <a:solidFill>
                  <a:schemeClr val="bg1">
                    <a:lumMod val="65000"/>
                    <a:lumOff val="35000"/>
                  </a:schemeClr>
                </a:solidFill>
                <a:latin typeface="Consolas" pitchFamily="49" charset="0"/>
                <a:cs typeface="Consolas" pitchFamily="49" charset="0"/>
              </a:rPr>
              <a:t>()</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.Select(x =&gt; Bar(x))</a:t>
            </a:r>
          </a:p>
          <a:p>
            <a:pPr lvl="0">
              <a:lnSpc>
                <a:spcPct val="90000"/>
              </a:lnSpc>
              <a:spcAft>
                <a:spcPts val="333"/>
              </a:spcAft>
              <a:defRPr/>
            </a:pPr>
            <a:r>
              <a:rPr lang="en-US" sz="1600" dirty="0">
                <a:solidFill>
                  <a:schemeClr val="bg1">
                    <a:lumMod val="65000"/>
                    <a:lumOff val="35000"/>
                  </a:schemeClr>
                </a:solidFill>
                <a:latin typeface="Consolas" pitchFamily="49" charset="0"/>
                <a:cs typeface="Consolas" pitchFamily="49" charset="0"/>
              </a:rPr>
              <a:t>        .</a:t>
            </a:r>
            <a:r>
              <a:rPr lang="en-US" sz="1600" dirty="0" err="1">
                <a:solidFill>
                  <a:schemeClr val="bg1">
                    <a:lumMod val="65000"/>
                    <a:lumOff val="35000"/>
                  </a:schemeClr>
                </a:solidFill>
                <a:latin typeface="Consolas" pitchFamily="49" charset="0"/>
                <a:cs typeface="Consolas" pitchFamily="49" charset="0"/>
              </a:rPr>
              <a:t>ToArray</a:t>
            </a:r>
            <a:r>
              <a:rPr lang="en-US" sz="1600" dirty="0">
                <a:solidFill>
                  <a:schemeClr val="bg1">
                    <a:lumMod val="65000"/>
                    <a:lumOff val="35000"/>
                  </a:schemeClr>
                </a:solidFill>
                <a:latin typeface="Consolas" pitchFamily="49" charset="0"/>
                <a:cs typeface="Consolas" pitchFamily="49" charset="0"/>
              </a:rPr>
              <a:t>();</a:t>
            </a:r>
          </a:p>
        </p:txBody>
      </p:sp>
    </p:spTree>
    <p:extLst>
      <p:ext uri="{BB962C8B-B14F-4D97-AF65-F5344CB8AC3E}">
        <p14:creationId xmlns:p14="http://schemas.microsoft.com/office/powerpoint/2010/main" val="21748468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Tip #5:</a:t>
            </a:r>
            <a:br>
              <a:rPr lang="en-US" dirty="0"/>
            </a:br>
            <a:r>
              <a:rPr lang="en-US" sz="3100" dirty="0">
                <a:solidFill>
                  <a:schemeClr val="accent1"/>
                </a:solidFill>
              </a:rPr>
              <a:t>Choose appropriate partitioning</a:t>
            </a:r>
          </a:p>
        </p:txBody>
      </p:sp>
      <p:sp>
        <p:nvSpPr>
          <p:cNvPr id="3" name="Content Placeholder 2"/>
          <p:cNvSpPr>
            <a:spLocks noGrp="1"/>
          </p:cNvSpPr>
          <p:nvPr>
            <p:ph idx="1"/>
          </p:nvPr>
        </p:nvSpPr>
        <p:spPr>
          <a:xfrm>
            <a:off x="381000" y="1447799"/>
            <a:ext cx="8382000" cy="4205749"/>
          </a:xfrm>
        </p:spPr>
        <p:txBody>
          <a:bodyPr>
            <a:normAutofit fontScale="92500"/>
          </a:bodyPr>
          <a:lstStyle/>
          <a:p>
            <a:r>
              <a:rPr lang="en-US" dirty="0"/>
              <a:t>Partitioning algorithms vary in:</a:t>
            </a:r>
          </a:p>
          <a:p>
            <a:pPr lvl="1"/>
            <a:r>
              <a:rPr lang="en-US" dirty="0"/>
              <a:t>Overhead</a:t>
            </a:r>
          </a:p>
          <a:p>
            <a:pPr lvl="1"/>
            <a:r>
              <a:rPr lang="en-US" dirty="0"/>
              <a:t>Load-balancing</a:t>
            </a:r>
          </a:p>
          <a:p>
            <a:pPr lvl="1"/>
            <a:r>
              <a:rPr lang="en-US" dirty="0"/>
              <a:t>The required input representation</a:t>
            </a:r>
          </a:p>
          <a:p>
            <a:r>
              <a:rPr lang="en-US" dirty="0"/>
              <a:t>By default:</a:t>
            </a:r>
          </a:p>
          <a:p>
            <a:pPr lvl="1"/>
            <a:r>
              <a:rPr lang="en-US" dirty="0"/>
              <a:t>Array, </a:t>
            </a:r>
            <a:r>
              <a:rPr lang="en-US" dirty="0" err="1"/>
              <a:t>IList</a:t>
            </a:r>
            <a:r>
              <a:rPr lang="en-US" dirty="0"/>
              <a:t>&lt;&gt; are partitioned statically</a:t>
            </a:r>
          </a:p>
          <a:p>
            <a:pPr lvl="1"/>
            <a:r>
              <a:rPr lang="en-US" dirty="0"/>
              <a:t>Other </a:t>
            </a:r>
            <a:r>
              <a:rPr lang="en-US" dirty="0" err="1"/>
              <a:t>IEnumerable</a:t>
            </a:r>
            <a:r>
              <a:rPr lang="en-US" dirty="0"/>
              <a:t>&lt;&gt; types are partitioned on demand in chunks</a:t>
            </a:r>
          </a:p>
          <a:p>
            <a:r>
              <a:rPr lang="en-US" dirty="0"/>
              <a:t>Custom partitioning supported via </a:t>
            </a:r>
            <a:r>
              <a:rPr lang="en-US" dirty="0" err="1"/>
              <a:t>Partitioner</a:t>
            </a:r>
            <a:endParaRPr lang="en-US" dirty="0"/>
          </a:p>
          <a:p>
            <a:endParaRPr lang="en-US" dirty="0"/>
          </a:p>
        </p:txBody>
      </p:sp>
    </p:spTree>
    <p:extLst>
      <p:ext uri="{BB962C8B-B14F-4D97-AF65-F5344CB8AC3E}">
        <p14:creationId xmlns:p14="http://schemas.microsoft.com/office/powerpoint/2010/main" val="250643216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886397"/>
          </a:xfrm>
        </p:spPr>
        <p:txBody>
          <a:bodyPr/>
          <a:lstStyle/>
          <a:p>
            <a:r>
              <a:rPr lang="en-US" dirty="0"/>
              <a:t>Multi-Core and .NET 4</a:t>
            </a:r>
            <a:br>
              <a:rPr lang="en-US" dirty="0"/>
            </a:br>
            <a:r>
              <a:rPr lang="en-US" sz="2400" dirty="0">
                <a:solidFill>
                  <a:schemeClr val="accent1"/>
                </a:solidFill>
              </a:rPr>
              <a:t>In the words of developers</a:t>
            </a:r>
            <a:endParaRPr lang="en-US" sz="2400" dirty="0"/>
          </a:p>
        </p:txBody>
      </p:sp>
      <p:sp>
        <p:nvSpPr>
          <p:cNvPr id="3" name="Text Placeholder 2"/>
          <p:cNvSpPr>
            <a:spLocks noGrp="1"/>
          </p:cNvSpPr>
          <p:nvPr>
            <p:ph type="body" sz="quarter" idx="10"/>
          </p:nvPr>
        </p:nvSpPr>
        <p:spPr>
          <a:xfrm>
            <a:off x="381000" y="1447799"/>
            <a:ext cx="8382000" cy="1052596"/>
          </a:xfrm>
        </p:spPr>
        <p:txBody>
          <a:bodyPr/>
          <a:lstStyle/>
          <a:p>
            <a:r>
              <a:rPr lang="en-US" sz="2800" dirty="0"/>
              <a:t>“Getting an hour-long computation done in 10 minutes changes how we work.”</a:t>
            </a:r>
            <a:br>
              <a:rPr lang="en-US" dirty="0"/>
            </a:br>
            <a:r>
              <a:rPr lang="en-US" sz="2000" dirty="0"/>
              <a:t>- Carl Kadie, Microsoft’s </a:t>
            </a:r>
            <a:r>
              <a:rPr lang="en-US" sz="2000" dirty="0" err="1"/>
              <a:t>eScience</a:t>
            </a:r>
            <a:r>
              <a:rPr lang="en-US" sz="2000" dirty="0"/>
              <a:t> Research Group </a:t>
            </a:r>
            <a:endParaRPr lang="en-US" sz="1800" dirty="0"/>
          </a:p>
        </p:txBody>
      </p:sp>
      <p:sp>
        <p:nvSpPr>
          <p:cNvPr id="5" name="Text Placeholder 2"/>
          <p:cNvSpPr txBox="1">
            <a:spLocks/>
          </p:cNvSpPr>
          <p:nvPr/>
        </p:nvSpPr>
        <p:spPr>
          <a:xfrm>
            <a:off x="381000" y="2895600"/>
            <a:ext cx="8382000" cy="1440394"/>
          </a:xfrm>
          <a:prstGeom prst="rect">
            <a:avLst/>
          </a:prstGeom>
        </p:spPr>
        <p:txBody>
          <a:bodyPr vert="horz" wrap="square" lIns="0" tIns="0" rIns="0" bIns="0" rtlCol="0">
            <a:spAutoFit/>
          </a:bodyPr>
          <a:lstStyle/>
          <a:p>
            <a:pPr marL="460375" lvl="0" indent="-460375">
              <a:lnSpc>
                <a:spcPct val="90000"/>
              </a:lnSpc>
              <a:spcBef>
                <a:spcPct val="20000"/>
              </a:spcBef>
              <a:buClr>
                <a:srgbClr val="C3D69B"/>
              </a:buClr>
              <a:buSzPct val="90000"/>
              <a:buFont typeface="Segoe UI" pitchFamily="34" charset="0"/>
              <a:buChar char="&gt;"/>
            </a:pPr>
            <a:r>
              <a:rPr lang="en-US" sz="2800" dirty="0">
                <a:gradFill>
                  <a:gsLst>
                    <a:gs pos="0">
                      <a:schemeClr val="tx1"/>
                    </a:gs>
                    <a:gs pos="86000">
                      <a:schemeClr val="tx1"/>
                    </a:gs>
                  </a:gsLst>
                  <a:lin ang="5400000" scaled="0"/>
                </a:gradFill>
              </a:rPr>
              <a:t>“.NET 4 has made it practical and cost-effective to implement parallelism where it may have been hard to justify in the past.“</a:t>
            </a:r>
            <a:br>
              <a:rPr lang="en-US" sz="3200" dirty="0">
                <a:gradFill>
                  <a:gsLst>
                    <a:gs pos="0">
                      <a:schemeClr val="tx1"/>
                    </a:gs>
                    <a:gs pos="86000">
                      <a:schemeClr val="tx1"/>
                    </a:gs>
                  </a:gsLst>
                  <a:lin ang="5400000" scaled="0"/>
                </a:gradFill>
              </a:rPr>
            </a:br>
            <a:r>
              <a:rPr lang="en-US" sz="2000" dirty="0">
                <a:gradFill>
                  <a:gsLst>
                    <a:gs pos="0">
                      <a:schemeClr val="tx1"/>
                    </a:gs>
                    <a:gs pos="86000">
                      <a:schemeClr val="tx1"/>
                    </a:gs>
                  </a:gsLst>
                  <a:lin ang="5400000" scaled="0"/>
                </a:gradFill>
              </a:rPr>
              <a:t>- Kieran </a:t>
            </a:r>
            <a:r>
              <a:rPr lang="en-US" sz="2000" dirty="0" err="1">
                <a:gradFill>
                  <a:gsLst>
                    <a:gs pos="0">
                      <a:schemeClr val="tx1"/>
                    </a:gs>
                    <a:gs pos="86000">
                      <a:schemeClr val="tx1"/>
                    </a:gs>
                  </a:gsLst>
                  <a:lin ang="5400000" scaled="0"/>
                </a:gradFill>
              </a:rPr>
              <a:t>Mockford</a:t>
            </a:r>
            <a:r>
              <a:rPr lang="en-US" sz="2000" dirty="0">
                <a:gradFill>
                  <a:gsLst>
                    <a:gs pos="0">
                      <a:schemeClr val="tx1"/>
                    </a:gs>
                    <a:gs pos="86000">
                      <a:schemeClr val="tx1"/>
                    </a:gs>
                  </a:gsLst>
                  <a:lin ang="5400000" scaled="0"/>
                </a:gradFill>
              </a:rPr>
              <a:t>, </a:t>
            </a:r>
            <a:r>
              <a:rPr lang="en-US" sz="2000" dirty="0" err="1">
                <a:gradFill>
                  <a:gsLst>
                    <a:gs pos="0">
                      <a:schemeClr val="tx1"/>
                    </a:gs>
                    <a:gs pos="86000">
                      <a:schemeClr val="tx1"/>
                    </a:gs>
                  </a:gsLst>
                  <a:lin ang="5400000" scaled="0"/>
                </a:gradFill>
              </a:rPr>
              <a:t>MSBuild</a:t>
            </a:r>
            <a:endParaRPr kumimoji="0" lang="en-US" sz="18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
        <p:nvSpPr>
          <p:cNvPr id="6" name="Text Placeholder 2"/>
          <p:cNvSpPr txBox="1">
            <a:spLocks/>
          </p:cNvSpPr>
          <p:nvPr/>
        </p:nvSpPr>
        <p:spPr>
          <a:xfrm>
            <a:off x="381000" y="4648200"/>
            <a:ext cx="8382000" cy="1440394"/>
          </a:xfrm>
          <a:prstGeom prst="rect">
            <a:avLst/>
          </a:prstGeom>
        </p:spPr>
        <p:txBody>
          <a:bodyPr vert="horz" wrap="square" lIns="0" tIns="0" rIns="0" bIns="0" rtlCol="0">
            <a:spAutoFit/>
          </a:bodyPr>
          <a:lstStyle/>
          <a:p>
            <a:pPr marL="460375" lvl="0" indent="-460375">
              <a:lnSpc>
                <a:spcPct val="90000"/>
              </a:lnSpc>
              <a:spcBef>
                <a:spcPct val="20000"/>
              </a:spcBef>
              <a:buClr>
                <a:srgbClr val="C3D69B"/>
              </a:buClr>
              <a:buSzPct val="90000"/>
              <a:buFont typeface="Segoe UI" pitchFamily="34" charset="0"/>
              <a:buChar char="&gt;"/>
            </a:pPr>
            <a:r>
              <a:rPr lang="en-US" sz="2800" dirty="0">
                <a:gradFill>
                  <a:gsLst>
                    <a:gs pos="0">
                      <a:schemeClr val="tx1"/>
                    </a:gs>
                    <a:gs pos="86000">
                      <a:schemeClr val="tx1"/>
                    </a:gs>
                  </a:gsLst>
                  <a:lin ang="5400000" scaled="0"/>
                </a:gradFill>
              </a:rPr>
              <a:t>“I do believe the .NET Framework 4 will change the way developers think about parallel programming.“</a:t>
            </a:r>
            <a:br>
              <a:rPr lang="en-US" sz="3200" dirty="0">
                <a:gradFill>
                  <a:gsLst>
                    <a:gs pos="0">
                      <a:schemeClr val="tx1"/>
                    </a:gs>
                    <a:gs pos="86000">
                      <a:schemeClr val="tx1"/>
                    </a:gs>
                  </a:gsLst>
                  <a:lin ang="5400000" scaled="0"/>
                </a:gradFill>
              </a:rPr>
            </a:br>
            <a:r>
              <a:rPr lang="en-US" sz="2000" dirty="0">
                <a:gradFill>
                  <a:gsLst>
                    <a:gs pos="0">
                      <a:schemeClr val="tx1"/>
                    </a:gs>
                    <a:gs pos="86000">
                      <a:schemeClr val="tx1"/>
                    </a:gs>
                  </a:gsLst>
                  <a:lin ang="5400000" scaled="0"/>
                </a:gradFill>
              </a:rPr>
              <a:t>- </a:t>
            </a:r>
            <a:r>
              <a:rPr lang="en-US" sz="2000" dirty="0" err="1">
                <a:gradFill>
                  <a:gsLst>
                    <a:gs pos="0">
                      <a:schemeClr val="tx1"/>
                    </a:gs>
                    <a:gs pos="86000">
                      <a:schemeClr val="tx1"/>
                    </a:gs>
                  </a:gsLst>
                  <a:lin ang="5400000" scaled="0"/>
                </a:gradFill>
              </a:rPr>
              <a:t>Gastón</a:t>
            </a:r>
            <a:r>
              <a:rPr lang="en-US" sz="2000" dirty="0">
                <a:gradFill>
                  <a:gsLst>
                    <a:gs pos="0">
                      <a:schemeClr val="tx1"/>
                    </a:gs>
                    <a:gs pos="86000">
                      <a:schemeClr val="tx1"/>
                    </a:gs>
                  </a:gsLst>
                  <a:lin ang="5400000" scaled="0"/>
                </a:gradFill>
              </a:rPr>
              <a:t> C. </a:t>
            </a:r>
            <a:r>
              <a:rPr lang="en-US" sz="2000" dirty="0" err="1">
                <a:gradFill>
                  <a:gsLst>
                    <a:gs pos="0">
                      <a:schemeClr val="tx1"/>
                    </a:gs>
                    <a:gs pos="86000">
                      <a:schemeClr val="tx1"/>
                    </a:gs>
                  </a:gsLst>
                  <a:lin ang="5400000" scaled="0"/>
                </a:gradFill>
              </a:rPr>
              <a:t>Hillar</a:t>
            </a:r>
            <a:r>
              <a:rPr lang="en-US" sz="2000" dirty="0">
                <a:gradFill>
                  <a:gsLst>
                    <a:gs pos="0">
                      <a:schemeClr val="tx1"/>
                    </a:gs>
                    <a:gs pos="86000">
                      <a:schemeClr val="tx1"/>
                    </a:gs>
                  </a:gsLst>
                  <a:lin ang="5400000" scaled="0"/>
                </a:gradFill>
              </a:rPr>
              <a:t>, independent IT consultant and freelance author</a:t>
            </a:r>
            <a:endParaRPr kumimoji="0" lang="en-US" sz="20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lstStyle/>
          <a:p>
            <a:r>
              <a:rPr lang="en-US" dirty="0"/>
              <a:t>Performance Tip #6</a:t>
            </a:r>
            <a:br>
              <a:rPr lang="en-US" dirty="0"/>
            </a:br>
            <a:r>
              <a:rPr lang="en-US" sz="2800" dirty="0">
                <a:solidFill>
                  <a:schemeClr val="accent1"/>
                </a:solidFill>
              </a:rPr>
              <a:t>Use PLINQ with thought and care</a:t>
            </a:r>
          </a:p>
        </p:txBody>
      </p:sp>
      <p:sp>
        <p:nvSpPr>
          <p:cNvPr id="3" name="Content Placeholder 2"/>
          <p:cNvSpPr>
            <a:spLocks noGrp="1"/>
          </p:cNvSpPr>
          <p:nvPr>
            <p:ph idx="1"/>
          </p:nvPr>
        </p:nvSpPr>
        <p:spPr>
          <a:xfrm>
            <a:off x="381000" y="1447799"/>
            <a:ext cx="8382000" cy="3496342"/>
          </a:xfrm>
        </p:spPr>
        <p:txBody>
          <a:bodyPr/>
          <a:lstStyle/>
          <a:p>
            <a:r>
              <a:rPr lang="en-US" dirty="0"/>
              <a:t>Measure, measure, measure!</a:t>
            </a:r>
          </a:p>
          <a:p>
            <a:r>
              <a:rPr lang="en-US" dirty="0"/>
              <a:t>Find the bottleneck in your code</a:t>
            </a:r>
          </a:p>
          <a:p>
            <a:r>
              <a:rPr lang="en-US" dirty="0"/>
              <a:t>If the bottleneck fits a data-parallel pattern, try PLINQ</a:t>
            </a:r>
          </a:p>
          <a:p>
            <a:r>
              <a:rPr lang="en-US" dirty="0"/>
              <a:t>Measure again to validate the improvement</a:t>
            </a:r>
          </a:p>
          <a:p>
            <a:r>
              <a:rPr lang="en-US" dirty="0"/>
              <a:t>If no improvement, check performance tips 1-5</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a:xfrm>
            <a:off x="381000" y="1447799"/>
            <a:ext cx="8382000" cy="4401205"/>
          </a:xfrm>
        </p:spPr>
        <p:txBody>
          <a:bodyPr/>
          <a:lstStyle/>
          <a:p>
            <a:pPr lvl="1"/>
            <a:r>
              <a:rPr lang="en-US" sz="2400" dirty="0"/>
              <a:t>Parallel Computing Dev Center</a:t>
            </a:r>
          </a:p>
          <a:p>
            <a:pPr lvl="2"/>
            <a:r>
              <a:rPr lang="en-US" sz="2000" dirty="0">
                <a:hlinkClick r:id="rId3"/>
              </a:rPr>
              <a:t>http://msdn.com/concurrency</a:t>
            </a:r>
            <a:r>
              <a:rPr lang="en-US" sz="2000" dirty="0"/>
              <a:t>  </a:t>
            </a:r>
          </a:p>
          <a:p>
            <a:pPr lvl="1"/>
            <a:r>
              <a:rPr lang="en-US" sz="2400" dirty="0"/>
              <a:t>Code samples</a:t>
            </a:r>
          </a:p>
          <a:p>
            <a:pPr lvl="2"/>
            <a:r>
              <a:rPr lang="en-US" sz="2000" dirty="0">
                <a:hlinkClick r:id="rId4"/>
              </a:rPr>
              <a:t>http://code.msdn.microsoft.com/ParExtSamples</a:t>
            </a:r>
            <a:r>
              <a:rPr lang="en-US" sz="2000" dirty="0"/>
              <a:t> </a:t>
            </a:r>
          </a:p>
          <a:p>
            <a:pPr lvl="1"/>
            <a:r>
              <a:rPr lang="en-US" sz="2400" dirty="0"/>
              <a:t>Team Blogs</a:t>
            </a:r>
          </a:p>
          <a:p>
            <a:pPr lvl="2"/>
            <a:r>
              <a:rPr lang="en-US" sz="2000" dirty="0"/>
              <a:t>Managed: </a:t>
            </a:r>
            <a:r>
              <a:rPr lang="en-US" sz="2000" dirty="0">
                <a:hlinkClick r:id="rId5"/>
              </a:rPr>
              <a:t>http://blogs.msdn.com/pfxteam</a:t>
            </a:r>
            <a:r>
              <a:rPr lang="en-US" sz="2000" dirty="0"/>
              <a:t> </a:t>
            </a:r>
          </a:p>
          <a:p>
            <a:pPr lvl="2"/>
            <a:r>
              <a:rPr lang="en-US" sz="2000" dirty="0"/>
              <a:t>Tools: </a:t>
            </a:r>
            <a:r>
              <a:rPr lang="en-US" sz="2000" dirty="0">
                <a:hlinkClick r:id="rId6"/>
              </a:rPr>
              <a:t>http://blogs.msdn.com/visualizeparallel</a:t>
            </a:r>
            <a:r>
              <a:rPr lang="en-US" sz="2000" dirty="0"/>
              <a:t>  </a:t>
            </a:r>
          </a:p>
          <a:p>
            <a:pPr lvl="1"/>
            <a:r>
              <a:rPr lang="en-US" sz="2400" dirty="0"/>
              <a:t>Forums</a:t>
            </a:r>
          </a:p>
          <a:p>
            <a:pPr lvl="2"/>
            <a:r>
              <a:rPr lang="en-US" sz="2000" dirty="0">
                <a:hlinkClick r:id="rId7"/>
              </a:rPr>
              <a:t>http://social.msdn.microsoft.com/Forums/en-US/category/parallelcomputing</a:t>
            </a:r>
            <a:endParaRPr lang="en-US" sz="2000" dirty="0"/>
          </a:p>
          <a:p>
            <a:pPr lvl="1"/>
            <a:r>
              <a:rPr lang="en-US" sz="2400" dirty="0"/>
              <a:t>My blog</a:t>
            </a:r>
          </a:p>
          <a:p>
            <a:pPr lvl="2"/>
            <a:r>
              <a:rPr lang="en-US" sz="2000" dirty="0">
                <a:hlinkClick r:id="rId8"/>
              </a:rPr>
              <a:t>http://igoro.com/</a:t>
            </a:r>
            <a:endParaRPr lang="en-US" sz="20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1659046"/>
            <a:ext cx="9144000" cy="5219323"/>
          </a:xfrm>
          <a:prstGeom prst="rect">
            <a:avLst/>
          </a:prstGeom>
          <a:gradFill flip="none" rotWithShape="1">
            <a:gsLst>
              <a:gs pos="0">
                <a:srgbClr val="000000">
                  <a:alpha val="0"/>
                </a:srgbClr>
              </a:gs>
              <a:gs pos="55000">
                <a:srgbClr val="000000">
                  <a:alpha val="45000"/>
                </a:srgbClr>
              </a:gs>
              <a:gs pos="100000">
                <a:srgbClr val="000000"/>
              </a:gs>
            </a:gsLst>
            <a:lin ang="5400000" scaled="1"/>
            <a:tileRect/>
          </a:gradFill>
          <a:ln w="55000" cap="flat" cmpd="thickThin" algn="ctr">
            <a:noFill/>
            <a:prstDash val="solid"/>
            <a:headEnd type="none" w="med" len="med"/>
            <a:tailEnd type="none" w="med" len="med"/>
          </a:ln>
          <a:effectLst/>
        </p:spPr>
        <p:txBody>
          <a:bodyPr vert="horz" wrap="square" lIns="0" tIns="91440" rIns="0" bIns="0" numCol="1" rtlCol="0" anchor="ctr" anchorCtr="0" compatLnSpc="1">
            <a:prstTxWarp prst="textNoShape">
              <a:avLst/>
            </a:prstTxWarp>
          </a:bodyPr>
          <a:lstStyle/>
          <a:p>
            <a:pPr marL="0" marR="0" lvl="0" indent="0" algn="ctr" defTabSz="1218937" eaLnBrk="1" fontAlgn="auto" latinLnBrk="0" hangingPunct="1">
              <a:lnSpc>
                <a:spcPct val="85000"/>
              </a:lnSpc>
              <a:spcBef>
                <a:spcPct val="0"/>
              </a:spcBef>
              <a:spcAft>
                <a:spcPts val="0"/>
              </a:spcAft>
              <a:buClrTx/>
              <a:buSzTx/>
              <a:buFontTx/>
              <a:buNone/>
              <a:tabLst/>
              <a:defRPr/>
            </a:pPr>
            <a:endParaRPr kumimoji="0" lang="en-US" sz="4800" b="0" i="0" u="none" strike="noStrike" kern="0" cap="none" spc="-200" normalizeH="0" baseline="0" noProof="0" dirty="0">
              <a:ln w="3175">
                <a:noFill/>
              </a:ln>
              <a:gradFill flip="none" rotWithShape="1">
                <a:gsLst>
                  <a:gs pos="0">
                    <a:srgbClr val="050813"/>
                  </a:gs>
                  <a:gs pos="81000">
                    <a:srgbClr val="004D6C"/>
                  </a:gs>
                  <a:gs pos="86000">
                    <a:srgbClr val="050813"/>
                  </a:gs>
                </a:gsLst>
                <a:lin ang="5400000" scaled="1"/>
                <a:tileRect/>
              </a:gradFill>
              <a:effectLst/>
              <a:uLnTx/>
              <a:uFillTx/>
              <a:latin typeface="Kozuka Gothic Pro H" pitchFamily="34" charset="-128"/>
              <a:ea typeface="+mn-ea"/>
              <a:cs typeface="Arial" charset="0"/>
            </a:endParaRPr>
          </a:p>
        </p:txBody>
      </p:sp>
      <p:sp>
        <p:nvSpPr>
          <p:cNvPr id="7" name="Title 2"/>
          <p:cNvSpPr txBox="1">
            <a:spLocks/>
          </p:cNvSpPr>
          <p:nvPr/>
        </p:nvSpPr>
        <p:spPr>
          <a:xfrm>
            <a:off x="0" y="1179690"/>
            <a:ext cx="9144000" cy="2609662"/>
          </a:xfrm>
          <a:prstGeom prst="rect">
            <a:avLst/>
          </a:prstGeom>
          <a:gradFill flip="none" rotWithShape="1">
            <a:gsLst>
              <a:gs pos="0">
                <a:srgbClr val="000000"/>
              </a:gs>
              <a:gs pos="55000">
                <a:srgbClr val="000000">
                  <a:alpha val="45000"/>
                </a:srgbClr>
              </a:gs>
              <a:gs pos="100000">
                <a:srgbClr val="000000"/>
              </a:gs>
            </a:gsLst>
            <a:lin ang="5400000" scaled="1"/>
            <a:tileRect/>
          </a:gradFill>
          <a:ln w="55000" cap="flat" cmpd="thickThin" algn="ctr">
            <a:noFill/>
            <a:prstDash val="solid"/>
            <a:headEnd type="none" w="med" len="med"/>
            <a:tailEnd type="none" w="med" len="med"/>
          </a:ln>
          <a:effectLst/>
        </p:spPr>
        <p:txBody>
          <a:bodyPr vert="horz" wrap="square" lIns="0" tIns="91440" rIns="0" bIns="0" numCol="1" rtlCol="0" anchor="ctr" anchorCtr="0" compatLnSpc="1">
            <a:prstTxWarp prst="textNoShape">
              <a:avLst/>
            </a:prstTxWarp>
          </a:bodyPr>
          <a:lstStyle/>
          <a:p>
            <a:pPr marL="0" marR="0" lvl="0" indent="0" algn="ctr" defTabSz="1218937" eaLnBrk="1" fontAlgn="auto" latinLnBrk="0" hangingPunct="1">
              <a:lnSpc>
                <a:spcPct val="85000"/>
              </a:lnSpc>
              <a:spcBef>
                <a:spcPct val="0"/>
              </a:spcBef>
              <a:spcAft>
                <a:spcPts val="0"/>
              </a:spcAft>
              <a:buClrTx/>
              <a:buSzTx/>
              <a:buFontTx/>
              <a:buNone/>
              <a:tabLst/>
              <a:defRPr/>
            </a:pPr>
            <a:endParaRPr kumimoji="0" lang="en-US" sz="4800" b="0" i="0" u="none" strike="noStrike" kern="0" cap="none" spc="-200" normalizeH="0" baseline="0" noProof="0" dirty="0">
              <a:ln w="3175">
                <a:noFill/>
              </a:ln>
              <a:gradFill flip="none" rotWithShape="1">
                <a:gsLst>
                  <a:gs pos="0">
                    <a:srgbClr val="050813"/>
                  </a:gs>
                  <a:gs pos="81000">
                    <a:srgbClr val="004D6C"/>
                  </a:gs>
                  <a:gs pos="86000">
                    <a:srgbClr val="050813"/>
                  </a:gs>
                </a:gsLst>
                <a:lin ang="5400000" scaled="1"/>
                <a:tileRect/>
              </a:gradFill>
              <a:effectLst/>
              <a:uLnTx/>
              <a:uFillTx/>
              <a:latin typeface="Kozuka Gothic Pro H" pitchFamily="34" charset="-128"/>
              <a:ea typeface="+mn-ea"/>
              <a:cs typeface="Arial" charset="0"/>
            </a:endParaRPr>
          </a:p>
        </p:txBody>
      </p:sp>
      <p:sp>
        <p:nvSpPr>
          <p:cNvPr id="5" name="Title 1"/>
          <p:cNvSpPr txBox="1">
            <a:spLocks/>
          </p:cNvSpPr>
          <p:nvPr/>
        </p:nvSpPr>
        <p:spPr>
          <a:xfrm>
            <a:off x="381000" y="1380427"/>
            <a:ext cx="8382000" cy="2550891"/>
          </a:xfrm>
          <a:prstGeom prst="rect">
            <a:avLst/>
          </a:prstGeom>
        </p:spPr>
        <p:txBody>
          <a:bodyPr wrap="square" anchor="ctr" anchorCtr="0">
            <a:spAutoFit/>
          </a:bodyPr>
          <a:lstStyle/>
          <a:p>
            <a:pPr marL="0" marR="0" lvl="0" indent="0" defTabSz="914400" eaLnBrk="1" fontAlgn="auto" latinLnBrk="0" hangingPunct="1">
              <a:lnSpc>
                <a:spcPct val="65000"/>
              </a:lnSpc>
              <a:spcBef>
                <a:spcPct val="0"/>
              </a:spcBef>
              <a:spcAft>
                <a:spcPts val="0"/>
              </a:spcAft>
              <a:buClrTx/>
              <a:buSzTx/>
              <a:buFontTx/>
              <a:buNone/>
              <a:tabLst/>
              <a:defRPr/>
            </a:pPr>
            <a:r>
              <a:rPr lang="en-US" sz="8000" kern="0" dirty="0">
                <a:ln w="3175">
                  <a:noFill/>
                </a:ln>
                <a:gradFill flip="none" rotWithShape="1">
                  <a:gsLst>
                    <a:gs pos="0">
                      <a:srgbClr val="DF8536"/>
                    </a:gs>
                    <a:gs pos="86000">
                      <a:srgbClr val="DF8536"/>
                    </a:gs>
                  </a:gsLst>
                  <a:lin ang="5400000" scaled="0"/>
                  <a:tileRect/>
                </a:gradFill>
                <a:effectLst>
                  <a:outerShdw blurRad="127000" algn="ctr" rotWithShape="0">
                    <a:srgbClr val="DF8536">
                      <a:alpha val="55000"/>
                    </a:srgbClr>
                  </a:outerShdw>
                </a:effectLst>
                <a:latin typeface="Segoe Semibold" pitchFamily="34" charset="0"/>
                <a:cs typeface="Arial" charset="0"/>
              </a:rPr>
              <a:t>YOUR FEEDBACK IS IMPORTANT TO US!</a:t>
            </a:r>
            <a:endParaRPr kumimoji="0" lang="en-US" sz="8000" b="0" i="0" u="none" strike="noStrike" kern="0" cap="none" spc="0" normalizeH="0" baseline="0" noProof="0" dirty="0">
              <a:ln w="3175">
                <a:noFill/>
              </a:ln>
              <a:gradFill flip="none" rotWithShape="1">
                <a:gsLst>
                  <a:gs pos="0">
                    <a:srgbClr val="B8B2AE"/>
                  </a:gs>
                  <a:gs pos="86000">
                    <a:srgbClr val="B8B2AE"/>
                  </a:gs>
                </a:gsLst>
                <a:lin ang="5400000" scaled="0"/>
                <a:tileRect/>
              </a:gradFill>
              <a:effectLst>
                <a:outerShdw blurRad="127000" algn="ctr" rotWithShape="0">
                  <a:srgbClr val="DF8536">
                    <a:alpha val="55000"/>
                  </a:srgbClr>
                </a:outerShdw>
              </a:effectLst>
              <a:uLnTx/>
              <a:uFillTx/>
              <a:latin typeface="Segoe" pitchFamily="34" charset="0"/>
              <a:cs typeface="Arial" charset="0"/>
            </a:endParaRPr>
          </a:p>
        </p:txBody>
      </p:sp>
      <p:sp>
        <p:nvSpPr>
          <p:cNvPr id="6" name="Title 1"/>
          <p:cNvSpPr txBox="1">
            <a:spLocks/>
          </p:cNvSpPr>
          <p:nvPr/>
        </p:nvSpPr>
        <p:spPr>
          <a:xfrm>
            <a:off x="3615966" y="3770908"/>
            <a:ext cx="5147034" cy="2646878"/>
          </a:xfrm>
          <a:prstGeom prst="rect">
            <a:avLst/>
          </a:prstGeom>
        </p:spPr>
        <p:txBody>
          <a:bodyPr wrap="square" anchor="ctr" anchorCtr="0">
            <a:spAutoFit/>
          </a:bodyPr>
          <a:lstStyle/>
          <a:p>
            <a:pPr marL="0" marR="0" lvl="0" indent="0" algn="r" defTabSz="914400" eaLnBrk="1" fontAlgn="auto" latinLnBrk="0" hangingPunct="1">
              <a:spcAft>
                <a:spcPts val="0"/>
              </a:spcAft>
              <a:buClrTx/>
              <a:buSzTx/>
              <a:buFontTx/>
              <a:buNone/>
              <a:tabLst/>
              <a:defRPr/>
            </a:pPr>
            <a:r>
              <a:rPr kumimoji="0" lang="en-US" sz="4000" b="0" i="0" u="none" strike="noStrike" kern="0" cap="none" spc="-30" normalizeH="0" baseline="0" noProof="0" dirty="0">
                <a:ln w="3175">
                  <a:noFill/>
                </a:ln>
                <a:gradFill flip="none" rotWithShape="1">
                  <a:gsLst>
                    <a:gs pos="0">
                      <a:srgbClr val="FFFFFF"/>
                    </a:gs>
                    <a:gs pos="86000">
                      <a:srgbClr val="FFFFFF"/>
                    </a:gs>
                  </a:gsLst>
                  <a:lin ang="5400000" scaled="0"/>
                  <a:tileRect/>
                </a:gradFill>
                <a:effectLst>
                  <a:outerShdw blurRad="127000" algn="ctr" rotWithShape="0">
                    <a:srgbClr val="FFFFFF">
                      <a:alpha val="55000"/>
                    </a:srgbClr>
                  </a:outerShdw>
                </a:effectLst>
                <a:uLnTx/>
                <a:uFillTx/>
                <a:latin typeface="Segoe Semibold" pitchFamily="34" charset="0"/>
                <a:cs typeface="Arial" charset="0"/>
              </a:rPr>
              <a:t>Please fill out session evaluation forms online at</a:t>
            </a:r>
            <a:endParaRPr kumimoji="0" lang="en-US" sz="2800" b="0" i="0" u="none" strike="noStrike" kern="0" cap="none" spc="-30" normalizeH="0" baseline="0" noProof="0" dirty="0">
              <a:ln w="3175">
                <a:noFill/>
              </a:ln>
              <a:gradFill flip="none" rotWithShape="1">
                <a:gsLst>
                  <a:gs pos="0">
                    <a:srgbClr val="DF8536"/>
                  </a:gs>
                  <a:gs pos="86000">
                    <a:srgbClr val="DF8536"/>
                  </a:gs>
                </a:gsLst>
                <a:lin ang="5400000" scaled="0"/>
                <a:tileRect/>
              </a:gradFill>
              <a:effectLst>
                <a:outerShdw blurRad="127000" algn="ctr" rotWithShape="0">
                  <a:srgbClr val="DF8536">
                    <a:alpha val="55000"/>
                  </a:srgbClr>
                </a:outerShdw>
              </a:effectLst>
              <a:uLnTx/>
              <a:uFillTx/>
              <a:latin typeface="Segoe Semibold" pitchFamily="34" charset="0"/>
              <a:cs typeface="Arial" charset="0"/>
            </a:endParaRPr>
          </a:p>
          <a:p>
            <a:pPr marL="0" marR="0" lvl="0" indent="0" algn="r" defTabSz="914400" eaLnBrk="1" fontAlgn="auto" latinLnBrk="0" hangingPunct="1">
              <a:spcAft>
                <a:spcPts val="0"/>
              </a:spcAft>
              <a:buClrTx/>
              <a:buSzTx/>
              <a:buFontTx/>
              <a:buNone/>
              <a:tabLst/>
              <a:defRPr/>
            </a:pPr>
            <a:r>
              <a:rPr kumimoji="0" lang="en-US" sz="4000" b="0" i="0" u="none" strike="noStrike" kern="0" cap="none" spc="-30" normalizeH="0" baseline="0" noProof="0" dirty="0">
                <a:ln w="3175">
                  <a:noFill/>
                </a:ln>
                <a:gradFill flip="none" rotWithShape="1">
                  <a:gsLst>
                    <a:gs pos="0">
                      <a:srgbClr val="DF8536"/>
                    </a:gs>
                    <a:gs pos="86000">
                      <a:srgbClr val="DF8536"/>
                    </a:gs>
                  </a:gsLst>
                  <a:lin ang="5400000" scaled="0"/>
                  <a:tileRect/>
                </a:gradFill>
                <a:effectLst>
                  <a:outerShdw blurRad="127000" algn="ctr" rotWithShape="0">
                    <a:srgbClr val="DF8536">
                      <a:alpha val="55000"/>
                    </a:srgbClr>
                  </a:outerShdw>
                </a:effectLst>
                <a:uLnTx/>
                <a:uFillTx/>
                <a:latin typeface="Segoe Semibold" pitchFamily="34" charset="0"/>
                <a:cs typeface="Arial" charset="0"/>
              </a:rPr>
              <a:t>MicrosoftPDC.com</a:t>
            </a:r>
          </a:p>
        </p:txBody>
      </p:sp>
    </p:spTree>
    <p:extLst>
      <p:ext uri="{BB962C8B-B14F-4D97-AF65-F5344CB8AC3E}">
        <p14:creationId xmlns:p14="http://schemas.microsoft.com/office/powerpoint/2010/main" val="2700679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0" y="1659046"/>
            <a:ext cx="9144000" cy="5219323"/>
          </a:xfrm>
          <a:prstGeom prst="rect">
            <a:avLst/>
          </a:prstGeom>
          <a:gradFill flip="none" rotWithShape="1">
            <a:gsLst>
              <a:gs pos="0">
                <a:srgbClr val="000000">
                  <a:alpha val="0"/>
                </a:srgbClr>
              </a:gs>
              <a:gs pos="55000">
                <a:srgbClr val="000000">
                  <a:alpha val="45000"/>
                </a:srgbClr>
              </a:gs>
              <a:gs pos="100000">
                <a:srgbClr val="000000"/>
              </a:gs>
            </a:gsLst>
            <a:lin ang="5400000" scaled="1"/>
            <a:tileRect/>
          </a:gradFill>
          <a:ln w="55000" cap="flat" cmpd="thickThin" algn="ctr">
            <a:noFill/>
            <a:prstDash val="solid"/>
            <a:headEnd type="none" w="med" len="med"/>
            <a:tailEnd type="none" w="med" len="med"/>
          </a:ln>
          <a:effectLst/>
        </p:spPr>
        <p:txBody>
          <a:bodyPr vert="horz" wrap="square" lIns="0" tIns="91440" rIns="0" bIns="0" numCol="1" rtlCol="0" anchor="ctr" anchorCtr="0" compatLnSpc="1">
            <a:prstTxWarp prst="textNoShape">
              <a:avLst/>
            </a:prstTxWarp>
          </a:bodyPr>
          <a:lstStyle/>
          <a:p>
            <a:pPr marL="0" marR="0" lvl="0" indent="0" algn="ctr" defTabSz="1218937" eaLnBrk="1" fontAlgn="auto" latinLnBrk="0" hangingPunct="1">
              <a:lnSpc>
                <a:spcPct val="85000"/>
              </a:lnSpc>
              <a:spcBef>
                <a:spcPct val="0"/>
              </a:spcBef>
              <a:spcAft>
                <a:spcPts val="0"/>
              </a:spcAft>
              <a:buClrTx/>
              <a:buSzTx/>
              <a:buFontTx/>
              <a:buNone/>
              <a:tabLst/>
              <a:defRPr/>
            </a:pPr>
            <a:endParaRPr kumimoji="0" lang="en-US" sz="4800" b="0" i="0" u="none" strike="noStrike" kern="0" cap="none" spc="-200" normalizeH="0" baseline="0" noProof="0" dirty="0">
              <a:ln w="3175">
                <a:noFill/>
              </a:ln>
              <a:gradFill flip="none" rotWithShape="1">
                <a:gsLst>
                  <a:gs pos="0">
                    <a:srgbClr val="050813"/>
                  </a:gs>
                  <a:gs pos="81000">
                    <a:srgbClr val="004D6C"/>
                  </a:gs>
                  <a:gs pos="86000">
                    <a:srgbClr val="050813"/>
                  </a:gs>
                </a:gsLst>
                <a:lin ang="5400000" scaled="1"/>
                <a:tileRect/>
              </a:gradFill>
              <a:effectLst/>
              <a:uLnTx/>
              <a:uFillTx/>
              <a:latin typeface="Kozuka Gothic Pro H" pitchFamily="34" charset="-128"/>
              <a:ea typeface="+mn-ea"/>
              <a:cs typeface="Arial" charset="0"/>
            </a:endParaRPr>
          </a:p>
        </p:txBody>
      </p:sp>
      <p:sp>
        <p:nvSpPr>
          <p:cNvPr id="2" name="Title 1"/>
          <p:cNvSpPr>
            <a:spLocks noGrp="1"/>
          </p:cNvSpPr>
          <p:nvPr>
            <p:ph type="title"/>
          </p:nvPr>
        </p:nvSpPr>
        <p:spPr>
          <a:xfrm>
            <a:off x="366932" y="534865"/>
            <a:ext cx="8382000" cy="553998"/>
          </a:xfrm>
        </p:spPr>
        <p:txBody>
          <a:bodyPr/>
          <a:lstStyle/>
          <a:p>
            <a:r>
              <a:rPr lang="en-US" dirty="0"/>
              <a:t>Learn More On Channel 9</a:t>
            </a:r>
            <a:endParaRPr lang="en-US" dirty="0">
              <a:solidFill>
                <a:schemeClr val="accent1"/>
              </a:solidFill>
            </a:endParaRPr>
          </a:p>
        </p:txBody>
      </p:sp>
      <p:sp>
        <p:nvSpPr>
          <p:cNvPr id="3" name="Text Placeholder 2"/>
          <p:cNvSpPr>
            <a:spLocks noGrp="1"/>
          </p:cNvSpPr>
          <p:nvPr>
            <p:ph type="body" sz="quarter" idx="10"/>
          </p:nvPr>
        </p:nvSpPr>
        <p:spPr>
          <a:xfrm>
            <a:off x="381000" y="1447799"/>
            <a:ext cx="8382000" cy="3976473"/>
          </a:xfrm>
        </p:spPr>
        <p:txBody>
          <a:bodyPr/>
          <a:lstStyle/>
          <a:p>
            <a:r>
              <a:rPr lang="en-US" dirty="0"/>
              <a:t>Expand your PDC experience through Channel 9</a:t>
            </a:r>
            <a:br>
              <a:rPr lang="en-US" dirty="0"/>
            </a:br>
            <a:r>
              <a:rPr lang="en-US" dirty="0"/>
              <a:t> </a:t>
            </a:r>
          </a:p>
          <a:p>
            <a:r>
              <a:rPr lang="en-US" dirty="0"/>
              <a:t>Explore videos, hands-on labs, sample code and demos through the new Channel 9 training courses</a:t>
            </a:r>
          </a:p>
          <a:p>
            <a:pPr marL="460375" lvl="1" indent="0">
              <a:buNone/>
            </a:pPr>
            <a:endParaRPr lang="en-US" dirty="0">
              <a:hlinkClick r:id="rId3"/>
            </a:endParaRPr>
          </a:p>
          <a:p>
            <a:pPr marL="460375" lvl="1" indent="0" algn="ctr">
              <a:buNone/>
            </a:pPr>
            <a:r>
              <a:rPr lang="en-US" sz="4400" dirty="0">
                <a:hlinkClick r:id="rId4"/>
              </a:rPr>
              <a:t>channel9.msdn.com/learn</a:t>
            </a:r>
            <a:endParaRPr lang="en-US" sz="4400" dirty="0"/>
          </a:p>
        </p:txBody>
      </p:sp>
      <p:pic>
        <p:nvPicPr>
          <p:cNvPr id="1026" name="Picture 2" descr="C:\Users\JeffSand\Desktop\new_9gu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89120"/>
            <a:ext cx="1659986" cy="1941341"/>
          </a:xfrm>
          <a:prstGeom prst="rect">
            <a:avLst/>
          </a:prstGeom>
          <a:extLst>
            <a:ext uri="{909E8E84-426E-40DD-AFC4-6F175D3DCCD1}">
              <a14:hiddenFill xmlns:a14="http://schemas.microsoft.com/office/drawing/2010/main">
                <a:solidFill>
                  <a:srgbClr val="FFFFFF"/>
                </a:solidFill>
              </a14:hiddenFill>
            </a:ext>
          </a:extLst>
        </p:spPr>
      </p:pic>
      <p:sp>
        <p:nvSpPr>
          <p:cNvPr id="5" name="Rectangle 4"/>
          <p:cNvSpPr/>
          <p:nvPr/>
        </p:nvSpPr>
        <p:spPr>
          <a:xfrm>
            <a:off x="2345793" y="5438893"/>
            <a:ext cx="5178662" cy="461665"/>
          </a:xfrm>
          <a:prstGeom prst="rect">
            <a:avLst/>
          </a:prstGeom>
        </p:spPr>
        <p:txBody>
          <a:bodyPr wrap="none">
            <a:spAutoFit/>
          </a:bodyPr>
          <a:lstStyle/>
          <a:p>
            <a:r>
              <a:rPr lang="en-US" sz="2400" dirty="0">
                <a:solidFill>
                  <a:srgbClr val="C3D69B"/>
                </a:solidFill>
              </a:rPr>
              <a:t>Built by Developers for Developers….</a:t>
            </a:r>
            <a:endParaRPr lang="en-US" sz="2400" dirty="0">
              <a:solidFill>
                <a:srgbClr val="FFFFFF"/>
              </a:solidFill>
            </a:endParaRPr>
          </a:p>
        </p:txBody>
      </p:sp>
    </p:spTree>
    <p:extLst>
      <p:ext uri="{BB962C8B-B14F-4D97-AF65-F5344CB8AC3E}">
        <p14:creationId xmlns:p14="http://schemas.microsoft.com/office/powerpoint/2010/main" val="23415465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886397"/>
          </a:xfrm>
        </p:spPr>
        <p:txBody>
          <a:bodyPr/>
          <a:lstStyle/>
          <a:p>
            <a:r>
              <a:rPr lang="en-US" dirty="0"/>
              <a:t>Visual Studio 2010</a:t>
            </a:r>
            <a:br>
              <a:rPr lang="en-US" dirty="0"/>
            </a:br>
            <a:r>
              <a:rPr lang="en-US" sz="2400" dirty="0">
                <a:solidFill>
                  <a:schemeClr val="accent1"/>
                </a:solidFill>
              </a:rPr>
              <a:t>Tools, programming models and runtimes</a:t>
            </a:r>
            <a:endParaRPr lang="en-US" sz="2400" dirty="0">
              <a:solidFill>
                <a:schemeClr val="tx1"/>
              </a:solidFill>
            </a:endParaRPr>
          </a:p>
        </p:txBody>
      </p:sp>
      <p:sp>
        <p:nvSpPr>
          <p:cNvPr id="6" name="Rounded Rectangle 5"/>
          <p:cNvSpPr/>
          <p:nvPr/>
        </p:nvSpPr>
        <p:spPr bwMode="auto">
          <a:xfrm>
            <a:off x="1905000" y="1295400"/>
            <a:ext cx="7086600" cy="18288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5943600" y="1752600"/>
            <a:ext cx="1309914" cy="121920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sz="2000" b="1" dirty="0">
                <a:solidFill>
                  <a:schemeClr val="accent5"/>
                </a:solidFill>
              </a:rPr>
              <a:t>Parallel Pattern Library</a:t>
            </a:r>
          </a:p>
        </p:txBody>
      </p:sp>
      <p:sp>
        <p:nvSpPr>
          <p:cNvPr id="8" name="Rounded Rectangle 7"/>
          <p:cNvSpPr/>
          <p:nvPr/>
        </p:nvSpPr>
        <p:spPr bwMode="auto">
          <a:xfrm>
            <a:off x="1905000" y="3352800"/>
            <a:ext cx="7086600" cy="198167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endParaRPr>
          </a:p>
        </p:txBody>
      </p:sp>
      <p:sp>
        <p:nvSpPr>
          <p:cNvPr id="9" name="TextBox 8"/>
          <p:cNvSpPr txBox="1"/>
          <p:nvPr/>
        </p:nvSpPr>
        <p:spPr>
          <a:xfrm>
            <a:off x="5945058" y="4495800"/>
            <a:ext cx="2894140" cy="68580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normAutofit/>
          </a:bodyPr>
          <a:lstStyle/>
          <a:p>
            <a:pPr algn="ctr"/>
            <a:r>
              <a:rPr lang="en-US" sz="2000" b="1" dirty="0">
                <a:solidFill>
                  <a:schemeClr val="accent5"/>
                </a:solidFill>
              </a:rPr>
              <a:t>Resource Manager</a:t>
            </a:r>
          </a:p>
        </p:txBody>
      </p:sp>
      <p:sp>
        <p:nvSpPr>
          <p:cNvPr id="10" name="TextBox 9"/>
          <p:cNvSpPr txBox="1"/>
          <p:nvPr/>
        </p:nvSpPr>
        <p:spPr>
          <a:xfrm>
            <a:off x="5943600" y="3714691"/>
            <a:ext cx="2880360" cy="7049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nchorCtr="0">
            <a:noAutofit/>
          </a:bodyPr>
          <a:lstStyle/>
          <a:p>
            <a:pPr algn="ctr"/>
            <a:r>
              <a:rPr lang="en-US" sz="2000" b="1" dirty="0">
                <a:solidFill>
                  <a:schemeClr val="accent5"/>
                </a:solidFill>
              </a:rPr>
              <a:t>Task Scheduler</a:t>
            </a:r>
          </a:p>
        </p:txBody>
      </p:sp>
      <p:sp>
        <p:nvSpPr>
          <p:cNvPr id="11" name="TextBox 10"/>
          <p:cNvSpPr txBox="1"/>
          <p:nvPr/>
        </p:nvSpPr>
        <p:spPr>
          <a:xfrm>
            <a:off x="2101326" y="2209800"/>
            <a:ext cx="2895600" cy="762000"/>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Autofit/>
          </a:bodyPr>
          <a:lstStyle/>
          <a:p>
            <a:pPr algn="ctr"/>
            <a:r>
              <a:rPr lang="en-US" sz="2000" b="1" dirty="0">
                <a:solidFill>
                  <a:srgbClr val="002060"/>
                </a:solidFill>
              </a:rPr>
              <a:t>Task Parallel </a:t>
            </a:r>
          </a:p>
          <a:p>
            <a:pPr algn="ctr"/>
            <a:r>
              <a:rPr lang="en-US" sz="2000" b="1" dirty="0">
                <a:solidFill>
                  <a:srgbClr val="002060"/>
                </a:solidFill>
              </a:rPr>
              <a:t>Library</a:t>
            </a:r>
          </a:p>
        </p:txBody>
      </p:sp>
      <p:sp>
        <p:nvSpPr>
          <p:cNvPr id="12" name="TextBox 11"/>
          <p:cNvSpPr txBox="1"/>
          <p:nvPr/>
        </p:nvSpPr>
        <p:spPr>
          <a:xfrm>
            <a:off x="2101326" y="1733490"/>
            <a:ext cx="2895600" cy="400110"/>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a:solidFill>
                  <a:srgbClr val="002060"/>
                </a:solidFill>
              </a:rPr>
              <a:t>Parallel LINQ</a:t>
            </a:r>
          </a:p>
        </p:txBody>
      </p:sp>
      <p:sp>
        <p:nvSpPr>
          <p:cNvPr id="13" name="TextBox 12"/>
          <p:cNvSpPr txBox="1"/>
          <p:nvPr/>
        </p:nvSpPr>
        <p:spPr>
          <a:xfrm>
            <a:off x="3005744" y="6509274"/>
            <a:ext cx="1295400" cy="261610"/>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100" b="1" dirty="0">
                <a:solidFill>
                  <a:srgbClr val="002060"/>
                </a:solidFill>
              </a:rPr>
              <a:t>Managed</a:t>
            </a:r>
          </a:p>
        </p:txBody>
      </p:sp>
      <p:sp>
        <p:nvSpPr>
          <p:cNvPr id="14" name="TextBox 13"/>
          <p:cNvSpPr txBox="1"/>
          <p:nvPr/>
        </p:nvSpPr>
        <p:spPr>
          <a:xfrm>
            <a:off x="4351435" y="6509274"/>
            <a:ext cx="1182507" cy="2616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1100" b="1" dirty="0">
                <a:solidFill>
                  <a:schemeClr val="accent5"/>
                </a:solidFill>
              </a:rPr>
              <a:t>Native</a:t>
            </a:r>
          </a:p>
        </p:txBody>
      </p:sp>
      <p:sp>
        <p:nvSpPr>
          <p:cNvPr id="15" name="Title 1"/>
          <p:cNvSpPr txBox="1">
            <a:spLocks/>
          </p:cNvSpPr>
          <p:nvPr/>
        </p:nvSpPr>
        <p:spPr>
          <a:xfrm>
            <a:off x="2383968" y="6504801"/>
            <a:ext cx="838200" cy="276999"/>
          </a:xfrm>
          <a:prstGeom prst="rect">
            <a:avLst/>
          </a:prstGeom>
        </p:spPr>
        <p:txBody>
          <a:bodyPr vert="horz" wrap="square" lIns="0" tIns="0" rIns="0" bIns="0" rtlCol="0" anchor="t">
            <a:spAutoFit/>
          </a:body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sz="2000" i="0" u="none" strike="noStrike" kern="1200" normalizeH="0" baseline="0" noProof="0" dirty="0">
                <a:uLnTx/>
                <a:uFillTx/>
                <a:ea typeface="+mn-ea"/>
                <a:cs typeface="Arial" charset="0"/>
              </a:rPr>
              <a:t>Key:</a:t>
            </a:r>
            <a:endParaRPr kumimoji="0" lang="en-US" sz="2000" i="0" u="none" strike="noStrike" kern="120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a typeface="+mn-ea"/>
              <a:cs typeface="Arial" charset="0"/>
            </a:endParaRPr>
          </a:p>
        </p:txBody>
      </p:sp>
      <p:sp>
        <p:nvSpPr>
          <p:cNvPr id="16" name="Rounded Rectangle 15"/>
          <p:cNvSpPr/>
          <p:nvPr/>
        </p:nvSpPr>
        <p:spPr bwMode="auto">
          <a:xfrm>
            <a:off x="304800" y="5486875"/>
            <a:ext cx="8686800" cy="8382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endParaRPr>
          </a:p>
        </p:txBody>
      </p:sp>
      <p:sp>
        <p:nvSpPr>
          <p:cNvPr id="17" name="TextBox 16"/>
          <p:cNvSpPr txBox="1"/>
          <p:nvPr/>
        </p:nvSpPr>
        <p:spPr>
          <a:xfrm>
            <a:off x="1981200" y="5562599"/>
            <a:ext cx="5029200" cy="707571"/>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nchor="ctr" anchorCtr="0">
            <a:normAutofit/>
          </a:bodyPr>
          <a:lstStyle/>
          <a:p>
            <a:pPr algn="ctr"/>
            <a:r>
              <a:rPr lang="en-US" sz="2000" dirty="0">
                <a:solidFill>
                  <a:schemeClr val="tx1"/>
                </a:solidFill>
              </a:rPr>
              <a:t>Threads</a:t>
            </a:r>
          </a:p>
        </p:txBody>
      </p:sp>
      <p:sp>
        <p:nvSpPr>
          <p:cNvPr id="18" name="TextBox 17"/>
          <p:cNvSpPr txBox="1"/>
          <p:nvPr/>
        </p:nvSpPr>
        <p:spPr>
          <a:xfrm>
            <a:off x="381000" y="5486875"/>
            <a:ext cx="1600200" cy="307777"/>
          </a:xfrm>
          <a:prstGeom prst="rect">
            <a:avLst/>
          </a:prstGeom>
          <a:noFill/>
        </p:spPr>
        <p:txBody>
          <a:bodyPr wrap="square" rtlCol="0">
            <a:spAutoFit/>
          </a:bodyPr>
          <a:lstStyle/>
          <a:p>
            <a:r>
              <a:rPr lang="en-US" sz="1400" b="1" dirty="0">
                <a:solidFill>
                  <a:schemeClr val="accent3"/>
                </a:solidFill>
              </a:rPr>
              <a:t>Operating System</a:t>
            </a:r>
          </a:p>
        </p:txBody>
      </p:sp>
      <p:sp>
        <p:nvSpPr>
          <p:cNvPr id="19" name="TextBox 18"/>
          <p:cNvSpPr txBox="1"/>
          <p:nvPr/>
        </p:nvSpPr>
        <p:spPr>
          <a:xfrm>
            <a:off x="2057400" y="3380601"/>
            <a:ext cx="2819400" cy="307777"/>
          </a:xfrm>
          <a:prstGeom prst="rect">
            <a:avLst/>
          </a:prstGeom>
          <a:noFill/>
        </p:spPr>
        <p:txBody>
          <a:bodyPr wrap="square" rtlCol="0">
            <a:spAutoFit/>
          </a:bodyPr>
          <a:lstStyle/>
          <a:p>
            <a:r>
              <a:rPr lang="en-US" sz="1400" b="1" dirty="0">
                <a:solidFill>
                  <a:schemeClr val="accent3"/>
                </a:solidFill>
              </a:rPr>
              <a:t>Concurrency Runtime</a:t>
            </a:r>
          </a:p>
        </p:txBody>
      </p:sp>
      <p:sp>
        <p:nvSpPr>
          <p:cNvPr id="20" name="TextBox 19"/>
          <p:cNvSpPr txBox="1"/>
          <p:nvPr/>
        </p:nvSpPr>
        <p:spPr>
          <a:xfrm>
            <a:off x="2012243" y="1371600"/>
            <a:ext cx="2940757" cy="307777"/>
          </a:xfrm>
          <a:prstGeom prst="rect">
            <a:avLst/>
          </a:prstGeom>
          <a:noFill/>
        </p:spPr>
        <p:txBody>
          <a:bodyPr wrap="square" rtlCol="0">
            <a:spAutoFit/>
          </a:bodyPr>
          <a:lstStyle/>
          <a:p>
            <a:r>
              <a:rPr lang="en-US" sz="1400" b="1" dirty="0">
                <a:solidFill>
                  <a:schemeClr val="accent3"/>
                </a:solidFill>
              </a:rPr>
              <a:t>Programming Models</a:t>
            </a:r>
          </a:p>
        </p:txBody>
      </p:sp>
      <p:sp>
        <p:nvSpPr>
          <p:cNvPr id="22" name="TextBox 21"/>
          <p:cNvSpPr txBox="1"/>
          <p:nvPr/>
        </p:nvSpPr>
        <p:spPr>
          <a:xfrm>
            <a:off x="2101326" y="3733800"/>
            <a:ext cx="2895600" cy="1447800"/>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oAutofit/>
          </a:bodyPr>
          <a:lstStyle/>
          <a:p>
            <a:pPr algn="ctr"/>
            <a:r>
              <a:rPr lang="en-US" sz="2000" b="1" dirty="0" err="1">
                <a:solidFill>
                  <a:srgbClr val="002060"/>
                </a:solidFill>
              </a:rPr>
              <a:t>ThreadPool</a:t>
            </a:r>
            <a:endParaRPr lang="en-US" sz="2000" b="1" dirty="0">
              <a:solidFill>
                <a:srgbClr val="002060"/>
              </a:solidFill>
            </a:endParaRPr>
          </a:p>
        </p:txBody>
      </p:sp>
      <p:sp>
        <p:nvSpPr>
          <p:cNvPr id="23" name="TextBox 22"/>
          <p:cNvSpPr txBox="1"/>
          <p:nvPr/>
        </p:nvSpPr>
        <p:spPr>
          <a:xfrm>
            <a:off x="2329926" y="4191000"/>
            <a:ext cx="2481943"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800" b="1" dirty="0">
                <a:solidFill>
                  <a:srgbClr val="002060"/>
                </a:solidFill>
              </a:rPr>
              <a:t>Task Scheduler</a:t>
            </a:r>
          </a:p>
        </p:txBody>
      </p:sp>
      <p:sp>
        <p:nvSpPr>
          <p:cNvPr id="24" name="TextBox 23"/>
          <p:cNvSpPr txBox="1"/>
          <p:nvPr/>
        </p:nvSpPr>
        <p:spPr>
          <a:xfrm>
            <a:off x="2329926" y="4648200"/>
            <a:ext cx="2481943" cy="369332"/>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800" b="1" dirty="0">
                <a:solidFill>
                  <a:srgbClr val="002060"/>
                </a:solidFill>
              </a:rPr>
              <a:t>Resource Manager</a:t>
            </a:r>
          </a:p>
        </p:txBody>
      </p:sp>
      <p:sp>
        <p:nvSpPr>
          <p:cNvPr id="25" name="TextBox 24"/>
          <p:cNvSpPr txBox="1"/>
          <p:nvPr/>
        </p:nvSpPr>
        <p:spPr>
          <a:xfrm rot="5400000">
            <a:off x="3560179" y="3297827"/>
            <a:ext cx="3428998" cy="33855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600" b="1" dirty="0">
                <a:solidFill>
                  <a:srgbClr val="002060"/>
                </a:solidFill>
              </a:rPr>
              <a:t>Data Structures</a:t>
            </a:r>
          </a:p>
        </p:txBody>
      </p:sp>
      <p:sp>
        <p:nvSpPr>
          <p:cNvPr id="26" name="TextBox 25"/>
          <p:cNvSpPr txBox="1"/>
          <p:nvPr/>
        </p:nvSpPr>
        <p:spPr>
          <a:xfrm rot="16200000">
            <a:off x="3942336" y="3302792"/>
            <a:ext cx="3438938" cy="338554"/>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1600" b="1" dirty="0">
                <a:solidFill>
                  <a:schemeClr val="accent5"/>
                </a:solidFill>
              </a:rPr>
              <a:t>Data Structures</a:t>
            </a:r>
          </a:p>
        </p:txBody>
      </p:sp>
      <p:sp>
        <p:nvSpPr>
          <p:cNvPr id="27" name="Rounded Rectangle 26"/>
          <p:cNvSpPr/>
          <p:nvPr/>
        </p:nvSpPr>
        <p:spPr bwMode="auto">
          <a:xfrm>
            <a:off x="304800" y="1295400"/>
            <a:ext cx="1447800" cy="40386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effectLst>
                <a:outerShdw blurRad="38100" dist="38100" dir="2700000" algn="tl">
                  <a:srgbClr val="000000">
                    <a:alpha val="43137"/>
                  </a:srgbClr>
                </a:outerShdw>
              </a:effectLst>
            </a:endParaRPr>
          </a:p>
        </p:txBody>
      </p:sp>
      <p:sp>
        <p:nvSpPr>
          <p:cNvPr id="28" name="TextBox 27"/>
          <p:cNvSpPr txBox="1"/>
          <p:nvPr/>
        </p:nvSpPr>
        <p:spPr>
          <a:xfrm>
            <a:off x="381001" y="1371600"/>
            <a:ext cx="685800" cy="307777"/>
          </a:xfrm>
          <a:prstGeom prst="rect">
            <a:avLst/>
          </a:prstGeom>
          <a:noFill/>
        </p:spPr>
        <p:txBody>
          <a:bodyPr wrap="square" rtlCol="0">
            <a:spAutoFit/>
          </a:bodyPr>
          <a:lstStyle/>
          <a:p>
            <a:r>
              <a:rPr lang="en-US" sz="1400" b="1" dirty="0">
                <a:solidFill>
                  <a:schemeClr val="accent3"/>
                </a:solidFill>
              </a:rPr>
              <a:t>Tools</a:t>
            </a:r>
          </a:p>
        </p:txBody>
      </p:sp>
      <p:sp>
        <p:nvSpPr>
          <p:cNvPr id="29" name="TextBox 28"/>
          <p:cNvSpPr txBox="1"/>
          <p:nvPr/>
        </p:nvSpPr>
        <p:spPr>
          <a:xfrm>
            <a:off x="5576631" y="6509274"/>
            <a:ext cx="1182507" cy="2616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100" b="1" dirty="0">
                <a:solidFill>
                  <a:schemeClr val="tx1"/>
                </a:solidFill>
              </a:rPr>
              <a:t>Tooling</a:t>
            </a:r>
          </a:p>
        </p:txBody>
      </p:sp>
      <p:sp>
        <p:nvSpPr>
          <p:cNvPr id="30" name="TextBox 29"/>
          <p:cNvSpPr txBox="1"/>
          <p:nvPr/>
        </p:nvSpPr>
        <p:spPr>
          <a:xfrm>
            <a:off x="423800" y="1752600"/>
            <a:ext cx="1216152" cy="1447800"/>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algn="ctr" defTabSz="914363"/>
            <a:r>
              <a:rPr lang="en-US" sz="1600" b="1" dirty="0">
                <a:solidFill>
                  <a:srgbClr val="FFFFFF"/>
                </a:solidFill>
              </a:rPr>
              <a:t>Parallel</a:t>
            </a:r>
          </a:p>
          <a:p>
            <a:pPr algn="ctr" defTabSz="914363"/>
            <a:r>
              <a:rPr lang="en-US" sz="1600" b="1" dirty="0">
                <a:solidFill>
                  <a:srgbClr val="FFFFFF"/>
                </a:solidFill>
              </a:rPr>
              <a:t>Debugger Tool Windows</a:t>
            </a:r>
          </a:p>
        </p:txBody>
      </p:sp>
      <p:sp>
        <p:nvSpPr>
          <p:cNvPr id="31" name="TextBox 30"/>
          <p:cNvSpPr txBox="1"/>
          <p:nvPr/>
        </p:nvSpPr>
        <p:spPr>
          <a:xfrm>
            <a:off x="423800" y="3505200"/>
            <a:ext cx="1216152" cy="1447800"/>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nchor="ctr" anchorCtr="0">
            <a:noAutofit/>
          </a:bodyPr>
          <a:lstStyle/>
          <a:p>
            <a:pPr lvl="0" algn="ctr" defTabSz="914363"/>
            <a:r>
              <a:rPr lang="en-US" sz="1600" b="1" spc="-150" dirty="0">
                <a:solidFill>
                  <a:srgbClr val="FFFFFF"/>
                </a:solidFill>
              </a:rPr>
              <a:t>Concurrency </a:t>
            </a:r>
            <a:r>
              <a:rPr lang="en-US" sz="1600" b="1" spc="-150" dirty="0" err="1">
                <a:solidFill>
                  <a:srgbClr val="FFFFFF"/>
                </a:solidFill>
              </a:rPr>
              <a:t>Visualizer</a:t>
            </a:r>
            <a:endParaRPr lang="en-US" sz="1600" b="1" spc="-150" dirty="0">
              <a:solidFill>
                <a:srgbClr val="FFFFFF"/>
              </a:solidFill>
            </a:endParaRPr>
          </a:p>
        </p:txBody>
      </p:sp>
      <p:sp>
        <p:nvSpPr>
          <p:cNvPr id="33" name="TextBox 32"/>
          <p:cNvSpPr txBox="1"/>
          <p:nvPr/>
        </p:nvSpPr>
        <p:spPr>
          <a:xfrm>
            <a:off x="7315200" y="1752600"/>
            <a:ext cx="1447800" cy="121920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sz="2000" b="1" dirty="0">
                <a:solidFill>
                  <a:schemeClr val="accent5"/>
                </a:solidFill>
              </a:rPr>
              <a:t>Agents</a:t>
            </a:r>
            <a:br>
              <a:rPr lang="en-US" sz="2000" b="1" dirty="0">
                <a:solidFill>
                  <a:schemeClr val="accent5"/>
                </a:solidFill>
              </a:rPr>
            </a:br>
            <a:r>
              <a:rPr lang="en-US" sz="2000" b="1" dirty="0">
                <a:solidFill>
                  <a:schemeClr val="accent5"/>
                </a:solidFill>
              </a:rPr>
              <a:t>Library</a:t>
            </a:r>
          </a:p>
        </p:txBody>
      </p:sp>
      <p:sp>
        <p:nvSpPr>
          <p:cNvPr id="34" name="TextBox 33"/>
          <p:cNvSpPr txBox="1"/>
          <p:nvPr/>
        </p:nvSpPr>
        <p:spPr>
          <a:xfrm>
            <a:off x="7162800" y="5562599"/>
            <a:ext cx="1676400" cy="707571"/>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nchor="ctr" anchorCtr="0">
            <a:normAutofit/>
          </a:bodyPr>
          <a:lstStyle/>
          <a:p>
            <a:pPr algn="ctr"/>
            <a:r>
              <a:rPr lang="en-US" sz="2000" dirty="0">
                <a:solidFill>
                  <a:schemeClr val="tx1"/>
                </a:solidFill>
              </a:rPr>
              <a:t>UMS Threads</a:t>
            </a:r>
          </a:p>
        </p:txBody>
      </p:sp>
      <p:sp>
        <p:nvSpPr>
          <p:cNvPr id="32" name="Rectangle 31"/>
          <p:cNvSpPr/>
          <p:nvPr/>
        </p:nvSpPr>
        <p:spPr bwMode="auto">
          <a:xfrm>
            <a:off x="2030890" y="1673199"/>
            <a:ext cx="3399971" cy="3555999"/>
          </a:xfrm>
          <a:prstGeom prst="rect">
            <a:avLst/>
          </a:prstGeom>
          <a:solidFill>
            <a:schemeClr val="accent5">
              <a:alpha val="82000"/>
            </a:schemeClr>
          </a:solidFill>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2060"/>
                </a:solidFill>
                <a:effectLst/>
                <a:latin typeface="Tahoma" pitchFamily="34" charset="0"/>
              </a:rPr>
              <a:t>.NET Framework 4</a:t>
            </a:r>
          </a:p>
        </p:txBody>
      </p:sp>
      <p:sp>
        <p:nvSpPr>
          <p:cNvPr id="35" name="Rectangle 34"/>
          <p:cNvSpPr/>
          <p:nvPr/>
        </p:nvSpPr>
        <p:spPr bwMode="auto">
          <a:xfrm>
            <a:off x="5475642" y="1654116"/>
            <a:ext cx="3401568" cy="3557016"/>
          </a:xfrm>
          <a:prstGeom prst="rect">
            <a:avLst/>
          </a:prstGeom>
          <a:solidFill>
            <a:schemeClr val="accent3">
              <a:alpha val="82000"/>
            </a:schemeClr>
          </a:solidFill>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Tahoma" pitchFamily="34" charset="0"/>
              </a:rPr>
              <a:t>Visual C++ 10</a:t>
            </a:r>
          </a:p>
        </p:txBody>
      </p:sp>
      <p:sp>
        <p:nvSpPr>
          <p:cNvPr id="36" name="Rectangle 35"/>
          <p:cNvSpPr/>
          <p:nvPr/>
        </p:nvSpPr>
        <p:spPr bwMode="auto">
          <a:xfrm>
            <a:off x="381000" y="1608182"/>
            <a:ext cx="1302655" cy="3489235"/>
          </a:xfrm>
          <a:prstGeom prst="rect">
            <a:avLst/>
          </a:prstGeom>
          <a:solidFill>
            <a:schemeClr val="accent2">
              <a:alpha val="82000"/>
            </a:schemeClr>
          </a:solidFill>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Visual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Studio</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a:solidFill>
                  <a:schemeClr val="tx1"/>
                </a:solidFill>
                <a:latin typeface="Tahoma" pitchFamily="34" charset="0"/>
              </a:rPr>
              <a:t>IDE</a:t>
            </a:r>
            <a:endParaRPr kumimoji="0" lang="en-US" sz="2400" b="0" i="0" u="none" strike="noStrike" cap="none" normalizeH="0" baseline="0" dirty="0">
              <a:ln>
                <a:noFill/>
              </a:ln>
              <a:solidFill>
                <a:schemeClr val="tx1"/>
              </a:solidFill>
              <a:effectLst/>
              <a:latin typeface="Tahoma" pitchFamily="34" charset="0"/>
            </a:endParaRPr>
          </a:p>
        </p:txBody>
      </p:sp>
      <p:sp>
        <p:nvSpPr>
          <p:cNvPr id="37" name="Rectangle 36"/>
          <p:cNvSpPr/>
          <p:nvPr/>
        </p:nvSpPr>
        <p:spPr bwMode="auto">
          <a:xfrm>
            <a:off x="1959686" y="5540191"/>
            <a:ext cx="6934200" cy="728832"/>
          </a:xfrm>
          <a:prstGeom prst="rect">
            <a:avLst/>
          </a:prstGeom>
          <a:solidFill>
            <a:schemeClr val="accent3">
              <a:alpha val="77000"/>
            </a:schemeClr>
          </a:solidFill>
          <a:ln>
            <a:headEnd type="none" w="med" len="med"/>
            <a:tailEnd type="triangle" w="lg" len="lg"/>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solidFill>
                  <a:schemeClr val="tx1"/>
                </a:solidFill>
                <a:latin typeface="Tahoma" pitchFamily="34" charset="0"/>
              </a:rPr>
              <a:t>Windows</a:t>
            </a:r>
            <a:endParaRPr kumimoji="0" lang="en-US" sz="2400" b="0" i="0" u="none" strike="noStrike" cap="none" normalizeH="0" baseline="0" dirty="0">
              <a:ln>
                <a:noFill/>
              </a:ln>
              <a:solidFill>
                <a:schemeClr val="tx1"/>
              </a:solidFill>
              <a:effectLst/>
              <a:latin typeface="Tahoma" pitchFamily="34" charset="0"/>
            </a:endParaRPr>
          </a:p>
        </p:txBody>
      </p:sp>
      <p:sp>
        <p:nvSpPr>
          <p:cNvPr id="38" name="TextBox 37"/>
          <p:cNvSpPr txBox="1"/>
          <p:nvPr/>
        </p:nvSpPr>
        <p:spPr>
          <a:xfrm>
            <a:off x="2106246" y="1748242"/>
            <a:ext cx="2895600" cy="400110"/>
          </a:xfrm>
          <a:prstGeom prst="rect">
            <a:avLst/>
          </a:prstGeom>
          <a:gradFill flip="none" rotWithShape="1">
            <a:gsLst>
              <a:gs pos="0">
                <a:srgbClr val="DDEBCF"/>
              </a:gs>
              <a:gs pos="25000">
                <a:srgbClr val="9CB86E"/>
              </a:gs>
              <a:gs pos="100000">
                <a:srgbClr val="156B13"/>
              </a:gs>
            </a:gsLst>
            <a:path path="circle">
              <a:fillToRect l="50000" t="50000" r="50000" b="50000"/>
            </a:path>
            <a:tileRect/>
          </a:gradFill>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chemeClr val="bg1"/>
                </a:solidFill>
              </a:rPr>
              <a:t>Parallel LINQ</a:t>
            </a:r>
          </a:p>
        </p:txBody>
      </p:sp>
    </p:spTree>
    <p:extLst>
      <p:ext uri="{BB962C8B-B14F-4D97-AF65-F5344CB8AC3E}">
        <p14:creationId xmlns:p14="http://schemas.microsoft.com/office/powerpoint/2010/main" val="2245317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p:cTn id="15" dur="500" fill="hold"/>
                                        <p:tgtEl>
                                          <p:spTgt spid="36"/>
                                        </p:tgtEl>
                                        <p:attrNameLst>
                                          <p:attrName>ppt_w</p:attrName>
                                        </p:attrNameLst>
                                      </p:cBhvr>
                                      <p:tavLst>
                                        <p:tav tm="0">
                                          <p:val>
                                            <p:fltVal val="0"/>
                                          </p:val>
                                        </p:tav>
                                        <p:tav tm="100000">
                                          <p:val>
                                            <p:strVal val="#ppt_w"/>
                                          </p:val>
                                        </p:tav>
                                      </p:tavLst>
                                    </p:anim>
                                    <p:anim calcmode="lin" valueType="num">
                                      <p:cBhvr>
                                        <p:cTn id="16" dur="500" fill="hold"/>
                                        <p:tgtEl>
                                          <p:spTgt spid="3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6" grpId="0" animBg="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886397"/>
          </a:xfrm>
        </p:spPr>
        <p:txBody>
          <a:bodyPr/>
          <a:lstStyle/>
          <a:p>
            <a:r>
              <a:rPr lang="en-US" dirty="0"/>
              <a:t>From LINQ to Objects to PLINQ</a:t>
            </a:r>
            <a:br>
              <a:rPr lang="en-US" dirty="0"/>
            </a:br>
            <a:r>
              <a:rPr lang="en-US" sz="2400" dirty="0">
                <a:solidFill>
                  <a:schemeClr val="accent1"/>
                </a:solidFill>
              </a:rPr>
              <a:t>An easy change</a:t>
            </a:r>
            <a:endParaRPr lang="en-US" sz="2400" dirty="0"/>
          </a:p>
        </p:txBody>
      </p:sp>
      <p:sp>
        <p:nvSpPr>
          <p:cNvPr id="3" name="Content Placeholder 2"/>
          <p:cNvSpPr>
            <a:spLocks noGrp="1"/>
          </p:cNvSpPr>
          <p:nvPr>
            <p:ph idx="1"/>
          </p:nvPr>
        </p:nvSpPr>
        <p:spPr>
          <a:xfrm>
            <a:off x="381000" y="1752600"/>
            <a:ext cx="8382000" cy="533401"/>
          </a:xfrm>
        </p:spPr>
        <p:txBody>
          <a:bodyPr>
            <a:normAutofit/>
          </a:bodyPr>
          <a:lstStyle/>
          <a:p>
            <a:r>
              <a:rPr lang="en-US" dirty="0"/>
              <a:t>LINQ</a:t>
            </a:r>
            <a:r>
              <a:rPr lang="en-US" b="1" dirty="0"/>
              <a:t> </a:t>
            </a:r>
            <a:r>
              <a:rPr lang="en-US" dirty="0"/>
              <a:t>to Objects query:</a:t>
            </a:r>
          </a:p>
          <a:p>
            <a:endParaRPr lang="en-US" dirty="0"/>
          </a:p>
        </p:txBody>
      </p:sp>
      <p:sp>
        <p:nvSpPr>
          <p:cNvPr id="4" name="Rectangle 3"/>
          <p:cNvSpPr/>
          <p:nvPr/>
        </p:nvSpPr>
        <p:spPr>
          <a:xfrm>
            <a:off x="838200" y="2438400"/>
            <a:ext cx="7315200" cy="1000274"/>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int</a:t>
            </a:r>
            <a:r>
              <a:rPr lang="en-US" sz="2000" dirty="0">
                <a:solidFill>
                  <a:schemeClr val="bg1">
                    <a:lumMod val="65000"/>
                    <a:lumOff val="35000"/>
                  </a:schemeClr>
                </a:solidFill>
                <a:latin typeface="Consolas" pitchFamily="49" charset="0"/>
                <a:cs typeface="Consolas" pitchFamily="49" charset="0"/>
              </a:rPr>
              <a:t>[] output = </a:t>
            </a:r>
            <a:r>
              <a:rPr lang="en-US" sz="2000" dirty="0" err="1">
                <a:solidFill>
                  <a:schemeClr val="bg1">
                    <a:lumMod val="65000"/>
                    <a:lumOff val="35000"/>
                  </a:schemeClr>
                </a:solidFill>
                <a:latin typeface="Consolas" pitchFamily="49" charset="0"/>
                <a:cs typeface="Consolas" pitchFamily="49" charset="0"/>
              </a:rPr>
              <a:t>arr</a:t>
            </a:r>
            <a:endParaRPr lang="en-US" sz="2000" dirty="0">
              <a:solidFill>
                <a:schemeClr val="bg1">
                  <a:lumMod val="65000"/>
                  <a:lumOff val="35000"/>
                </a:schemeClr>
              </a:solidFill>
              <a:latin typeface="Consolas" pitchFamily="49" charset="0"/>
              <a:cs typeface="Consolas" pitchFamily="49" charset="0"/>
            </a:endParaRPr>
          </a:p>
          <a:p>
            <a:pPr lvl="0">
              <a:lnSpc>
                <a:spcPct val="90000"/>
              </a:lnSpc>
              <a:spcAft>
                <a:spcPts val="333"/>
              </a:spcAft>
              <a:defRPr/>
            </a:pPr>
            <a:r>
              <a:rPr lang="en-US" sz="2000" dirty="0">
                <a:solidFill>
                  <a:schemeClr val="bg1">
                    <a:lumMod val="65000"/>
                    <a:lumOff val="35000"/>
                  </a:schemeClr>
                </a:solidFill>
                <a:latin typeface="Consolas" pitchFamily="49" charset="0"/>
                <a:cs typeface="Consolas" pitchFamily="49" charset="0"/>
              </a:rPr>
              <a:t>    .Select(x =&gt; </a:t>
            </a:r>
            <a:r>
              <a:rPr lang="en-US" sz="2000" dirty="0" err="1">
                <a:solidFill>
                  <a:schemeClr val="bg1">
                    <a:lumMod val="65000"/>
                    <a:lumOff val="35000"/>
                  </a:schemeClr>
                </a:solidFill>
                <a:latin typeface="Consolas" pitchFamily="49" charset="0"/>
                <a:cs typeface="Consolas" pitchFamily="49" charset="0"/>
              </a:rPr>
              <a:t>Foo</a:t>
            </a:r>
            <a:r>
              <a:rPr lang="en-US" sz="20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2000" dirty="0">
                <a:solidFill>
                  <a:schemeClr val="bg1">
                    <a:lumMod val="65000"/>
                    <a:lumOff val="35000"/>
                  </a:schemeClr>
                </a:solidFill>
                <a:latin typeface="Consolas" pitchFamily="49" charset="0"/>
                <a:cs typeface="Consolas" pitchFamily="49" charset="0"/>
              </a:rPr>
              <a:t>    .</a:t>
            </a:r>
            <a:r>
              <a:rPr lang="en-US" sz="2000" dirty="0" err="1">
                <a:solidFill>
                  <a:schemeClr val="bg1">
                    <a:lumMod val="65000"/>
                    <a:lumOff val="35000"/>
                  </a:schemeClr>
                </a:solidFill>
                <a:latin typeface="Consolas" pitchFamily="49" charset="0"/>
                <a:cs typeface="Consolas" pitchFamily="49" charset="0"/>
              </a:rPr>
              <a:t>ToArray</a:t>
            </a:r>
            <a:r>
              <a:rPr lang="en-US" sz="2000" dirty="0">
                <a:solidFill>
                  <a:schemeClr val="bg1">
                    <a:lumMod val="65000"/>
                    <a:lumOff val="35000"/>
                  </a:schemeClr>
                </a:solidFill>
                <a:latin typeface="Consolas" pitchFamily="49" charset="0"/>
                <a:cs typeface="Consolas" pitchFamily="49" charset="0"/>
              </a:rPr>
              <a:t>();</a:t>
            </a:r>
          </a:p>
        </p:txBody>
      </p:sp>
      <p:sp>
        <p:nvSpPr>
          <p:cNvPr id="5" name="Rectangle 4"/>
          <p:cNvSpPr/>
          <p:nvPr/>
        </p:nvSpPr>
        <p:spPr>
          <a:xfrm>
            <a:off x="838200" y="4724400"/>
            <a:ext cx="7315200" cy="1000274"/>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int</a:t>
            </a:r>
            <a:r>
              <a:rPr lang="en-US" sz="2000" dirty="0">
                <a:solidFill>
                  <a:schemeClr val="bg1">
                    <a:lumMod val="65000"/>
                    <a:lumOff val="35000"/>
                  </a:schemeClr>
                </a:solidFill>
                <a:latin typeface="Consolas" pitchFamily="49" charset="0"/>
                <a:cs typeface="Consolas" pitchFamily="49" charset="0"/>
              </a:rPr>
              <a:t>[] output = </a:t>
            </a:r>
            <a:r>
              <a:rPr lang="en-US" sz="2000" dirty="0" err="1">
                <a:solidFill>
                  <a:schemeClr val="bg1">
                    <a:lumMod val="65000"/>
                    <a:lumOff val="35000"/>
                  </a:schemeClr>
                </a:solidFill>
                <a:latin typeface="Consolas" pitchFamily="49" charset="0"/>
                <a:cs typeface="Consolas" pitchFamily="49" charset="0"/>
              </a:rPr>
              <a:t>arr</a:t>
            </a:r>
            <a:r>
              <a:rPr lang="en-US" sz="2000" b="1" dirty="0" err="1">
                <a:solidFill>
                  <a:schemeClr val="bg1">
                    <a:lumMod val="65000"/>
                    <a:lumOff val="35000"/>
                  </a:schemeClr>
                </a:solidFill>
                <a:latin typeface="Consolas" pitchFamily="49" charset="0"/>
                <a:cs typeface="Consolas" pitchFamily="49" charset="0"/>
              </a:rPr>
              <a:t>.AsParallel</a:t>
            </a:r>
            <a:r>
              <a:rPr lang="en-US" sz="2000" b="1" dirty="0">
                <a:solidFill>
                  <a:schemeClr val="bg1">
                    <a:lumMod val="65000"/>
                    <a:lumOff val="35000"/>
                  </a:schemeClr>
                </a:solidFill>
                <a:latin typeface="Consolas" pitchFamily="49" charset="0"/>
                <a:cs typeface="Consolas" pitchFamily="49" charset="0"/>
              </a:rPr>
              <a:t>()</a:t>
            </a:r>
          </a:p>
          <a:p>
            <a:pPr lvl="0">
              <a:lnSpc>
                <a:spcPct val="90000"/>
              </a:lnSpc>
              <a:spcAft>
                <a:spcPts val="333"/>
              </a:spcAft>
              <a:defRPr/>
            </a:pPr>
            <a:r>
              <a:rPr lang="en-US" sz="2000" dirty="0">
                <a:solidFill>
                  <a:schemeClr val="bg1">
                    <a:lumMod val="65000"/>
                    <a:lumOff val="35000"/>
                  </a:schemeClr>
                </a:solidFill>
                <a:latin typeface="Consolas" pitchFamily="49" charset="0"/>
                <a:cs typeface="Consolas" pitchFamily="49" charset="0"/>
              </a:rPr>
              <a:t>    .Select(x =&gt; </a:t>
            </a:r>
            <a:r>
              <a:rPr lang="en-US" sz="2000" dirty="0" err="1">
                <a:solidFill>
                  <a:schemeClr val="bg1">
                    <a:lumMod val="65000"/>
                    <a:lumOff val="35000"/>
                  </a:schemeClr>
                </a:solidFill>
                <a:latin typeface="Consolas" pitchFamily="49" charset="0"/>
                <a:cs typeface="Consolas" pitchFamily="49" charset="0"/>
              </a:rPr>
              <a:t>Foo</a:t>
            </a:r>
            <a:r>
              <a:rPr lang="en-US" sz="20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2000" dirty="0">
                <a:solidFill>
                  <a:schemeClr val="bg1">
                    <a:lumMod val="65000"/>
                    <a:lumOff val="35000"/>
                  </a:schemeClr>
                </a:solidFill>
                <a:latin typeface="Consolas" pitchFamily="49" charset="0"/>
                <a:cs typeface="Consolas" pitchFamily="49" charset="0"/>
              </a:rPr>
              <a:t>    .</a:t>
            </a:r>
            <a:r>
              <a:rPr lang="en-US" sz="2000" dirty="0" err="1">
                <a:solidFill>
                  <a:schemeClr val="bg1">
                    <a:lumMod val="65000"/>
                    <a:lumOff val="35000"/>
                  </a:schemeClr>
                </a:solidFill>
                <a:latin typeface="Consolas" pitchFamily="49" charset="0"/>
                <a:cs typeface="Consolas" pitchFamily="49" charset="0"/>
              </a:rPr>
              <a:t>ToArray</a:t>
            </a:r>
            <a:r>
              <a:rPr lang="en-US" sz="2000" dirty="0">
                <a:solidFill>
                  <a:schemeClr val="bg1">
                    <a:lumMod val="65000"/>
                    <a:lumOff val="35000"/>
                  </a:schemeClr>
                </a:solidFill>
                <a:latin typeface="Consolas" pitchFamily="49" charset="0"/>
                <a:cs typeface="Consolas" pitchFamily="49" charset="0"/>
              </a:rPr>
              <a:t>();</a:t>
            </a:r>
          </a:p>
        </p:txBody>
      </p:sp>
      <p:sp>
        <p:nvSpPr>
          <p:cNvPr id="6" name="Content Placeholder 2"/>
          <p:cNvSpPr txBox="1">
            <a:spLocks/>
          </p:cNvSpPr>
          <p:nvPr/>
        </p:nvSpPr>
        <p:spPr>
          <a:xfrm>
            <a:off x="381000" y="4080544"/>
            <a:ext cx="8382000" cy="533401"/>
          </a:xfrm>
          <a:prstGeom prst="rect">
            <a:avLst/>
          </a:prstGeom>
        </p:spPr>
        <p:txBody>
          <a:bodyPr vert="horz" wrap="square" lIns="0" tIns="0" rIns="0" bIns="0" rtlCol="0">
            <a:normAutofit/>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r>
              <a:rPr kumimoji="0" lang="en-US" sz="32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rPr>
              <a:t>PLINQ</a:t>
            </a:r>
            <a:r>
              <a:rPr kumimoji="0" lang="en-US" sz="3200" b="1"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rPr>
              <a:t> </a:t>
            </a:r>
            <a:r>
              <a:rPr kumimoji="0" lang="en-US" sz="32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rPr>
              <a:t>query:</a:t>
            </a:r>
          </a:p>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US" sz="32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val="181440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PLINQ hands-on</a:t>
            </a:r>
          </a:p>
        </p:txBody>
      </p:sp>
      <p:sp>
        <p:nvSpPr>
          <p:cNvPr id="6" name="Subtitle 5"/>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r>
              <a:rPr lang="en-US" dirty="0"/>
              <a:t>coding walkthrough</a:t>
            </a:r>
          </a:p>
        </p:txBody>
      </p:sp>
    </p:spTree>
    <p:extLst>
      <p:ext uri="{BB962C8B-B14F-4D97-AF65-F5344CB8AC3E}">
        <p14:creationId xmlns:p14="http://schemas.microsoft.com/office/powerpoint/2010/main" val="18389707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886397"/>
          </a:xfrm>
        </p:spPr>
        <p:txBody>
          <a:bodyPr/>
          <a:lstStyle/>
          <a:p>
            <a:r>
              <a:rPr lang="en-US" dirty="0"/>
              <a:t>Array Mapping</a:t>
            </a:r>
            <a:br>
              <a:rPr lang="en-US" dirty="0"/>
            </a:br>
            <a:endParaRPr lang="en-US" sz="2400"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lvl="0" indent="-342900">
              <a:spcBef>
                <a:spcPct val="20000"/>
              </a:spcBef>
            </a:pPr>
            <a:endParaRPr kumimoji="0" lang="en-US" sz="3200" b="0" i="0" u="none" strike="noStrike" kern="1200" cap="none" spc="0" normalizeH="0" baseline="0" noProof="0" dirty="0">
              <a:ln>
                <a:noFill/>
              </a:ln>
              <a:solidFill>
                <a:schemeClr val="tx1"/>
              </a:solidFill>
              <a:effectLst/>
              <a:uLnTx/>
              <a:uFillTx/>
              <a:latin typeface="Consolas" pitchFamily="49" charset="0"/>
              <a:cs typeface="Consolas" pitchFamily="49" charset="0"/>
            </a:endParaRPr>
          </a:p>
        </p:txBody>
      </p:sp>
      <p:sp>
        <p:nvSpPr>
          <p:cNvPr id="11" name="Rectangle 10"/>
          <p:cNvSpPr/>
          <p:nvPr/>
        </p:nvSpPr>
        <p:spPr bwMode="auto">
          <a:xfrm>
            <a:off x="2289613" y="3020458"/>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1</a:t>
            </a:r>
          </a:p>
        </p:txBody>
      </p:sp>
      <p:sp>
        <p:nvSpPr>
          <p:cNvPr id="23" name="Rounded Rectangle 22"/>
          <p:cNvSpPr/>
          <p:nvPr/>
        </p:nvSpPr>
        <p:spPr bwMode="auto">
          <a:xfrm>
            <a:off x="3658037" y="3034229"/>
            <a:ext cx="1066800" cy="856695"/>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106" name="Rounded Rectangle 105"/>
          <p:cNvSpPr/>
          <p:nvPr/>
        </p:nvSpPr>
        <p:spPr bwMode="auto">
          <a:xfrm>
            <a:off x="3731061" y="3156466"/>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107" name="Rectangle 106"/>
          <p:cNvSpPr/>
          <p:nvPr/>
        </p:nvSpPr>
        <p:spPr>
          <a:xfrm>
            <a:off x="381000" y="1210247"/>
            <a:ext cx="8382000" cy="1238801"/>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int</a:t>
            </a:r>
            <a:r>
              <a:rPr lang="en-US" sz="2000" dirty="0">
                <a:solidFill>
                  <a:schemeClr val="bg1">
                    <a:lumMod val="65000"/>
                    <a:lumOff val="35000"/>
                  </a:schemeClr>
                </a:solidFill>
                <a:latin typeface="Consolas" pitchFamily="49" charset="0"/>
                <a:cs typeface="Consolas" pitchFamily="49" charset="0"/>
              </a:rPr>
              <a:t>[] input = ...</a:t>
            </a:r>
          </a:p>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bool</a:t>
            </a:r>
            <a:r>
              <a:rPr lang="en-US" sz="2000" dirty="0">
                <a:solidFill>
                  <a:schemeClr val="bg1">
                    <a:lumMod val="65000"/>
                    <a:lumOff val="35000"/>
                  </a:schemeClr>
                </a:solidFill>
                <a:latin typeface="Consolas" pitchFamily="49" charset="0"/>
                <a:cs typeface="Consolas" pitchFamily="49" charset="0"/>
              </a:rPr>
              <a:t>[] output = </a:t>
            </a:r>
            <a:r>
              <a:rPr lang="en-US" sz="2000" dirty="0" err="1">
                <a:solidFill>
                  <a:schemeClr val="bg1">
                    <a:lumMod val="65000"/>
                    <a:lumOff val="35000"/>
                  </a:schemeClr>
                </a:solidFill>
                <a:latin typeface="Consolas" pitchFamily="49" charset="0"/>
                <a:cs typeface="Consolas" pitchFamily="49" charset="0"/>
              </a:rPr>
              <a:t>input.AsParallel</a:t>
            </a:r>
            <a:r>
              <a:rPr lang="en-US" sz="2000" dirty="0">
                <a:solidFill>
                  <a:schemeClr val="bg1">
                    <a:lumMod val="65000"/>
                    <a:lumOff val="35000"/>
                  </a:schemeClr>
                </a:solidFill>
                <a:latin typeface="Consolas" pitchFamily="49" charset="0"/>
                <a:cs typeface="Consolas" pitchFamily="49" charset="0"/>
              </a:rPr>
              <a:t>()</a:t>
            </a:r>
            <a:br>
              <a:rPr lang="en-US" sz="2000" dirty="0">
                <a:solidFill>
                  <a:schemeClr val="bg1">
                    <a:lumMod val="65000"/>
                    <a:lumOff val="35000"/>
                  </a:schemeClr>
                </a:solidFill>
                <a:latin typeface="Consolas" pitchFamily="49" charset="0"/>
                <a:cs typeface="Consolas" pitchFamily="49" charset="0"/>
              </a:rPr>
            </a:br>
            <a:r>
              <a:rPr lang="en-US" sz="2000" dirty="0">
                <a:solidFill>
                  <a:schemeClr val="bg1">
                    <a:lumMod val="65000"/>
                    <a:lumOff val="35000"/>
                  </a:schemeClr>
                </a:solidFill>
                <a:latin typeface="Consolas" pitchFamily="49" charset="0"/>
                <a:cs typeface="Consolas" pitchFamily="49" charset="0"/>
              </a:rPr>
              <a:t>    .Select(x =&gt; </a:t>
            </a:r>
            <a:r>
              <a:rPr lang="en-US" sz="2000" dirty="0" err="1">
                <a:solidFill>
                  <a:schemeClr val="bg1">
                    <a:lumMod val="65000"/>
                    <a:lumOff val="35000"/>
                  </a:schemeClr>
                </a:solidFill>
                <a:latin typeface="Consolas" pitchFamily="49" charset="0"/>
                <a:cs typeface="Consolas" pitchFamily="49" charset="0"/>
              </a:rPr>
              <a:t>IsPrime</a:t>
            </a:r>
            <a:r>
              <a:rPr lang="en-US" sz="2000" dirty="0">
                <a:solidFill>
                  <a:schemeClr val="bg1">
                    <a:lumMod val="65000"/>
                    <a:lumOff val="35000"/>
                  </a:schemeClr>
                </a:solidFill>
                <a:latin typeface="Consolas" pitchFamily="49" charset="0"/>
                <a:cs typeface="Consolas" pitchFamily="49" charset="0"/>
              </a:rPr>
              <a:t>(x))</a:t>
            </a:r>
            <a:br>
              <a:rPr lang="en-US" sz="2000" dirty="0">
                <a:solidFill>
                  <a:schemeClr val="bg1">
                    <a:lumMod val="65000"/>
                    <a:lumOff val="35000"/>
                  </a:schemeClr>
                </a:solidFill>
                <a:latin typeface="Consolas" pitchFamily="49" charset="0"/>
                <a:cs typeface="Consolas" pitchFamily="49" charset="0"/>
              </a:rPr>
            </a:br>
            <a:r>
              <a:rPr lang="en-US" sz="2000" dirty="0">
                <a:solidFill>
                  <a:schemeClr val="bg1">
                    <a:lumMod val="65000"/>
                    <a:lumOff val="35000"/>
                  </a:schemeClr>
                </a:solidFill>
                <a:latin typeface="Consolas" pitchFamily="49" charset="0"/>
                <a:cs typeface="Consolas" pitchFamily="49" charset="0"/>
              </a:rPr>
              <a:t>    .</a:t>
            </a:r>
            <a:r>
              <a:rPr lang="en-US" sz="2000" dirty="0" err="1">
                <a:solidFill>
                  <a:schemeClr val="bg1">
                    <a:lumMod val="65000"/>
                    <a:lumOff val="35000"/>
                  </a:schemeClr>
                </a:solidFill>
                <a:latin typeface="Consolas" pitchFamily="49" charset="0"/>
                <a:cs typeface="Consolas" pitchFamily="49" charset="0"/>
              </a:rPr>
              <a:t>ToArray</a:t>
            </a:r>
            <a:r>
              <a:rPr lang="en-US" sz="2000" dirty="0">
                <a:solidFill>
                  <a:schemeClr val="bg1">
                    <a:lumMod val="65000"/>
                    <a:lumOff val="35000"/>
                  </a:schemeClr>
                </a:solidFill>
                <a:latin typeface="Consolas" pitchFamily="49" charset="0"/>
                <a:cs typeface="Consolas" pitchFamily="49" charset="0"/>
              </a:rPr>
              <a:t>();</a:t>
            </a:r>
          </a:p>
        </p:txBody>
      </p:sp>
      <p:sp>
        <p:nvSpPr>
          <p:cNvPr id="110" name="Rectangle 109"/>
          <p:cNvSpPr/>
          <p:nvPr/>
        </p:nvSpPr>
        <p:spPr>
          <a:xfrm>
            <a:off x="2057400" y="2651126"/>
            <a:ext cx="1066800" cy="369332"/>
          </a:xfrm>
          <a:prstGeom prst="rect">
            <a:avLst/>
          </a:prstGeom>
        </p:spPr>
        <p:txBody>
          <a:bodyPr wrap="square">
            <a:spAutoFit/>
          </a:bodyPr>
          <a:lstStyle/>
          <a:p>
            <a:pPr algn="ctr"/>
            <a:r>
              <a:rPr lang="en-US" dirty="0">
                <a:latin typeface="Consolas" pitchFamily="49" charset="0"/>
                <a:cs typeface="Consolas" pitchFamily="49" charset="0"/>
              </a:rPr>
              <a:t>input:</a:t>
            </a:r>
            <a:endParaRPr lang="en-US" dirty="0"/>
          </a:p>
        </p:txBody>
      </p:sp>
      <p:sp>
        <p:nvSpPr>
          <p:cNvPr id="111" name="Rectangle 110"/>
          <p:cNvSpPr/>
          <p:nvPr/>
        </p:nvSpPr>
        <p:spPr>
          <a:xfrm>
            <a:off x="5334000" y="2651126"/>
            <a:ext cx="1071127" cy="369332"/>
          </a:xfrm>
          <a:prstGeom prst="rect">
            <a:avLst/>
          </a:prstGeom>
        </p:spPr>
        <p:txBody>
          <a:bodyPr wrap="none">
            <a:spAutoFit/>
          </a:bodyPr>
          <a:lstStyle/>
          <a:p>
            <a:pPr algn="ctr"/>
            <a:r>
              <a:rPr lang="en-US" dirty="0">
                <a:latin typeface="Consolas" pitchFamily="49" charset="0"/>
                <a:cs typeface="Consolas" pitchFamily="49" charset="0"/>
              </a:rPr>
              <a:t>output:</a:t>
            </a:r>
            <a:endParaRPr lang="en-US" dirty="0"/>
          </a:p>
        </p:txBody>
      </p:sp>
      <p:cxnSp>
        <p:nvCxnSpPr>
          <p:cNvPr id="65" name="Straight Arrow Connector 64"/>
          <p:cNvCxnSpPr/>
          <p:nvPr/>
        </p:nvCxnSpPr>
        <p:spPr>
          <a:xfrm>
            <a:off x="2746813" y="3254356"/>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2289613" y="349142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6</a:t>
            </a:r>
          </a:p>
        </p:txBody>
      </p:sp>
      <p:sp>
        <p:nvSpPr>
          <p:cNvPr id="39" name="Rectangle 38"/>
          <p:cNvSpPr/>
          <p:nvPr/>
        </p:nvSpPr>
        <p:spPr bwMode="auto">
          <a:xfrm>
            <a:off x="2289613" y="396240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3</a:t>
            </a:r>
          </a:p>
        </p:txBody>
      </p:sp>
      <p:sp>
        <p:nvSpPr>
          <p:cNvPr id="40" name="Rectangle 39"/>
          <p:cNvSpPr/>
          <p:nvPr/>
        </p:nvSpPr>
        <p:spPr bwMode="auto">
          <a:xfrm>
            <a:off x="2289613" y="4433371"/>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8</a:t>
            </a:r>
          </a:p>
        </p:txBody>
      </p:sp>
      <p:sp>
        <p:nvSpPr>
          <p:cNvPr id="41" name="Rectangle 40"/>
          <p:cNvSpPr/>
          <p:nvPr/>
        </p:nvSpPr>
        <p:spPr bwMode="auto">
          <a:xfrm>
            <a:off x="2289613" y="538777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2</a:t>
            </a:r>
          </a:p>
        </p:txBody>
      </p:sp>
      <p:sp>
        <p:nvSpPr>
          <p:cNvPr id="42" name="Rectangle 41"/>
          <p:cNvSpPr/>
          <p:nvPr/>
        </p:nvSpPr>
        <p:spPr bwMode="auto">
          <a:xfrm>
            <a:off x="2289613" y="585875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7</a:t>
            </a:r>
          </a:p>
        </p:txBody>
      </p:sp>
      <p:sp>
        <p:nvSpPr>
          <p:cNvPr id="43" name="Rectangle 42"/>
          <p:cNvSpPr/>
          <p:nvPr/>
        </p:nvSpPr>
        <p:spPr bwMode="auto">
          <a:xfrm>
            <a:off x="2289613" y="4904342"/>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a:t>
            </a:r>
          </a:p>
        </p:txBody>
      </p:sp>
      <p:sp>
        <p:nvSpPr>
          <p:cNvPr id="56" name="Rounded Rectangle 55"/>
          <p:cNvSpPr/>
          <p:nvPr/>
        </p:nvSpPr>
        <p:spPr bwMode="auto">
          <a:xfrm>
            <a:off x="3658037" y="3962400"/>
            <a:ext cx="1066800" cy="843321"/>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57" name="Rounded Rectangle 56"/>
          <p:cNvSpPr/>
          <p:nvPr/>
        </p:nvSpPr>
        <p:spPr bwMode="auto">
          <a:xfrm>
            <a:off x="3731061" y="4084637"/>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71" name="Rounded Rectangle 70"/>
          <p:cNvSpPr/>
          <p:nvPr/>
        </p:nvSpPr>
        <p:spPr bwMode="auto">
          <a:xfrm>
            <a:off x="3658037" y="5401549"/>
            <a:ext cx="1066800" cy="928171"/>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N</a:t>
            </a:r>
          </a:p>
        </p:txBody>
      </p:sp>
      <p:sp>
        <p:nvSpPr>
          <p:cNvPr id="72" name="Rounded Rectangle 71"/>
          <p:cNvSpPr/>
          <p:nvPr/>
        </p:nvSpPr>
        <p:spPr bwMode="auto">
          <a:xfrm>
            <a:off x="3731061" y="5523787"/>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cxnSp>
        <p:nvCxnSpPr>
          <p:cNvPr id="76" name="Straight Arrow Connector 75"/>
          <p:cNvCxnSpPr/>
          <p:nvPr/>
        </p:nvCxnSpPr>
        <p:spPr>
          <a:xfrm>
            <a:off x="2748401" y="3662324"/>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2746813" y="4195724"/>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746813" y="4576724"/>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746813" y="5596296"/>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746813" y="6100724"/>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5638800" y="303422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F</a:t>
            </a:r>
          </a:p>
        </p:txBody>
      </p:sp>
      <p:sp>
        <p:nvSpPr>
          <p:cNvPr id="84" name="Rectangle 83"/>
          <p:cNvSpPr/>
          <p:nvPr/>
        </p:nvSpPr>
        <p:spPr bwMode="auto">
          <a:xfrm>
            <a:off x="5638800" y="350520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F</a:t>
            </a:r>
          </a:p>
        </p:txBody>
      </p:sp>
      <p:sp>
        <p:nvSpPr>
          <p:cNvPr id="88" name="Rectangle 87"/>
          <p:cNvSpPr/>
          <p:nvPr/>
        </p:nvSpPr>
        <p:spPr bwMode="auto">
          <a:xfrm>
            <a:off x="5638800" y="3976171"/>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T</a:t>
            </a:r>
          </a:p>
        </p:txBody>
      </p:sp>
      <p:sp>
        <p:nvSpPr>
          <p:cNvPr id="92" name="Rectangle 91"/>
          <p:cNvSpPr/>
          <p:nvPr/>
        </p:nvSpPr>
        <p:spPr bwMode="auto">
          <a:xfrm>
            <a:off x="5638800" y="4447142"/>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F</a:t>
            </a:r>
          </a:p>
        </p:txBody>
      </p:sp>
      <p:sp>
        <p:nvSpPr>
          <p:cNvPr id="93" name="Rectangle 92"/>
          <p:cNvSpPr/>
          <p:nvPr/>
        </p:nvSpPr>
        <p:spPr bwMode="auto">
          <a:xfrm>
            <a:off x="5638800" y="540155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T</a:t>
            </a:r>
          </a:p>
        </p:txBody>
      </p:sp>
      <p:sp>
        <p:nvSpPr>
          <p:cNvPr id="94" name="Rectangle 93"/>
          <p:cNvSpPr/>
          <p:nvPr/>
        </p:nvSpPr>
        <p:spPr bwMode="auto">
          <a:xfrm>
            <a:off x="5638800" y="5872521"/>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T</a:t>
            </a:r>
          </a:p>
        </p:txBody>
      </p:sp>
      <p:sp>
        <p:nvSpPr>
          <p:cNvPr id="95" name="Rectangle 94"/>
          <p:cNvSpPr/>
          <p:nvPr/>
        </p:nvSpPr>
        <p:spPr bwMode="auto">
          <a:xfrm>
            <a:off x="5638800" y="4918113"/>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tx1"/>
                </a:solidFill>
              </a:rPr>
              <a:t>…</a:t>
            </a:r>
          </a:p>
        </p:txBody>
      </p:sp>
      <p:cxnSp>
        <p:nvCxnSpPr>
          <p:cNvPr id="96" name="Straight Arrow Connector 95"/>
          <p:cNvCxnSpPr/>
          <p:nvPr/>
        </p:nvCxnSpPr>
        <p:spPr>
          <a:xfrm>
            <a:off x="4729164" y="3255944"/>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730752" y="3663912"/>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729164" y="4197312"/>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729164" y="4578312"/>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729164" y="5597884"/>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729164" y="6102312"/>
            <a:ext cx="909636" cy="1588"/>
          </a:xfrm>
          <a:prstGeom prst="straightConnector1">
            <a:avLst/>
          </a:prstGeom>
          <a:ln w="254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405127" y="3034229"/>
            <a:ext cx="2590800" cy="738664"/>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Array to array mapping is simple and efficient.</a:t>
            </a:r>
          </a:p>
        </p:txBody>
      </p:sp>
    </p:spTree>
    <p:extLst>
      <p:ext uri="{BB962C8B-B14F-4D97-AF65-F5344CB8AC3E}">
        <p14:creationId xmlns:p14="http://schemas.microsoft.com/office/powerpoint/2010/main" val="50286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886397"/>
          </a:xfrm>
        </p:spPr>
        <p:txBody>
          <a:bodyPr/>
          <a:lstStyle/>
          <a:p>
            <a:r>
              <a:rPr lang="en-US" dirty="0"/>
              <a:t>Sequence Mapping</a:t>
            </a:r>
            <a:br>
              <a:rPr lang="en-US" dirty="0"/>
            </a:br>
            <a:endParaRPr lang="en-US" sz="2400" dirty="0"/>
          </a:p>
        </p:txBody>
      </p:sp>
      <p:sp>
        <p:nvSpPr>
          <p:cNvPr id="5" name="Rounded Rectangle 4"/>
          <p:cNvSpPr/>
          <p:nvPr/>
        </p:nvSpPr>
        <p:spPr bwMode="auto">
          <a:xfrm>
            <a:off x="3015019" y="2730256"/>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6" name="Rounded Rectangle 5"/>
          <p:cNvSpPr/>
          <p:nvPr/>
        </p:nvSpPr>
        <p:spPr bwMode="auto">
          <a:xfrm>
            <a:off x="3015019" y="3973729"/>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7" name="Rounded Rectangle 6"/>
          <p:cNvSpPr/>
          <p:nvPr/>
        </p:nvSpPr>
        <p:spPr bwMode="auto">
          <a:xfrm>
            <a:off x="3015020" y="5465565"/>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N</a:t>
            </a:r>
          </a:p>
        </p:txBody>
      </p:sp>
      <p:cxnSp>
        <p:nvCxnSpPr>
          <p:cNvPr id="18" name="Straight Arrow Connector 17"/>
          <p:cNvCxnSpPr/>
          <p:nvPr/>
        </p:nvCxnSpPr>
        <p:spPr>
          <a:xfrm>
            <a:off x="4081819" y="3157293"/>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auto">
          <a:xfrm>
            <a:off x="3088043" y="2852493"/>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20" name="Rectangle 19"/>
          <p:cNvSpPr/>
          <p:nvPr/>
        </p:nvSpPr>
        <p:spPr>
          <a:xfrm>
            <a:off x="381000" y="1066800"/>
            <a:ext cx="8382000" cy="1238801"/>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IEnumerable</a:t>
            </a:r>
            <a:r>
              <a:rPr lang="en-US" sz="2000" dirty="0">
                <a:solidFill>
                  <a:schemeClr val="bg1">
                    <a:lumMod val="65000"/>
                    <a:lumOff val="35000"/>
                  </a:schemeClr>
                </a:solidFill>
                <a:latin typeface="Consolas" pitchFamily="49" charset="0"/>
                <a:cs typeface="Consolas" pitchFamily="49" charset="0"/>
              </a:rPr>
              <a:t>&lt;</a:t>
            </a:r>
            <a:r>
              <a:rPr lang="en-US" sz="2000" dirty="0" err="1">
                <a:solidFill>
                  <a:schemeClr val="bg1">
                    <a:lumMod val="65000"/>
                    <a:lumOff val="35000"/>
                  </a:schemeClr>
                </a:solidFill>
                <a:latin typeface="Consolas" pitchFamily="49" charset="0"/>
                <a:cs typeface="Consolas" pitchFamily="49" charset="0"/>
              </a:rPr>
              <a:t>int</a:t>
            </a:r>
            <a:r>
              <a:rPr lang="en-US" sz="2000" dirty="0">
                <a:solidFill>
                  <a:schemeClr val="bg1">
                    <a:lumMod val="65000"/>
                    <a:lumOff val="35000"/>
                  </a:schemeClr>
                </a:solidFill>
                <a:latin typeface="Consolas" pitchFamily="49" charset="0"/>
                <a:cs typeface="Consolas" pitchFamily="49" charset="0"/>
              </a:rPr>
              <a:t>&gt; input = </a:t>
            </a:r>
            <a:r>
              <a:rPr lang="en-US" sz="2000" dirty="0" err="1">
                <a:solidFill>
                  <a:schemeClr val="bg1">
                    <a:lumMod val="65000"/>
                    <a:lumOff val="35000"/>
                  </a:schemeClr>
                </a:solidFill>
                <a:latin typeface="Consolas" pitchFamily="49" charset="0"/>
                <a:cs typeface="Consolas" pitchFamily="49" charset="0"/>
              </a:rPr>
              <a:t>Enumerable.Range</a:t>
            </a:r>
            <a:r>
              <a:rPr lang="en-US" sz="2000" dirty="0">
                <a:solidFill>
                  <a:schemeClr val="bg1">
                    <a:lumMod val="65000"/>
                    <a:lumOff val="35000"/>
                  </a:schemeClr>
                </a:solidFill>
                <a:latin typeface="Consolas" pitchFamily="49" charset="0"/>
                <a:cs typeface="Consolas" pitchFamily="49" charset="0"/>
              </a:rPr>
              <a:t>(1,100);</a:t>
            </a:r>
          </a:p>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bool</a:t>
            </a:r>
            <a:r>
              <a:rPr lang="en-US" sz="2000" dirty="0">
                <a:solidFill>
                  <a:schemeClr val="bg1">
                    <a:lumMod val="65000"/>
                    <a:lumOff val="35000"/>
                  </a:schemeClr>
                </a:solidFill>
                <a:latin typeface="Consolas" pitchFamily="49" charset="0"/>
                <a:cs typeface="Consolas" pitchFamily="49" charset="0"/>
              </a:rPr>
              <a:t>[] output = </a:t>
            </a:r>
            <a:r>
              <a:rPr lang="en-US" sz="2000" dirty="0" err="1">
                <a:solidFill>
                  <a:schemeClr val="bg1">
                    <a:lumMod val="65000"/>
                    <a:lumOff val="35000"/>
                  </a:schemeClr>
                </a:solidFill>
                <a:latin typeface="Consolas" pitchFamily="49" charset="0"/>
                <a:cs typeface="Consolas" pitchFamily="49" charset="0"/>
              </a:rPr>
              <a:t>input.AsParallel</a:t>
            </a:r>
            <a:r>
              <a:rPr lang="en-US" sz="2000" dirty="0">
                <a:solidFill>
                  <a:schemeClr val="bg1">
                    <a:lumMod val="65000"/>
                    <a:lumOff val="35000"/>
                  </a:schemeClr>
                </a:solidFill>
                <a:latin typeface="Consolas" pitchFamily="49" charset="0"/>
                <a:cs typeface="Consolas" pitchFamily="49" charset="0"/>
              </a:rPr>
              <a:t>()</a:t>
            </a:r>
            <a:br>
              <a:rPr lang="en-US" sz="2000" dirty="0">
                <a:solidFill>
                  <a:schemeClr val="bg1">
                    <a:lumMod val="65000"/>
                    <a:lumOff val="35000"/>
                  </a:schemeClr>
                </a:solidFill>
                <a:latin typeface="Consolas" pitchFamily="49" charset="0"/>
                <a:cs typeface="Consolas" pitchFamily="49" charset="0"/>
              </a:rPr>
            </a:br>
            <a:r>
              <a:rPr lang="en-US" sz="2000" dirty="0">
                <a:solidFill>
                  <a:schemeClr val="bg1">
                    <a:lumMod val="65000"/>
                    <a:lumOff val="35000"/>
                  </a:schemeClr>
                </a:solidFill>
                <a:latin typeface="Consolas" pitchFamily="49" charset="0"/>
                <a:cs typeface="Consolas" pitchFamily="49" charset="0"/>
              </a:rPr>
              <a:t>    .Select(x =&gt; </a:t>
            </a:r>
            <a:r>
              <a:rPr lang="en-US" sz="2000" dirty="0" err="1">
                <a:solidFill>
                  <a:schemeClr val="bg1">
                    <a:lumMod val="65000"/>
                    <a:lumOff val="35000"/>
                  </a:schemeClr>
                </a:solidFill>
                <a:latin typeface="Consolas" pitchFamily="49" charset="0"/>
                <a:cs typeface="Consolas" pitchFamily="49" charset="0"/>
              </a:rPr>
              <a:t>IsPrime</a:t>
            </a:r>
            <a:r>
              <a:rPr lang="en-US" sz="2000" dirty="0">
                <a:solidFill>
                  <a:schemeClr val="bg1">
                    <a:lumMod val="65000"/>
                    <a:lumOff val="35000"/>
                  </a:schemeClr>
                </a:solidFill>
                <a:latin typeface="Consolas" pitchFamily="49" charset="0"/>
                <a:cs typeface="Consolas" pitchFamily="49" charset="0"/>
              </a:rPr>
              <a:t>(x))</a:t>
            </a:r>
            <a:br>
              <a:rPr lang="en-US" sz="2000" dirty="0">
                <a:solidFill>
                  <a:schemeClr val="bg1">
                    <a:lumMod val="65000"/>
                    <a:lumOff val="35000"/>
                  </a:schemeClr>
                </a:solidFill>
                <a:latin typeface="Consolas" pitchFamily="49" charset="0"/>
                <a:cs typeface="Consolas" pitchFamily="49" charset="0"/>
              </a:rPr>
            </a:br>
            <a:r>
              <a:rPr lang="en-US" sz="2000" dirty="0">
                <a:solidFill>
                  <a:schemeClr val="bg1">
                    <a:lumMod val="65000"/>
                    <a:lumOff val="35000"/>
                  </a:schemeClr>
                </a:solidFill>
                <a:latin typeface="Consolas" pitchFamily="49" charset="0"/>
                <a:cs typeface="Consolas" pitchFamily="49" charset="0"/>
              </a:rPr>
              <a:t>    .</a:t>
            </a:r>
            <a:r>
              <a:rPr lang="en-US" sz="2000" dirty="0" err="1">
                <a:solidFill>
                  <a:schemeClr val="bg1">
                    <a:lumMod val="65000"/>
                    <a:lumOff val="35000"/>
                  </a:schemeClr>
                </a:solidFill>
                <a:latin typeface="Consolas" pitchFamily="49" charset="0"/>
                <a:cs typeface="Consolas" pitchFamily="49" charset="0"/>
              </a:rPr>
              <a:t>ToArray</a:t>
            </a:r>
            <a:r>
              <a:rPr lang="en-US" sz="2000" dirty="0">
                <a:solidFill>
                  <a:schemeClr val="bg1">
                    <a:lumMod val="65000"/>
                    <a:lumOff val="35000"/>
                  </a:schemeClr>
                </a:solidFill>
                <a:latin typeface="Consolas" pitchFamily="49" charset="0"/>
                <a:cs typeface="Consolas" pitchFamily="49" charset="0"/>
              </a:rPr>
              <a:t>();</a:t>
            </a:r>
          </a:p>
        </p:txBody>
      </p:sp>
      <p:sp>
        <p:nvSpPr>
          <p:cNvPr id="21" name="Rounded Rectangle 20"/>
          <p:cNvSpPr/>
          <p:nvPr/>
        </p:nvSpPr>
        <p:spPr bwMode="auto">
          <a:xfrm>
            <a:off x="3091220" y="4095966"/>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22" name="Rounded Rectangle 21"/>
          <p:cNvSpPr/>
          <p:nvPr/>
        </p:nvSpPr>
        <p:spPr bwMode="auto">
          <a:xfrm>
            <a:off x="3091220" y="5587802"/>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cxnSp>
        <p:nvCxnSpPr>
          <p:cNvPr id="62" name="Elbow Connector 61"/>
          <p:cNvCxnSpPr>
            <a:endCxn id="5" idx="1"/>
          </p:cNvCxnSpPr>
          <p:nvPr/>
        </p:nvCxnSpPr>
        <p:spPr>
          <a:xfrm rot="5400000" flipH="1" flipV="1">
            <a:off x="2256179" y="3674255"/>
            <a:ext cx="1245638" cy="272041"/>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Elbow Connector 61"/>
          <p:cNvCxnSpPr>
            <a:endCxn id="7" idx="1"/>
          </p:cNvCxnSpPr>
          <p:nvPr/>
        </p:nvCxnSpPr>
        <p:spPr>
          <a:xfrm rot="16200000" flipH="1">
            <a:off x="2133371" y="5041115"/>
            <a:ext cx="1491259" cy="272040"/>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081819" y="4402054"/>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8" name="Oval 127"/>
          <p:cNvSpPr/>
          <p:nvPr/>
        </p:nvSpPr>
        <p:spPr bwMode="auto">
          <a:xfrm>
            <a:off x="4647978" y="4095966"/>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2</a:t>
            </a:r>
          </a:p>
        </p:txBody>
      </p:sp>
      <p:cxnSp>
        <p:nvCxnSpPr>
          <p:cNvPr id="129" name="Straight Arrow Connector 128"/>
          <p:cNvCxnSpPr/>
          <p:nvPr/>
        </p:nvCxnSpPr>
        <p:spPr>
          <a:xfrm>
            <a:off x="4081820" y="5892602"/>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0" name="Oval 129"/>
          <p:cNvSpPr/>
          <p:nvPr/>
        </p:nvSpPr>
        <p:spPr bwMode="auto">
          <a:xfrm>
            <a:off x="4647979" y="5586514"/>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N</a:t>
            </a:r>
          </a:p>
        </p:txBody>
      </p:sp>
      <p:sp>
        <p:nvSpPr>
          <p:cNvPr id="132" name="Rectangle 131"/>
          <p:cNvSpPr/>
          <p:nvPr/>
        </p:nvSpPr>
        <p:spPr>
          <a:xfrm>
            <a:off x="3088043" y="4911567"/>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133" name="Oval 132"/>
          <p:cNvSpPr/>
          <p:nvPr/>
        </p:nvSpPr>
        <p:spPr bwMode="auto">
          <a:xfrm>
            <a:off x="4647979" y="2852793"/>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1</a:t>
            </a:r>
          </a:p>
        </p:txBody>
      </p:sp>
      <p:cxnSp>
        <p:nvCxnSpPr>
          <p:cNvPr id="29" name="Elbow Connector 61"/>
          <p:cNvCxnSpPr>
            <a:stCxn id="58" idx="1"/>
          </p:cNvCxnSpPr>
          <p:nvPr/>
        </p:nvCxnSpPr>
        <p:spPr>
          <a:xfrm rot="10800000" flipV="1">
            <a:off x="6353354" y="4408582"/>
            <a:ext cx="580847" cy="1"/>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Elbow Connector 61"/>
          <p:cNvCxnSpPr/>
          <p:nvPr/>
        </p:nvCxnSpPr>
        <p:spPr>
          <a:xfrm rot="16200000" flipV="1">
            <a:off x="5415855" y="3463270"/>
            <a:ext cx="1274519" cy="600472"/>
          </a:xfrm>
          <a:prstGeom prst="bentConnector3">
            <a:avLst>
              <a:gd name="adj1" fmla="val 100643"/>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Elbow Connector 61"/>
          <p:cNvCxnSpPr/>
          <p:nvPr/>
        </p:nvCxnSpPr>
        <p:spPr>
          <a:xfrm rot="5400000">
            <a:off x="5307195" y="4846448"/>
            <a:ext cx="1491836" cy="600470"/>
          </a:xfrm>
          <a:prstGeom prst="bentConnector3">
            <a:avLst>
              <a:gd name="adj1" fmla="val 100477"/>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Elbow Connector 61"/>
          <p:cNvCxnSpPr/>
          <p:nvPr/>
        </p:nvCxnSpPr>
        <p:spPr>
          <a:xfrm flipV="1">
            <a:off x="5752882" y="4408580"/>
            <a:ext cx="600471" cy="2"/>
          </a:xfrm>
          <a:prstGeom prst="bentConnector3">
            <a:avLst>
              <a:gd name="adj1" fmla="val 50000"/>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914400" y="2941953"/>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Input Enumerator</a:t>
            </a:r>
          </a:p>
        </p:txBody>
      </p:sp>
      <p:cxnSp>
        <p:nvCxnSpPr>
          <p:cNvPr id="45" name="Straight Arrow Connector 44"/>
          <p:cNvCxnSpPr>
            <a:stCxn id="46" idx="0"/>
            <a:endCxn id="44" idx="2"/>
          </p:cNvCxnSpPr>
          <p:nvPr/>
        </p:nvCxnSpPr>
        <p:spPr>
          <a:xfrm rot="5400000" flipH="1" flipV="1">
            <a:off x="1314964" y="3762753"/>
            <a:ext cx="574800"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1202424" y="4050153"/>
            <a:ext cx="799879" cy="730829"/>
          </a:xfrm>
          <a:prstGeom prst="ellipse">
            <a:avLst/>
          </a:prstGeom>
          <a:gradFill>
            <a:gsLst>
              <a:gs pos="0">
                <a:srgbClr val="8C1010"/>
              </a:gs>
              <a:gs pos="100000">
                <a:srgbClr val="FF5B5B"/>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Lock</a:t>
            </a:r>
          </a:p>
        </p:txBody>
      </p:sp>
      <p:cxnSp>
        <p:nvCxnSpPr>
          <p:cNvPr id="47" name="Elbow Connector 61"/>
          <p:cNvCxnSpPr/>
          <p:nvPr/>
        </p:nvCxnSpPr>
        <p:spPr>
          <a:xfrm>
            <a:off x="2002303" y="4413980"/>
            <a:ext cx="1012718" cy="1588"/>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629400" y="3319023"/>
            <a:ext cx="1071127" cy="369332"/>
          </a:xfrm>
          <a:prstGeom prst="rect">
            <a:avLst/>
          </a:prstGeom>
        </p:spPr>
        <p:txBody>
          <a:bodyPr wrap="none">
            <a:spAutoFit/>
          </a:bodyPr>
          <a:lstStyle/>
          <a:p>
            <a:pPr algn="ctr"/>
            <a:r>
              <a:rPr lang="en-US" dirty="0">
                <a:latin typeface="Consolas" pitchFamily="49" charset="0"/>
                <a:cs typeface="Consolas" pitchFamily="49" charset="0"/>
              </a:rPr>
              <a:t>output:</a:t>
            </a:r>
            <a:endParaRPr lang="en-US" dirty="0"/>
          </a:p>
        </p:txBody>
      </p:sp>
      <p:sp>
        <p:nvSpPr>
          <p:cNvPr id="57" name="Rectangle 56"/>
          <p:cNvSpPr/>
          <p:nvPr/>
        </p:nvSpPr>
        <p:spPr bwMode="auto">
          <a:xfrm>
            <a:off x="6934200" y="3702126"/>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58" name="Rectangle 57"/>
          <p:cNvSpPr/>
          <p:nvPr/>
        </p:nvSpPr>
        <p:spPr bwMode="auto">
          <a:xfrm>
            <a:off x="6934200" y="4173097"/>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59" name="Rectangle 58"/>
          <p:cNvSpPr/>
          <p:nvPr/>
        </p:nvSpPr>
        <p:spPr bwMode="auto">
          <a:xfrm>
            <a:off x="6934200" y="4644068"/>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60" name="Rectangle 59"/>
          <p:cNvSpPr/>
          <p:nvPr/>
        </p:nvSpPr>
        <p:spPr bwMode="auto">
          <a:xfrm>
            <a:off x="6934200" y="5115039"/>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64" name="Rectangle 63"/>
          <p:cNvSpPr/>
          <p:nvPr/>
        </p:nvSpPr>
        <p:spPr bwMode="auto">
          <a:xfrm>
            <a:off x="6934200" y="5586010"/>
            <a:ext cx="457200" cy="470971"/>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tx1"/>
              </a:solidFill>
            </a:endParaRPr>
          </a:p>
        </p:txBody>
      </p:sp>
      <p:sp>
        <p:nvSpPr>
          <p:cNvPr id="77" name="TextBox 76"/>
          <p:cNvSpPr txBox="1"/>
          <p:nvPr/>
        </p:nvSpPr>
        <p:spPr>
          <a:xfrm>
            <a:off x="228601" y="4911567"/>
            <a:ext cx="2286000" cy="1292662"/>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Each thread processes a partition of inputs and stores results into a buffer.</a:t>
            </a:r>
          </a:p>
        </p:txBody>
      </p:sp>
      <p:sp>
        <p:nvSpPr>
          <p:cNvPr id="78" name="TextBox 77"/>
          <p:cNvSpPr txBox="1"/>
          <p:nvPr/>
        </p:nvSpPr>
        <p:spPr>
          <a:xfrm>
            <a:off x="6629400" y="2512550"/>
            <a:ext cx="2438401" cy="738664"/>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Buffers are combined into one array.</a:t>
            </a:r>
          </a:p>
        </p:txBody>
      </p:sp>
    </p:spTree>
    <p:extLst>
      <p:ext uri="{BB962C8B-B14F-4D97-AF65-F5344CB8AC3E}">
        <p14:creationId xmlns:p14="http://schemas.microsoft.com/office/powerpoint/2010/main" val="4270553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5"/>
                                        </p:tgtEl>
                                      </p:cBhvr>
                                    </p:animEffect>
                                    <p:set>
                                      <p:cBhvr>
                                        <p:cTn id="12" dur="1" fill="hold">
                                          <p:stCondLst>
                                            <p:cond delay="999"/>
                                          </p:stCondLst>
                                        </p:cTn>
                                        <p:tgtEl>
                                          <p:spTgt spid="5"/>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1000"/>
                                        <p:tgtEl>
                                          <p:spTgt spid="6"/>
                                        </p:tgtEl>
                                      </p:cBhvr>
                                    </p:animEffect>
                                    <p:set>
                                      <p:cBhvr>
                                        <p:cTn id="15" dur="1" fill="hold">
                                          <p:stCondLst>
                                            <p:cond delay="9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1000"/>
                                        <p:tgtEl>
                                          <p:spTgt spid="7"/>
                                        </p:tgtEl>
                                      </p:cBhvr>
                                    </p:animEffect>
                                    <p:set>
                                      <p:cBhvr>
                                        <p:cTn id="18" dur="1" fill="hold">
                                          <p:stCondLst>
                                            <p:cond delay="9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1000"/>
                                        <p:tgtEl>
                                          <p:spTgt spid="18"/>
                                        </p:tgtEl>
                                      </p:cBhvr>
                                    </p:animEffect>
                                    <p:set>
                                      <p:cBhvr>
                                        <p:cTn id="21" dur="1" fill="hold">
                                          <p:stCondLst>
                                            <p:cond delay="999"/>
                                          </p:stCondLst>
                                        </p:cTn>
                                        <p:tgtEl>
                                          <p:spTgt spid="1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1000"/>
                                        <p:tgtEl>
                                          <p:spTgt spid="19"/>
                                        </p:tgtEl>
                                      </p:cBhvr>
                                    </p:animEffect>
                                    <p:set>
                                      <p:cBhvr>
                                        <p:cTn id="24" dur="1" fill="hold">
                                          <p:stCondLst>
                                            <p:cond delay="999"/>
                                          </p:stCondLst>
                                        </p:cTn>
                                        <p:tgtEl>
                                          <p:spTgt spid="19"/>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1000"/>
                                        <p:tgtEl>
                                          <p:spTgt spid="21"/>
                                        </p:tgtEl>
                                      </p:cBhvr>
                                    </p:animEffect>
                                    <p:set>
                                      <p:cBhvr>
                                        <p:cTn id="27" dur="1" fill="hold">
                                          <p:stCondLst>
                                            <p:cond delay="999"/>
                                          </p:stCondLst>
                                        </p:cTn>
                                        <p:tgtEl>
                                          <p:spTgt spid="2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22"/>
                                        </p:tgtEl>
                                      </p:cBhvr>
                                    </p:animEffect>
                                    <p:set>
                                      <p:cBhvr>
                                        <p:cTn id="30" dur="1" fill="hold">
                                          <p:stCondLst>
                                            <p:cond delay="999"/>
                                          </p:stCondLst>
                                        </p:cTn>
                                        <p:tgtEl>
                                          <p:spTgt spid="2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62"/>
                                        </p:tgtEl>
                                      </p:cBhvr>
                                    </p:animEffect>
                                    <p:set>
                                      <p:cBhvr>
                                        <p:cTn id="33" dur="1" fill="hold">
                                          <p:stCondLst>
                                            <p:cond delay="999"/>
                                          </p:stCondLst>
                                        </p:cTn>
                                        <p:tgtEl>
                                          <p:spTgt spid="6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67"/>
                                        </p:tgtEl>
                                      </p:cBhvr>
                                    </p:animEffect>
                                    <p:set>
                                      <p:cBhvr>
                                        <p:cTn id="36" dur="1" fill="hold">
                                          <p:stCondLst>
                                            <p:cond delay="999"/>
                                          </p:stCondLst>
                                        </p:cTn>
                                        <p:tgtEl>
                                          <p:spTgt spid="6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0"/>
                                        <p:tgtEl>
                                          <p:spTgt spid="127"/>
                                        </p:tgtEl>
                                      </p:cBhvr>
                                    </p:animEffect>
                                    <p:set>
                                      <p:cBhvr>
                                        <p:cTn id="39" dur="1" fill="hold">
                                          <p:stCondLst>
                                            <p:cond delay="999"/>
                                          </p:stCondLst>
                                        </p:cTn>
                                        <p:tgtEl>
                                          <p:spTgt spid="12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129"/>
                                        </p:tgtEl>
                                      </p:cBhvr>
                                    </p:animEffect>
                                    <p:set>
                                      <p:cBhvr>
                                        <p:cTn id="42" dur="1" fill="hold">
                                          <p:stCondLst>
                                            <p:cond delay="999"/>
                                          </p:stCondLst>
                                        </p:cTn>
                                        <p:tgtEl>
                                          <p:spTgt spid="129"/>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32"/>
                                        </p:tgtEl>
                                      </p:cBhvr>
                                    </p:animEffect>
                                    <p:set>
                                      <p:cBhvr>
                                        <p:cTn id="45" dur="1" fill="hold">
                                          <p:stCondLst>
                                            <p:cond delay="999"/>
                                          </p:stCondLst>
                                        </p:cTn>
                                        <p:tgtEl>
                                          <p:spTgt spid="13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44"/>
                                        </p:tgtEl>
                                      </p:cBhvr>
                                    </p:animEffect>
                                    <p:set>
                                      <p:cBhvr>
                                        <p:cTn id="48" dur="1" fill="hold">
                                          <p:stCondLst>
                                            <p:cond delay="999"/>
                                          </p:stCondLst>
                                        </p:cTn>
                                        <p:tgtEl>
                                          <p:spTgt spid="44"/>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1000"/>
                                        <p:tgtEl>
                                          <p:spTgt spid="45"/>
                                        </p:tgtEl>
                                      </p:cBhvr>
                                    </p:animEffect>
                                    <p:set>
                                      <p:cBhvr>
                                        <p:cTn id="51" dur="1" fill="hold">
                                          <p:stCondLst>
                                            <p:cond delay="999"/>
                                          </p:stCondLst>
                                        </p:cTn>
                                        <p:tgtEl>
                                          <p:spTgt spid="4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46"/>
                                        </p:tgtEl>
                                      </p:cBhvr>
                                    </p:animEffect>
                                    <p:set>
                                      <p:cBhvr>
                                        <p:cTn id="54" dur="1" fill="hold">
                                          <p:stCondLst>
                                            <p:cond delay="999"/>
                                          </p:stCondLst>
                                        </p:cTn>
                                        <p:tgtEl>
                                          <p:spTgt spid="4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47"/>
                                        </p:tgtEl>
                                      </p:cBhvr>
                                    </p:animEffect>
                                    <p:set>
                                      <p:cBhvr>
                                        <p:cTn id="57" dur="1" fill="hold">
                                          <p:stCondLst>
                                            <p:cond delay="999"/>
                                          </p:stCondLst>
                                        </p:cTn>
                                        <p:tgtEl>
                                          <p:spTgt spid="4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77"/>
                                        </p:tgtEl>
                                      </p:cBhvr>
                                    </p:animEffect>
                                    <p:set>
                                      <p:cBhvr>
                                        <p:cTn id="60" dur="1" fill="hold">
                                          <p:stCondLst>
                                            <p:cond delay="999"/>
                                          </p:stCondLst>
                                        </p:cTn>
                                        <p:tgtEl>
                                          <p:spTgt spid="7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childTnLst>
                                </p:cTn>
                              </p:par>
                              <p:par>
                                <p:cTn id="72" presetID="10"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1000"/>
                                        <p:tgtEl>
                                          <p:spTgt spid="3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1000"/>
                                        <p:tgtEl>
                                          <p:spTgt spid="5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1000"/>
                                        <p:tgtEl>
                                          <p:spTgt spid="5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fade">
                                      <p:cBhvr>
                                        <p:cTn id="92" dur="1000"/>
                                        <p:tgtEl>
                                          <p:spTgt spid="6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P spid="7" grpId="1" animBg="1"/>
      <p:bldP spid="19" grpId="1" animBg="1"/>
      <p:bldP spid="21" grpId="1" animBg="1"/>
      <p:bldP spid="22" grpId="1" animBg="1"/>
      <p:bldP spid="132" grpId="1"/>
      <p:bldP spid="44" grpId="1" animBg="1"/>
      <p:bldP spid="46" grpId="1" animBg="1"/>
      <p:bldP spid="56" grpId="0"/>
      <p:bldP spid="57" grpId="0" animBg="1"/>
      <p:bldP spid="58" grpId="0" animBg="1"/>
      <p:bldP spid="59" grpId="0" animBg="1"/>
      <p:bldP spid="60" grpId="0" animBg="1"/>
      <p:bldP spid="64" grpId="0" animBg="1"/>
      <p:bldP spid="77" grpId="0" animBg="1"/>
      <p:bldP spid="77" grpId="1"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lbow Connector 33"/>
          <p:cNvCxnSpPr>
            <a:endCxn id="62" idx="1"/>
          </p:cNvCxnSpPr>
          <p:nvPr/>
        </p:nvCxnSpPr>
        <p:spPr>
          <a:xfrm>
            <a:off x="7010402" y="2983399"/>
            <a:ext cx="531234" cy="1588"/>
          </a:xfrm>
          <a:prstGeom prst="bentConnector3">
            <a:avLst>
              <a:gd name="adj1" fmla="val 50000"/>
            </a:avLst>
          </a:prstGeom>
          <a:ln w="381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Asynchronous Mapping</a:t>
            </a:r>
            <a:br>
              <a:rPr lang="en-US" dirty="0"/>
            </a:br>
            <a:endParaRPr lang="en-US" sz="2700" dirty="0"/>
          </a:p>
        </p:txBody>
      </p:sp>
      <p:sp>
        <p:nvSpPr>
          <p:cNvPr id="4" name="Rectangle 3"/>
          <p:cNvSpPr/>
          <p:nvPr/>
        </p:nvSpPr>
        <p:spPr>
          <a:xfrm>
            <a:off x="376665" y="1143000"/>
            <a:ext cx="8386335" cy="1000274"/>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var</a:t>
            </a:r>
            <a:r>
              <a:rPr lang="en-US" sz="2000" dirty="0">
                <a:solidFill>
                  <a:schemeClr val="bg1">
                    <a:lumMod val="65000"/>
                    <a:lumOff val="35000"/>
                  </a:schemeClr>
                </a:solidFill>
                <a:latin typeface="Consolas" pitchFamily="49" charset="0"/>
                <a:cs typeface="Consolas" pitchFamily="49" charset="0"/>
              </a:rPr>
              <a:t> q = </a:t>
            </a:r>
            <a:r>
              <a:rPr lang="en-US" sz="2000" dirty="0" err="1">
                <a:solidFill>
                  <a:schemeClr val="bg1">
                    <a:lumMod val="65000"/>
                    <a:lumOff val="35000"/>
                  </a:schemeClr>
                </a:solidFill>
                <a:latin typeface="Consolas" pitchFamily="49" charset="0"/>
                <a:cs typeface="Consolas" pitchFamily="49" charset="0"/>
              </a:rPr>
              <a:t>input.AsParallel</a:t>
            </a:r>
            <a:r>
              <a:rPr lang="en-US" sz="2000" dirty="0">
                <a:solidFill>
                  <a:schemeClr val="bg1">
                    <a:lumMod val="65000"/>
                    <a:lumOff val="35000"/>
                  </a:schemeClr>
                </a:solidFill>
                <a:latin typeface="Consolas" pitchFamily="49" charset="0"/>
                <a:cs typeface="Consolas" pitchFamily="49" charset="0"/>
              </a:rPr>
              <a:t>()</a:t>
            </a:r>
          </a:p>
          <a:p>
            <a:pPr lvl="0">
              <a:lnSpc>
                <a:spcPct val="90000"/>
              </a:lnSpc>
              <a:spcAft>
                <a:spcPts val="333"/>
              </a:spcAft>
              <a:defRPr/>
            </a:pPr>
            <a:r>
              <a:rPr lang="en-US" sz="2000" dirty="0">
                <a:solidFill>
                  <a:schemeClr val="bg1">
                    <a:lumMod val="65000"/>
                    <a:lumOff val="35000"/>
                  </a:schemeClr>
                </a:solidFill>
                <a:latin typeface="Consolas" pitchFamily="49" charset="0"/>
                <a:cs typeface="Consolas" pitchFamily="49" charset="0"/>
              </a:rPr>
              <a:t>             .Select(x =&gt; </a:t>
            </a:r>
            <a:r>
              <a:rPr lang="en-US" sz="2000" dirty="0" err="1">
                <a:solidFill>
                  <a:schemeClr val="bg1">
                    <a:lumMod val="65000"/>
                    <a:lumOff val="35000"/>
                  </a:schemeClr>
                </a:solidFill>
                <a:latin typeface="Consolas" pitchFamily="49" charset="0"/>
                <a:cs typeface="Consolas" pitchFamily="49" charset="0"/>
              </a:rPr>
              <a:t>IsPrime</a:t>
            </a:r>
            <a:r>
              <a:rPr lang="en-US" sz="20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foreach</a:t>
            </a:r>
            <a:r>
              <a:rPr lang="en-US" sz="2000" dirty="0">
                <a:solidFill>
                  <a:schemeClr val="bg1">
                    <a:lumMod val="65000"/>
                    <a:lumOff val="35000"/>
                  </a:schemeClr>
                </a:solidFill>
                <a:latin typeface="Consolas" pitchFamily="49" charset="0"/>
                <a:cs typeface="Consolas" pitchFamily="49" charset="0"/>
              </a:rPr>
              <a:t>(</a:t>
            </a:r>
            <a:r>
              <a:rPr lang="en-US" sz="2000" dirty="0" err="1">
                <a:solidFill>
                  <a:schemeClr val="bg1">
                    <a:lumMod val="65000"/>
                    <a:lumOff val="35000"/>
                  </a:schemeClr>
                </a:solidFill>
                <a:latin typeface="Consolas" pitchFamily="49" charset="0"/>
                <a:cs typeface="Consolas" pitchFamily="49" charset="0"/>
              </a:rPr>
              <a:t>var</a:t>
            </a:r>
            <a:r>
              <a:rPr lang="en-US" sz="2000" dirty="0">
                <a:solidFill>
                  <a:schemeClr val="bg1">
                    <a:lumMod val="65000"/>
                    <a:lumOff val="35000"/>
                  </a:schemeClr>
                </a:solidFill>
                <a:latin typeface="Consolas" pitchFamily="49" charset="0"/>
                <a:cs typeface="Consolas" pitchFamily="49" charset="0"/>
              </a:rPr>
              <a:t> x in q) { ... }</a:t>
            </a:r>
          </a:p>
        </p:txBody>
      </p:sp>
      <p:sp>
        <p:nvSpPr>
          <p:cNvPr id="40" name="Rounded Rectangle 39"/>
          <p:cNvSpPr/>
          <p:nvPr/>
        </p:nvSpPr>
        <p:spPr bwMode="auto">
          <a:xfrm>
            <a:off x="3692524" y="2556362"/>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41" name="Rounded Rectangle 40"/>
          <p:cNvSpPr/>
          <p:nvPr/>
        </p:nvSpPr>
        <p:spPr bwMode="auto">
          <a:xfrm>
            <a:off x="3692524" y="3799835"/>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42" name="Rounded Rectangle 41"/>
          <p:cNvSpPr/>
          <p:nvPr/>
        </p:nvSpPr>
        <p:spPr bwMode="auto">
          <a:xfrm>
            <a:off x="3694112" y="5471658"/>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N</a:t>
            </a:r>
          </a:p>
        </p:txBody>
      </p:sp>
      <p:sp>
        <p:nvSpPr>
          <p:cNvPr id="43" name="Rectangle 42"/>
          <p:cNvSpPr/>
          <p:nvPr/>
        </p:nvSpPr>
        <p:spPr bwMode="auto">
          <a:xfrm>
            <a:off x="259196" y="3992498"/>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Input Enumerator</a:t>
            </a:r>
          </a:p>
        </p:txBody>
      </p:sp>
      <p:cxnSp>
        <p:nvCxnSpPr>
          <p:cNvPr id="44" name="Straight Arrow Connector 43"/>
          <p:cNvCxnSpPr/>
          <p:nvPr/>
        </p:nvCxnSpPr>
        <p:spPr>
          <a:xfrm>
            <a:off x="4759324" y="2983399"/>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bwMode="auto">
          <a:xfrm>
            <a:off x="3765548" y="2678599"/>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46" name="Rounded Rectangle 45"/>
          <p:cNvSpPr/>
          <p:nvPr/>
        </p:nvSpPr>
        <p:spPr bwMode="auto">
          <a:xfrm>
            <a:off x="3768725" y="3922072"/>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sp>
        <p:nvSpPr>
          <p:cNvPr id="47" name="Rounded Rectangle 46"/>
          <p:cNvSpPr/>
          <p:nvPr/>
        </p:nvSpPr>
        <p:spPr bwMode="auto">
          <a:xfrm>
            <a:off x="3770312" y="5593895"/>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Select</a:t>
            </a:r>
          </a:p>
        </p:txBody>
      </p:sp>
      <p:cxnSp>
        <p:nvCxnSpPr>
          <p:cNvPr id="48" name="Straight Arrow Connector 47"/>
          <p:cNvCxnSpPr/>
          <p:nvPr/>
        </p:nvCxnSpPr>
        <p:spPr>
          <a:xfrm rot="10800000">
            <a:off x="1635124" y="4257610"/>
            <a:ext cx="533622"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Oval 48"/>
          <p:cNvSpPr/>
          <p:nvPr/>
        </p:nvSpPr>
        <p:spPr bwMode="auto">
          <a:xfrm>
            <a:off x="2168746" y="3898549"/>
            <a:ext cx="799879" cy="730829"/>
          </a:xfrm>
          <a:prstGeom prst="ellipse">
            <a:avLst/>
          </a:prstGeom>
          <a:gradFill>
            <a:gsLst>
              <a:gs pos="0">
                <a:srgbClr val="8C1010"/>
              </a:gs>
              <a:gs pos="100000">
                <a:srgbClr val="FF5B5B"/>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Lock</a:t>
            </a:r>
          </a:p>
        </p:txBody>
      </p:sp>
      <p:sp>
        <p:nvSpPr>
          <p:cNvPr id="50" name="Oval 49"/>
          <p:cNvSpPr/>
          <p:nvPr/>
        </p:nvSpPr>
        <p:spPr bwMode="auto">
          <a:xfrm>
            <a:off x="5325483" y="2677311"/>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1</a:t>
            </a:r>
          </a:p>
        </p:txBody>
      </p:sp>
      <p:cxnSp>
        <p:nvCxnSpPr>
          <p:cNvPr id="51" name="Elbow Connector 61"/>
          <p:cNvCxnSpPr>
            <a:endCxn id="40" idx="1"/>
          </p:cNvCxnSpPr>
          <p:nvPr/>
        </p:nvCxnSpPr>
        <p:spPr>
          <a:xfrm rot="5400000" flipH="1" flipV="1">
            <a:off x="2933684" y="3500361"/>
            <a:ext cx="1245638" cy="272041"/>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Elbow Connector 61"/>
          <p:cNvCxnSpPr>
            <a:endCxn id="42" idx="1"/>
          </p:cNvCxnSpPr>
          <p:nvPr/>
        </p:nvCxnSpPr>
        <p:spPr>
          <a:xfrm rot="16200000" flipH="1">
            <a:off x="2723262" y="4958008"/>
            <a:ext cx="1668072" cy="273628"/>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Elbow Connector 61"/>
          <p:cNvCxnSpPr/>
          <p:nvPr/>
        </p:nvCxnSpPr>
        <p:spPr>
          <a:xfrm>
            <a:off x="2968625" y="4259198"/>
            <a:ext cx="723899" cy="1588"/>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759324" y="4228160"/>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325483" y="3922072"/>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2</a:t>
            </a:r>
          </a:p>
        </p:txBody>
      </p:sp>
      <p:cxnSp>
        <p:nvCxnSpPr>
          <p:cNvPr id="56" name="Straight Arrow Connector 55"/>
          <p:cNvCxnSpPr/>
          <p:nvPr/>
        </p:nvCxnSpPr>
        <p:spPr>
          <a:xfrm>
            <a:off x="4760912" y="5898695"/>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5327071" y="5592607"/>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N</a:t>
            </a:r>
          </a:p>
        </p:txBody>
      </p:sp>
      <p:cxnSp>
        <p:nvCxnSpPr>
          <p:cNvPr id="59" name="Elbow Connector 58"/>
          <p:cNvCxnSpPr>
            <a:stCxn id="50" idx="6"/>
            <a:endCxn id="57" idx="6"/>
          </p:cNvCxnSpPr>
          <p:nvPr/>
        </p:nvCxnSpPr>
        <p:spPr>
          <a:xfrm>
            <a:off x="6430382" y="2983399"/>
            <a:ext cx="1588" cy="2915296"/>
          </a:xfrm>
          <a:prstGeom prst="bentConnector3">
            <a:avLst>
              <a:gd name="adj1" fmla="val 36088676"/>
            </a:avLst>
          </a:prstGeom>
          <a:ln w="38100">
            <a:solidFill>
              <a:schemeClr val="tx1"/>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7541636" y="2716699"/>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Output</a:t>
            </a:r>
          </a:p>
          <a:p>
            <a:pPr algn="ctr" defTabSz="914099" fontAlgn="base">
              <a:spcBef>
                <a:spcPct val="0"/>
              </a:spcBef>
              <a:spcAft>
                <a:spcPct val="0"/>
              </a:spcAft>
            </a:pPr>
            <a:r>
              <a:rPr lang="en-US" sz="1500" dirty="0">
                <a:solidFill>
                  <a:schemeClr val="tx1"/>
                </a:solidFill>
              </a:rPr>
              <a:t>Enumerator</a:t>
            </a:r>
          </a:p>
        </p:txBody>
      </p:sp>
      <p:cxnSp>
        <p:nvCxnSpPr>
          <p:cNvPr id="64" name="Elbow Connector 63"/>
          <p:cNvCxnSpPr>
            <a:stCxn id="55" idx="6"/>
          </p:cNvCxnSpPr>
          <p:nvPr/>
        </p:nvCxnSpPr>
        <p:spPr>
          <a:xfrm>
            <a:off x="6430382" y="4228160"/>
            <a:ext cx="580020" cy="1588"/>
          </a:xfrm>
          <a:prstGeom prst="bentConnector3">
            <a:avLst>
              <a:gd name="adj1" fmla="val 50000"/>
            </a:avLst>
          </a:prstGeom>
          <a:ln w="38100">
            <a:solidFill>
              <a:schemeClr val="tx1"/>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bwMode="auto">
          <a:xfrm>
            <a:off x="7700535" y="4176624"/>
            <a:ext cx="1066800" cy="1011769"/>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Main Thread</a:t>
            </a:r>
          </a:p>
        </p:txBody>
      </p:sp>
      <p:sp>
        <p:nvSpPr>
          <p:cNvPr id="69" name="Rounded Rectangle 68"/>
          <p:cNvSpPr/>
          <p:nvPr/>
        </p:nvSpPr>
        <p:spPr bwMode="auto">
          <a:xfrm>
            <a:off x="7778900" y="4293722"/>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gradFill>
                  <a:gsLst>
                    <a:gs pos="0">
                      <a:srgbClr val="FFFFFF"/>
                    </a:gs>
                    <a:gs pos="100000">
                      <a:srgbClr val="FFFFFF"/>
                    </a:gs>
                  </a:gsLst>
                  <a:lin ang="5400000" scaled="0"/>
                </a:gradFill>
              </a:rPr>
              <a:t>foreach</a:t>
            </a:r>
            <a:endParaRPr lang="en-US" sz="1400" dirty="0">
              <a:gradFill>
                <a:gsLst>
                  <a:gs pos="0">
                    <a:srgbClr val="FFFFFF"/>
                  </a:gs>
                  <a:gs pos="100000">
                    <a:srgbClr val="FFFFFF"/>
                  </a:gs>
                </a:gsLst>
                <a:lin ang="5400000" scaled="0"/>
              </a:gradFill>
            </a:endParaRPr>
          </a:p>
        </p:txBody>
      </p:sp>
      <p:cxnSp>
        <p:nvCxnSpPr>
          <p:cNvPr id="70" name="Straight Arrow Connector 69"/>
          <p:cNvCxnSpPr>
            <a:stCxn id="68" idx="0"/>
          </p:cNvCxnSpPr>
          <p:nvPr/>
        </p:nvCxnSpPr>
        <p:spPr>
          <a:xfrm rot="5400000" flipH="1" flipV="1">
            <a:off x="7789573" y="3732262"/>
            <a:ext cx="888725"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3765548" y="4940199"/>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88" name="Rectangle 87"/>
          <p:cNvSpPr/>
          <p:nvPr/>
        </p:nvSpPr>
        <p:spPr bwMode="auto">
          <a:xfrm>
            <a:off x="6858000" y="2858017"/>
            <a:ext cx="508143" cy="250764"/>
          </a:xfrm>
          <a:prstGeom prst="rect">
            <a:avLst/>
          </a:prstGeom>
          <a:solidFill>
            <a:srgbClr val="59504B"/>
          </a:solid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Poll</a:t>
            </a:r>
          </a:p>
        </p:txBody>
      </p:sp>
      <p:sp>
        <p:nvSpPr>
          <p:cNvPr id="90" name="Rectangle 89"/>
          <p:cNvSpPr/>
          <p:nvPr/>
        </p:nvSpPr>
        <p:spPr bwMode="auto">
          <a:xfrm>
            <a:off x="7778900" y="3693850"/>
            <a:ext cx="1058354" cy="250764"/>
          </a:xfrm>
          <a:prstGeom prst="rect">
            <a:avLst/>
          </a:prstGeom>
          <a:solidFill>
            <a:srgbClr val="59504B"/>
          </a:solid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err="1">
                <a:solidFill>
                  <a:schemeClr val="tx1"/>
                </a:solidFill>
              </a:rPr>
              <a:t>MoveNext</a:t>
            </a:r>
            <a:endParaRPr lang="en-US" sz="1500" dirty="0">
              <a:solidFill>
                <a:schemeClr val="tx1"/>
              </a:solidFill>
            </a:endParaRPr>
          </a:p>
        </p:txBody>
      </p:sp>
      <p:sp>
        <p:nvSpPr>
          <p:cNvPr id="32" name="TextBox 31"/>
          <p:cNvSpPr txBox="1"/>
          <p:nvPr/>
        </p:nvSpPr>
        <p:spPr>
          <a:xfrm>
            <a:off x="242136" y="4947564"/>
            <a:ext cx="2882064" cy="1292662"/>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In this query, the </a:t>
            </a:r>
            <a:r>
              <a:rPr lang="en-US" dirty="0" err="1">
                <a:gradFill>
                  <a:gsLst>
                    <a:gs pos="0">
                      <a:schemeClr val="tx1"/>
                    </a:gs>
                    <a:gs pos="86000">
                      <a:schemeClr val="tx1"/>
                    </a:gs>
                  </a:gsLst>
                  <a:lin ang="5400000" scaled="0"/>
                </a:gradFill>
              </a:rPr>
              <a:t>foreach</a:t>
            </a:r>
            <a:r>
              <a:rPr lang="en-US" dirty="0">
                <a:gradFill>
                  <a:gsLst>
                    <a:gs pos="0">
                      <a:schemeClr val="tx1"/>
                    </a:gs>
                    <a:gs pos="86000">
                      <a:schemeClr val="tx1"/>
                    </a:gs>
                  </a:gsLst>
                  <a:lin ang="5400000" scaled="0"/>
                </a:gradFill>
              </a:rPr>
              <a:t> loop starts consuming results as they are getting computed.</a:t>
            </a:r>
          </a:p>
        </p:txBody>
      </p:sp>
    </p:spTree>
    <p:extLst>
      <p:ext uri="{BB962C8B-B14F-4D97-AF65-F5344CB8AC3E}">
        <p14:creationId xmlns:p14="http://schemas.microsoft.com/office/powerpoint/2010/main" val="32041447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Async</a:t>
            </a:r>
            <a:r>
              <a:rPr lang="en-US" dirty="0"/>
              <a:t> Ordered Mapping or Filter</a:t>
            </a:r>
            <a:br>
              <a:rPr lang="en-US" dirty="0"/>
            </a:br>
            <a:endParaRPr lang="en-US" sz="2700" dirty="0"/>
          </a:p>
        </p:txBody>
      </p:sp>
      <p:cxnSp>
        <p:nvCxnSpPr>
          <p:cNvPr id="4" name="Elbow Connector 3"/>
          <p:cNvCxnSpPr/>
          <p:nvPr/>
        </p:nvCxnSpPr>
        <p:spPr>
          <a:xfrm>
            <a:off x="7010402" y="2983399"/>
            <a:ext cx="531234" cy="1588"/>
          </a:xfrm>
          <a:prstGeom prst="bentConnector3">
            <a:avLst>
              <a:gd name="adj1" fmla="val 50000"/>
            </a:avLst>
          </a:prstGeom>
          <a:ln w="38100">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80999" y="1219200"/>
            <a:ext cx="8457843" cy="1000274"/>
          </a:xfrm>
          <a:prstGeom prst="rect">
            <a:avLst/>
          </a:prstGeom>
          <a:gradFill>
            <a:gsLst>
              <a:gs pos="0">
                <a:srgbClr val="FFFFC0"/>
              </a:gs>
              <a:gs pos="100000">
                <a:schemeClr val="tx1"/>
              </a:gs>
            </a:gsLst>
            <a:lin ang="16200000" scaled="0"/>
          </a:gradFill>
          <a:ln w="25400">
            <a:noFill/>
          </a:ln>
          <a:effectLst>
            <a:outerShdw blurRad="50800" dist="38100" dir="2700000" algn="tl" rotWithShape="0">
              <a:prstClr val="black">
                <a:alpha val="40000"/>
              </a:prstClr>
            </a:outerShdw>
          </a:effectLst>
        </p:spPr>
        <p:txBody>
          <a:bodyPr wrap="square">
            <a:spAutoFit/>
          </a:bodyPr>
          <a:lstStyle/>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var</a:t>
            </a:r>
            <a:r>
              <a:rPr lang="en-US" sz="2000" dirty="0">
                <a:solidFill>
                  <a:schemeClr val="bg1">
                    <a:lumMod val="65000"/>
                    <a:lumOff val="35000"/>
                  </a:schemeClr>
                </a:solidFill>
                <a:latin typeface="Consolas" pitchFamily="49" charset="0"/>
                <a:cs typeface="Consolas" pitchFamily="49" charset="0"/>
              </a:rPr>
              <a:t> q = </a:t>
            </a:r>
            <a:r>
              <a:rPr lang="en-US" sz="2000" dirty="0" err="1">
                <a:solidFill>
                  <a:schemeClr val="bg1">
                    <a:lumMod val="65000"/>
                    <a:lumOff val="35000"/>
                  </a:schemeClr>
                </a:solidFill>
                <a:latin typeface="Consolas" pitchFamily="49" charset="0"/>
                <a:cs typeface="Consolas" pitchFamily="49" charset="0"/>
              </a:rPr>
              <a:t>input.AsParallel</a:t>
            </a:r>
            <a:r>
              <a:rPr lang="en-US" sz="2000" dirty="0">
                <a:solidFill>
                  <a:schemeClr val="bg1">
                    <a:lumMod val="65000"/>
                    <a:lumOff val="35000"/>
                  </a:schemeClr>
                </a:solidFill>
                <a:latin typeface="Consolas" pitchFamily="49" charset="0"/>
                <a:cs typeface="Consolas" pitchFamily="49" charset="0"/>
              </a:rPr>
              <a:t>()</a:t>
            </a:r>
            <a:r>
              <a:rPr lang="en-US" sz="2000" b="1" dirty="0">
                <a:solidFill>
                  <a:schemeClr val="bg1">
                    <a:lumMod val="65000"/>
                    <a:lumOff val="35000"/>
                  </a:schemeClr>
                </a:solidFill>
                <a:latin typeface="Consolas" pitchFamily="49" charset="0"/>
                <a:cs typeface="Consolas" pitchFamily="49" charset="0"/>
              </a:rPr>
              <a:t>.</a:t>
            </a:r>
            <a:r>
              <a:rPr lang="en-US" sz="2000" b="1" dirty="0" err="1">
                <a:solidFill>
                  <a:schemeClr val="bg1">
                    <a:lumMod val="65000"/>
                    <a:lumOff val="35000"/>
                  </a:schemeClr>
                </a:solidFill>
                <a:latin typeface="Consolas" pitchFamily="49" charset="0"/>
                <a:cs typeface="Consolas" pitchFamily="49" charset="0"/>
              </a:rPr>
              <a:t>AsOrdered</a:t>
            </a:r>
            <a:r>
              <a:rPr lang="en-US" sz="2000" b="1" dirty="0">
                <a:solidFill>
                  <a:schemeClr val="bg1">
                    <a:lumMod val="65000"/>
                    <a:lumOff val="35000"/>
                  </a:schemeClr>
                </a:solidFill>
                <a:latin typeface="Consolas" pitchFamily="49" charset="0"/>
                <a:cs typeface="Consolas" pitchFamily="49" charset="0"/>
              </a:rPr>
              <a:t>()</a:t>
            </a:r>
          </a:p>
          <a:p>
            <a:pPr lvl="0">
              <a:lnSpc>
                <a:spcPct val="90000"/>
              </a:lnSpc>
              <a:spcAft>
                <a:spcPts val="333"/>
              </a:spcAft>
              <a:defRPr/>
            </a:pPr>
            <a:r>
              <a:rPr lang="en-US" sz="2000" dirty="0">
                <a:solidFill>
                  <a:schemeClr val="bg1">
                    <a:lumMod val="65000"/>
                    <a:lumOff val="35000"/>
                  </a:schemeClr>
                </a:solidFill>
                <a:latin typeface="Consolas" pitchFamily="49" charset="0"/>
                <a:cs typeface="Consolas" pitchFamily="49" charset="0"/>
              </a:rPr>
              <a:t>             .Select(x =&gt; </a:t>
            </a:r>
            <a:r>
              <a:rPr lang="en-US" sz="2000" dirty="0" err="1">
                <a:solidFill>
                  <a:schemeClr val="bg1">
                    <a:lumMod val="65000"/>
                    <a:lumOff val="35000"/>
                  </a:schemeClr>
                </a:solidFill>
                <a:latin typeface="Consolas" pitchFamily="49" charset="0"/>
                <a:cs typeface="Consolas" pitchFamily="49" charset="0"/>
              </a:rPr>
              <a:t>IsPrime</a:t>
            </a:r>
            <a:r>
              <a:rPr lang="en-US" sz="2000" dirty="0">
                <a:solidFill>
                  <a:schemeClr val="bg1">
                    <a:lumMod val="65000"/>
                    <a:lumOff val="35000"/>
                  </a:schemeClr>
                </a:solidFill>
                <a:latin typeface="Consolas" pitchFamily="49" charset="0"/>
                <a:cs typeface="Consolas" pitchFamily="49" charset="0"/>
              </a:rPr>
              <a:t>(x));</a:t>
            </a:r>
          </a:p>
          <a:p>
            <a:pPr lvl="0">
              <a:lnSpc>
                <a:spcPct val="90000"/>
              </a:lnSpc>
              <a:spcAft>
                <a:spcPts val="333"/>
              </a:spcAft>
              <a:defRPr/>
            </a:pPr>
            <a:r>
              <a:rPr lang="en-US" sz="2000" dirty="0" err="1">
                <a:solidFill>
                  <a:schemeClr val="bg1">
                    <a:lumMod val="65000"/>
                    <a:lumOff val="35000"/>
                  </a:schemeClr>
                </a:solidFill>
                <a:latin typeface="Consolas" pitchFamily="49" charset="0"/>
                <a:cs typeface="Consolas" pitchFamily="49" charset="0"/>
              </a:rPr>
              <a:t>foreach</a:t>
            </a:r>
            <a:r>
              <a:rPr lang="en-US" sz="2000" dirty="0">
                <a:solidFill>
                  <a:schemeClr val="bg1">
                    <a:lumMod val="65000"/>
                    <a:lumOff val="35000"/>
                  </a:schemeClr>
                </a:solidFill>
                <a:latin typeface="Consolas" pitchFamily="49" charset="0"/>
                <a:cs typeface="Consolas" pitchFamily="49" charset="0"/>
              </a:rPr>
              <a:t>(</a:t>
            </a:r>
            <a:r>
              <a:rPr lang="en-US" sz="2000" dirty="0" err="1">
                <a:solidFill>
                  <a:schemeClr val="bg1">
                    <a:lumMod val="65000"/>
                    <a:lumOff val="35000"/>
                  </a:schemeClr>
                </a:solidFill>
                <a:latin typeface="Consolas" pitchFamily="49" charset="0"/>
                <a:cs typeface="Consolas" pitchFamily="49" charset="0"/>
              </a:rPr>
              <a:t>var</a:t>
            </a:r>
            <a:r>
              <a:rPr lang="en-US" sz="2000" dirty="0">
                <a:solidFill>
                  <a:schemeClr val="bg1">
                    <a:lumMod val="65000"/>
                    <a:lumOff val="35000"/>
                  </a:schemeClr>
                </a:solidFill>
                <a:latin typeface="Consolas" pitchFamily="49" charset="0"/>
                <a:cs typeface="Consolas" pitchFamily="49" charset="0"/>
              </a:rPr>
              <a:t> x in q) { ... }</a:t>
            </a:r>
          </a:p>
        </p:txBody>
      </p:sp>
      <p:sp>
        <p:nvSpPr>
          <p:cNvPr id="6" name="Rounded Rectangle 5"/>
          <p:cNvSpPr/>
          <p:nvPr/>
        </p:nvSpPr>
        <p:spPr bwMode="auto">
          <a:xfrm>
            <a:off x="3692524" y="2556362"/>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1</a:t>
            </a:r>
          </a:p>
        </p:txBody>
      </p:sp>
      <p:sp>
        <p:nvSpPr>
          <p:cNvPr id="7" name="Rounded Rectangle 6"/>
          <p:cNvSpPr/>
          <p:nvPr/>
        </p:nvSpPr>
        <p:spPr bwMode="auto">
          <a:xfrm>
            <a:off x="3692524" y="3799835"/>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2</a:t>
            </a:r>
          </a:p>
        </p:txBody>
      </p:sp>
      <p:sp>
        <p:nvSpPr>
          <p:cNvPr id="8" name="Rounded Rectangle 7"/>
          <p:cNvSpPr/>
          <p:nvPr/>
        </p:nvSpPr>
        <p:spPr bwMode="auto">
          <a:xfrm>
            <a:off x="3694112" y="5471658"/>
            <a:ext cx="1066800" cy="914400"/>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Thread N</a:t>
            </a:r>
          </a:p>
        </p:txBody>
      </p:sp>
      <p:sp>
        <p:nvSpPr>
          <p:cNvPr id="9" name="Rectangle 8"/>
          <p:cNvSpPr/>
          <p:nvPr/>
        </p:nvSpPr>
        <p:spPr bwMode="auto">
          <a:xfrm>
            <a:off x="259196" y="3992498"/>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Input Enumerator</a:t>
            </a:r>
          </a:p>
        </p:txBody>
      </p:sp>
      <p:cxnSp>
        <p:nvCxnSpPr>
          <p:cNvPr id="10" name="Straight Arrow Connector 9"/>
          <p:cNvCxnSpPr/>
          <p:nvPr/>
        </p:nvCxnSpPr>
        <p:spPr>
          <a:xfrm>
            <a:off x="4759324" y="2983399"/>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bwMode="auto">
          <a:xfrm>
            <a:off x="3765548" y="2678599"/>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Op</a:t>
            </a:r>
          </a:p>
        </p:txBody>
      </p:sp>
      <p:sp>
        <p:nvSpPr>
          <p:cNvPr id="12" name="Rounded Rectangle 11"/>
          <p:cNvSpPr/>
          <p:nvPr/>
        </p:nvSpPr>
        <p:spPr bwMode="auto">
          <a:xfrm>
            <a:off x="3768725" y="3922072"/>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Op</a:t>
            </a:r>
          </a:p>
        </p:txBody>
      </p:sp>
      <p:sp>
        <p:nvSpPr>
          <p:cNvPr id="13" name="Rounded Rectangle 12"/>
          <p:cNvSpPr/>
          <p:nvPr/>
        </p:nvSpPr>
        <p:spPr bwMode="auto">
          <a:xfrm>
            <a:off x="3770312" y="5593895"/>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Op</a:t>
            </a:r>
          </a:p>
        </p:txBody>
      </p:sp>
      <p:cxnSp>
        <p:nvCxnSpPr>
          <p:cNvPr id="14" name="Straight Arrow Connector 13"/>
          <p:cNvCxnSpPr/>
          <p:nvPr/>
        </p:nvCxnSpPr>
        <p:spPr>
          <a:xfrm rot="10800000">
            <a:off x="1635124" y="4257610"/>
            <a:ext cx="533622"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2168746" y="3898549"/>
            <a:ext cx="799879" cy="730829"/>
          </a:xfrm>
          <a:prstGeom prst="ellipse">
            <a:avLst/>
          </a:prstGeom>
          <a:gradFill>
            <a:gsLst>
              <a:gs pos="0">
                <a:srgbClr val="8C1010"/>
              </a:gs>
              <a:gs pos="100000">
                <a:srgbClr val="FF5B5B"/>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Lock</a:t>
            </a:r>
          </a:p>
        </p:txBody>
      </p:sp>
      <p:sp>
        <p:nvSpPr>
          <p:cNvPr id="16" name="Oval 15"/>
          <p:cNvSpPr/>
          <p:nvPr/>
        </p:nvSpPr>
        <p:spPr bwMode="auto">
          <a:xfrm>
            <a:off x="5325483" y="2677311"/>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1</a:t>
            </a:r>
          </a:p>
        </p:txBody>
      </p:sp>
      <p:cxnSp>
        <p:nvCxnSpPr>
          <p:cNvPr id="17" name="Elbow Connector 61"/>
          <p:cNvCxnSpPr>
            <a:endCxn id="6" idx="1"/>
          </p:cNvCxnSpPr>
          <p:nvPr/>
        </p:nvCxnSpPr>
        <p:spPr>
          <a:xfrm rot="5400000" flipH="1" flipV="1">
            <a:off x="2933684" y="3500361"/>
            <a:ext cx="1245638" cy="272041"/>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Elbow Connector 61"/>
          <p:cNvCxnSpPr>
            <a:endCxn id="8" idx="1"/>
          </p:cNvCxnSpPr>
          <p:nvPr/>
        </p:nvCxnSpPr>
        <p:spPr>
          <a:xfrm rot="16200000" flipH="1">
            <a:off x="2723262" y="4958008"/>
            <a:ext cx="1668072" cy="273628"/>
          </a:xfrm>
          <a:prstGeom prst="bentConnector2">
            <a:avLst/>
          </a:prstGeom>
          <a:ln w="38100">
            <a:solidFill>
              <a:schemeClr val="tx1"/>
            </a:solidFill>
            <a:headEnd type="non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Elbow Connector 61"/>
          <p:cNvCxnSpPr/>
          <p:nvPr/>
        </p:nvCxnSpPr>
        <p:spPr>
          <a:xfrm>
            <a:off x="2968625" y="4259198"/>
            <a:ext cx="723899" cy="1588"/>
          </a:xfrm>
          <a:prstGeom prst="bentConnector3">
            <a:avLst>
              <a:gd name="adj1" fmla="val 50000"/>
            </a:avLst>
          </a:prstGeom>
          <a:ln w="38100">
            <a:solidFill>
              <a:schemeClr val="tx1"/>
            </a:solidFill>
            <a:headEnd type="triangle" w="lg" len="lg"/>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59324" y="4228160"/>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5325483" y="3922072"/>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2</a:t>
            </a:r>
          </a:p>
        </p:txBody>
      </p:sp>
      <p:cxnSp>
        <p:nvCxnSpPr>
          <p:cNvPr id="22" name="Straight Arrow Connector 21"/>
          <p:cNvCxnSpPr/>
          <p:nvPr/>
        </p:nvCxnSpPr>
        <p:spPr>
          <a:xfrm>
            <a:off x="4760912" y="5898695"/>
            <a:ext cx="566159"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5327071" y="5592607"/>
            <a:ext cx="1104899" cy="61217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Results N</a:t>
            </a:r>
          </a:p>
        </p:txBody>
      </p:sp>
      <p:cxnSp>
        <p:nvCxnSpPr>
          <p:cNvPr id="24" name="Elbow Connector 23"/>
          <p:cNvCxnSpPr>
            <a:stCxn id="16" idx="6"/>
            <a:endCxn id="23" idx="6"/>
          </p:cNvCxnSpPr>
          <p:nvPr/>
        </p:nvCxnSpPr>
        <p:spPr>
          <a:xfrm>
            <a:off x="6430382" y="2983399"/>
            <a:ext cx="1588" cy="2915296"/>
          </a:xfrm>
          <a:prstGeom prst="bentConnector3">
            <a:avLst>
              <a:gd name="adj1" fmla="val 36088676"/>
            </a:avLst>
          </a:prstGeom>
          <a:ln w="38100">
            <a:solidFill>
              <a:schemeClr val="tx1"/>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7502276" y="2718287"/>
            <a:ext cx="1375927" cy="533400"/>
          </a:xfrm>
          <a:prstGeom prst="rect">
            <a:avLst/>
          </a:prstGeom>
          <a:gradFill>
            <a:gsLst>
              <a:gs pos="0">
                <a:schemeClr val="bg1">
                  <a:lumMod val="85000"/>
                  <a:lumOff val="15000"/>
                </a:schemeClr>
              </a:gs>
              <a:gs pos="100000">
                <a:schemeClr val="bg1">
                  <a:lumMod val="65000"/>
                  <a:lumOff val="35000"/>
                </a:schemeClr>
              </a:gs>
            </a:gsLst>
            <a:lin ang="16200000" scaled="0"/>
          </a:gradFill>
          <a:ln w="19050">
            <a:solidFill>
              <a:schemeClr val="tx1"/>
            </a:soli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Output</a:t>
            </a:r>
          </a:p>
          <a:p>
            <a:pPr algn="ctr" defTabSz="914099" fontAlgn="base">
              <a:spcBef>
                <a:spcPct val="0"/>
              </a:spcBef>
              <a:spcAft>
                <a:spcPct val="0"/>
              </a:spcAft>
            </a:pPr>
            <a:r>
              <a:rPr lang="en-US" sz="1500" dirty="0">
                <a:solidFill>
                  <a:schemeClr val="tx1"/>
                </a:solidFill>
              </a:rPr>
              <a:t>Enumerator</a:t>
            </a:r>
          </a:p>
        </p:txBody>
      </p:sp>
      <p:cxnSp>
        <p:nvCxnSpPr>
          <p:cNvPr id="26" name="Elbow Connector 25"/>
          <p:cNvCxnSpPr>
            <a:stCxn id="21" idx="6"/>
          </p:cNvCxnSpPr>
          <p:nvPr/>
        </p:nvCxnSpPr>
        <p:spPr>
          <a:xfrm>
            <a:off x="6430382" y="4228160"/>
            <a:ext cx="580020" cy="1588"/>
          </a:xfrm>
          <a:prstGeom prst="bentConnector3">
            <a:avLst>
              <a:gd name="adj1" fmla="val 50000"/>
            </a:avLst>
          </a:prstGeom>
          <a:ln w="38100">
            <a:solidFill>
              <a:schemeClr val="tx1"/>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7702124" y="5145540"/>
            <a:ext cx="1066800" cy="1011769"/>
          </a:xfrm>
          <a:prstGeom prst="roundRect">
            <a:avLst/>
          </a:prstGeom>
          <a:ln w="19050">
            <a:solidFill>
              <a:schemeClr val="tx1">
                <a:lumMod val="95000"/>
              </a:schemeClr>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500" dirty="0">
                <a:gradFill>
                  <a:gsLst>
                    <a:gs pos="0">
                      <a:srgbClr val="FFFFFF"/>
                    </a:gs>
                    <a:gs pos="100000">
                      <a:srgbClr val="FFFFFF"/>
                    </a:gs>
                  </a:gsLst>
                  <a:lin ang="5400000" scaled="0"/>
                </a:gradFill>
              </a:rPr>
              <a:t>Main Thread</a:t>
            </a:r>
          </a:p>
        </p:txBody>
      </p:sp>
      <p:sp>
        <p:nvSpPr>
          <p:cNvPr id="28" name="Rounded Rectangle 27"/>
          <p:cNvSpPr/>
          <p:nvPr/>
        </p:nvSpPr>
        <p:spPr bwMode="auto">
          <a:xfrm>
            <a:off x="7780489" y="5262638"/>
            <a:ext cx="914400" cy="304800"/>
          </a:xfrm>
          <a:prstGeom prst="roundRect">
            <a:avLst/>
          </a:prstGeom>
          <a:gradFill>
            <a:gsLst>
              <a:gs pos="0">
                <a:srgbClr val="008000"/>
              </a:gs>
              <a:gs pos="100000">
                <a:srgbClr val="00B050"/>
              </a:gs>
            </a:gsLst>
            <a:lin ang="16200000" scaled="0"/>
          </a:gradFill>
          <a:ln w="19050">
            <a:solidFill>
              <a:schemeClr val="tx1">
                <a:lumMod val="9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gradFill>
                  <a:gsLst>
                    <a:gs pos="0">
                      <a:srgbClr val="FFFFFF"/>
                    </a:gs>
                    <a:gs pos="100000">
                      <a:srgbClr val="FFFFFF"/>
                    </a:gs>
                  </a:gsLst>
                  <a:lin ang="5400000" scaled="0"/>
                </a:gradFill>
              </a:rPr>
              <a:t>foreach</a:t>
            </a:r>
            <a:endParaRPr lang="en-US" sz="1400" dirty="0">
              <a:gradFill>
                <a:gsLst>
                  <a:gs pos="0">
                    <a:srgbClr val="FFFFFF"/>
                  </a:gs>
                  <a:gs pos="100000">
                    <a:srgbClr val="FFFFFF"/>
                  </a:gs>
                </a:gsLst>
                <a:lin ang="5400000" scaled="0"/>
              </a:gradFill>
            </a:endParaRPr>
          </a:p>
        </p:txBody>
      </p:sp>
      <p:cxnSp>
        <p:nvCxnSpPr>
          <p:cNvPr id="29" name="Straight Arrow Connector 28"/>
          <p:cNvCxnSpPr>
            <a:stCxn id="27" idx="0"/>
          </p:cNvCxnSpPr>
          <p:nvPr/>
        </p:nvCxnSpPr>
        <p:spPr>
          <a:xfrm rot="5400000" flipH="1" flipV="1">
            <a:off x="7791162" y="4701178"/>
            <a:ext cx="888725"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765548" y="4940199"/>
            <a:ext cx="914400" cy="369332"/>
          </a:xfrm>
          <a:prstGeom prst="rect">
            <a:avLst/>
          </a:prstGeom>
        </p:spPr>
        <p:txBody>
          <a:bodyPr wrap="square">
            <a:spAutoFit/>
          </a:bodyPr>
          <a:lstStyle/>
          <a:p>
            <a:pPr algn="ctr"/>
            <a:r>
              <a:rPr lang="en-US" dirty="0">
                <a:latin typeface="Consolas" pitchFamily="49" charset="0"/>
                <a:cs typeface="Consolas" pitchFamily="49" charset="0"/>
              </a:rPr>
              <a:t>...</a:t>
            </a:r>
            <a:endParaRPr lang="en-US" dirty="0"/>
          </a:p>
        </p:txBody>
      </p:sp>
      <p:sp>
        <p:nvSpPr>
          <p:cNvPr id="31" name="Rectangle 30"/>
          <p:cNvSpPr/>
          <p:nvPr/>
        </p:nvSpPr>
        <p:spPr bwMode="auto">
          <a:xfrm>
            <a:off x="6858000" y="2858017"/>
            <a:ext cx="508143" cy="250764"/>
          </a:xfrm>
          <a:prstGeom prst="rect">
            <a:avLst/>
          </a:prstGeom>
          <a:solidFill>
            <a:srgbClr val="59504B"/>
          </a:solid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a:solidFill>
                  <a:schemeClr val="tx1"/>
                </a:solidFill>
              </a:rPr>
              <a:t>Poll</a:t>
            </a:r>
          </a:p>
        </p:txBody>
      </p:sp>
      <p:sp>
        <p:nvSpPr>
          <p:cNvPr id="32" name="Rectangle 31"/>
          <p:cNvSpPr/>
          <p:nvPr/>
        </p:nvSpPr>
        <p:spPr bwMode="auto">
          <a:xfrm>
            <a:off x="7780489" y="4662766"/>
            <a:ext cx="1058354" cy="250764"/>
          </a:xfrm>
          <a:prstGeom prst="rect">
            <a:avLst/>
          </a:prstGeom>
          <a:solidFill>
            <a:srgbClr val="59504B"/>
          </a:solidFill>
          <a:ln w="1905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err="1">
                <a:solidFill>
                  <a:schemeClr val="tx1"/>
                </a:solidFill>
              </a:rPr>
              <a:t>MoveNext</a:t>
            </a:r>
            <a:endParaRPr lang="en-US" sz="1500" dirty="0">
              <a:solidFill>
                <a:schemeClr val="tx1"/>
              </a:solidFill>
            </a:endParaRPr>
          </a:p>
        </p:txBody>
      </p:sp>
      <p:sp>
        <p:nvSpPr>
          <p:cNvPr id="33" name="Oval 32"/>
          <p:cNvSpPr/>
          <p:nvPr/>
        </p:nvSpPr>
        <p:spPr bwMode="auto">
          <a:xfrm>
            <a:off x="7541636" y="3657600"/>
            <a:ext cx="1297207" cy="603186"/>
          </a:xfrm>
          <a:prstGeom prst="ellipse">
            <a:avLst/>
          </a:prstGeom>
          <a:gradFill>
            <a:gsLst>
              <a:gs pos="0">
                <a:schemeClr val="accent4">
                  <a:lumMod val="50000"/>
                </a:schemeClr>
              </a:gs>
              <a:gs pos="100000">
                <a:schemeClr val="accent4"/>
              </a:gs>
            </a:gsLst>
          </a:gradFill>
          <a:ln w="19050">
            <a:solidFill>
              <a:schemeClr val="tx1"/>
            </a:solidFill>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rPr>
              <a:t>Ordering</a:t>
            </a:r>
          </a:p>
          <a:p>
            <a:pPr algn="ctr" defTabSz="914099" fontAlgn="base">
              <a:spcBef>
                <a:spcPct val="0"/>
              </a:spcBef>
              <a:spcAft>
                <a:spcPct val="0"/>
              </a:spcAft>
            </a:pPr>
            <a:r>
              <a:rPr lang="en-US" sz="1400" dirty="0">
                <a:gradFill>
                  <a:gsLst>
                    <a:gs pos="0">
                      <a:srgbClr val="FFFFFF"/>
                    </a:gs>
                    <a:gs pos="100000">
                      <a:srgbClr val="FFFFFF"/>
                    </a:gs>
                  </a:gsLst>
                  <a:lin ang="5400000" scaled="0"/>
                </a:gradFill>
              </a:rPr>
              <a:t>Buffer</a:t>
            </a:r>
          </a:p>
        </p:txBody>
      </p:sp>
      <p:cxnSp>
        <p:nvCxnSpPr>
          <p:cNvPr id="34" name="Straight Arrow Connector 33"/>
          <p:cNvCxnSpPr>
            <a:stCxn id="33" idx="0"/>
            <a:endCxn id="25" idx="2"/>
          </p:cNvCxnSpPr>
          <p:nvPr/>
        </p:nvCxnSpPr>
        <p:spPr>
          <a:xfrm rot="5400000" flipH="1" flipV="1">
            <a:off x="7987284" y="3454644"/>
            <a:ext cx="405913" cy="1588"/>
          </a:xfrm>
          <a:prstGeom prst="straightConnector1">
            <a:avLst/>
          </a:prstGeom>
          <a:ln w="38100">
            <a:solidFill>
              <a:schemeClr val="tx1">
                <a:lumMod val="9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136" y="4686828"/>
            <a:ext cx="2882064" cy="1569660"/>
          </a:xfrm>
          <a:prstGeom prst="rect">
            <a:avLst/>
          </a:prstGeom>
          <a:solidFill>
            <a:schemeClr val="bg2"/>
          </a:solidFill>
          <a:ln w="25400">
            <a:solidFill>
              <a:schemeClr val="tx1"/>
            </a:solidFill>
          </a:ln>
        </p:spPr>
        <p:txBody>
          <a:bodyPr wrap="square" lIns="91440" tIns="91440" rIns="91440" bIns="91440" rtlCol="0">
            <a:spAutoFit/>
          </a:bodyPr>
          <a:lstStyle/>
          <a:p>
            <a:r>
              <a:rPr lang="en-US" dirty="0">
                <a:gradFill>
                  <a:gsLst>
                    <a:gs pos="0">
                      <a:schemeClr val="tx1"/>
                    </a:gs>
                    <a:gs pos="86000">
                      <a:schemeClr val="tx1"/>
                    </a:gs>
                  </a:gsLst>
                  <a:lin ang="5400000" scaled="0"/>
                </a:gradFill>
              </a:rPr>
              <a:t>When ordering is turned on, PLINQ orders elements in a reordering buffer before yielding them to the </a:t>
            </a:r>
            <a:r>
              <a:rPr lang="en-US" dirty="0" err="1">
                <a:gradFill>
                  <a:gsLst>
                    <a:gs pos="0">
                      <a:schemeClr val="tx1"/>
                    </a:gs>
                    <a:gs pos="86000">
                      <a:schemeClr val="tx1"/>
                    </a:gs>
                  </a:gsLst>
                  <a:lin ang="5400000" scaled="0"/>
                </a:gradFill>
              </a:rPr>
              <a:t>foreach</a:t>
            </a:r>
            <a:r>
              <a:rPr lang="en-US" dirty="0">
                <a:gradFill>
                  <a:gsLst>
                    <a:gs pos="0">
                      <a:schemeClr val="tx1"/>
                    </a:gs>
                    <a:gs pos="86000">
                      <a:schemeClr val="tx1"/>
                    </a:gs>
                  </a:gsLst>
                  <a:lin ang="5400000" scaled="0"/>
                </a:gradFill>
              </a:rPr>
              <a:t> loop.</a:t>
            </a:r>
          </a:p>
        </p:txBody>
      </p:sp>
    </p:spTree>
    <p:extLst>
      <p:ext uri="{BB962C8B-B14F-4D97-AF65-F5344CB8AC3E}">
        <p14:creationId xmlns:p14="http://schemas.microsoft.com/office/powerpoint/2010/main" val="2619377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theme/theme1.xml><?xml version="1.0" encoding="utf-8"?>
<a:theme xmlns:a="http://schemas.openxmlformats.org/drawingml/2006/main" name="PDC09 PPT Template (4 x 3)">
  <a:themeElements>
    <a:clrScheme name="PDC 2009">
      <a:dk1>
        <a:srgbClr val="000000"/>
      </a:dk1>
      <a:lt1>
        <a:srgbClr val="FFFFFF"/>
      </a:lt1>
      <a:dk2>
        <a:srgbClr val="0070C0"/>
      </a:dk2>
      <a:lt2>
        <a:srgbClr val="BDE3FF"/>
      </a:lt2>
      <a:accent1>
        <a:srgbClr val="C3D69B"/>
      </a:accent1>
      <a:accent2>
        <a:srgbClr val="7D706D"/>
      </a:accent2>
      <a:accent3>
        <a:srgbClr val="B8B2AE"/>
      </a:accent3>
      <a:accent4>
        <a:srgbClr val="DF8536"/>
      </a:accent4>
      <a:accent5>
        <a:srgbClr val="5F779C"/>
      </a:accent5>
      <a:accent6>
        <a:srgbClr val="AA534A"/>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5"/>
        </a:lnRef>
        <a:fillRef idx="3">
          <a:schemeClr val="accent5"/>
        </a:fillRef>
        <a:effectRef idx="3">
          <a:schemeClr val="accent5"/>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PDC09 PPT Template (4 x 3)</Template>
  <TotalTime>11904</TotalTime>
  <Words>1354</Words>
  <Application>Microsoft Office PowerPoint</Application>
  <PresentationFormat>On-screen Show (4:3)</PresentationFormat>
  <Paragraphs>346</Paragraphs>
  <Slides>24</Slides>
  <Notes>22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24</vt:i4>
      </vt:variant>
    </vt:vector>
  </HeadingPairs>
  <TitlesOfParts>
    <vt:vector size="36" baseType="lpstr">
      <vt:lpstr>Kozuka Gothic Pro H</vt:lpstr>
      <vt:lpstr>Segoe</vt:lpstr>
      <vt:lpstr>Segoe Semibold</vt:lpstr>
      <vt:lpstr>Arial</vt:lpstr>
      <vt:lpstr>Calibri</vt:lpstr>
      <vt:lpstr>Consolas</vt:lpstr>
      <vt:lpstr>Segoe UI</vt:lpstr>
      <vt:lpstr>Tahoma</vt:lpstr>
      <vt:lpstr>Wingdings</vt:lpstr>
      <vt:lpstr>PDC09 PPT Template (4 x 3)</vt:lpstr>
      <vt:lpstr>White with Consolas font for code slides</vt:lpstr>
      <vt:lpstr>1_White with Consolas font for code slides</vt:lpstr>
      <vt:lpstr>Overview Let’s get started!</vt:lpstr>
      <vt:lpstr>Multi-Core and .NET 4 In the words of developers</vt:lpstr>
      <vt:lpstr>Visual Studio 2010 Tools, programming models and runtimes</vt:lpstr>
      <vt:lpstr>From LINQ to Objects to PLINQ An easy change</vt:lpstr>
      <vt:lpstr>PLINQ hands-on</vt:lpstr>
      <vt:lpstr>Array Mapping </vt:lpstr>
      <vt:lpstr>Sequence Mapping </vt:lpstr>
      <vt:lpstr>Asynchronous Mapping </vt:lpstr>
      <vt:lpstr>Async Ordered Mapping or Filter </vt:lpstr>
      <vt:lpstr>Aggregation</vt:lpstr>
      <vt:lpstr>Search</vt:lpstr>
      <vt:lpstr>More complex query</vt:lpstr>
      <vt:lpstr>PLINQ Performance Tips</vt:lpstr>
      <vt:lpstr>Performance Tip #1: Avoid memory allocations</vt:lpstr>
      <vt:lpstr>Performance Tip #2: Avoid true and false sharing</vt:lpstr>
      <vt:lpstr>Performance Tip #2: Avoid True and False Sharing</vt:lpstr>
      <vt:lpstr>Performance Tip #3: Use expensive delegates</vt:lpstr>
      <vt:lpstr>Performance Tip #4: Write simple PLINQ queries</vt:lpstr>
      <vt:lpstr>Performance Tip #5: Choose appropriate partitioning</vt:lpstr>
      <vt:lpstr>Performance Tip #6 Use PLINQ with thought and care</vt:lpstr>
      <vt:lpstr>More Information</vt:lpstr>
      <vt:lpstr>PowerPoint Presentation</vt:lpstr>
      <vt:lpstr>Learn More On Channel 9</vt:lpstr>
      <vt:lpstr>PowerPoint Presentation</vt:lpstr>
    </vt:vector>
  </TitlesOfParts>
  <Manager>&lt;Content Manager Name Here&gt;</Manager>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FT21: PLINQ: LINQ, but Faster!</dc:title>
  <dc:subject>Professional Developers Conference (PDC) 2009</dc:subject>
  <dc:creator>Igor Ostovsky</dc:creator>
  <cp:keywords>Professional Developers Conference (PDC) 2009</cp:keywords>
  <dc:description>Template: Sean Masterton, Silver Fox Productions, Inc.
Formatting: Jeremy Jenkins, Silver Fox Productions Inc.
Event Date: November 17-19, 2009
Event Location: Los Angeles, CA
Audience Type: External</dc:description>
  <cp:lastModifiedBy>Yang, Bruce</cp:lastModifiedBy>
  <cp:revision>269</cp:revision>
  <dcterms:created xsi:type="dcterms:W3CDTF">2009-10-23T18:42:11Z</dcterms:created>
  <dcterms:modified xsi:type="dcterms:W3CDTF">2024-11-26T04:53:13Z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0x010100A6B346632DDD23439E78DEC101AD8587</vt:lpwstr>
  </property>
  <property fmtid="{D5CDD505-2E9C-101B-9397-08002B2CF9AE}" pid="3" name="TaxKeyword">
    <vt:lpwstr/>
  </property>
</Properties>
</file>