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7" r:id="rId2"/>
    <p:sldId id="314" r:id="rId3"/>
    <p:sldId id="315" r:id="rId4"/>
    <p:sldId id="318" r:id="rId5"/>
    <p:sldId id="316" r:id="rId6"/>
    <p:sldId id="317" r:id="rId7"/>
    <p:sldId id="258" r:id="rId8"/>
    <p:sldId id="260" r:id="rId9"/>
    <p:sldId id="261" r:id="rId10"/>
    <p:sldId id="319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3" r:id="rId40"/>
    <p:sldId id="296" r:id="rId41"/>
    <p:sldId id="304" r:id="rId42"/>
    <p:sldId id="305" r:id="rId43"/>
    <p:sldId id="307" r:id="rId44"/>
    <p:sldId id="308" r:id="rId45"/>
    <p:sldId id="309" r:id="rId46"/>
    <p:sldId id="321" r:id="rId47"/>
    <p:sldId id="311" r:id="rId48"/>
    <p:sldId id="320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AF20E2-E0F1-46CA-A71B-ABF2A63D22E6}" type="doc">
      <dgm:prSet loTypeId="urn:microsoft.com/office/officeart/2005/8/layout/gear1" loCatId="relationship" qsTypeId="urn:microsoft.com/office/officeart/2005/8/quickstyle/3d5" qsCatId="3D" csTypeId="urn:microsoft.com/office/officeart/2005/8/colors/colorful4" csCatId="colorful" phldr="1"/>
      <dgm:spPr/>
    </dgm:pt>
    <dgm:pt modelId="{3F619AEE-1E7F-4CB2-AA60-B4FD1B6D71A5}">
      <dgm:prSet phldrT="[Text]" custT="1"/>
      <dgm:spPr/>
      <dgm:t>
        <a:bodyPr/>
        <a:lstStyle/>
        <a:p>
          <a:r>
            <a:rPr lang="en-US" sz="2000" b="1" smtClean="0">
              <a:solidFill>
                <a:schemeClr val="tx1"/>
              </a:solidFill>
            </a:rPr>
            <a:t>structural</a:t>
          </a:r>
          <a:endParaRPr lang="en-US" sz="2000" b="1">
            <a:solidFill>
              <a:schemeClr val="tx1"/>
            </a:solidFill>
          </a:endParaRPr>
        </a:p>
      </dgm:t>
    </dgm:pt>
    <dgm:pt modelId="{18D14238-3B3A-4884-AF2B-9E8CEE6A6AC1}" type="parTrans" cxnId="{987DA929-9131-4CBD-87F7-1932274F760A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527C0AC3-4F2F-4B3F-B438-EE01FA5FACD7}" type="sibTrans" cxnId="{987DA929-9131-4CBD-87F7-1932274F760A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714C37B3-78CF-439B-9685-48347B00A6E8}">
      <dgm:prSet phldrT="[Text]" custT="1"/>
      <dgm:spPr/>
      <dgm:t>
        <a:bodyPr/>
        <a:lstStyle/>
        <a:p>
          <a:r>
            <a:rPr lang="en-US" sz="1800" b="1" smtClean="0">
              <a:solidFill>
                <a:schemeClr val="tx1"/>
              </a:solidFill>
            </a:rPr>
            <a:t>creational</a:t>
          </a:r>
          <a:endParaRPr lang="en-US" sz="1800" b="1">
            <a:solidFill>
              <a:schemeClr val="tx1"/>
            </a:solidFill>
          </a:endParaRPr>
        </a:p>
      </dgm:t>
    </dgm:pt>
    <dgm:pt modelId="{8C1BEC6C-926D-4836-BB03-E91BE63FA7BF}" type="parTrans" cxnId="{D1BECF06-4A82-4DE7-B091-BB801CD072E2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760E6549-DFA1-45D0-8842-5012C93CD8FD}" type="sibTrans" cxnId="{D1BECF06-4A82-4DE7-B091-BB801CD072E2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6679EF6B-48AA-40C1-BF94-62FFB4D4E7A9}">
      <dgm:prSet phldrT="[Text]" custT="1"/>
      <dgm:spPr/>
      <dgm:t>
        <a:bodyPr/>
        <a:lstStyle/>
        <a:p>
          <a:r>
            <a:rPr lang="en-US" sz="2000" b="1" smtClean="0">
              <a:solidFill>
                <a:schemeClr val="tx1"/>
              </a:solidFill>
            </a:rPr>
            <a:t>behavioral</a:t>
          </a:r>
          <a:endParaRPr lang="en-US" sz="2000" b="1">
            <a:solidFill>
              <a:schemeClr val="tx1"/>
            </a:solidFill>
          </a:endParaRPr>
        </a:p>
      </dgm:t>
    </dgm:pt>
    <dgm:pt modelId="{A264257C-E71D-4D8C-BE89-BA56CD3B998F}" type="parTrans" cxnId="{24607138-BA54-431D-9FB4-9046A0244D0A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381A7E13-62B6-4938-9459-D83CEC7D0EAB}" type="sibTrans" cxnId="{24607138-BA54-431D-9FB4-9046A0244D0A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9CC8BD80-D6DD-40D2-8B34-3D1F71F40035}" type="pres">
      <dgm:prSet presAssocID="{CDAF20E2-E0F1-46CA-A71B-ABF2A63D22E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CC1F873-9D92-40E1-915E-FFF5BA7BC789}" type="pres">
      <dgm:prSet presAssocID="{3F619AEE-1E7F-4CB2-AA60-B4FD1B6D71A5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72C63C-244A-4EE5-8ADD-6312B21B1D39}" type="pres">
      <dgm:prSet presAssocID="{3F619AEE-1E7F-4CB2-AA60-B4FD1B6D71A5}" presName="gear1srcNode" presStyleLbl="node1" presStyleIdx="0" presStyleCnt="3"/>
      <dgm:spPr/>
    </dgm:pt>
    <dgm:pt modelId="{FA5FDE08-0826-4E42-9EE9-B75883B27C50}" type="pres">
      <dgm:prSet presAssocID="{3F619AEE-1E7F-4CB2-AA60-B4FD1B6D71A5}" presName="gear1dstNode" presStyleLbl="node1" presStyleIdx="0" presStyleCnt="3"/>
      <dgm:spPr/>
    </dgm:pt>
    <dgm:pt modelId="{A7FF4518-DD3E-4A9B-9526-D72BB7BBB9B8}" type="pres">
      <dgm:prSet presAssocID="{714C37B3-78CF-439B-9685-48347B00A6E8}" presName="gear2" presStyleLbl="node1" presStyleIdx="1" presStyleCnt="3">
        <dgm:presLayoutVars>
          <dgm:chMax val="1"/>
          <dgm:bulletEnabled val="1"/>
        </dgm:presLayoutVars>
      </dgm:prSet>
      <dgm:spPr/>
    </dgm:pt>
    <dgm:pt modelId="{D50A7EC9-7DE5-43D8-A514-75D78F6AE244}" type="pres">
      <dgm:prSet presAssocID="{714C37B3-78CF-439B-9685-48347B00A6E8}" presName="gear2srcNode" presStyleLbl="node1" presStyleIdx="1" presStyleCnt="3"/>
      <dgm:spPr/>
    </dgm:pt>
    <dgm:pt modelId="{ECE34226-F6F7-41DF-B4CB-C5D700CE5AA9}" type="pres">
      <dgm:prSet presAssocID="{714C37B3-78CF-439B-9685-48347B00A6E8}" presName="gear2dstNode" presStyleLbl="node1" presStyleIdx="1" presStyleCnt="3"/>
      <dgm:spPr/>
    </dgm:pt>
    <dgm:pt modelId="{27496D1D-B663-4214-90EC-242C5DE5131D}" type="pres">
      <dgm:prSet presAssocID="{6679EF6B-48AA-40C1-BF94-62FFB4D4E7A9}" presName="gear3" presStyleLbl="node1" presStyleIdx="2" presStyleCnt="3"/>
      <dgm:spPr/>
    </dgm:pt>
    <dgm:pt modelId="{FB72C50B-2F20-46B0-B805-D4882BADB153}" type="pres">
      <dgm:prSet presAssocID="{6679EF6B-48AA-40C1-BF94-62FFB4D4E7A9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13D7607D-A84E-4B35-A648-D496E7A44783}" type="pres">
      <dgm:prSet presAssocID="{6679EF6B-48AA-40C1-BF94-62FFB4D4E7A9}" presName="gear3srcNode" presStyleLbl="node1" presStyleIdx="2" presStyleCnt="3"/>
      <dgm:spPr/>
    </dgm:pt>
    <dgm:pt modelId="{AD61EB48-D8FD-450A-9189-C0DD7E71E1DE}" type="pres">
      <dgm:prSet presAssocID="{6679EF6B-48AA-40C1-BF94-62FFB4D4E7A9}" presName="gear3dstNode" presStyleLbl="node1" presStyleIdx="2" presStyleCnt="3"/>
      <dgm:spPr/>
    </dgm:pt>
    <dgm:pt modelId="{5B63ECCC-3417-42CA-A926-D0FC53FD2058}" type="pres">
      <dgm:prSet presAssocID="{527C0AC3-4F2F-4B3F-B438-EE01FA5FACD7}" presName="connector1" presStyleLbl="sibTrans2D1" presStyleIdx="0" presStyleCnt="3"/>
      <dgm:spPr/>
    </dgm:pt>
    <dgm:pt modelId="{B772A798-B800-4309-8119-2F30ECE038DD}" type="pres">
      <dgm:prSet presAssocID="{760E6549-DFA1-45D0-8842-5012C93CD8FD}" presName="connector2" presStyleLbl="sibTrans2D1" presStyleIdx="1" presStyleCnt="3"/>
      <dgm:spPr/>
    </dgm:pt>
    <dgm:pt modelId="{368CE23C-D911-4B91-A14F-949CD679ECD0}" type="pres">
      <dgm:prSet presAssocID="{381A7E13-62B6-4938-9459-D83CEC7D0EAB}" presName="connector3" presStyleLbl="sibTrans2D1" presStyleIdx="2" presStyleCnt="3"/>
      <dgm:spPr/>
    </dgm:pt>
  </dgm:ptLst>
  <dgm:cxnLst>
    <dgm:cxn modelId="{42A58D41-E086-43E4-B953-CC42C130C0BE}" type="presOf" srcId="{527C0AC3-4F2F-4B3F-B438-EE01FA5FACD7}" destId="{5B63ECCC-3417-42CA-A926-D0FC53FD2058}" srcOrd="0" destOrd="0" presId="urn:microsoft.com/office/officeart/2005/8/layout/gear1"/>
    <dgm:cxn modelId="{78B6A98F-1E02-49EC-A155-BF76F654DFF1}" type="presOf" srcId="{714C37B3-78CF-439B-9685-48347B00A6E8}" destId="{ECE34226-F6F7-41DF-B4CB-C5D700CE5AA9}" srcOrd="2" destOrd="0" presId="urn:microsoft.com/office/officeart/2005/8/layout/gear1"/>
    <dgm:cxn modelId="{B7DCB6B1-B9FA-4BD9-85B8-72FE440B8FE5}" type="presOf" srcId="{CDAF20E2-E0F1-46CA-A71B-ABF2A63D22E6}" destId="{9CC8BD80-D6DD-40D2-8B34-3D1F71F40035}" srcOrd="0" destOrd="0" presId="urn:microsoft.com/office/officeart/2005/8/layout/gear1"/>
    <dgm:cxn modelId="{4B4DE2BC-2B81-4DF5-802C-0E1386789A73}" type="presOf" srcId="{6679EF6B-48AA-40C1-BF94-62FFB4D4E7A9}" destId="{13D7607D-A84E-4B35-A648-D496E7A44783}" srcOrd="2" destOrd="0" presId="urn:microsoft.com/office/officeart/2005/8/layout/gear1"/>
    <dgm:cxn modelId="{C4D9E8B3-A35E-49E1-89E2-474BB04D2981}" type="presOf" srcId="{714C37B3-78CF-439B-9685-48347B00A6E8}" destId="{A7FF4518-DD3E-4A9B-9526-D72BB7BBB9B8}" srcOrd="0" destOrd="0" presId="urn:microsoft.com/office/officeart/2005/8/layout/gear1"/>
    <dgm:cxn modelId="{201268E4-5806-4B28-B316-3C57236CAF3E}" type="presOf" srcId="{3F619AEE-1E7F-4CB2-AA60-B4FD1B6D71A5}" destId="{FA5FDE08-0826-4E42-9EE9-B75883B27C50}" srcOrd="2" destOrd="0" presId="urn:microsoft.com/office/officeart/2005/8/layout/gear1"/>
    <dgm:cxn modelId="{24607138-BA54-431D-9FB4-9046A0244D0A}" srcId="{CDAF20E2-E0F1-46CA-A71B-ABF2A63D22E6}" destId="{6679EF6B-48AA-40C1-BF94-62FFB4D4E7A9}" srcOrd="2" destOrd="0" parTransId="{A264257C-E71D-4D8C-BE89-BA56CD3B998F}" sibTransId="{381A7E13-62B6-4938-9459-D83CEC7D0EAB}"/>
    <dgm:cxn modelId="{D1BECF06-4A82-4DE7-B091-BB801CD072E2}" srcId="{CDAF20E2-E0F1-46CA-A71B-ABF2A63D22E6}" destId="{714C37B3-78CF-439B-9685-48347B00A6E8}" srcOrd="1" destOrd="0" parTransId="{8C1BEC6C-926D-4836-BB03-E91BE63FA7BF}" sibTransId="{760E6549-DFA1-45D0-8842-5012C93CD8FD}"/>
    <dgm:cxn modelId="{117D0788-FF2C-4D9C-8828-1C9E29C1A584}" type="presOf" srcId="{6679EF6B-48AA-40C1-BF94-62FFB4D4E7A9}" destId="{FB72C50B-2F20-46B0-B805-D4882BADB153}" srcOrd="1" destOrd="0" presId="urn:microsoft.com/office/officeart/2005/8/layout/gear1"/>
    <dgm:cxn modelId="{987DA929-9131-4CBD-87F7-1932274F760A}" srcId="{CDAF20E2-E0F1-46CA-A71B-ABF2A63D22E6}" destId="{3F619AEE-1E7F-4CB2-AA60-B4FD1B6D71A5}" srcOrd="0" destOrd="0" parTransId="{18D14238-3B3A-4884-AF2B-9E8CEE6A6AC1}" sibTransId="{527C0AC3-4F2F-4B3F-B438-EE01FA5FACD7}"/>
    <dgm:cxn modelId="{2D256E40-80F1-4C78-8C8C-D11353DC3F1C}" type="presOf" srcId="{6679EF6B-48AA-40C1-BF94-62FFB4D4E7A9}" destId="{AD61EB48-D8FD-450A-9189-C0DD7E71E1DE}" srcOrd="3" destOrd="0" presId="urn:microsoft.com/office/officeart/2005/8/layout/gear1"/>
    <dgm:cxn modelId="{FFD8758E-F7D9-4E91-9418-4D33532B4E6A}" type="presOf" srcId="{3F619AEE-1E7F-4CB2-AA60-B4FD1B6D71A5}" destId="{0CC1F873-9D92-40E1-915E-FFF5BA7BC789}" srcOrd="0" destOrd="0" presId="urn:microsoft.com/office/officeart/2005/8/layout/gear1"/>
    <dgm:cxn modelId="{89E0135D-AA22-489E-A8C0-B910B83D29DE}" type="presOf" srcId="{714C37B3-78CF-439B-9685-48347B00A6E8}" destId="{D50A7EC9-7DE5-43D8-A514-75D78F6AE244}" srcOrd="1" destOrd="0" presId="urn:microsoft.com/office/officeart/2005/8/layout/gear1"/>
    <dgm:cxn modelId="{B1705358-99AB-466C-9451-8910E5446335}" type="presOf" srcId="{381A7E13-62B6-4938-9459-D83CEC7D0EAB}" destId="{368CE23C-D911-4B91-A14F-949CD679ECD0}" srcOrd="0" destOrd="0" presId="urn:microsoft.com/office/officeart/2005/8/layout/gear1"/>
    <dgm:cxn modelId="{F05DCF3A-BD75-4FBC-9761-60A60F1C5472}" type="presOf" srcId="{760E6549-DFA1-45D0-8842-5012C93CD8FD}" destId="{B772A798-B800-4309-8119-2F30ECE038DD}" srcOrd="0" destOrd="0" presId="urn:microsoft.com/office/officeart/2005/8/layout/gear1"/>
    <dgm:cxn modelId="{089DC981-263B-4FF5-8BBE-FF8B0D19F376}" type="presOf" srcId="{3F619AEE-1E7F-4CB2-AA60-B4FD1B6D71A5}" destId="{FB72C63C-244A-4EE5-8ADD-6312B21B1D39}" srcOrd="1" destOrd="0" presId="urn:microsoft.com/office/officeart/2005/8/layout/gear1"/>
    <dgm:cxn modelId="{F7800B94-8A86-42FB-9716-5D4D8828145E}" type="presOf" srcId="{6679EF6B-48AA-40C1-BF94-62FFB4D4E7A9}" destId="{27496D1D-B663-4214-90EC-242C5DE5131D}" srcOrd="0" destOrd="0" presId="urn:microsoft.com/office/officeart/2005/8/layout/gear1"/>
    <dgm:cxn modelId="{572B6E65-80D5-43AB-B5CE-C6849DEDC996}" type="presParOf" srcId="{9CC8BD80-D6DD-40D2-8B34-3D1F71F40035}" destId="{0CC1F873-9D92-40E1-915E-FFF5BA7BC789}" srcOrd="0" destOrd="0" presId="urn:microsoft.com/office/officeart/2005/8/layout/gear1"/>
    <dgm:cxn modelId="{A4400DB1-1347-4A70-B860-19FE58414F8F}" type="presParOf" srcId="{9CC8BD80-D6DD-40D2-8B34-3D1F71F40035}" destId="{FB72C63C-244A-4EE5-8ADD-6312B21B1D39}" srcOrd="1" destOrd="0" presId="urn:microsoft.com/office/officeart/2005/8/layout/gear1"/>
    <dgm:cxn modelId="{BB00ABB3-38EE-42CD-9EE1-3B2C631A5927}" type="presParOf" srcId="{9CC8BD80-D6DD-40D2-8B34-3D1F71F40035}" destId="{FA5FDE08-0826-4E42-9EE9-B75883B27C50}" srcOrd="2" destOrd="0" presId="urn:microsoft.com/office/officeart/2005/8/layout/gear1"/>
    <dgm:cxn modelId="{0CC14F21-1462-4C40-B680-A4B6B58C5592}" type="presParOf" srcId="{9CC8BD80-D6DD-40D2-8B34-3D1F71F40035}" destId="{A7FF4518-DD3E-4A9B-9526-D72BB7BBB9B8}" srcOrd="3" destOrd="0" presId="urn:microsoft.com/office/officeart/2005/8/layout/gear1"/>
    <dgm:cxn modelId="{0754E30A-A723-4C88-A099-6413769E16B0}" type="presParOf" srcId="{9CC8BD80-D6DD-40D2-8B34-3D1F71F40035}" destId="{D50A7EC9-7DE5-43D8-A514-75D78F6AE244}" srcOrd="4" destOrd="0" presId="urn:microsoft.com/office/officeart/2005/8/layout/gear1"/>
    <dgm:cxn modelId="{4EBC1490-235C-42F1-B84B-0095A3876324}" type="presParOf" srcId="{9CC8BD80-D6DD-40D2-8B34-3D1F71F40035}" destId="{ECE34226-F6F7-41DF-B4CB-C5D700CE5AA9}" srcOrd="5" destOrd="0" presId="urn:microsoft.com/office/officeart/2005/8/layout/gear1"/>
    <dgm:cxn modelId="{A97159D7-3EEE-430C-AE51-3F6EDF831452}" type="presParOf" srcId="{9CC8BD80-D6DD-40D2-8B34-3D1F71F40035}" destId="{27496D1D-B663-4214-90EC-242C5DE5131D}" srcOrd="6" destOrd="0" presId="urn:microsoft.com/office/officeart/2005/8/layout/gear1"/>
    <dgm:cxn modelId="{5B3796C0-3D3D-43D2-97F1-282C614D2BB4}" type="presParOf" srcId="{9CC8BD80-D6DD-40D2-8B34-3D1F71F40035}" destId="{FB72C50B-2F20-46B0-B805-D4882BADB153}" srcOrd="7" destOrd="0" presId="urn:microsoft.com/office/officeart/2005/8/layout/gear1"/>
    <dgm:cxn modelId="{71AA9246-AAA4-4555-B89B-F7C944016E9A}" type="presParOf" srcId="{9CC8BD80-D6DD-40D2-8B34-3D1F71F40035}" destId="{13D7607D-A84E-4B35-A648-D496E7A44783}" srcOrd="8" destOrd="0" presId="urn:microsoft.com/office/officeart/2005/8/layout/gear1"/>
    <dgm:cxn modelId="{B5AE2267-D71F-411A-88BB-0F42B3996D7D}" type="presParOf" srcId="{9CC8BD80-D6DD-40D2-8B34-3D1F71F40035}" destId="{AD61EB48-D8FD-450A-9189-C0DD7E71E1DE}" srcOrd="9" destOrd="0" presId="urn:microsoft.com/office/officeart/2005/8/layout/gear1"/>
    <dgm:cxn modelId="{E4193C5D-A798-47EC-B423-9395CE37586E}" type="presParOf" srcId="{9CC8BD80-D6DD-40D2-8B34-3D1F71F40035}" destId="{5B63ECCC-3417-42CA-A926-D0FC53FD2058}" srcOrd="10" destOrd="0" presId="urn:microsoft.com/office/officeart/2005/8/layout/gear1"/>
    <dgm:cxn modelId="{25B3801B-D2B5-4B35-B0F0-763820E11676}" type="presParOf" srcId="{9CC8BD80-D6DD-40D2-8B34-3D1F71F40035}" destId="{B772A798-B800-4309-8119-2F30ECE038DD}" srcOrd="11" destOrd="0" presId="urn:microsoft.com/office/officeart/2005/8/layout/gear1"/>
    <dgm:cxn modelId="{9141C528-9E96-4E69-8A2F-179CB09CAA19}" type="presParOf" srcId="{9CC8BD80-D6DD-40D2-8B34-3D1F71F40035}" destId="{368CE23C-D911-4B91-A14F-949CD679ECD0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C1F873-9D92-40E1-915E-FFF5BA7BC789}">
      <dsp:nvSpPr>
        <dsp:cNvPr id="0" name=""/>
        <dsp:cNvSpPr/>
      </dsp:nvSpPr>
      <dsp:spPr>
        <a:xfrm>
          <a:off x="3857961" y="2432572"/>
          <a:ext cx="2973144" cy="2973144"/>
        </a:xfrm>
        <a:prstGeom prst="gear9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solidFill>
                <a:schemeClr val="tx1"/>
              </a:solidFill>
            </a:rPr>
            <a:t>structural</a:t>
          </a:r>
          <a:endParaRPr lang="en-US" sz="2000" b="1" kern="1200">
            <a:solidFill>
              <a:schemeClr val="tx1"/>
            </a:solidFill>
          </a:endParaRPr>
        </a:p>
      </dsp:txBody>
      <dsp:txXfrm>
        <a:off x="4455695" y="3129017"/>
        <a:ext cx="1777676" cy="1528257"/>
      </dsp:txXfrm>
    </dsp:sp>
    <dsp:sp modelId="{A7FF4518-DD3E-4A9B-9526-D72BB7BBB9B8}">
      <dsp:nvSpPr>
        <dsp:cNvPr id="0" name=""/>
        <dsp:cNvSpPr/>
      </dsp:nvSpPr>
      <dsp:spPr>
        <a:xfrm>
          <a:off x="2128131" y="1729829"/>
          <a:ext cx="2162286" cy="2162286"/>
        </a:xfrm>
        <a:prstGeom prst="gear6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solidFill>
                <a:schemeClr val="tx1"/>
              </a:solidFill>
            </a:rPr>
            <a:t>creational</a:t>
          </a:r>
          <a:endParaRPr lang="en-US" sz="1800" b="1" kern="1200">
            <a:solidFill>
              <a:schemeClr val="tx1"/>
            </a:solidFill>
          </a:endParaRPr>
        </a:p>
      </dsp:txBody>
      <dsp:txXfrm>
        <a:off x="2672493" y="2277481"/>
        <a:ext cx="1073562" cy="1066982"/>
      </dsp:txXfrm>
    </dsp:sp>
    <dsp:sp modelId="{27496D1D-B663-4214-90EC-242C5DE5131D}">
      <dsp:nvSpPr>
        <dsp:cNvPr id="0" name=""/>
        <dsp:cNvSpPr/>
      </dsp:nvSpPr>
      <dsp:spPr>
        <a:xfrm rot="20700000">
          <a:off x="3339232" y="238072"/>
          <a:ext cx="2118599" cy="2118599"/>
        </a:xfrm>
        <a:prstGeom prst="gear6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solidFill>
                <a:schemeClr val="tx1"/>
              </a:solidFill>
            </a:rPr>
            <a:t>behavioral</a:t>
          </a:r>
          <a:endParaRPr lang="en-US" sz="2000" b="1" kern="1200">
            <a:solidFill>
              <a:schemeClr val="tx1"/>
            </a:solidFill>
          </a:endParaRPr>
        </a:p>
      </dsp:txBody>
      <dsp:txXfrm rot="-20700000">
        <a:off x="3803903" y="702743"/>
        <a:ext cx="1189257" cy="1189257"/>
      </dsp:txXfrm>
    </dsp:sp>
    <dsp:sp modelId="{5B63ECCC-3417-42CA-A926-D0FC53FD2058}">
      <dsp:nvSpPr>
        <dsp:cNvPr id="0" name=""/>
        <dsp:cNvSpPr/>
      </dsp:nvSpPr>
      <dsp:spPr>
        <a:xfrm>
          <a:off x="3642872" y="1976196"/>
          <a:ext cx="3805624" cy="3805624"/>
        </a:xfrm>
        <a:prstGeom prst="circularArrow">
          <a:avLst>
            <a:gd name="adj1" fmla="val 4687"/>
            <a:gd name="adj2" fmla="val 299029"/>
            <a:gd name="adj3" fmla="val 2539100"/>
            <a:gd name="adj4" fmla="val 15812726"/>
            <a:gd name="adj5" fmla="val 546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2A798-B800-4309-8119-2F30ECE038DD}">
      <dsp:nvSpPr>
        <dsp:cNvPr id="0" name=""/>
        <dsp:cNvSpPr/>
      </dsp:nvSpPr>
      <dsp:spPr>
        <a:xfrm>
          <a:off x="1745194" y="1246198"/>
          <a:ext cx="2765024" cy="276502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CE23C-D911-4B91-A14F-949CD679ECD0}">
      <dsp:nvSpPr>
        <dsp:cNvPr id="0" name=""/>
        <dsp:cNvSpPr/>
      </dsp:nvSpPr>
      <dsp:spPr>
        <a:xfrm>
          <a:off x="2849179" y="-231179"/>
          <a:ext cx="2981252" cy="298125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927CE-72C3-420C-A653-9DF66647F04F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BCB44-836B-4C42-AC03-04CFE9AC1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5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79E8AD-9CFD-44CF-96D6-CD5B84CBAA83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19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9612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7C5EF0-26FD-4813-B065-EE57BE3E0DFA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45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1328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564F09-76A9-446C-9E88-B3B7E5205AF7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24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523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24A143-412F-4C06-BDDB-6CCEC076EBC4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45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54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3A3748-3E7C-4BA5-A4CB-1E7A6FB5E09B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37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4414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D83B21-0E57-4B82-8612-9BDB677AF46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47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0203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A85A73-0979-4BCE-BC60-B5BBA11D95C9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839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0563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0B0514-D69D-4088-BE49-076044522C65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849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268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7AE86-2E7D-4BB6-AF95-8A9FF115E78C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860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15072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754BB3-D282-4A44-B3FD-7C11EE91922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870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8966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CCA52B-8AC2-4696-ADCF-FBFEF2F3D938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880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485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5FC8FC-0847-4466-A0C2-4FBFFA0EEF53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63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7897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1776E2-1E76-44B9-8075-65060C3BC79F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044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9790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531EE7-3A15-4285-A46E-EF15590B40EF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054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66326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ACD026-E307-4D48-AF0B-5A4BF3FA8808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064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37226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12078-A5CB-42E3-ABAA-C6C06831C357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075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85167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929059-9DC0-4880-8A8E-7A5973598BE4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095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79928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C0A578-9B9B-4F16-B684-63EB84AFA902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105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03595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5C597C-130C-4C55-A269-7CE57035177C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116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381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648D17-F6AB-4F1D-8660-06CE45F5E9E9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259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44922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601CB0-3C17-4AFC-AAFC-94870DB89B61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269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5422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735F3F-4A16-44A2-9EA6-CB3DF40D8CC0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280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209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37D206-B8D7-4675-A253-E1D3706264B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83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7744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8CC392-0811-472E-A4CE-731C1385F8AE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290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69595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ED5B55-1076-496B-ACF8-1FA65D793CCB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300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06607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C4EDF-3768-478D-855C-07E23CA152AE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310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7749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878E0E-6F3A-4873-8E3C-F29F20DFACD7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36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31244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A72C89-939B-4857-8D8A-72F6FD0D7F02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423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25205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5EF1B9-438F-4C3E-9820-B71F9B44B7A8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402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31399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5E334A-7AF0-492E-B678-CC71355F3F7A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413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3939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92830-1968-479C-9F5C-E811389EAC0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30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268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016AB0-1471-4CE8-988E-7AF3F92E55E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93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310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268D7A-CA6F-4545-9BD8-9F8CDD621F5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04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3262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FAE0E8-1CFD-4CEC-A0BE-A88BC57D27D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14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6474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B8E627-D94A-4F3C-B964-BA05BF95DB1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96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6828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920308-7493-4F1A-A9A4-EA25DBEDB0FB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24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3093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899-58DE-4C59-8B87-B8E85C47689E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95E1-2A4F-467A-BD29-B22749EB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2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899-58DE-4C59-8B87-B8E85C47689E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95E1-2A4F-467A-BD29-B22749EB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8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899-58DE-4C59-8B87-B8E85C47689E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95E1-2A4F-467A-BD29-B22749EB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4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899-58DE-4C59-8B87-B8E85C47689E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95E1-2A4F-467A-BD29-B22749EB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2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899-58DE-4C59-8B87-B8E85C47689E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95E1-2A4F-467A-BD29-B22749EB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4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899-58DE-4C59-8B87-B8E85C47689E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95E1-2A4F-467A-BD29-B22749EB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9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899-58DE-4C59-8B87-B8E85C47689E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95E1-2A4F-467A-BD29-B22749EB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9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899-58DE-4C59-8B87-B8E85C47689E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95E1-2A4F-467A-BD29-B22749EB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7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899-58DE-4C59-8B87-B8E85C47689E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95E1-2A4F-467A-BD29-B22749EB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1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899-58DE-4C59-8B87-B8E85C47689E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95E1-2A4F-467A-BD29-B22749EB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9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899-58DE-4C59-8B87-B8E85C47689E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95E1-2A4F-467A-BD29-B22749EB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3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5B899-58DE-4C59-8B87-B8E85C47689E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D95E1-2A4F-467A-BD29-B22749EB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9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apnestob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hyperlink" Target="mailto:oscar.karnalim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mtClean="0"/>
              <a:t>IN 076 </a:t>
            </a:r>
            <a:br>
              <a:rPr lang="en-US" altLang="en-US" smtClean="0"/>
            </a:br>
            <a:r>
              <a:rPr lang="en-US" altLang="en-US" b="1" smtClean="0"/>
              <a:t>Pola Desain Perangkat Lunak</a:t>
            </a:r>
            <a:endParaRPr lang="en-US" altLang="en-US" b="1"/>
          </a:p>
        </p:txBody>
      </p:sp>
      <p:sp>
        <p:nvSpPr>
          <p:cNvPr id="2" name="Rectangle 1"/>
          <p:cNvSpPr/>
          <p:nvPr/>
        </p:nvSpPr>
        <p:spPr>
          <a:xfrm>
            <a:off x="3048000" y="3557214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smtClean="0"/>
              <a:t>Dosen		</a:t>
            </a:r>
            <a:r>
              <a:rPr lang="en-US" sz="2400" smtClean="0"/>
              <a:t>:</a:t>
            </a:r>
          </a:p>
          <a:p>
            <a:pPr lvl="1"/>
            <a:r>
              <a:rPr lang="en-US" sz="2400" smtClean="0"/>
              <a:t>Hapnes Toba (</a:t>
            </a:r>
            <a:r>
              <a:rPr lang="en-US" sz="2400" smtClean="0">
                <a:hlinkClick r:id="rId3"/>
              </a:rPr>
              <a:t>hapnestoba@gmail.com</a:t>
            </a:r>
            <a:r>
              <a:rPr lang="en-US" sz="2400" smtClean="0"/>
              <a:t>)</a:t>
            </a:r>
          </a:p>
          <a:p>
            <a:pPr lvl="1"/>
            <a:r>
              <a:rPr lang="en-US" sz="2400" smtClean="0"/>
              <a:t>Oscar Karnalim (</a:t>
            </a:r>
            <a:r>
              <a:rPr lang="en-US" sz="2400" smtClean="0">
                <a:hlinkClick r:id="rId4"/>
              </a:rPr>
              <a:t>oscar.karnalim@gmail.com</a:t>
            </a:r>
            <a:r>
              <a:rPr lang="en-US" sz="2400" smtClean="0"/>
              <a:t>)</a:t>
            </a:r>
          </a:p>
          <a:p>
            <a:r>
              <a:rPr lang="en-US" sz="2400" b="1" smtClean="0"/>
              <a:t>Asisten	</a:t>
            </a:r>
            <a:r>
              <a:rPr lang="en-US" sz="2400" smtClean="0"/>
              <a:t>:</a:t>
            </a:r>
          </a:p>
          <a:p>
            <a:pPr marL="457200"/>
            <a:r>
              <a:rPr lang="en-US" sz="2400" smtClean="0"/>
              <a:t>Lucky Christiawan</a:t>
            </a:r>
          </a:p>
          <a:p>
            <a:pPr fontAlgn="ctr"/>
            <a:r>
              <a:rPr lang="en-US" sz="2400" smtClean="0"/>
              <a:t>Teori		:</a:t>
            </a:r>
            <a:r>
              <a:rPr lang="id-ID" sz="2400" smtClean="0"/>
              <a:t> Jumat 1</a:t>
            </a:r>
            <a:r>
              <a:rPr lang="en-US" sz="2400" smtClean="0"/>
              <a:t>3</a:t>
            </a:r>
            <a:r>
              <a:rPr lang="id-ID" sz="2400" smtClean="0"/>
              <a:t>.</a:t>
            </a:r>
            <a:r>
              <a:rPr lang="en-US" sz="2400" smtClean="0"/>
              <a:t>0</a:t>
            </a:r>
            <a:r>
              <a:rPr lang="id-ID" sz="2400" smtClean="0"/>
              <a:t>0 </a:t>
            </a:r>
            <a:r>
              <a:rPr lang="id-ID" sz="2400"/>
              <a:t>- </a:t>
            </a:r>
            <a:r>
              <a:rPr lang="id-ID" sz="2400" smtClean="0"/>
              <a:t>1</a:t>
            </a:r>
            <a:r>
              <a:rPr lang="en-US" sz="2400" smtClean="0"/>
              <a:t>5</a:t>
            </a:r>
            <a:r>
              <a:rPr lang="id-ID" sz="2400" smtClean="0"/>
              <a:t>.30 </a:t>
            </a:r>
            <a:r>
              <a:rPr lang="id-ID" sz="2400"/>
              <a:t>Lab ADV 1</a:t>
            </a:r>
            <a:endParaRPr lang="en-US" sz="2400"/>
          </a:p>
          <a:p>
            <a:r>
              <a:rPr lang="en-US" sz="2400" smtClean="0"/>
              <a:t>Praktikum	: Jumat 15.30 – 17.30 Lab ADV 1</a:t>
            </a:r>
            <a:endParaRPr lang="en-US" sz="2400" smtClean="0"/>
          </a:p>
        </p:txBody>
      </p:sp>
      <p:pic>
        <p:nvPicPr>
          <p:cNvPr id="108546" name="Picture 2" descr="http://pathfindersoftware.com/wp-content/uploads/building_blocks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42220"/>
            <a:ext cx="28575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12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Group Discussion</a:t>
            </a:r>
            <a:br>
              <a:rPr lang="en-US" smtClean="0"/>
            </a:br>
            <a:r>
              <a:rPr lang="en-US" smtClean="0"/>
              <a:t>(Collaborative Learning)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895355" y="328706"/>
            <a:ext cx="5023222" cy="2992256"/>
            <a:chOff x="3200401" y="2438400"/>
            <a:chExt cx="5079002" cy="3126820"/>
          </a:xfrm>
        </p:grpSpPr>
        <p:sp>
          <p:nvSpPr>
            <p:cNvPr id="3" name="AutoShape 10"/>
            <p:cNvSpPr>
              <a:spLocks noChangeArrowheads="1"/>
            </p:cNvSpPr>
            <p:nvPr/>
          </p:nvSpPr>
          <p:spPr bwMode="auto">
            <a:xfrm>
              <a:off x="5200650" y="3276600"/>
              <a:ext cx="1143000" cy="1905000"/>
            </a:xfrm>
            <a:prstGeom prst="can">
              <a:avLst>
                <a:gd name="adj" fmla="val 41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Rectangle 11"/>
            <p:cNvSpPr>
              <a:spLocks noChangeArrowheads="1"/>
            </p:cNvSpPr>
            <p:nvPr/>
          </p:nvSpPr>
          <p:spPr bwMode="auto">
            <a:xfrm>
              <a:off x="5200650" y="2895600"/>
              <a:ext cx="1143000" cy="6096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AutoShape 9"/>
            <p:cNvSpPr>
              <a:spLocks noChangeArrowheads="1"/>
            </p:cNvSpPr>
            <p:nvPr/>
          </p:nvSpPr>
          <p:spPr bwMode="auto">
            <a:xfrm>
              <a:off x="6934200" y="3276600"/>
              <a:ext cx="1143000" cy="1905000"/>
            </a:xfrm>
            <a:prstGeom prst="can">
              <a:avLst>
                <a:gd name="adj" fmla="val 41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3505200" y="3276600"/>
              <a:ext cx="1143000" cy="1905000"/>
            </a:xfrm>
            <a:prstGeom prst="can">
              <a:avLst>
                <a:gd name="adj" fmla="val 41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3505200" y="2438400"/>
              <a:ext cx="4572000" cy="2133600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400"/>
                    <a:pt x="16200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799"/>
                  </a:cubicBezTo>
                  <a:close/>
                </a:path>
              </a:pathLst>
            </a:cu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3200401" y="5195888"/>
              <a:ext cx="152387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/>
                <a:t>Encapsulation</a:t>
              </a:r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5121276" y="5194300"/>
              <a:ext cx="126874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/>
                <a:t>Inheritance</a:t>
              </a:r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6721476" y="5194300"/>
              <a:ext cx="155792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/>
                <a:t>Polymorphism</a:t>
              </a:r>
            </a:p>
          </p:txBody>
        </p:sp>
        <p:sp>
          <p:nvSpPr>
            <p:cNvPr id="11" name="Text Box 15"/>
            <p:cNvSpPr txBox="1">
              <a:spLocks noChangeArrowheads="1"/>
            </p:cNvSpPr>
            <p:nvPr/>
          </p:nvSpPr>
          <p:spPr bwMode="auto">
            <a:xfrm>
              <a:off x="5105401" y="2514600"/>
              <a:ext cx="11961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/>
                <a:t>OO Design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03200" y="2360703"/>
            <a:ext cx="6442789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smtClean="0"/>
              <a:t>For each concept (Group 1 – 3)</a:t>
            </a:r>
          </a:p>
          <a:p>
            <a:pPr marL="342900" indent="-342900">
              <a:buAutoNum type="arabicPeriod"/>
            </a:pPr>
            <a:r>
              <a:rPr lang="en-US" sz="2400" smtClean="0"/>
              <a:t>Define the concept</a:t>
            </a:r>
          </a:p>
          <a:p>
            <a:pPr marL="342900" indent="-342900">
              <a:buAutoNum type="arabicPeriod"/>
            </a:pPr>
            <a:r>
              <a:rPr lang="en-US" sz="2400" smtClean="0"/>
              <a:t>Find an UML Class Diagram as an example</a:t>
            </a:r>
          </a:p>
          <a:p>
            <a:pPr marL="342900" indent="-342900">
              <a:buAutoNum type="arabicPeriod"/>
            </a:pPr>
            <a:r>
              <a:rPr lang="en-US" sz="2400" smtClean="0"/>
              <a:t>Find the appropriate OOP code for the example</a:t>
            </a:r>
            <a:endParaRPr lang="en-US" sz="2400"/>
          </a:p>
        </p:txBody>
      </p:sp>
      <p:sp>
        <p:nvSpPr>
          <p:cNvPr id="14" name="TextBox 13"/>
          <p:cNvSpPr txBox="1"/>
          <p:nvPr/>
        </p:nvSpPr>
        <p:spPr>
          <a:xfrm>
            <a:off x="4529960" y="4230688"/>
            <a:ext cx="7188635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smtClean="0"/>
              <a:t>Group 4</a:t>
            </a:r>
          </a:p>
          <a:p>
            <a:pPr marL="342900" indent="-342900">
              <a:buAutoNum type="arabicPeriod"/>
            </a:pPr>
            <a:r>
              <a:rPr lang="en-US" sz="2400" smtClean="0"/>
              <a:t>What is the difference between a class and an object?</a:t>
            </a:r>
          </a:p>
          <a:p>
            <a:pPr marL="342900" indent="-342900">
              <a:buAutoNum type="arabicPeriod"/>
            </a:pPr>
            <a:r>
              <a:rPr lang="en-US" sz="2400" smtClean="0"/>
              <a:t>Give example, what is an abstract class?</a:t>
            </a:r>
          </a:p>
          <a:p>
            <a:pPr marL="342900" indent="-342900">
              <a:buAutoNum type="arabicPeriod"/>
            </a:pPr>
            <a:r>
              <a:rPr lang="en-US" sz="2400" smtClean="0"/>
              <a:t>Give example, what is an interface?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534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Looking behind the object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31635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Encapsulation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Hide the data – make data elements private</a:t>
            </a:r>
          </a:p>
          <a:p>
            <a:r>
              <a:rPr lang="en-US" altLang="en-US"/>
              <a:t>Provide access to data using getters and setters – make these public</a:t>
            </a:r>
          </a:p>
        </p:txBody>
      </p:sp>
    </p:spTree>
    <p:extLst>
      <p:ext uri="{BB962C8B-B14F-4D97-AF65-F5344CB8AC3E}">
        <p14:creationId xmlns:p14="http://schemas.microsoft.com/office/powerpoint/2010/main" val="279230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the big deal here?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Setters can ensure that data fields don’t get set with inappropriate value</a:t>
            </a:r>
          </a:p>
          <a:p>
            <a:r>
              <a:rPr lang="en-US" altLang="en-US"/>
              <a:t>You can change the implementation without impacting people who are using your object</a:t>
            </a:r>
          </a:p>
        </p:txBody>
      </p:sp>
    </p:spTree>
    <p:extLst>
      <p:ext uri="{BB962C8B-B14F-4D97-AF65-F5344CB8AC3E}">
        <p14:creationId xmlns:p14="http://schemas.microsoft.com/office/powerpoint/2010/main" val="295542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2667000" y="49530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Encapsulation Example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700"/>
              <a:t>Using Java 5.0</a:t>
            </a:r>
          </a:p>
          <a:p>
            <a:r>
              <a:rPr lang="en-US" altLang="en-US" sz="2700"/>
              <a:t>Using Eclipse 3.1</a:t>
            </a:r>
          </a:p>
          <a:p>
            <a:r>
              <a:rPr lang="en-US" altLang="en-US" sz="2700"/>
              <a:t>Using a “Medication” class object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7239000" y="2257426"/>
            <a:ext cx="168527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private String: Name</a:t>
            </a:r>
          </a:p>
          <a:p>
            <a:r>
              <a:rPr lang="en-US" altLang="en-US" sz="1400"/>
              <a:t>private int: Dosage</a:t>
            </a:r>
          </a:p>
          <a:p>
            <a:r>
              <a:rPr lang="en-US" altLang="en-US" sz="1400"/>
              <a:t>private String: Route</a:t>
            </a:r>
          </a:p>
          <a:p>
            <a:r>
              <a:rPr lang="en-US" altLang="en-US" sz="1400"/>
              <a:t>private String: Form</a:t>
            </a:r>
          </a:p>
        </p:txBody>
      </p:sp>
      <p:sp>
        <p:nvSpPr>
          <p:cNvPr id="65555" name="AutoShape 19"/>
          <p:cNvSpPr>
            <a:spLocks noChangeArrowheads="1"/>
          </p:cNvSpPr>
          <p:nvPr/>
        </p:nvSpPr>
        <p:spPr bwMode="auto">
          <a:xfrm>
            <a:off x="7086600" y="1905000"/>
            <a:ext cx="2362200" cy="3505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6" name="Text Box 20"/>
          <p:cNvSpPr txBox="1">
            <a:spLocks noChangeArrowheads="1"/>
          </p:cNvSpPr>
          <p:nvPr/>
        </p:nvSpPr>
        <p:spPr bwMode="auto">
          <a:xfrm>
            <a:off x="7467600" y="1905001"/>
            <a:ext cx="128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Medication</a:t>
            </a:r>
          </a:p>
        </p:txBody>
      </p:sp>
      <p:sp>
        <p:nvSpPr>
          <p:cNvPr id="65557" name="Line 21"/>
          <p:cNvSpPr>
            <a:spLocks noChangeShapeType="1"/>
          </p:cNvSpPr>
          <p:nvPr/>
        </p:nvSpPr>
        <p:spPr bwMode="auto">
          <a:xfrm>
            <a:off x="7086600" y="2286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7239000" y="3276601"/>
            <a:ext cx="2133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/>
              <a:t>public String getName()</a:t>
            </a:r>
          </a:p>
          <a:p>
            <a:r>
              <a:rPr lang="en-US" altLang="en-US" sz="1400"/>
              <a:t>public int getDosage()</a:t>
            </a:r>
          </a:p>
          <a:p>
            <a:r>
              <a:rPr lang="en-US" altLang="en-US" sz="1400"/>
              <a:t>public String getRoute()</a:t>
            </a:r>
          </a:p>
          <a:p>
            <a:r>
              <a:rPr lang="en-US" altLang="en-US" sz="1400"/>
              <a:t>public String getForm()</a:t>
            </a:r>
          </a:p>
        </p:txBody>
      </p:sp>
      <p:sp>
        <p:nvSpPr>
          <p:cNvPr id="65561" name="Text Box 25"/>
          <p:cNvSpPr txBox="1">
            <a:spLocks noChangeArrowheads="1"/>
          </p:cNvSpPr>
          <p:nvPr/>
        </p:nvSpPr>
        <p:spPr bwMode="auto">
          <a:xfrm>
            <a:off x="7239000" y="4343401"/>
            <a:ext cx="2133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/>
              <a:t>public void setName()</a:t>
            </a:r>
          </a:p>
          <a:p>
            <a:r>
              <a:rPr lang="en-US" altLang="en-US" sz="1400"/>
              <a:t>public void setDosage()</a:t>
            </a:r>
          </a:p>
          <a:p>
            <a:r>
              <a:rPr lang="en-US" altLang="en-US" sz="1400"/>
              <a:t>public void setRoute()</a:t>
            </a:r>
          </a:p>
          <a:p>
            <a:r>
              <a:rPr lang="en-US" altLang="en-US" sz="1400"/>
              <a:t>public void getForm()</a:t>
            </a:r>
          </a:p>
        </p:txBody>
      </p:sp>
      <p:sp>
        <p:nvSpPr>
          <p:cNvPr id="65562" name="Line 26"/>
          <p:cNvSpPr>
            <a:spLocks noChangeShapeType="1"/>
          </p:cNvSpPr>
          <p:nvPr/>
        </p:nvSpPr>
        <p:spPr bwMode="auto">
          <a:xfrm>
            <a:off x="7086600" y="3200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63" name="Text Box 27"/>
          <p:cNvSpPr txBox="1">
            <a:spLocks noChangeArrowheads="1"/>
          </p:cNvSpPr>
          <p:nvPr/>
        </p:nvSpPr>
        <p:spPr bwMode="auto">
          <a:xfrm>
            <a:off x="5181600" y="3810000"/>
            <a:ext cx="83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getters</a:t>
            </a:r>
          </a:p>
        </p:txBody>
      </p:sp>
      <p:sp>
        <p:nvSpPr>
          <p:cNvPr id="65564" name="Line 28"/>
          <p:cNvSpPr>
            <a:spLocks noChangeShapeType="1"/>
          </p:cNvSpPr>
          <p:nvPr/>
        </p:nvSpPr>
        <p:spPr bwMode="auto">
          <a:xfrm flipV="1">
            <a:off x="6019800" y="38100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65" name="AutoShape 29"/>
          <p:cNvSpPr>
            <a:spLocks/>
          </p:cNvSpPr>
          <p:nvPr/>
        </p:nvSpPr>
        <p:spPr bwMode="auto">
          <a:xfrm>
            <a:off x="7010400" y="3352800"/>
            <a:ext cx="304800" cy="838200"/>
          </a:xfrm>
          <a:prstGeom prst="leftBrace">
            <a:avLst>
              <a:gd name="adj1" fmla="val 22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6" name="AutoShape 30"/>
          <p:cNvSpPr>
            <a:spLocks/>
          </p:cNvSpPr>
          <p:nvPr/>
        </p:nvSpPr>
        <p:spPr bwMode="auto">
          <a:xfrm>
            <a:off x="7010400" y="4419600"/>
            <a:ext cx="304800" cy="838200"/>
          </a:xfrm>
          <a:prstGeom prst="leftBrace">
            <a:avLst>
              <a:gd name="adj1" fmla="val 22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7" name="Line 31"/>
          <p:cNvSpPr>
            <a:spLocks noChangeShapeType="1"/>
          </p:cNvSpPr>
          <p:nvPr/>
        </p:nvSpPr>
        <p:spPr bwMode="auto">
          <a:xfrm flipV="1">
            <a:off x="6019800" y="48006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68" name="Text Box 32"/>
          <p:cNvSpPr txBox="1">
            <a:spLocks noChangeArrowheads="1"/>
          </p:cNvSpPr>
          <p:nvPr/>
        </p:nvSpPr>
        <p:spPr bwMode="auto">
          <a:xfrm>
            <a:off x="5181601" y="4800600"/>
            <a:ext cx="8181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setters</a:t>
            </a:r>
          </a:p>
        </p:txBody>
      </p:sp>
      <p:sp>
        <p:nvSpPr>
          <p:cNvPr id="65569" name="Oval 33"/>
          <p:cNvSpPr>
            <a:spLocks noChangeArrowheads="1"/>
          </p:cNvSpPr>
          <p:nvPr/>
        </p:nvSpPr>
        <p:spPr bwMode="auto">
          <a:xfrm>
            <a:off x="3124200" y="4457700"/>
            <a:ext cx="10668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/>
              <a:t>Name</a:t>
            </a:r>
          </a:p>
          <a:p>
            <a:pPr algn="ctr"/>
            <a:r>
              <a:rPr lang="en-US" altLang="en-US" sz="1000"/>
              <a:t>Dosage</a:t>
            </a:r>
          </a:p>
          <a:p>
            <a:pPr algn="ctr"/>
            <a:r>
              <a:rPr lang="en-US" altLang="en-US" sz="1000"/>
              <a:t>Route</a:t>
            </a:r>
          </a:p>
          <a:p>
            <a:pPr algn="ctr"/>
            <a:r>
              <a:rPr lang="en-US" altLang="en-US" sz="1000"/>
              <a:t>Form</a:t>
            </a:r>
          </a:p>
        </p:txBody>
      </p:sp>
      <p:sp>
        <p:nvSpPr>
          <p:cNvPr id="65571" name="Oval 35"/>
          <p:cNvSpPr>
            <a:spLocks noChangeArrowheads="1"/>
          </p:cNvSpPr>
          <p:nvPr/>
        </p:nvSpPr>
        <p:spPr bwMode="auto">
          <a:xfrm>
            <a:off x="2667000" y="4038600"/>
            <a:ext cx="19812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72" name="Text Box 36"/>
          <p:cNvSpPr txBox="1">
            <a:spLocks noChangeArrowheads="1"/>
          </p:cNvSpPr>
          <p:nvPr/>
        </p:nvSpPr>
        <p:spPr bwMode="auto">
          <a:xfrm rot="17648624">
            <a:off x="2609655" y="4568747"/>
            <a:ext cx="66396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getName</a:t>
            </a:r>
          </a:p>
        </p:txBody>
      </p:sp>
      <p:sp>
        <p:nvSpPr>
          <p:cNvPr id="65573" name="Text Box 37"/>
          <p:cNvSpPr txBox="1">
            <a:spLocks noChangeArrowheads="1"/>
          </p:cNvSpPr>
          <p:nvPr/>
        </p:nvSpPr>
        <p:spPr bwMode="auto">
          <a:xfrm rot="-1186837">
            <a:off x="3045877" y="4174253"/>
            <a:ext cx="73449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getDosage</a:t>
            </a:r>
          </a:p>
        </p:txBody>
      </p:sp>
      <p:sp>
        <p:nvSpPr>
          <p:cNvPr id="65574" name="Text Box 38"/>
          <p:cNvSpPr txBox="1">
            <a:spLocks noChangeArrowheads="1"/>
          </p:cNvSpPr>
          <p:nvPr/>
        </p:nvSpPr>
        <p:spPr bwMode="auto">
          <a:xfrm rot="1485739">
            <a:off x="3673280" y="4190128"/>
            <a:ext cx="66396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getRoute</a:t>
            </a:r>
          </a:p>
        </p:txBody>
      </p:sp>
      <p:sp>
        <p:nvSpPr>
          <p:cNvPr id="65575" name="Text Box 39"/>
          <p:cNvSpPr txBox="1">
            <a:spLocks noChangeArrowheads="1"/>
          </p:cNvSpPr>
          <p:nvPr/>
        </p:nvSpPr>
        <p:spPr bwMode="auto">
          <a:xfrm rot="4059495">
            <a:off x="4055254" y="4560809"/>
            <a:ext cx="62709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getForm</a:t>
            </a:r>
          </a:p>
        </p:txBody>
      </p:sp>
      <p:sp>
        <p:nvSpPr>
          <p:cNvPr id="65577" name="Line 41"/>
          <p:cNvSpPr>
            <a:spLocks noChangeShapeType="1"/>
          </p:cNvSpPr>
          <p:nvPr/>
        </p:nvSpPr>
        <p:spPr bwMode="auto">
          <a:xfrm flipH="1">
            <a:off x="4419600" y="39624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78" name="Text Box 42"/>
          <p:cNvSpPr txBox="1">
            <a:spLocks noChangeArrowheads="1"/>
          </p:cNvSpPr>
          <p:nvPr/>
        </p:nvSpPr>
        <p:spPr bwMode="auto">
          <a:xfrm rot="3125056">
            <a:off x="2675592" y="5098972"/>
            <a:ext cx="65274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setName</a:t>
            </a:r>
          </a:p>
        </p:txBody>
      </p:sp>
      <p:sp>
        <p:nvSpPr>
          <p:cNvPr id="65579" name="Text Box 43"/>
          <p:cNvSpPr txBox="1">
            <a:spLocks noChangeArrowheads="1"/>
          </p:cNvSpPr>
          <p:nvPr/>
        </p:nvSpPr>
        <p:spPr bwMode="auto">
          <a:xfrm rot="1185758">
            <a:off x="3080063" y="5469653"/>
            <a:ext cx="72327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setDosage</a:t>
            </a:r>
          </a:p>
        </p:txBody>
      </p:sp>
      <p:sp>
        <p:nvSpPr>
          <p:cNvPr id="65580" name="Text Box 44"/>
          <p:cNvSpPr txBox="1">
            <a:spLocks noChangeArrowheads="1"/>
          </p:cNvSpPr>
          <p:nvPr/>
        </p:nvSpPr>
        <p:spPr bwMode="auto">
          <a:xfrm rot="-1653169">
            <a:off x="3675717" y="5469653"/>
            <a:ext cx="65274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setRoute</a:t>
            </a:r>
          </a:p>
        </p:txBody>
      </p:sp>
      <p:sp>
        <p:nvSpPr>
          <p:cNvPr id="65581" name="Text Box 45"/>
          <p:cNvSpPr txBox="1">
            <a:spLocks noChangeArrowheads="1"/>
          </p:cNvSpPr>
          <p:nvPr/>
        </p:nvSpPr>
        <p:spPr bwMode="auto">
          <a:xfrm rot="18034393">
            <a:off x="4081501" y="5078334"/>
            <a:ext cx="61587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setForm</a:t>
            </a:r>
          </a:p>
        </p:txBody>
      </p:sp>
      <p:sp>
        <p:nvSpPr>
          <p:cNvPr id="65582" name="Line 46"/>
          <p:cNvSpPr>
            <a:spLocks noChangeShapeType="1"/>
          </p:cNvSpPr>
          <p:nvPr/>
        </p:nvSpPr>
        <p:spPr bwMode="auto">
          <a:xfrm flipH="1">
            <a:off x="4495800" y="51054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7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Inheritance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Dealing with Object Hierarchies</a:t>
            </a:r>
          </a:p>
        </p:txBody>
      </p:sp>
    </p:spTree>
    <p:extLst>
      <p:ext uri="{BB962C8B-B14F-4D97-AF65-F5344CB8AC3E}">
        <p14:creationId xmlns:p14="http://schemas.microsoft.com/office/powerpoint/2010/main" val="1526610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Inheritance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700"/>
              <a:t>Facilitates code re-use</a:t>
            </a:r>
          </a:p>
          <a:p>
            <a:r>
              <a:rPr lang="en-US" altLang="en-US" sz="2700"/>
              <a:t>Organizes objects in a IS-A hierarchy</a:t>
            </a:r>
          </a:p>
          <a:p>
            <a:endParaRPr lang="en-US" altLang="en-US" sz="2700"/>
          </a:p>
        </p:txBody>
      </p:sp>
      <p:grpSp>
        <p:nvGrpSpPr>
          <p:cNvPr id="63499" name="Group 11"/>
          <p:cNvGrpSpPr>
            <a:grpSpLocks/>
          </p:cNvGrpSpPr>
          <p:nvPr/>
        </p:nvGrpSpPr>
        <p:grpSpPr bwMode="auto">
          <a:xfrm>
            <a:off x="7086600" y="1905000"/>
            <a:ext cx="1752600" cy="1143000"/>
            <a:chOff x="3504" y="1200"/>
            <a:chExt cx="1104" cy="720"/>
          </a:xfrm>
        </p:grpSpPr>
        <p:sp>
          <p:nvSpPr>
            <p:cNvPr id="63495" name="AutoShape 7"/>
            <p:cNvSpPr>
              <a:spLocks noChangeArrowheads="1"/>
            </p:cNvSpPr>
            <p:nvPr/>
          </p:nvSpPr>
          <p:spPr bwMode="auto">
            <a:xfrm>
              <a:off x="3504" y="1200"/>
              <a:ext cx="1104" cy="72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6" name="Text Box 8"/>
            <p:cNvSpPr txBox="1">
              <a:spLocks noChangeArrowheads="1"/>
            </p:cNvSpPr>
            <p:nvPr/>
          </p:nvSpPr>
          <p:spPr bwMode="auto">
            <a:xfrm>
              <a:off x="3696" y="1200"/>
              <a:ext cx="51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Person</a:t>
              </a:r>
            </a:p>
          </p:txBody>
        </p:sp>
        <p:sp>
          <p:nvSpPr>
            <p:cNvPr id="63497" name="Line 9"/>
            <p:cNvSpPr>
              <a:spLocks noChangeShapeType="1"/>
            </p:cNvSpPr>
            <p:nvPr/>
          </p:nvSpPr>
          <p:spPr bwMode="auto">
            <a:xfrm>
              <a:off x="3504" y="144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8" name="Text Box 10"/>
            <p:cNvSpPr txBox="1">
              <a:spLocks noChangeArrowheads="1"/>
            </p:cNvSpPr>
            <p:nvPr/>
          </p:nvSpPr>
          <p:spPr bwMode="auto">
            <a:xfrm>
              <a:off x="3840" y="1488"/>
              <a:ext cx="37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age</a:t>
              </a:r>
            </a:p>
            <a:p>
              <a:r>
                <a:rPr lang="en-US" altLang="en-US" sz="1400"/>
                <a:t>name</a:t>
              </a:r>
            </a:p>
          </p:txBody>
        </p:sp>
      </p:grpSp>
      <p:grpSp>
        <p:nvGrpSpPr>
          <p:cNvPr id="63512" name="Group 24"/>
          <p:cNvGrpSpPr>
            <a:grpSpLocks/>
          </p:cNvGrpSpPr>
          <p:nvPr/>
        </p:nvGrpSpPr>
        <p:grpSpPr bwMode="auto">
          <a:xfrm>
            <a:off x="6172200" y="3810000"/>
            <a:ext cx="1752600" cy="1143000"/>
            <a:chOff x="2928" y="2448"/>
            <a:chExt cx="1104" cy="720"/>
          </a:xfrm>
        </p:grpSpPr>
        <p:sp>
          <p:nvSpPr>
            <p:cNvPr id="63501" name="AutoShape 13"/>
            <p:cNvSpPr>
              <a:spLocks noChangeArrowheads="1"/>
            </p:cNvSpPr>
            <p:nvPr/>
          </p:nvSpPr>
          <p:spPr bwMode="auto">
            <a:xfrm>
              <a:off x="2928" y="2448"/>
              <a:ext cx="1104" cy="72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2" name="Text Box 14"/>
            <p:cNvSpPr txBox="1">
              <a:spLocks noChangeArrowheads="1"/>
            </p:cNvSpPr>
            <p:nvPr/>
          </p:nvSpPr>
          <p:spPr bwMode="auto">
            <a:xfrm>
              <a:off x="3120" y="2448"/>
              <a:ext cx="58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Student</a:t>
              </a:r>
            </a:p>
          </p:txBody>
        </p:sp>
        <p:sp>
          <p:nvSpPr>
            <p:cNvPr id="63503" name="Line 15"/>
            <p:cNvSpPr>
              <a:spLocks noChangeShapeType="1"/>
            </p:cNvSpPr>
            <p:nvPr/>
          </p:nvSpPr>
          <p:spPr bwMode="auto">
            <a:xfrm>
              <a:off x="2928" y="268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4" name="Text Box 16"/>
            <p:cNvSpPr txBox="1">
              <a:spLocks noChangeArrowheads="1"/>
            </p:cNvSpPr>
            <p:nvPr/>
          </p:nvSpPr>
          <p:spPr bwMode="auto">
            <a:xfrm>
              <a:off x="3024" y="2736"/>
              <a:ext cx="96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major</a:t>
              </a:r>
            </a:p>
            <a:p>
              <a:r>
                <a:rPr lang="en-US" altLang="en-US" sz="1400"/>
                <a:t>graduationyear</a:t>
              </a:r>
            </a:p>
          </p:txBody>
        </p:sp>
      </p:grpSp>
      <p:grpSp>
        <p:nvGrpSpPr>
          <p:cNvPr id="63505" name="Group 17"/>
          <p:cNvGrpSpPr>
            <a:grpSpLocks/>
          </p:cNvGrpSpPr>
          <p:nvPr/>
        </p:nvGrpSpPr>
        <p:grpSpPr bwMode="auto">
          <a:xfrm>
            <a:off x="8382000" y="3810000"/>
            <a:ext cx="1752600" cy="1143000"/>
            <a:chOff x="3504" y="1200"/>
            <a:chExt cx="1104" cy="720"/>
          </a:xfrm>
        </p:grpSpPr>
        <p:sp>
          <p:nvSpPr>
            <p:cNvPr id="63506" name="AutoShape 18"/>
            <p:cNvSpPr>
              <a:spLocks noChangeArrowheads="1"/>
            </p:cNvSpPr>
            <p:nvPr/>
          </p:nvSpPr>
          <p:spPr bwMode="auto">
            <a:xfrm>
              <a:off x="3504" y="1200"/>
              <a:ext cx="1104" cy="72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7" name="Text Box 19"/>
            <p:cNvSpPr txBox="1">
              <a:spLocks noChangeArrowheads="1"/>
            </p:cNvSpPr>
            <p:nvPr/>
          </p:nvSpPr>
          <p:spPr bwMode="auto">
            <a:xfrm>
              <a:off x="3696" y="1200"/>
              <a:ext cx="6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Employee</a:t>
              </a:r>
            </a:p>
          </p:txBody>
        </p:sp>
        <p:sp>
          <p:nvSpPr>
            <p:cNvPr id="63508" name="Line 20"/>
            <p:cNvSpPr>
              <a:spLocks noChangeShapeType="1"/>
            </p:cNvSpPr>
            <p:nvPr/>
          </p:nvSpPr>
          <p:spPr bwMode="auto">
            <a:xfrm>
              <a:off x="3504" y="144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9" name="Text Box 21"/>
            <p:cNvSpPr txBox="1">
              <a:spLocks noChangeArrowheads="1"/>
            </p:cNvSpPr>
            <p:nvPr/>
          </p:nvSpPr>
          <p:spPr bwMode="auto">
            <a:xfrm>
              <a:off x="3840" y="1488"/>
              <a:ext cx="3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type</a:t>
              </a:r>
            </a:p>
          </p:txBody>
        </p:sp>
      </p:grpSp>
      <p:sp>
        <p:nvSpPr>
          <p:cNvPr id="63510" name="Line 22"/>
          <p:cNvSpPr>
            <a:spLocks noChangeShapeType="1"/>
          </p:cNvSpPr>
          <p:nvPr/>
        </p:nvSpPr>
        <p:spPr bwMode="auto">
          <a:xfrm flipV="1">
            <a:off x="7010400" y="30480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1" name="Line 23"/>
          <p:cNvSpPr>
            <a:spLocks noChangeShapeType="1"/>
          </p:cNvSpPr>
          <p:nvPr/>
        </p:nvSpPr>
        <p:spPr bwMode="auto">
          <a:xfrm flipH="1" flipV="1">
            <a:off x="8077200" y="30480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6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Polymorphism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Many faces of an Object</a:t>
            </a:r>
          </a:p>
        </p:txBody>
      </p:sp>
    </p:spTree>
    <p:extLst>
      <p:ext uri="{BB962C8B-B14F-4D97-AF65-F5344CB8AC3E}">
        <p14:creationId xmlns:p14="http://schemas.microsoft.com/office/powerpoint/2010/main" val="116927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Polymorphism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700"/>
              <a:t>Ability to communicate to objects that don’t even exist when initial design was created!</a:t>
            </a:r>
          </a:p>
          <a:p>
            <a:r>
              <a:rPr lang="en-US" altLang="en-US" sz="2700"/>
              <a:t>Use methods defined in parent class on child class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700"/>
          </a:p>
          <a:p>
            <a:endParaRPr lang="en-US" altLang="en-US" sz="2700"/>
          </a:p>
        </p:txBody>
      </p:sp>
      <p:sp>
        <p:nvSpPr>
          <p:cNvPr id="63495" name="AutoShape 7"/>
          <p:cNvSpPr>
            <a:spLocks noChangeArrowheads="1"/>
          </p:cNvSpPr>
          <p:nvPr/>
        </p:nvSpPr>
        <p:spPr bwMode="auto">
          <a:xfrm>
            <a:off x="7086600" y="1905000"/>
            <a:ext cx="1752600" cy="1143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7391401" y="1905000"/>
            <a:ext cx="9733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Object 1</a:t>
            </a:r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>
            <a:off x="7086600" y="2286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7391400" y="2362200"/>
            <a:ext cx="11912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print object</a:t>
            </a:r>
          </a:p>
          <a:p>
            <a:r>
              <a:rPr lang="en-US" altLang="en-US" sz="1400"/>
              <a:t>display object</a:t>
            </a:r>
          </a:p>
        </p:txBody>
      </p:sp>
      <p:grpSp>
        <p:nvGrpSpPr>
          <p:cNvPr id="63513" name="Group 25"/>
          <p:cNvGrpSpPr>
            <a:grpSpLocks/>
          </p:cNvGrpSpPr>
          <p:nvPr/>
        </p:nvGrpSpPr>
        <p:grpSpPr bwMode="auto">
          <a:xfrm>
            <a:off x="6172200" y="3810000"/>
            <a:ext cx="1752600" cy="1143000"/>
            <a:chOff x="2928" y="2400"/>
            <a:chExt cx="1104" cy="720"/>
          </a:xfrm>
        </p:grpSpPr>
        <p:sp>
          <p:nvSpPr>
            <p:cNvPr id="63501" name="AutoShape 13"/>
            <p:cNvSpPr>
              <a:spLocks noChangeArrowheads="1"/>
            </p:cNvSpPr>
            <p:nvPr/>
          </p:nvSpPr>
          <p:spPr bwMode="auto">
            <a:xfrm>
              <a:off x="2928" y="2400"/>
              <a:ext cx="1104" cy="72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2" name="Text Box 14"/>
            <p:cNvSpPr txBox="1">
              <a:spLocks noChangeArrowheads="1"/>
            </p:cNvSpPr>
            <p:nvPr/>
          </p:nvSpPr>
          <p:spPr bwMode="auto">
            <a:xfrm>
              <a:off x="3120" y="2400"/>
              <a:ext cx="7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pdf object</a:t>
              </a:r>
            </a:p>
          </p:txBody>
        </p:sp>
        <p:sp>
          <p:nvSpPr>
            <p:cNvPr id="63503" name="Line 15"/>
            <p:cNvSpPr>
              <a:spLocks noChangeShapeType="1"/>
            </p:cNvSpPr>
            <p:nvPr/>
          </p:nvSpPr>
          <p:spPr bwMode="auto">
            <a:xfrm>
              <a:off x="2928" y="264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4" name="Text Box 16"/>
            <p:cNvSpPr txBox="1">
              <a:spLocks noChangeArrowheads="1"/>
            </p:cNvSpPr>
            <p:nvPr/>
          </p:nvSpPr>
          <p:spPr bwMode="auto">
            <a:xfrm>
              <a:off x="3024" y="2688"/>
              <a:ext cx="96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print object</a:t>
              </a:r>
            </a:p>
            <a:p>
              <a:r>
                <a:rPr lang="en-US" altLang="en-US" sz="1400"/>
                <a:t>display object</a:t>
              </a:r>
            </a:p>
          </p:txBody>
        </p:sp>
      </p:grpSp>
      <p:sp>
        <p:nvSpPr>
          <p:cNvPr id="63506" name="AutoShape 18"/>
          <p:cNvSpPr>
            <a:spLocks noChangeArrowheads="1"/>
          </p:cNvSpPr>
          <p:nvPr/>
        </p:nvSpPr>
        <p:spPr bwMode="auto">
          <a:xfrm>
            <a:off x="8382000" y="3810000"/>
            <a:ext cx="1752600" cy="1143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7" name="Text Box 19"/>
          <p:cNvSpPr txBox="1">
            <a:spLocks noChangeArrowheads="1"/>
          </p:cNvSpPr>
          <p:nvPr/>
        </p:nvSpPr>
        <p:spPr bwMode="auto">
          <a:xfrm>
            <a:off x="8686800" y="3810000"/>
            <a:ext cx="13420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Word object</a:t>
            </a:r>
          </a:p>
        </p:txBody>
      </p:sp>
      <p:sp>
        <p:nvSpPr>
          <p:cNvPr id="63508" name="Line 20"/>
          <p:cNvSpPr>
            <a:spLocks noChangeShapeType="1"/>
          </p:cNvSpPr>
          <p:nvPr/>
        </p:nvSpPr>
        <p:spPr bwMode="auto">
          <a:xfrm>
            <a:off x="8382000" y="4191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8686800" y="4267200"/>
            <a:ext cx="11912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print object</a:t>
            </a:r>
          </a:p>
          <a:p>
            <a:r>
              <a:rPr lang="en-US" altLang="en-US" sz="1400"/>
              <a:t>display object</a:t>
            </a:r>
          </a:p>
        </p:txBody>
      </p:sp>
      <p:sp>
        <p:nvSpPr>
          <p:cNvPr id="63510" name="Line 22"/>
          <p:cNvSpPr>
            <a:spLocks noChangeShapeType="1"/>
          </p:cNvSpPr>
          <p:nvPr/>
        </p:nvSpPr>
        <p:spPr bwMode="auto">
          <a:xfrm flipV="1">
            <a:off x="7010400" y="30480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1" name="Line 23"/>
          <p:cNvSpPr>
            <a:spLocks noChangeShapeType="1"/>
          </p:cNvSpPr>
          <p:nvPr/>
        </p:nvSpPr>
        <p:spPr bwMode="auto">
          <a:xfrm flipH="1" flipV="1">
            <a:off x="8077200" y="30480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519" name="Group 31"/>
          <p:cNvGrpSpPr>
            <a:grpSpLocks/>
          </p:cNvGrpSpPr>
          <p:nvPr/>
        </p:nvGrpSpPr>
        <p:grpSpPr bwMode="auto">
          <a:xfrm>
            <a:off x="7315200" y="5029200"/>
            <a:ext cx="1752600" cy="1143000"/>
            <a:chOff x="3552" y="3168"/>
            <a:chExt cx="1104" cy="720"/>
          </a:xfrm>
        </p:grpSpPr>
        <p:sp>
          <p:nvSpPr>
            <p:cNvPr id="63515" name="AutoShape 27"/>
            <p:cNvSpPr>
              <a:spLocks noChangeArrowheads="1"/>
            </p:cNvSpPr>
            <p:nvPr/>
          </p:nvSpPr>
          <p:spPr bwMode="auto">
            <a:xfrm>
              <a:off x="3552" y="3168"/>
              <a:ext cx="1104" cy="72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6" name="Text Box 28"/>
            <p:cNvSpPr txBox="1">
              <a:spLocks noChangeArrowheads="1"/>
            </p:cNvSpPr>
            <p:nvPr/>
          </p:nvSpPr>
          <p:spPr bwMode="auto">
            <a:xfrm>
              <a:off x="3744" y="3168"/>
              <a:ext cx="77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808080"/>
                  </a:solidFill>
                </a:rPr>
                <a:t>new object</a:t>
              </a:r>
            </a:p>
          </p:txBody>
        </p:sp>
        <p:sp>
          <p:nvSpPr>
            <p:cNvPr id="63517" name="Line 29"/>
            <p:cNvSpPr>
              <a:spLocks noChangeShapeType="1"/>
            </p:cNvSpPr>
            <p:nvPr/>
          </p:nvSpPr>
          <p:spPr bwMode="auto">
            <a:xfrm>
              <a:off x="3552" y="340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8" name="Text Box 30"/>
            <p:cNvSpPr txBox="1">
              <a:spLocks noChangeArrowheads="1"/>
            </p:cNvSpPr>
            <p:nvPr/>
          </p:nvSpPr>
          <p:spPr bwMode="auto">
            <a:xfrm>
              <a:off x="3648" y="3456"/>
              <a:ext cx="96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>
                  <a:solidFill>
                    <a:srgbClr val="808080"/>
                  </a:solidFill>
                </a:rPr>
                <a:t>print object</a:t>
              </a:r>
            </a:p>
            <a:p>
              <a:r>
                <a:rPr lang="en-US" altLang="en-US" sz="1400">
                  <a:solidFill>
                    <a:srgbClr val="808080"/>
                  </a:solidFill>
                </a:rPr>
                <a:t>display object</a:t>
              </a:r>
            </a:p>
          </p:txBody>
        </p:sp>
      </p:grpSp>
      <p:sp>
        <p:nvSpPr>
          <p:cNvPr id="63520" name="Line 32"/>
          <p:cNvSpPr>
            <a:spLocks noChangeShapeType="1"/>
          </p:cNvSpPr>
          <p:nvPr/>
        </p:nvSpPr>
        <p:spPr bwMode="auto">
          <a:xfrm flipH="1" flipV="1">
            <a:off x="7924800" y="3048000"/>
            <a:ext cx="304800" cy="1981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7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05" name="AutoShape 49"/>
          <p:cNvSpPr>
            <a:spLocks noChangeArrowheads="1"/>
          </p:cNvSpPr>
          <p:nvPr/>
        </p:nvSpPr>
        <p:spPr bwMode="auto">
          <a:xfrm>
            <a:off x="3200400" y="1828800"/>
            <a:ext cx="4953000" cy="2819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simple example*</a:t>
            </a:r>
          </a:p>
        </p:txBody>
      </p:sp>
      <p:grpSp>
        <p:nvGrpSpPr>
          <p:cNvPr id="70668" name="Group 12"/>
          <p:cNvGrpSpPr>
            <a:grpSpLocks/>
          </p:cNvGrpSpPr>
          <p:nvPr/>
        </p:nvGrpSpPr>
        <p:grpSpPr bwMode="auto">
          <a:xfrm>
            <a:off x="5257800" y="1905000"/>
            <a:ext cx="1066800" cy="1143000"/>
            <a:chOff x="2304" y="1344"/>
            <a:chExt cx="672" cy="720"/>
          </a:xfrm>
        </p:grpSpPr>
        <p:sp>
          <p:nvSpPr>
            <p:cNvPr id="70662" name="AutoShape 6"/>
            <p:cNvSpPr>
              <a:spLocks noChangeArrowheads="1"/>
            </p:cNvSpPr>
            <p:nvPr/>
          </p:nvSpPr>
          <p:spPr bwMode="auto">
            <a:xfrm>
              <a:off x="2304" y="1344"/>
              <a:ext cx="672" cy="72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63" name="Text Box 7"/>
            <p:cNvSpPr txBox="1">
              <a:spLocks noChangeArrowheads="1"/>
            </p:cNvSpPr>
            <p:nvPr/>
          </p:nvSpPr>
          <p:spPr bwMode="auto">
            <a:xfrm>
              <a:off x="2370" y="1376"/>
              <a:ext cx="42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animal</a:t>
              </a:r>
            </a:p>
          </p:txBody>
        </p:sp>
        <p:sp>
          <p:nvSpPr>
            <p:cNvPr id="70664" name="Line 8"/>
            <p:cNvSpPr>
              <a:spLocks noChangeShapeType="1"/>
            </p:cNvSpPr>
            <p:nvPr/>
          </p:nvSpPr>
          <p:spPr bwMode="auto">
            <a:xfrm>
              <a:off x="2304" y="158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65" name="Text Box 9"/>
            <p:cNvSpPr txBox="1">
              <a:spLocks noChangeArrowheads="1"/>
            </p:cNvSpPr>
            <p:nvPr/>
          </p:nvSpPr>
          <p:spPr bwMode="auto">
            <a:xfrm>
              <a:off x="2400" y="1584"/>
              <a:ext cx="480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type</a:t>
              </a:r>
            </a:p>
            <a:p>
              <a:r>
                <a:rPr lang="en-US" altLang="en-US" sz="1400"/>
                <a:t>eats</a:t>
              </a:r>
            </a:p>
            <a:p>
              <a:r>
                <a:rPr lang="en-US" altLang="en-US" sz="1400"/>
                <a:t>sound</a:t>
              </a:r>
            </a:p>
          </p:txBody>
        </p:sp>
      </p:grpSp>
      <p:grpSp>
        <p:nvGrpSpPr>
          <p:cNvPr id="70669" name="Group 13"/>
          <p:cNvGrpSpPr>
            <a:grpSpLocks/>
          </p:cNvGrpSpPr>
          <p:nvPr/>
        </p:nvGrpSpPr>
        <p:grpSpPr bwMode="auto">
          <a:xfrm>
            <a:off x="3810000" y="3352800"/>
            <a:ext cx="1066800" cy="1143000"/>
            <a:chOff x="2304" y="1344"/>
            <a:chExt cx="672" cy="720"/>
          </a:xfrm>
        </p:grpSpPr>
        <p:sp>
          <p:nvSpPr>
            <p:cNvPr id="70670" name="AutoShape 14"/>
            <p:cNvSpPr>
              <a:spLocks noChangeArrowheads="1"/>
            </p:cNvSpPr>
            <p:nvPr/>
          </p:nvSpPr>
          <p:spPr bwMode="auto">
            <a:xfrm>
              <a:off x="2304" y="1344"/>
              <a:ext cx="672" cy="72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71" name="Text Box 15"/>
            <p:cNvSpPr txBox="1">
              <a:spLocks noChangeArrowheads="1"/>
            </p:cNvSpPr>
            <p:nvPr/>
          </p:nvSpPr>
          <p:spPr bwMode="auto">
            <a:xfrm>
              <a:off x="2370" y="1376"/>
              <a:ext cx="58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herbivore</a:t>
              </a:r>
            </a:p>
          </p:txBody>
        </p:sp>
        <p:sp>
          <p:nvSpPr>
            <p:cNvPr id="70672" name="Line 16"/>
            <p:cNvSpPr>
              <a:spLocks noChangeShapeType="1"/>
            </p:cNvSpPr>
            <p:nvPr/>
          </p:nvSpPr>
          <p:spPr bwMode="auto">
            <a:xfrm>
              <a:off x="2304" y="158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73" name="Text Box 17"/>
            <p:cNvSpPr txBox="1">
              <a:spLocks noChangeArrowheads="1"/>
            </p:cNvSpPr>
            <p:nvPr/>
          </p:nvSpPr>
          <p:spPr bwMode="auto">
            <a:xfrm>
              <a:off x="2400" y="1584"/>
              <a:ext cx="480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type</a:t>
              </a:r>
            </a:p>
            <a:p>
              <a:r>
                <a:rPr lang="en-US" altLang="en-US" sz="1400"/>
                <a:t>eats</a:t>
              </a:r>
            </a:p>
            <a:p>
              <a:r>
                <a:rPr lang="en-US" altLang="en-US" sz="1400"/>
                <a:t>sound </a:t>
              </a:r>
            </a:p>
          </p:txBody>
        </p:sp>
      </p:grpSp>
      <p:grpSp>
        <p:nvGrpSpPr>
          <p:cNvPr id="70674" name="Group 18"/>
          <p:cNvGrpSpPr>
            <a:grpSpLocks/>
          </p:cNvGrpSpPr>
          <p:nvPr/>
        </p:nvGrpSpPr>
        <p:grpSpPr bwMode="auto">
          <a:xfrm>
            <a:off x="5257800" y="3352800"/>
            <a:ext cx="1066800" cy="1143000"/>
            <a:chOff x="2304" y="1344"/>
            <a:chExt cx="672" cy="720"/>
          </a:xfrm>
        </p:grpSpPr>
        <p:sp>
          <p:nvSpPr>
            <p:cNvPr id="70675" name="AutoShape 19"/>
            <p:cNvSpPr>
              <a:spLocks noChangeArrowheads="1"/>
            </p:cNvSpPr>
            <p:nvPr/>
          </p:nvSpPr>
          <p:spPr bwMode="auto">
            <a:xfrm>
              <a:off x="2304" y="1344"/>
              <a:ext cx="672" cy="72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76" name="Text Box 20"/>
            <p:cNvSpPr txBox="1">
              <a:spLocks noChangeArrowheads="1"/>
            </p:cNvSpPr>
            <p:nvPr/>
          </p:nvSpPr>
          <p:spPr bwMode="auto">
            <a:xfrm>
              <a:off x="2370" y="1376"/>
              <a:ext cx="54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carnivore</a:t>
              </a:r>
            </a:p>
          </p:txBody>
        </p:sp>
        <p:sp>
          <p:nvSpPr>
            <p:cNvPr id="70677" name="Line 21"/>
            <p:cNvSpPr>
              <a:spLocks noChangeShapeType="1"/>
            </p:cNvSpPr>
            <p:nvPr/>
          </p:nvSpPr>
          <p:spPr bwMode="auto">
            <a:xfrm>
              <a:off x="2304" y="158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78" name="Text Box 22"/>
            <p:cNvSpPr txBox="1">
              <a:spLocks noChangeArrowheads="1"/>
            </p:cNvSpPr>
            <p:nvPr/>
          </p:nvSpPr>
          <p:spPr bwMode="auto">
            <a:xfrm>
              <a:off x="2400" y="1584"/>
              <a:ext cx="480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type</a:t>
              </a:r>
            </a:p>
            <a:p>
              <a:r>
                <a:rPr lang="en-US" altLang="en-US" sz="1400"/>
                <a:t>eats</a:t>
              </a:r>
            </a:p>
            <a:p>
              <a:r>
                <a:rPr lang="en-US" altLang="en-US" sz="1400"/>
                <a:t>sound </a:t>
              </a:r>
            </a:p>
          </p:txBody>
        </p:sp>
      </p:grpSp>
      <p:grpSp>
        <p:nvGrpSpPr>
          <p:cNvPr id="70679" name="Group 23"/>
          <p:cNvGrpSpPr>
            <a:grpSpLocks/>
          </p:cNvGrpSpPr>
          <p:nvPr/>
        </p:nvGrpSpPr>
        <p:grpSpPr bwMode="auto">
          <a:xfrm>
            <a:off x="6705600" y="3352800"/>
            <a:ext cx="1066800" cy="1143000"/>
            <a:chOff x="2304" y="1344"/>
            <a:chExt cx="672" cy="720"/>
          </a:xfrm>
        </p:grpSpPr>
        <p:sp>
          <p:nvSpPr>
            <p:cNvPr id="70680" name="AutoShape 24"/>
            <p:cNvSpPr>
              <a:spLocks noChangeArrowheads="1"/>
            </p:cNvSpPr>
            <p:nvPr/>
          </p:nvSpPr>
          <p:spPr bwMode="auto">
            <a:xfrm>
              <a:off x="2304" y="1344"/>
              <a:ext cx="672" cy="72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81" name="Text Box 25"/>
            <p:cNvSpPr txBox="1">
              <a:spLocks noChangeArrowheads="1"/>
            </p:cNvSpPr>
            <p:nvPr/>
          </p:nvSpPr>
          <p:spPr bwMode="auto">
            <a:xfrm>
              <a:off x="2370" y="1376"/>
              <a:ext cx="57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omnivore</a:t>
              </a:r>
            </a:p>
          </p:txBody>
        </p:sp>
        <p:sp>
          <p:nvSpPr>
            <p:cNvPr id="70682" name="Line 26"/>
            <p:cNvSpPr>
              <a:spLocks noChangeShapeType="1"/>
            </p:cNvSpPr>
            <p:nvPr/>
          </p:nvSpPr>
          <p:spPr bwMode="auto">
            <a:xfrm>
              <a:off x="2304" y="158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83" name="Text Box 27"/>
            <p:cNvSpPr txBox="1">
              <a:spLocks noChangeArrowheads="1"/>
            </p:cNvSpPr>
            <p:nvPr/>
          </p:nvSpPr>
          <p:spPr bwMode="auto">
            <a:xfrm>
              <a:off x="2400" y="1584"/>
              <a:ext cx="480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type</a:t>
              </a:r>
            </a:p>
            <a:p>
              <a:r>
                <a:rPr lang="en-US" altLang="en-US" sz="1400"/>
                <a:t>eats</a:t>
              </a:r>
            </a:p>
            <a:p>
              <a:r>
                <a:rPr lang="en-US" altLang="en-US" sz="1400"/>
                <a:t>sound</a:t>
              </a:r>
            </a:p>
          </p:txBody>
        </p:sp>
      </p:grpSp>
      <p:grpSp>
        <p:nvGrpSpPr>
          <p:cNvPr id="70684" name="Group 28"/>
          <p:cNvGrpSpPr>
            <a:grpSpLocks/>
          </p:cNvGrpSpPr>
          <p:nvPr/>
        </p:nvGrpSpPr>
        <p:grpSpPr bwMode="auto">
          <a:xfrm>
            <a:off x="2743200" y="4724400"/>
            <a:ext cx="1066800" cy="1143000"/>
            <a:chOff x="2304" y="1344"/>
            <a:chExt cx="672" cy="720"/>
          </a:xfrm>
        </p:grpSpPr>
        <p:sp>
          <p:nvSpPr>
            <p:cNvPr id="70685" name="AutoShape 29"/>
            <p:cNvSpPr>
              <a:spLocks noChangeArrowheads="1"/>
            </p:cNvSpPr>
            <p:nvPr/>
          </p:nvSpPr>
          <p:spPr bwMode="auto">
            <a:xfrm>
              <a:off x="2304" y="1344"/>
              <a:ext cx="672" cy="72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86" name="Text Box 30"/>
            <p:cNvSpPr txBox="1">
              <a:spLocks noChangeArrowheads="1"/>
            </p:cNvSpPr>
            <p:nvPr/>
          </p:nvSpPr>
          <p:spPr bwMode="auto">
            <a:xfrm>
              <a:off x="2370" y="1376"/>
              <a:ext cx="5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elephant</a:t>
              </a:r>
            </a:p>
          </p:txBody>
        </p:sp>
        <p:sp>
          <p:nvSpPr>
            <p:cNvPr id="70687" name="Line 31"/>
            <p:cNvSpPr>
              <a:spLocks noChangeShapeType="1"/>
            </p:cNvSpPr>
            <p:nvPr/>
          </p:nvSpPr>
          <p:spPr bwMode="auto">
            <a:xfrm>
              <a:off x="2304" y="158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88" name="Text Box 32"/>
            <p:cNvSpPr txBox="1">
              <a:spLocks noChangeArrowheads="1"/>
            </p:cNvSpPr>
            <p:nvPr/>
          </p:nvSpPr>
          <p:spPr bwMode="auto">
            <a:xfrm>
              <a:off x="2400" y="1584"/>
              <a:ext cx="480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type</a:t>
              </a:r>
            </a:p>
            <a:p>
              <a:r>
                <a:rPr lang="en-US" altLang="en-US" sz="1400"/>
                <a:t>eats</a:t>
              </a:r>
            </a:p>
            <a:p>
              <a:r>
                <a:rPr lang="en-US" altLang="en-US" sz="1400"/>
                <a:t>sound</a:t>
              </a:r>
            </a:p>
          </p:txBody>
        </p:sp>
      </p:grpSp>
      <p:grpSp>
        <p:nvGrpSpPr>
          <p:cNvPr id="70689" name="Group 33"/>
          <p:cNvGrpSpPr>
            <a:grpSpLocks/>
          </p:cNvGrpSpPr>
          <p:nvPr/>
        </p:nvGrpSpPr>
        <p:grpSpPr bwMode="auto">
          <a:xfrm>
            <a:off x="5257800" y="4724400"/>
            <a:ext cx="1066800" cy="1143000"/>
            <a:chOff x="2304" y="1344"/>
            <a:chExt cx="672" cy="720"/>
          </a:xfrm>
        </p:grpSpPr>
        <p:sp>
          <p:nvSpPr>
            <p:cNvPr id="70690" name="AutoShape 34"/>
            <p:cNvSpPr>
              <a:spLocks noChangeArrowheads="1"/>
            </p:cNvSpPr>
            <p:nvPr/>
          </p:nvSpPr>
          <p:spPr bwMode="auto">
            <a:xfrm>
              <a:off x="2304" y="1344"/>
              <a:ext cx="672" cy="72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1" name="Text Box 35"/>
            <p:cNvSpPr txBox="1">
              <a:spLocks noChangeArrowheads="1"/>
            </p:cNvSpPr>
            <p:nvPr/>
          </p:nvSpPr>
          <p:spPr bwMode="auto">
            <a:xfrm>
              <a:off x="2370" y="1376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lion</a:t>
              </a:r>
            </a:p>
          </p:txBody>
        </p:sp>
        <p:sp>
          <p:nvSpPr>
            <p:cNvPr id="70692" name="Line 36"/>
            <p:cNvSpPr>
              <a:spLocks noChangeShapeType="1"/>
            </p:cNvSpPr>
            <p:nvPr/>
          </p:nvSpPr>
          <p:spPr bwMode="auto">
            <a:xfrm>
              <a:off x="2304" y="158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93" name="Text Box 37"/>
            <p:cNvSpPr txBox="1">
              <a:spLocks noChangeArrowheads="1"/>
            </p:cNvSpPr>
            <p:nvPr/>
          </p:nvSpPr>
          <p:spPr bwMode="auto">
            <a:xfrm>
              <a:off x="2400" y="1584"/>
              <a:ext cx="480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type</a:t>
              </a:r>
            </a:p>
            <a:p>
              <a:r>
                <a:rPr lang="en-US" altLang="en-US" sz="1400"/>
                <a:t>eats</a:t>
              </a:r>
            </a:p>
            <a:p>
              <a:r>
                <a:rPr lang="en-US" altLang="en-US" sz="1400"/>
                <a:t>sound </a:t>
              </a:r>
            </a:p>
          </p:txBody>
        </p:sp>
      </p:grpSp>
      <p:grpSp>
        <p:nvGrpSpPr>
          <p:cNvPr id="70694" name="Group 38"/>
          <p:cNvGrpSpPr>
            <a:grpSpLocks/>
          </p:cNvGrpSpPr>
          <p:nvPr/>
        </p:nvGrpSpPr>
        <p:grpSpPr bwMode="auto">
          <a:xfrm>
            <a:off x="7924800" y="4724400"/>
            <a:ext cx="1066800" cy="1143000"/>
            <a:chOff x="2304" y="1344"/>
            <a:chExt cx="672" cy="720"/>
          </a:xfrm>
        </p:grpSpPr>
        <p:sp>
          <p:nvSpPr>
            <p:cNvPr id="70695" name="AutoShape 39"/>
            <p:cNvSpPr>
              <a:spLocks noChangeArrowheads="1"/>
            </p:cNvSpPr>
            <p:nvPr/>
          </p:nvSpPr>
          <p:spPr bwMode="auto">
            <a:xfrm>
              <a:off x="2304" y="1344"/>
              <a:ext cx="672" cy="72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6" name="Text Box 40"/>
            <p:cNvSpPr txBox="1">
              <a:spLocks noChangeArrowheads="1"/>
            </p:cNvSpPr>
            <p:nvPr/>
          </p:nvSpPr>
          <p:spPr bwMode="auto">
            <a:xfrm>
              <a:off x="2370" y="1376"/>
              <a:ext cx="33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bear</a:t>
              </a:r>
            </a:p>
          </p:txBody>
        </p:sp>
        <p:sp>
          <p:nvSpPr>
            <p:cNvPr id="70697" name="Line 41"/>
            <p:cNvSpPr>
              <a:spLocks noChangeShapeType="1"/>
            </p:cNvSpPr>
            <p:nvPr/>
          </p:nvSpPr>
          <p:spPr bwMode="auto">
            <a:xfrm>
              <a:off x="2304" y="158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98" name="Text Box 42"/>
            <p:cNvSpPr txBox="1">
              <a:spLocks noChangeArrowheads="1"/>
            </p:cNvSpPr>
            <p:nvPr/>
          </p:nvSpPr>
          <p:spPr bwMode="auto">
            <a:xfrm>
              <a:off x="2400" y="1584"/>
              <a:ext cx="480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type</a:t>
              </a:r>
            </a:p>
            <a:p>
              <a:r>
                <a:rPr lang="en-US" altLang="en-US" sz="1400"/>
                <a:t>eats</a:t>
              </a:r>
            </a:p>
            <a:p>
              <a:r>
                <a:rPr lang="en-US" altLang="en-US" sz="1400"/>
                <a:t>sound </a:t>
              </a:r>
            </a:p>
          </p:txBody>
        </p:sp>
      </p:grpSp>
      <p:sp>
        <p:nvSpPr>
          <p:cNvPr id="70699" name="Line 43"/>
          <p:cNvSpPr>
            <a:spLocks noChangeShapeType="1"/>
          </p:cNvSpPr>
          <p:nvPr/>
        </p:nvSpPr>
        <p:spPr bwMode="auto">
          <a:xfrm flipV="1">
            <a:off x="4343400" y="2971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00" name="Line 44"/>
          <p:cNvSpPr>
            <a:spLocks noChangeShapeType="1"/>
          </p:cNvSpPr>
          <p:nvPr/>
        </p:nvSpPr>
        <p:spPr bwMode="auto">
          <a:xfrm flipV="1">
            <a:off x="57912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01" name="Line 45"/>
          <p:cNvSpPr>
            <a:spLocks noChangeShapeType="1"/>
          </p:cNvSpPr>
          <p:nvPr/>
        </p:nvSpPr>
        <p:spPr bwMode="auto">
          <a:xfrm flipH="1" flipV="1">
            <a:off x="6248400" y="30480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02" name="Line 46"/>
          <p:cNvSpPr>
            <a:spLocks noChangeShapeType="1"/>
          </p:cNvSpPr>
          <p:nvPr/>
        </p:nvSpPr>
        <p:spPr bwMode="auto">
          <a:xfrm flipV="1">
            <a:off x="3276600" y="44958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03" name="Line 47"/>
          <p:cNvSpPr>
            <a:spLocks noChangeShapeType="1"/>
          </p:cNvSpPr>
          <p:nvPr/>
        </p:nvSpPr>
        <p:spPr bwMode="auto">
          <a:xfrm flipV="1">
            <a:off x="5791200" y="4495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04" name="Line 48"/>
          <p:cNvSpPr>
            <a:spLocks noChangeShapeType="1"/>
          </p:cNvSpPr>
          <p:nvPr/>
        </p:nvSpPr>
        <p:spPr bwMode="auto">
          <a:xfrm flipH="1" flipV="1">
            <a:off x="7696200" y="44196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06" name="AutoShape 50"/>
          <p:cNvSpPr>
            <a:spLocks noChangeArrowheads="1"/>
          </p:cNvSpPr>
          <p:nvPr/>
        </p:nvSpPr>
        <p:spPr bwMode="auto">
          <a:xfrm>
            <a:off x="8305800" y="1828800"/>
            <a:ext cx="1905000" cy="1371600"/>
          </a:xfrm>
          <a:prstGeom prst="wedgeRoundRectCallout">
            <a:avLst>
              <a:gd name="adj1" fmla="val -58583"/>
              <a:gd name="adj2" fmla="val 6875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Does it make</a:t>
            </a:r>
          </a:p>
          <a:p>
            <a:pPr algn="ctr"/>
            <a:r>
              <a:rPr lang="en-US" altLang="en-US"/>
              <a:t>sense to instantiate these classes?</a:t>
            </a:r>
          </a:p>
        </p:txBody>
      </p:sp>
      <p:sp>
        <p:nvSpPr>
          <p:cNvPr id="70707" name="Text Box 51"/>
          <p:cNvSpPr txBox="1">
            <a:spLocks noChangeArrowheads="1"/>
          </p:cNvSpPr>
          <p:nvPr/>
        </p:nvSpPr>
        <p:spPr bwMode="auto">
          <a:xfrm>
            <a:off x="2346326" y="6437313"/>
            <a:ext cx="44106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*Adapted from Head First Java, O’Reilly Press</a:t>
            </a:r>
          </a:p>
        </p:txBody>
      </p:sp>
    </p:spTree>
    <p:extLst>
      <p:ext uri="{BB962C8B-B14F-4D97-AF65-F5344CB8AC3E}">
        <p14:creationId xmlns:p14="http://schemas.microsoft.com/office/powerpoint/2010/main" val="359792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126"/>
            <a:ext cx="10515600" cy="710640"/>
          </a:xfrm>
        </p:spPr>
        <p:txBody>
          <a:bodyPr/>
          <a:lstStyle/>
          <a:p>
            <a:r>
              <a:rPr lang="en-US" smtClean="0"/>
              <a:t>Referensi Pendukung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1" y="699247"/>
            <a:ext cx="8819778" cy="6158753"/>
          </a:xfrm>
        </p:spPr>
        <p:txBody>
          <a:bodyPr>
            <a:noAutofit/>
          </a:bodyPr>
          <a:lstStyle/>
          <a:p>
            <a:pPr marL="514350" indent="-51435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900" b="1" smtClean="0"/>
              <a:t>Eric </a:t>
            </a:r>
            <a:r>
              <a:rPr lang="en-US" sz="1900" b="1"/>
              <a:t>Freeman &amp; Elisabeth Freeman; Head First Design Patterns; O’Reilly; 2004</a:t>
            </a:r>
            <a:endParaRPr lang="en-US" sz="1900"/>
          </a:p>
          <a:p>
            <a:pPr marL="514350" indent="-51435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900" smtClean="0"/>
              <a:t>Allen </a:t>
            </a:r>
            <a:r>
              <a:rPr lang="en-US" sz="1900"/>
              <a:t>Holub; Holub on Patterns: Learning Design Patterns by Looking at Code; Apress; 2004</a:t>
            </a:r>
          </a:p>
          <a:p>
            <a:pPr marL="514350" indent="-51435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900" smtClean="0"/>
              <a:t>Christopher </a:t>
            </a:r>
            <a:r>
              <a:rPr lang="en-US" sz="1900"/>
              <a:t>G. Lasater; Design Patterns; Wordware Publishing Inc.; 2007</a:t>
            </a:r>
          </a:p>
          <a:p>
            <a:pPr marL="514350" indent="-51435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900" smtClean="0"/>
              <a:t>Erich </a:t>
            </a:r>
            <a:r>
              <a:rPr lang="en-US" sz="1900"/>
              <a:t>Gamma, et.al.; Design Patterns: Elements of Reusable Object Oriented Software; Addison-Wesley Intl.; 1994</a:t>
            </a:r>
          </a:p>
          <a:p>
            <a:pPr marL="514350" indent="-51435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900" smtClean="0"/>
              <a:t>James </a:t>
            </a:r>
            <a:r>
              <a:rPr lang="en-US" sz="1900"/>
              <a:t>W. Cooper; Introduction to Design Patterns in C#, IBM TJ Watson Research Center; 2002</a:t>
            </a:r>
          </a:p>
          <a:p>
            <a:pPr marL="514350" indent="-51435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900" smtClean="0"/>
              <a:t>Jason </a:t>
            </a:r>
            <a:r>
              <a:rPr lang="en-US" sz="1900"/>
              <a:t>McDonald; Design Patterns, DZone Refcards; www.dzone.com; 2008</a:t>
            </a:r>
          </a:p>
          <a:p>
            <a:pPr marL="514350" indent="-51435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900" smtClean="0"/>
              <a:t>Metsker</a:t>
            </a:r>
            <a:r>
              <a:rPr lang="en-US" sz="1900"/>
              <a:t>, Steven John, William C. Wake, Design Patterns in Java 2nd ed., Addison-Wesley Professional, 2006.</a:t>
            </a:r>
          </a:p>
          <a:p>
            <a:pPr marL="514350" indent="-51435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900" smtClean="0"/>
              <a:t>Metsker</a:t>
            </a:r>
            <a:r>
              <a:rPr lang="en-US" sz="1900"/>
              <a:t>, Steven John, Design Patterns in C#, Addison-Wesley Professional, 2004.</a:t>
            </a:r>
          </a:p>
          <a:p>
            <a:pPr marL="514350" indent="-51435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900" smtClean="0"/>
              <a:t>Steve </a:t>
            </a:r>
            <a:r>
              <a:rPr lang="en-US" sz="1900"/>
              <a:t>Holzner, PhD.; </a:t>
            </a:r>
            <a:r>
              <a:rPr lang="en-US" sz="1900" b="1"/>
              <a:t>Design Patterns for Dummies</a:t>
            </a:r>
            <a:r>
              <a:rPr lang="en-US" sz="1900"/>
              <a:t>; Wiley Publishing, Inc</a:t>
            </a:r>
            <a:r>
              <a:rPr lang="en-US" sz="1900"/>
              <a:t>.; </a:t>
            </a:r>
            <a:r>
              <a:rPr lang="en-US" sz="1900" smtClean="0"/>
              <a:t>2006</a:t>
            </a:r>
          </a:p>
          <a:p>
            <a:pPr marL="514350" indent="-51435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900" b="1" smtClean="0"/>
              <a:t>http://www.dofactory.com</a:t>
            </a:r>
          </a:p>
          <a:p>
            <a:pPr marL="514350" indent="-51435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900" smtClean="0"/>
              <a:t>etc</a:t>
            </a:r>
            <a:endParaRPr lang="en-US" sz="1900"/>
          </a:p>
        </p:txBody>
      </p:sp>
      <p:pic>
        <p:nvPicPr>
          <p:cNvPr id="1030" name="Picture 6" descr="http://t2.gstatic.com/images?q=tbn:ANd9GcRu-Xe1Rjn33dHUHpOLxB_oUlZlXNW4CO-sYtw59u8frDi5BBg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188" y="466446"/>
            <a:ext cx="2971799" cy="3554225"/>
          </a:xfrm>
          <a:prstGeom prst="rect">
            <a:avLst/>
          </a:prstGeom>
          <a:ln w="228600" cap="sq" cmpd="thickThin">
            <a:solidFill>
              <a:schemeClr val="accent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63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Abstract Classes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/>
              <a:t>When it does not make sense to instantiate a particular class, but it makes sense to define them for the purpose of organization, use an “Abstract” class.</a:t>
            </a:r>
          </a:p>
          <a:p>
            <a:r>
              <a:rPr lang="en-US" altLang="en-US" sz="2700"/>
              <a:t>Abstract class cannot be instantiated – they can only be “extended”</a:t>
            </a:r>
          </a:p>
          <a:p>
            <a:r>
              <a:rPr lang="en-US" altLang="en-US" sz="2700"/>
              <a:t>Abstract classes can have abstract methods as well.. These methods have to be implemented in the concrete classes.</a:t>
            </a:r>
          </a:p>
        </p:txBody>
      </p:sp>
    </p:spTree>
    <p:extLst>
      <p:ext uri="{BB962C8B-B14F-4D97-AF65-F5344CB8AC3E}">
        <p14:creationId xmlns:p14="http://schemas.microsoft.com/office/powerpoint/2010/main" val="117000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Role of Interfaces</a:t>
            </a:r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How does one deal with multiple inheritance?</a:t>
            </a:r>
          </a:p>
        </p:txBody>
      </p:sp>
    </p:spTree>
    <p:extLst>
      <p:ext uri="{BB962C8B-B14F-4D97-AF65-F5344CB8AC3E}">
        <p14:creationId xmlns:p14="http://schemas.microsoft.com/office/powerpoint/2010/main" val="230972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Inheritance</a:t>
            </a:r>
          </a:p>
        </p:txBody>
      </p:sp>
      <p:grpSp>
        <p:nvGrpSpPr>
          <p:cNvPr id="77829" name="Group 5"/>
          <p:cNvGrpSpPr>
            <a:grpSpLocks/>
          </p:cNvGrpSpPr>
          <p:nvPr/>
        </p:nvGrpSpPr>
        <p:grpSpPr bwMode="auto">
          <a:xfrm>
            <a:off x="5943600" y="2362200"/>
            <a:ext cx="1066800" cy="1143000"/>
            <a:chOff x="2304" y="1344"/>
            <a:chExt cx="672" cy="720"/>
          </a:xfrm>
        </p:grpSpPr>
        <p:sp>
          <p:nvSpPr>
            <p:cNvPr id="77830" name="AutoShape 6"/>
            <p:cNvSpPr>
              <a:spLocks noChangeArrowheads="1"/>
            </p:cNvSpPr>
            <p:nvPr/>
          </p:nvSpPr>
          <p:spPr bwMode="auto">
            <a:xfrm>
              <a:off x="2304" y="1344"/>
              <a:ext cx="672" cy="72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1" name="Text Box 7"/>
            <p:cNvSpPr txBox="1">
              <a:spLocks noChangeArrowheads="1"/>
            </p:cNvSpPr>
            <p:nvPr/>
          </p:nvSpPr>
          <p:spPr bwMode="auto">
            <a:xfrm>
              <a:off x="2370" y="1376"/>
              <a:ext cx="42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animal</a:t>
              </a:r>
            </a:p>
          </p:txBody>
        </p:sp>
        <p:sp>
          <p:nvSpPr>
            <p:cNvPr id="77832" name="Line 8"/>
            <p:cNvSpPr>
              <a:spLocks noChangeShapeType="1"/>
            </p:cNvSpPr>
            <p:nvPr/>
          </p:nvSpPr>
          <p:spPr bwMode="auto">
            <a:xfrm>
              <a:off x="2304" y="158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3" name="Text Box 9"/>
            <p:cNvSpPr txBox="1">
              <a:spLocks noChangeArrowheads="1"/>
            </p:cNvSpPr>
            <p:nvPr/>
          </p:nvSpPr>
          <p:spPr bwMode="auto">
            <a:xfrm>
              <a:off x="2400" y="1584"/>
              <a:ext cx="48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eats</a:t>
              </a:r>
            </a:p>
            <a:p>
              <a:r>
                <a:rPr lang="en-US" altLang="en-US" sz="1400"/>
                <a:t>sound</a:t>
              </a:r>
            </a:p>
          </p:txBody>
        </p:sp>
      </p:grpSp>
      <p:grpSp>
        <p:nvGrpSpPr>
          <p:cNvPr id="77834" name="Group 10"/>
          <p:cNvGrpSpPr>
            <a:grpSpLocks/>
          </p:cNvGrpSpPr>
          <p:nvPr/>
        </p:nvGrpSpPr>
        <p:grpSpPr bwMode="auto">
          <a:xfrm>
            <a:off x="3581400" y="4038600"/>
            <a:ext cx="1066800" cy="1143000"/>
            <a:chOff x="2304" y="1344"/>
            <a:chExt cx="672" cy="720"/>
          </a:xfrm>
        </p:grpSpPr>
        <p:sp>
          <p:nvSpPr>
            <p:cNvPr id="77835" name="AutoShape 11"/>
            <p:cNvSpPr>
              <a:spLocks noChangeArrowheads="1"/>
            </p:cNvSpPr>
            <p:nvPr/>
          </p:nvSpPr>
          <p:spPr bwMode="auto">
            <a:xfrm>
              <a:off x="2304" y="1344"/>
              <a:ext cx="672" cy="72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36" name="Text Box 12"/>
            <p:cNvSpPr txBox="1">
              <a:spLocks noChangeArrowheads="1"/>
            </p:cNvSpPr>
            <p:nvPr/>
          </p:nvSpPr>
          <p:spPr bwMode="auto">
            <a:xfrm>
              <a:off x="2370" y="1376"/>
              <a:ext cx="25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cat</a:t>
              </a:r>
            </a:p>
          </p:txBody>
        </p:sp>
        <p:sp>
          <p:nvSpPr>
            <p:cNvPr id="77837" name="Line 13"/>
            <p:cNvSpPr>
              <a:spLocks noChangeShapeType="1"/>
            </p:cNvSpPr>
            <p:nvPr/>
          </p:nvSpPr>
          <p:spPr bwMode="auto">
            <a:xfrm>
              <a:off x="2304" y="158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8" name="Text Box 14"/>
            <p:cNvSpPr txBox="1">
              <a:spLocks noChangeArrowheads="1"/>
            </p:cNvSpPr>
            <p:nvPr/>
          </p:nvSpPr>
          <p:spPr bwMode="auto">
            <a:xfrm>
              <a:off x="2400" y="1584"/>
              <a:ext cx="48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eats</a:t>
              </a:r>
            </a:p>
            <a:p>
              <a:r>
                <a:rPr lang="en-US" altLang="en-US" sz="1400"/>
                <a:t>sound</a:t>
              </a:r>
            </a:p>
          </p:txBody>
        </p:sp>
      </p:grpSp>
      <p:grpSp>
        <p:nvGrpSpPr>
          <p:cNvPr id="77839" name="Group 15"/>
          <p:cNvGrpSpPr>
            <a:grpSpLocks/>
          </p:cNvGrpSpPr>
          <p:nvPr/>
        </p:nvGrpSpPr>
        <p:grpSpPr bwMode="auto">
          <a:xfrm>
            <a:off x="5334000" y="4038600"/>
            <a:ext cx="1066800" cy="1143000"/>
            <a:chOff x="2304" y="1344"/>
            <a:chExt cx="672" cy="720"/>
          </a:xfrm>
        </p:grpSpPr>
        <p:sp>
          <p:nvSpPr>
            <p:cNvPr id="77840" name="AutoShape 16"/>
            <p:cNvSpPr>
              <a:spLocks noChangeArrowheads="1"/>
            </p:cNvSpPr>
            <p:nvPr/>
          </p:nvSpPr>
          <p:spPr bwMode="auto">
            <a:xfrm>
              <a:off x="2304" y="1344"/>
              <a:ext cx="672" cy="72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1" name="Text Box 17"/>
            <p:cNvSpPr txBox="1">
              <a:spLocks noChangeArrowheads="1"/>
            </p:cNvSpPr>
            <p:nvPr/>
          </p:nvSpPr>
          <p:spPr bwMode="auto">
            <a:xfrm>
              <a:off x="2370" y="1376"/>
              <a:ext cx="28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dog</a:t>
              </a:r>
            </a:p>
          </p:txBody>
        </p:sp>
        <p:sp>
          <p:nvSpPr>
            <p:cNvPr id="77842" name="Line 18"/>
            <p:cNvSpPr>
              <a:spLocks noChangeShapeType="1"/>
            </p:cNvSpPr>
            <p:nvPr/>
          </p:nvSpPr>
          <p:spPr bwMode="auto">
            <a:xfrm>
              <a:off x="2304" y="158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3" name="Text Box 19"/>
            <p:cNvSpPr txBox="1">
              <a:spLocks noChangeArrowheads="1"/>
            </p:cNvSpPr>
            <p:nvPr/>
          </p:nvSpPr>
          <p:spPr bwMode="auto">
            <a:xfrm>
              <a:off x="2400" y="1584"/>
              <a:ext cx="48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eats</a:t>
              </a:r>
            </a:p>
            <a:p>
              <a:r>
                <a:rPr lang="en-US" altLang="en-US" sz="1400"/>
                <a:t>sound</a:t>
              </a:r>
            </a:p>
          </p:txBody>
        </p:sp>
      </p:grpSp>
      <p:grpSp>
        <p:nvGrpSpPr>
          <p:cNvPr id="77844" name="Group 20"/>
          <p:cNvGrpSpPr>
            <a:grpSpLocks/>
          </p:cNvGrpSpPr>
          <p:nvPr/>
        </p:nvGrpSpPr>
        <p:grpSpPr bwMode="auto">
          <a:xfrm>
            <a:off x="7086600" y="4038600"/>
            <a:ext cx="1066800" cy="1143000"/>
            <a:chOff x="2304" y="1344"/>
            <a:chExt cx="672" cy="720"/>
          </a:xfrm>
        </p:grpSpPr>
        <p:sp>
          <p:nvSpPr>
            <p:cNvPr id="77845" name="AutoShape 21"/>
            <p:cNvSpPr>
              <a:spLocks noChangeArrowheads="1"/>
            </p:cNvSpPr>
            <p:nvPr/>
          </p:nvSpPr>
          <p:spPr bwMode="auto">
            <a:xfrm>
              <a:off x="2304" y="1344"/>
              <a:ext cx="672" cy="72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6" name="Text Box 22"/>
            <p:cNvSpPr txBox="1">
              <a:spLocks noChangeArrowheads="1"/>
            </p:cNvSpPr>
            <p:nvPr/>
          </p:nvSpPr>
          <p:spPr bwMode="auto">
            <a:xfrm>
              <a:off x="2370" y="1376"/>
              <a:ext cx="38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hippo</a:t>
              </a:r>
            </a:p>
          </p:txBody>
        </p:sp>
        <p:sp>
          <p:nvSpPr>
            <p:cNvPr id="77847" name="Line 23"/>
            <p:cNvSpPr>
              <a:spLocks noChangeShapeType="1"/>
            </p:cNvSpPr>
            <p:nvPr/>
          </p:nvSpPr>
          <p:spPr bwMode="auto">
            <a:xfrm>
              <a:off x="2304" y="158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8" name="Text Box 24"/>
            <p:cNvSpPr txBox="1">
              <a:spLocks noChangeArrowheads="1"/>
            </p:cNvSpPr>
            <p:nvPr/>
          </p:nvSpPr>
          <p:spPr bwMode="auto">
            <a:xfrm>
              <a:off x="2400" y="1584"/>
              <a:ext cx="48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eats</a:t>
              </a:r>
            </a:p>
            <a:p>
              <a:r>
                <a:rPr lang="en-US" altLang="en-US" sz="1400"/>
                <a:t>sound</a:t>
              </a:r>
            </a:p>
          </p:txBody>
        </p:sp>
      </p:grpSp>
      <p:grpSp>
        <p:nvGrpSpPr>
          <p:cNvPr id="77854" name="Group 30"/>
          <p:cNvGrpSpPr>
            <a:grpSpLocks/>
          </p:cNvGrpSpPr>
          <p:nvPr/>
        </p:nvGrpSpPr>
        <p:grpSpPr bwMode="auto">
          <a:xfrm>
            <a:off x="3505200" y="2514600"/>
            <a:ext cx="1447800" cy="838200"/>
            <a:chOff x="1248" y="1248"/>
            <a:chExt cx="960" cy="528"/>
          </a:xfrm>
        </p:grpSpPr>
        <p:sp>
          <p:nvSpPr>
            <p:cNvPr id="77850" name="AutoShape 26"/>
            <p:cNvSpPr>
              <a:spLocks noChangeArrowheads="1"/>
            </p:cNvSpPr>
            <p:nvPr/>
          </p:nvSpPr>
          <p:spPr bwMode="auto">
            <a:xfrm>
              <a:off x="1248" y="1248"/>
              <a:ext cx="960" cy="52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1" name="Text Box 27"/>
            <p:cNvSpPr txBox="1">
              <a:spLocks noChangeArrowheads="1"/>
            </p:cNvSpPr>
            <p:nvPr/>
          </p:nvSpPr>
          <p:spPr bwMode="auto">
            <a:xfrm>
              <a:off x="1592" y="1248"/>
              <a:ext cx="28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pet</a:t>
              </a:r>
            </a:p>
          </p:txBody>
        </p:sp>
        <p:sp>
          <p:nvSpPr>
            <p:cNvPr id="77852" name="Line 28"/>
            <p:cNvSpPr>
              <a:spLocks noChangeShapeType="1"/>
            </p:cNvSpPr>
            <p:nvPr/>
          </p:nvSpPr>
          <p:spPr bwMode="auto">
            <a:xfrm>
              <a:off x="1248" y="144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3" name="Text Box 29"/>
            <p:cNvSpPr txBox="1">
              <a:spLocks noChangeArrowheads="1"/>
            </p:cNvSpPr>
            <p:nvPr/>
          </p:nvSpPr>
          <p:spPr bwMode="auto">
            <a:xfrm>
              <a:off x="1386" y="1488"/>
              <a:ext cx="68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Rollover?</a:t>
              </a:r>
            </a:p>
          </p:txBody>
        </p:sp>
      </p:grpSp>
      <p:sp>
        <p:nvSpPr>
          <p:cNvPr id="77855" name="Line 31"/>
          <p:cNvSpPr>
            <a:spLocks noChangeShapeType="1"/>
          </p:cNvSpPr>
          <p:nvPr/>
        </p:nvSpPr>
        <p:spPr bwMode="auto">
          <a:xfrm flipV="1">
            <a:off x="4114800" y="3429000"/>
            <a:ext cx="1905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6" name="Line 32"/>
          <p:cNvSpPr>
            <a:spLocks noChangeShapeType="1"/>
          </p:cNvSpPr>
          <p:nvPr/>
        </p:nvSpPr>
        <p:spPr bwMode="auto">
          <a:xfrm flipV="1">
            <a:off x="5867400" y="3505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7" name="Line 33"/>
          <p:cNvSpPr>
            <a:spLocks noChangeShapeType="1"/>
          </p:cNvSpPr>
          <p:nvPr/>
        </p:nvSpPr>
        <p:spPr bwMode="auto">
          <a:xfrm flipH="1" flipV="1">
            <a:off x="6400800" y="35052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8" name="Line 34"/>
          <p:cNvSpPr>
            <a:spLocks noChangeShapeType="1"/>
          </p:cNvSpPr>
          <p:nvPr/>
        </p:nvSpPr>
        <p:spPr bwMode="auto">
          <a:xfrm flipV="1">
            <a:off x="41148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9" name="Line 35"/>
          <p:cNvSpPr>
            <a:spLocks noChangeShapeType="1"/>
          </p:cNvSpPr>
          <p:nvPr/>
        </p:nvSpPr>
        <p:spPr bwMode="auto">
          <a:xfrm flipH="1" flipV="1">
            <a:off x="4267200" y="33528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2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 with multiple inheritance*</a:t>
            </a:r>
          </a:p>
        </p:txBody>
      </p:sp>
      <p:sp>
        <p:nvSpPr>
          <p:cNvPr id="79878" name="AutoShape 6"/>
          <p:cNvSpPr>
            <a:spLocks noChangeArrowheads="1"/>
          </p:cNvSpPr>
          <p:nvPr/>
        </p:nvSpPr>
        <p:spPr bwMode="auto">
          <a:xfrm>
            <a:off x="5486400" y="2057400"/>
            <a:ext cx="10668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5486400" y="20574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/>
              <a:t>Digirecord</a:t>
            </a:r>
          </a:p>
        </p:txBody>
      </p:sp>
      <p:sp>
        <p:nvSpPr>
          <p:cNvPr id="79880" name="Line 8"/>
          <p:cNvSpPr>
            <a:spLocks noChangeShapeType="1"/>
          </p:cNvSpPr>
          <p:nvPr/>
        </p:nvSpPr>
        <p:spPr bwMode="auto">
          <a:xfrm>
            <a:off x="5486400" y="2438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5638800" y="24384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/>
              <a:t>burn()</a:t>
            </a:r>
          </a:p>
        </p:txBody>
      </p:sp>
      <p:grpSp>
        <p:nvGrpSpPr>
          <p:cNvPr id="79908" name="Group 36"/>
          <p:cNvGrpSpPr>
            <a:grpSpLocks/>
          </p:cNvGrpSpPr>
          <p:nvPr/>
        </p:nvGrpSpPr>
        <p:grpSpPr bwMode="auto">
          <a:xfrm>
            <a:off x="6934200" y="3657600"/>
            <a:ext cx="1066800" cy="838200"/>
            <a:chOff x="3408" y="2304"/>
            <a:chExt cx="672" cy="528"/>
          </a:xfrm>
        </p:grpSpPr>
        <p:sp>
          <p:nvSpPr>
            <p:cNvPr id="79893" name="AutoShape 21"/>
            <p:cNvSpPr>
              <a:spLocks noChangeArrowheads="1"/>
            </p:cNvSpPr>
            <p:nvPr/>
          </p:nvSpPr>
          <p:spPr bwMode="auto">
            <a:xfrm>
              <a:off x="3408" y="2304"/>
              <a:ext cx="672" cy="52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4" name="Text Box 22"/>
            <p:cNvSpPr txBox="1">
              <a:spLocks noChangeArrowheads="1"/>
            </p:cNvSpPr>
            <p:nvPr/>
          </p:nvSpPr>
          <p:spPr bwMode="auto">
            <a:xfrm>
              <a:off x="3408" y="2336"/>
              <a:ext cx="63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DVDBurner</a:t>
              </a:r>
            </a:p>
          </p:txBody>
        </p:sp>
        <p:sp>
          <p:nvSpPr>
            <p:cNvPr id="79895" name="Line 23"/>
            <p:cNvSpPr>
              <a:spLocks noChangeShapeType="1"/>
            </p:cNvSpPr>
            <p:nvPr/>
          </p:nvSpPr>
          <p:spPr bwMode="auto">
            <a:xfrm>
              <a:off x="3408" y="25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896" name="Text Box 24"/>
            <p:cNvSpPr txBox="1">
              <a:spLocks noChangeArrowheads="1"/>
            </p:cNvSpPr>
            <p:nvPr/>
          </p:nvSpPr>
          <p:spPr bwMode="auto">
            <a:xfrm>
              <a:off x="3504" y="2544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burn()</a:t>
              </a:r>
            </a:p>
          </p:txBody>
        </p:sp>
      </p:grpSp>
      <p:sp>
        <p:nvSpPr>
          <p:cNvPr id="79904" name="Line 32"/>
          <p:cNvSpPr>
            <a:spLocks noChangeShapeType="1"/>
          </p:cNvSpPr>
          <p:nvPr/>
        </p:nvSpPr>
        <p:spPr bwMode="auto">
          <a:xfrm flipH="1" flipV="1">
            <a:off x="6400800" y="2819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9909" name="Group 37"/>
          <p:cNvGrpSpPr>
            <a:grpSpLocks/>
          </p:cNvGrpSpPr>
          <p:nvPr/>
        </p:nvGrpSpPr>
        <p:grpSpPr bwMode="auto">
          <a:xfrm>
            <a:off x="4724400" y="3657600"/>
            <a:ext cx="1066800" cy="838200"/>
            <a:chOff x="3408" y="2304"/>
            <a:chExt cx="672" cy="528"/>
          </a:xfrm>
        </p:grpSpPr>
        <p:sp>
          <p:nvSpPr>
            <p:cNvPr id="79910" name="AutoShape 38"/>
            <p:cNvSpPr>
              <a:spLocks noChangeArrowheads="1"/>
            </p:cNvSpPr>
            <p:nvPr/>
          </p:nvSpPr>
          <p:spPr bwMode="auto">
            <a:xfrm>
              <a:off x="3408" y="2304"/>
              <a:ext cx="672" cy="52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11" name="Text Box 39"/>
            <p:cNvSpPr txBox="1">
              <a:spLocks noChangeArrowheads="1"/>
            </p:cNvSpPr>
            <p:nvPr/>
          </p:nvSpPr>
          <p:spPr bwMode="auto">
            <a:xfrm>
              <a:off x="3408" y="2336"/>
              <a:ext cx="563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CDBurner</a:t>
              </a:r>
            </a:p>
          </p:txBody>
        </p:sp>
        <p:sp>
          <p:nvSpPr>
            <p:cNvPr id="79912" name="Line 40"/>
            <p:cNvSpPr>
              <a:spLocks noChangeShapeType="1"/>
            </p:cNvSpPr>
            <p:nvPr/>
          </p:nvSpPr>
          <p:spPr bwMode="auto">
            <a:xfrm>
              <a:off x="3408" y="25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3" name="Text Box 41"/>
            <p:cNvSpPr txBox="1">
              <a:spLocks noChangeArrowheads="1"/>
            </p:cNvSpPr>
            <p:nvPr/>
          </p:nvSpPr>
          <p:spPr bwMode="auto">
            <a:xfrm>
              <a:off x="3504" y="2544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burn()</a:t>
              </a:r>
            </a:p>
          </p:txBody>
        </p:sp>
      </p:grpSp>
      <p:grpSp>
        <p:nvGrpSpPr>
          <p:cNvPr id="79921" name="Group 49"/>
          <p:cNvGrpSpPr>
            <a:grpSpLocks/>
          </p:cNvGrpSpPr>
          <p:nvPr/>
        </p:nvGrpSpPr>
        <p:grpSpPr bwMode="auto">
          <a:xfrm>
            <a:off x="5410201" y="5105400"/>
            <a:ext cx="1211263" cy="838200"/>
            <a:chOff x="2789" y="3072"/>
            <a:chExt cx="763" cy="528"/>
          </a:xfrm>
        </p:grpSpPr>
        <p:sp>
          <p:nvSpPr>
            <p:cNvPr id="79915" name="AutoShape 43"/>
            <p:cNvSpPr>
              <a:spLocks noChangeArrowheads="1"/>
            </p:cNvSpPr>
            <p:nvPr/>
          </p:nvSpPr>
          <p:spPr bwMode="auto">
            <a:xfrm>
              <a:off x="2832" y="3072"/>
              <a:ext cx="720" cy="52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16" name="Text Box 44"/>
            <p:cNvSpPr txBox="1">
              <a:spLocks noChangeArrowheads="1"/>
            </p:cNvSpPr>
            <p:nvPr/>
          </p:nvSpPr>
          <p:spPr bwMode="auto">
            <a:xfrm>
              <a:off x="2789" y="3104"/>
              <a:ext cx="76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ComboBurner</a:t>
              </a:r>
            </a:p>
          </p:txBody>
        </p:sp>
        <p:sp>
          <p:nvSpPr>
            <p:cNvPr id="79917" name="Line 45"/>
            <p:cNvSpPr>
              <a:spLocks noChangeShapeType="1"/>
            </p:cNvSpPr>
            <p:nvPr/>
          </p:nvSpPr>
          <p:spPr bwMode="auto">
            <a:xfrm>
              <a:off x="2832" y="331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8" name="Text Box 46"/>
            <p:cNvSpPr txBox="1">
              <a:spLocks noChangeArrowheads="1"/>
            </p:cNvSpPr>
            <p:nvPr/>
          </p:nvSpPr>
          <p:spPr bwMode="auto">
            <a:xfrm>
              <a:off x="2928" y="3312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burn()</a:t>
              </a:r>
            </a:p>
          </p:txBody>
        </p:sp>
      </p:grpSp>
      <p:sp>
        <p:nvSpPr>
          <p:cNvPr id="79919" name="Line 47"/>
          <p:cNvSpPr>
            <a:spLocks noChangeShapeType="1"/>
          </p:cNvSpPr>
          <p:nvPr/>
        </p:nvSpPr>
        <p:spPr bwMode="auto">
          <a:xfrm flipV="1">
            <a:off x="5257800" y="28194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20" name="Line 48"/>
          <p:cNvSpPr>
            <a:spLocks noChangeShapeType="1"/>
          </p:cNvSpPr>
          <p:nvPr/>
        </p:nvSpPr>
        <p:spPr bwMode="auto">
          <a:xfrm flipV="1">
            <a:off x="6553200" y="4495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22" name="Line 50"/>
          <p:cNvSpPr>
            <a:spLocks noChangeShapeType="1"/>
          </p:cNvSpPr>
          <p:nvPr/>
        </p:nvSpPr>
        <p:spPr bwMode="auto">
          <a:xfrm flipH="1" flipV="1">
            <a:off x="5105400" y="4495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23" name="Text Box 51"/>
          <p:cNvSpPr txBox="1">
            <a:spLocks noChangeArrowheads="1"/>
          </p:cNvSpPr>
          <p:nvPr/>
        </p:nvSpPr>
        <p:spPr bwMode="auto">
          <a:xfrm>
            <a:off x="2346326" y="6437313"/>
            <a:ext cx="44106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*Adapted from Head First Java, O’Reilly Press</a:t>
            </a:r>
          </a:p>
        </p:txBody>
      </p:sp>
    </p:spTree>
    <p:extLst>
      <p:ext uri="{BB962C8B-B14F-4D97-AF65-F5344CB8AC3E}">
        <p14:creationId xmlns:p14="http://schemas.microsoft.com/office/powerpoint/2010/main" val="56367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approach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Use Interfaces</a:t>
            </a:r>
          </a:p>
          <a:p>
            <a:r>
              <a:rPr lang="en-US" altLang="en-US"/>
              <a:t>Classes can “extend” classes and they can “implement” interfaces.</a:t>
            </a:r>
          </a:p>
        </p:txBody>
      </p:sp>
    </p:spTree>
    <p:extLst>
      <p:ext uri="{BB962C8B-B14F-4D97-AF65-F5344CB8AC3E}">
        <p14:creationId xmlns:p14="http://schemas.microsoft.com/office/powerpoint/2010/main" val="183289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Inheritance – make Pet class an interface</a:t>
            </a:r>
          </a:p>
        </p:txBody>
      </p:sp>
      <p:grpSp>
        <p:nvGrpSpPr>
          <p:cNvPr id="82947" name="Group 3"/>
          <p:cNvGrpSpPr>
            <a:grpSpLocks/>
          </p:cNvGrpSpPr>
          <p:nvPr/>
        </p:nvGrpSpPr>
        <p:grpSpPr bwMode="auto">
          <a:xfrm>
            <a:off x="5943600" y="2362200"/>
            <a:ext cx="1066800" cy="1143000"/>
            <a:chOff x="2304" y="1344"/>
            <a:chExt cx="672" cy="720"/>
          </a:xfrm>
        </p:grpSpPr>
        <p:sp>
          <p:nvSpPr>
            <p:cNvPr id="82948" name="AutoShape 4"/>
            <p:cNvSpPr>
              <a:spLocks noChangeArrowheads="1"/>
            </p:cNvSpPr>
            <p:nvPr/>
          </p:nvSpPr>
          <p:spPr bwMode="auto">
            <a:xfrm>
              <a:off x="2304" y="1344"/>
              <a:ext cx="672" cy="72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49" name="Text Box 5"/>
            <p:cNvSpPr txBox="1">
              <a:spLocks noChangeArrowheads="1"/>
            </p:cNvSpPr>
            <p:nvPr/>
          </p:nvSpPr>
          <p:spPr bwMode="auto">
            <a:xfrm>
              <a:off x="2370" y="1376"/>
              <a:ext cx="42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animal</a:t>
              </a:r>
            </a:p>
          </p:txBody>
        </p:sp>
        <p:sp>
          <p:nvSpPr>
            <p:cNvPr id="82950" name="Line 6"/>
            <p:cNvSpPr>
              <a:spLocks noChangeShapeType="1"/>
            </p:cNvSpPr>
            <p:nvPr/>
          </p:nvSpPr>
          <p:spPr bwMode="auto">
            <a:xfrm>
              <a:off x="2304" y="158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51" name="Text Box 7"/>
            <p:cNvSpPr txBox="1">
              <a:spLocks noChangeArrowheads="1"/>
            </p:cNvSpPr>
            <p:nvPr/>
          </p:nvSpPr>
          <p:spPr bwMode="auto">
            <a:xfrm>
              <a:off x="2400" y="1584"/>
              <a:ext cx="48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eats</a:t>
              </a:r>
            </a:p>
            <a:p>
              <a:r>
                <a:rPr lang="en-US" altLang="en-US" sz="1400"/>
                <a:t>sound</a:t>
              </a:r>
            </a:p>
          </p:txBody>
        </p:sp>
      </p:grpSp>
      <p:grpSp>
        <p:nvGrpSpPr>
          <p:cNvPr id="82952" name="Group 8"/>
          <p:cNvGrpSpPr>
            <a:grpSpLocks/>
          </p:cNvGrpSpPr>
          <p:nvPr/>
        </p:nvGrpSpPr>
        <p:grpSpPr bwMode="auto">
          <a:xfrm>
            <a:off x="3581400" y="4038600"/>
            <a:ext cx="1066800" cy="1143000"/>
            <a:chOff x="2304" y="1344"/>
            <a:chExt cx="672" cy="720"/>
          </a:xfrm>
        </p:grpSpPr>
        <p:sp>
          <p:nvSpPr>
            <p:cNvPr id="82953" name="AutoShape 9"/>
            <p:cNvSpPr>
              <a:spLocks noChangeArrowheads="1"/>
            </p:cNvSpPr>
            <p:nvPr/>
          </p:nvSpPr>
          <p:spPr bwMode="auto">
            <a:xfrm>
              <a:off x="2304" y="1344"/>
              <a:ext cx="672" cy="72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4" name="Text Box 10"/>
            <p:cNvSpPr txBox="1">
              <a:spLocks noChangeArrowheads="1"/>
            </p:cNvSpPr>
            <p:nvPr/>
          </p:nvSpPr>
          <p:spPr bwMode="auto">
            <a:xfrm>
              <a:off x="2370" y="1376"/>
              <a:ext cx="25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cat</a:t>
              </a:r>
            </a:p>
          </p:txBody>
        </p:sp>
        <p:sp>
          <p:nvSpPr>
            <p:cNvPr id="82955" name="Line 11"/>
            <p:cNvSpPr>
              <a:spLocks noChangeShapeType="1"/>
            </p:cNvSpPr>
            <p:nvPr/>
          </p:nvSpPr>
          <p:spPr bwMode="auto">
            <a:xfrm>
              <a:off x="2304" y="158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56" name="Text Box 12"/>
            <p:cNvSpPr txBox="1">
              <a:spLocks noChangeArrowheads="1"/>
            </p:cNvSpPr>
            <p:nvPr/>
          </p:nvSpPr>
          <p:spPr bwMode="auto">
            <a:xfrm>
              <a:off x="2400" y="1584"/>
              <a:ext cx="48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eats</a:t>
              </a:r>
            </a:p>
            <a:p>
              <a:r>
                <a:rPr lang="en-US" altLang="en-US" sz="1400"/>
                <a:t>sound</a:t>
              </a:r>
            </a:p>
          </p:txBody>
        </p:sp>
      </p:grpSp>
      <p:grpSp>
        <p:nvGrpSpPr>
          <p:cNvPr id="82957" name="Group 13"/>
          <p:cNvGrpSpPr>
            <a:grpSpLocks/>
          </p:cNvGrpSpPr>
          <p:nvPr/>
        </p:nvGrpSpPr>
        <p:grpSpPr bwMode="auto">
          <a:xfrm>
            <a:off x="5334000" y="4038600"/>
            <a:ext cx="1066800" cy="1143000"/>
            <a:chOff x="2304" y="1344"/>
            <a:chExt cx="672" cy="720"/>
          </a:xfrm>
        </p:grpSpPr>
        <p:sp>
          <p:nvSpPr>
            <p:cNvPr id="82958" name="AutoShape 14"/>
            <p:cNvSpPr>
              <a:spLocks noChangeArrowheads="1"/>
            </p:cNvSpPr>
            <p:nvPr/>
          </p:nvSpPr>
          <p:spPr bwMode="auto">
            <a:xfrm>
              <a:off x="2304" y="1344"/>
              <a:ext cx="672" cy="72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9" name="Text Box 15"/>
            <p:cNvSpPr txBox="1">
              <a:spLocks noChangeArrowheads="1"/>
            </p:cNvSpPr>
            <p:nvPr/>
          </p:nvSpPr>
          <p:spPr bwMode="auto">
            <a:xfrm>
              <a:off x="2370" y="1376"/>
              <a:ext cx="28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dog</a:t>
              </a:r>
            </a:p>
          </p:txBody>
        </p:sp>
        <p:sp>
          <p:nvSpPr>
            <p:cNvPr id="82960" name="Line 16"/>
            <p:cNvSpPr>
              <a:spLocks noChangeShapeType="1"/>
            </p:cNvSpPr>
            <p:nvPr/>
          </p:nvSpPr>
          <p:spPr bwMode="auto">
            <a:xfrm>
              <a:off x="2304" y="158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1" name="Text Box 17"/>
            <p:cNvSpPr txBox="1">
              <a:spLocks noChangeArrowheads="1"/>
            </p:cNvSpPr>
            <p:nvPr/>
          </p:nvSpPr>
          <p:spPr bwMode="auto">
            <a:xfrm>
              <a:off x="2400" y="1584"/>
              <a:ext cx="48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eats</a:t>
              </a:r>
            </a:p>
            <a:p>
              <a:r>
                <a:rPr lang="en-US" altLang="en-US" sz="1400"/>
                <a:t>sound</a:t>
              </a:r>
            </a:p>
          </p:txBody>
        </p:sp>
      </p:grpSp>
      <p:grpSp>
        <p:nvGrpSpPr>
          <p:cNvPr id="82962" name="Group 18"/>
          <p:cNvGrpSpPr>
            <a:grpSpLocks/>
          </p:cNvGrpSpPr>
          <p:nvPr/>
        </p:nvGrpSpPr>
        <p:grpSpPr bwMode="auto">
          <a:xfrm>
            <a:off x="7086600" y="4038600"/>
            <a:ext cx="1066800" cy="1143000"/>
            <a:chOff x="2304" y="1344"/>
            <a:chExt cx="672" cy="720"/>
          </a:xfrm>
        </p:grpSpPr>
        <p:sp>
          <p:nvSpPr>
            <p:cNvPr id="82963" name="AutoShape 19"/>
            <p:cNvSpPr>
              <a:spLocks noChangeArrowheads="1"/>
            </p:cNvSpPr>
            <p:nvPr/>
          </p:nvSpPr>
          <p:spPr bwMode="auto">
            <a:xfrm>
              <a:off x="2304" y="1344"/>
              <a:ext cx="672" cy="72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4" name="Text Box 20"/>
            <p:cNvSpPr txBox="1">
              <a:spLocks noChangeArrowheads="1"/>
            </p:cNvSpPr>
            <p:nvPr/>
          </p:nvSpPr>
          <p:spPr bwMode="auto">
            <a:xfrm>
              <a:off x="2370" y="1376"/>
              <a:ext cx="38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hippo</a:t>
              </a:r>
            </a:p>
          </p:txBody>
        </p:sp>
        <p:sp>
          <p:nvSpPr>
            <p:cNvPr id="82965" name="Line 21"/>
            <p:cNvSpPr>
              <a:spLocks noChangeShapeType="1"/>
            </p:cNvSpPr>
            <p:nvPr/>
          </p:nvSpPr>
          <p:spPr bwMode="auto">
            <a:xfrm>
              <a:off x="2304" y="158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6" name="Text Box 22"/>
            <p:cNvSpPr txBox="1">
              <a:spLocks noChangeArrowheads="1"/>
            </p:cNvSpPr>
            <p:nvPr/>
          </p:nvSpPr>
          <p:spPr bwMode="auto">
            <a:xfrm>
              <a:off x="2400" y="1584"/>
              <a:ext cx="48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eats</a:t>
              </a:r>
            </a:p>
            <a:p>
              <a:r>
                <a:rPr lang="en-US" altLang="en-US" sz="1400"/>
                <a:t>sound</a:t>
              </a:r>
            </a:p>
          </p:txBody>
        </p:sp>
      </p:grpSp>
      <p:grpSp>
        <p:nvGrpSpPr>
          <p:cNvPr id="82967" name="Group 23"/>
          <p:cNvGrpSpPr>
            <a:grpSpLocks/>
          </p:cNvGrpSpPr>
          <p:nvPr/>
        </p:nvGrpSpPr>
        <p:grpSpPr bwMode="auto">
          <a:xfrm>
            <a:off x="3505200" y="2514600"/>
            <a:ext cx="1447800" cy="838200"/>
            <a:chOff x="1248" y="1248"/>
            <a:chExt cx="960" cy="528"/>
          </a:xfrm>
        </p:grpSpPr>
        <p:sp>
          <p:nvSpPr>
            <p:cNvPr id="82968" name="AutoShape 24"/>
            <p:cNvSpPr>
              <a:spLocks noChangeArrowheads="1"/>
            </p:cNvSpPr>
            <p:nvPr/>
          </p:nvSpPr>
          <p:spPr bwMode="auto">
            <a:xfrm>
              <a:off x="1248" y="1248"/>
              <a:ext cx="960" cy="52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9" name="Text Box 25"/>
            <p:cNvSpPr txBox="1">
              <a:spLocks noChangeArrowheads="1"/>
            </p:cNvSpPr>
            <p:nvPr/>
          </p:nvSpPr>
          <p:spPr bwMode="auto">
            <a:xfrm>
              <a:off x="1592" y="1248"/>
              <a:ext cx="28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pet</a:t>
              </a:r>
            </a:p>
          </p:txBody>
        </p:sp>
        <p:sp>
          <p:nvSpPr>
            <p:cNvPr id="82970" name="Line 26"/>
            <p:cNvSpPr>
              <a:spLocks noChangeShapeType="1"/>
            </p:cNvSpPr>
            <p:nvPr/>
          </p:nvSpPr>
          <p:spPr bwMode="auto">
            <a:xfrm>
              <a:off x="1248" y="144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71" name="Text Box 27"/>
            <p:cNvSpPr txBox="1">
              <a:spLocks noChangeArrowheads="1"/>
            </p:cNvSpPr>
            <p:nvPr/>
          </p:nvSpPr>
          <p:spPr bwMode="auto">
            <a:xfrm>
              <a:off x="1386" y="1488"/>
              <a:ext cx="68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Rollover?</a:t>
              </a:r>
            </a:p>
          </p:txBody>
        </p:sp>
      </p:grpSp>
      <p:sp>
        <p:nvSpPr>
          <p:cNvPr id="82972" name="Line 28"/>
          <p:cNvSpPr>
            <a:spLocks noChangeShapeType="1"/>
          </p:cNvSpPr>
          <p:nvPr/>
        </p:nvSpPr>
        <p:spPr bwMode="auto">
          <a:xfrm flipV="1">
            <a:off x="4114800" y="3429000"/>
            <a:ext cx="1905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3" name="Line 29"/>
          <p:cNvSpPr>
            <a:spLocks noChangeShapeType="1"/>
          </p:cNvSpPr>
          <p:nvPr/>
        </p:nvSpPr>
        <p:spPr bwMode="auto">
          <a:xfrm flipV="1">
            <a:off x="5867400" y="3505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4" name="Line 30"/>
          <p:cNvSpPr>
            <a:spLocks noChangeShapeType="1"/>
          </p:cNvSpPr>
          <p:nvPr/>
        </p:nvSpPr>
        <p:spPr bwMode="auto">
          <a:xfrm flipH="1" flipV="1">
            <a:off x="6400800" y="35052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5" name="Line 31"/>
          <p:cNvSpPr>
            <a:spLocks noChangeShapeType="1"/>
          </p:cNvSpPr>
          <p:nvPr/>
        </p:nvSpPr>
        <p:spPr bwMode="auto">
          <a:xfrm flipV="1">
            <a:off x="41148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6" name="Line 32"/>
          <p:cNvSpPr>
            <a:spLocks noChangeShapeType="1"/>
          </p:cNvSpPr>
          <p:nvPr/>
        </p:nvSpPr>
        <p:spPr bwMode="auto">
          <a:xfrm flipH="1" flipV="1">
            <a:off x="4267200" y="33528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1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Introduction to Design Patterns</a:t>
            </a:r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Chapter 1</a:t>
            </a:r>
          </a:p>
          <a:p>
            <a:r>
              <a:rPr lang="en-US" altLang="en-US"/>
              <a:t>Strategy Pattern</a:t>
            </a:r>
          </a:p>
        </p:txBody>
      </p:sp>
    </p:spTree>
    <p:extLst>
      <p:ext uri="{BB962C8B-B14F-4D97-AF65-F5344CB8AC3E}">
        <p14:creationId xmlns:p14="http://schemas.microsoft.com/office/powerpoint/2010/main" val="113245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Goals for this week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Learn how to exploit and gain experience of others</a:t>
            </a:r>
          </a:p>
          <a:p>
            <a:r>
              <a:rPr lang="en-US" altLang="en-US"/>
              <a:t>Examine the benefits of design pattern</a:t>
            </a:r>
          </a:p>
          <a:p>
            <a:r>
              <a:rPr lang="en-US" altLang="en-US"/>
              <a:t>Learn one specific pattern: Strategy pattern</a:t>
            </a:r>
          </a:p>
        </p:txBody>
      </p:sp>
    </p:spTree>
    <p:extLst>
      <p:ext uri="{BB962C8B-B14F-4D97-AF65-F5344CB8AC3E}">
        <p14:creationId xmlns:p14="http://schemas.microsoft.com/office/powerpoint/2010/main" val="36500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 Simulation of Duck behavior</a:t>
            </a:r>
          </a:p>
        </p:txBody>
      </p:sp>
      <p:grpSp>
        <p:nvGrpSpPr>
          <p:cNvPr id="94216" name="Group 8"/>
          <p:cNvGrpSpPr>
            <a:grpSpLocks/>
          </p:cNvGrpSpPr>
          <p:nvPr/>
        </p:nvGrpSpPr>
        <p:grpSpPr bwMode="auto">
          <a:xfrm>
            <a:off x="4876800" y="1981200"/>
            <a:ext cx="2667000" cy="1684338"/>
            <a:chOff x="2112" y="1248"/>
            <a:chExt cx="1680" cy="1061"/>
          </a:xfrm>
        </p:grpSpPr>
        <p:sp>
          <p:nvSpPr>
            <p:cNvPr id="94212" name="AutoShape 4"/>
            <p:cNvSpPr>
              <a:spLocks noChangeArrowheads="1"/>
            </p:cNvSpPr>
            <p:nvPr/>
          </p:nvSpPr>
          <p:spPr bwMode="auto">
            <a:xfrm>
              <a:off x="2112" y="1248"/>
              <a:ext cx="1680" cy="105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3" name="Text Box 5"/>
            <p:cNvSpPr txBox="1">
              <a:spLocks noChangeArrowheads="1"/>
            </p:cNvSpPr>
            <p:nvPr/>
          </p:nvSpPr>
          <p:spPr bwMode="auto">
            <a:xfrm>
              <a:off x="2736" y="1248"/>
              <a:ext cx="4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Duck</a:t>
              </a:r>
            </a:p>
          </p:txBody>
        </p:sp>
        <p:sp>
          <p:nvSpPr>
            <p:cNvPr id="94214" name="Line 6"/>
            <p:cNvSpPr>
              <a:spLocks noChangeShapeType="1"/>
            </p:cNvSpPr>
            <p:nvPr/>
          </p:nvSpPr>
          <p:spPr bwMode="auto">
            <a:xfrm>
              <a:off x="2112" y="1488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5" name="Text Box 7"/>
            <p:cNvSpPr txBox="1">
              <a:spLocks noChangeArrowheads="1"/>
            </p:cNvSpPr>
            <p:nvPr/>
          </p:nvSpPr>
          <p:spPr bwMode="auto">
            <a:xfrm>
              <a:off x="2198" y="1559"/>
              <a:ext cx="1500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quack()</a:t>
              </a:r>
            </a:p>
            <a:p>
              <a:r>
                <a:rPr lang="en-US" altLang="en-US"/>
                <a:t>swim()</a:t>
              </a:r>
            </a:p>
            <a:p>
              <a:r>
                <a:rPr lang="en-US" altLang="en-US"/>
                <a:t>display()</a:t>
              </a:r>
            </a:p>
            <a:p>
              <a:r>
                <a:rPr lang="en-US" altLang="en-US"/>
                <a:t>// other duck methods</a:t>
              </a:r>
            </a:p>
          </p:txBody>
        </p:sp>
      </p:grpSp>
      <p:sp>
        <p:nvSpPr>
          <p:cNvPr id="94218" name="AutoShape 10"/>
          <p:cNvSpPr>
            <a:spLocks noChangeArrowheads="1"/>
          </p:cNvSpPr>
          <p:nvPr/>
        </p:nvSpPr>
        <p:spPr bwMode="auto">
          <a:xfrm>
            <a:off x="2286000" y="4038600"/>
            <a:ext cx="2667000" cy="1676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9" name="Text Box 11"/>
          <p:cNvSpPr txBox="1">
            <a:spLocks noChangeArrowheads="1"/>
          </p:cNvSpPr>
          <p:nvPr/>
        </p:nvSpPr>
        <p:spPr bwMode="auto">
          <a:xfrm>
            <a:off x="2965451" y="4038600"/>
            <a:ext cx="13741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MallardDuck</a:t>
            </a:r>
          </a:p>
        </p:txBody>
      </p:sp>
      <p:sp>
        <p:nvSpPr>
          <p:cNvPr id="94220" name="Line 12"/>
          <p:cNvSpPr>
            <a:spLocks noChangeShapeType="1"/>
          </p:cNvSpPr>
          <p:nvPr/>
        </p:nvSpPr>
        <p:spPr bwMode="auto">
          <a:xfrm>
            <a:off x="2286000" y="44196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1" name="Text Box 13"/>
          <p:cNvSpPr txBox="1">
            <a:spLocks noChangeArrowheads="1"/>
          </p:cNvSpPr>
          <p:nvPr/>
        </p:nvSpPr>
        <p:spPr bwMode="auto">
          <a:xfrm>
            <a:off x="2422526" y="4532314"/>
            <a:ext cx="203946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display()</a:t>
            </a:r>
          </a:p>
          <a:p>
            <a:r>
              <a:rPr lang="en-US" altLang="en-US"/>
              <a:t>// looks like mallard</a:t>
            </a:r>
          </a:p>
        </p:txBody>
      </p:sp>
      <p:sp>
        <p:nvSpPr>
          <p:cNvPr id="94223" name="AutoShape 15"/>
          <p:cNvSpPr>
            <a:spLocks noChangeArrowheads="1"/>
          </p:cNvSpPr>
          <p:nvPr/>
        </p:nvSpPr>
        <p:spPr bwMode="auto">
          <a:xfrm>
            <a:off x="5562600" y="3962400"/>
            <a:ext cx="2667000" cy="1676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24" name="Text Box 16"/>
          <p:cNvSpPr txBox="1">
            <a:spLocks noChangeArrowheads="1"/>
          </p:cNvSpPr>
          <p:nvPr/>
        </p:nvSpPr>
        <p:spPr bwMode="auto">
          <a:xfrm>
            <a:off x="6096001" y="3962400"/>
            <a:ext cx="14790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RedheadDuck</a:t>
            </a:r>
          </a:p>
        </p:txBody>
      </p:sp>
      <p:sp>
        <p:nvSpPr>
          <p:cNvPr id="94225" name="Line 17"/>
          <p:cNvSpPr>
            <a:spLocks noChangeShapeType="1"/>
          </p:cNvSpPr>
          <p:nvPr/>
        </p:nvSpPr>
        <p:spPr bwMode="auto">
          <a:xfrm>
            <a:off x="5562600" y="43434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6" name="Text Box 18"/>
          <p:cNvSpPr txBox="1">
            <a:spLocks noChangeArrowheads="1"/>
          </p:cNvSpPr>
          <p:nvPr/>
        </p:nvSpPr>
        <p:spPr bwMode="auto">
          <a:xfrm>
            <a:off x="5699126" y="4456114"/>
            <a:ext cx="211333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display()</a:t>
            </a:r>
          </a:p>
          <a:p>
            <a:r>
              <a:rPr lang="en-US" altLang="en-US"/>
              <a:t>// looks like redhead</a:t>
            </a:r>
          </a:p>
        </p:txBody>
      </p:sp>
      <p:sp>
        <p:nvSpPr>
          <p:cNvPr id="94227" name="Line 19"/>
          <p:cNvSpPr>
            <a:spLocks noChangeShapeType="1"/>
          </p:cNvSpPr>
          <p:nvPr/>
        </p:nvSpPr>
        <p:spPr bwMode="auto">
          <a:xfrm flipV="1">
            <a:off x="4419600" y="36576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8" name="Line 20"/>
          <p:cNvSpPr>
            <a:spLocks noChangeShapeType="1"/>
          </p:cNvSpPr>
          <p:nvPr/>
        </p:nvSpPr>
        <p:spPr bwMode="auto">
          <a:xfrm flipH="1" flipV="1">
            <a:off x="6324600" y="3657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9" name="Line 21"/>
          <p:cNvSpPr>
            <a:spLocks noChangeShapeType="1"/>
          </p:cNvSpPr>
          <p:nvPr/>
        </p:nvSpPr>
        <p:spPr bwMode="auto">
          <a:xfrm flipH="1" flipV="1">
            <a:off x="7543800" y="3505200"/>
            <a:ext cx="1600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30" name="Text Box 22"/>
          <p:cNvSpPr txBox="1">
            <a:spLocks noChangeArrowheads="1"/>
          </p:cNvSpPr>
          <p:nvPr/>
        </p:nvSpPr>
        <p:spPr bwMode="auto">
          <a:xfrm>
            <a:off x="8686800" y="4419601"/>
            <a:ext cx="12298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Other duck</a:t>
            </a:r>
          </a:p>
          <a:p>
            <a:r>
              <a:rPr lang="en-US" altLang="en-US"/>
              <a:t>types</a:t>
            </a:r>
          </a:p>
        </p:txBody>
      </p:sp>
      <p:pic>
        <p:nvPicPr>
          <p:cNvPr id="94231" name="Picture 23" descr="mallardDu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257801"/>
            <a:ext cx="116205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232" name="Picture 24" descr="redheadDu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181601"/>
            <a:ext cx="11811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233" name="Picture 25" descr="donaldDuc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2133601"/>
            <a:ext cx="79057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2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if we want to simulate flying ducks?</a:t>
            </a:r>
          </a:p>
        </p:txBody>
      </p:sp>
      <p:grpSp>
        <p:nvGrpSpPr>
          <p:cNvPr id="96259" name="Group 3"/>
          <p:cNvGrpSpPr>
            <a:grpSpLocks/>
          </p:cNvGrpSpPr>
          <p:nvPr/>
        </p:nvGrpSpPr>
        <p:grpSpPr bwMode="auto">
          <a:xfrm>
            <a:off x="4876800" y="1752600"/>
            <a:ext cx="2971800" cy="2427288"/>
            <a:chOff x="2112" y="1248"/>
            <a:chExt cx="1680" cy="1056"/>
          </a:xfrm>
        </p:grpSpPr>
        <p:sp>
          <p:nvSpPr>
            <p:cNvPr id="96260" name="AutoShape 4"/>
            <p:cNvSpPr>
              <a:spLocks noChangeArrowheads="1"/>
            </p:cNvSpPr>
            <p:nvPr/>
          </p:nvSpPr>
          <p:spPr bwMode="auto">
            <a:xfrm>
              <a:off x="2112" y="1248"/>
              <a:ext cx="1680" cy="105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1" name="Text Box 5"/>
            <p:cNvSpPr txBox="1">
              <a:spLocks noChangeArrowheads="1"/>
            </p:cNvSpPr>
            <p:nvPr/>
          </p:nvSpPr>
          <p:spPr bwMode="auto">
            <a:xfrm>
              <a:off x="2736" y="1248"/>
              <a:ext cx="368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Duck</a:t>
              </a:r>
            </a:p>
          </p:txBody>
        </p:sp>
        <p:sp>
          <p:nvSpPr>
            <p:cNvPr id="96262" name="Line 6"/>
            <p:cNvSpPr>
              <a:spLocks noChangeShapeType="1"/>
            </p:cNvSpPr>
            <p:nvPr/>
          </p:nvSpPr>
          <p:spPr bwMode="auto">
            <a:xfrm>
              <a:off x="2112" y="1488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63" name="Text Box 7"/>
            <p:cNvSpPr txBox="1">
              <a:spLocks noChangeArrowheads="1"/>
            </p:cNvSpPr>
            <p:nvPr/>
          </p:nvSpPr>
          <p:spPr bwMode="auto">
            <a:xfrm>
              <a:off x="2198" y="1559"/>
              <a:ext cx="1346" cy="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quack()</a:t>
              </a:r>
            </a:p>
            <a:p>
              <a:r>
                <a:rPr lang="en-US" altLang="en-US"/>
                <a:t>swim()</a:t>
              </a:r>
            </a:p>
            <a:p>
              <a:r>
                <a:rPr lang="en-US" altLang="en-US"/>
                <a:t>display()</a:t>
              </a:r>
            </a:p>
            <a:p>
              <a:r>
                <a:rPr lang="en-US" altLang="en-US" b="1"/>
                <a:t>fly()</a:t>
              </a:r>
            </a:p>
            <a:p>
              <a:r>
                <a:rPr lang="en-US" altLang="en-US"/>
                <a:t>// other duck methods</a:t>
              </a:r>
            </a:p>
          </p:txBody>
        </p:sp>
      </p:grp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2286000" y="4572000"/>
            <a:ext cx="2667000" cy="1676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>
            <a:off x="2965451" y="4572000"/>
            <a:ext cx="13741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MallardDuck</a:t>
            </a:r>
          </a:p>
        </p:txBody>
      </p:sp>
      <p:sp>
        <p:nvSpPr>
          <p:cNvPr id="96266" name="Line 10"/>
          <p:cNvSpPr>
            <a:spLocks noChangeShapeType="1"/>
          </p:cNvSpPr>
          <p:nvPr/>
        </p:nvSpPr>
        <p:spPr bwMode="auto">
          <a:xfrm>
            <a:off x="2286000" y="49530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2422526" y="5065714"/>
            <a:ext cx="203946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display()</a:t>
            </a:r>
          </a:p>
          <a:p>
            <a:r>
              <a:rPr lang="en-US" altLang="en-US"/>
              <a:t>// looks like mallard</a:t>
            </a:r>
          </a:p>
        </p:txBody>
      </p:sp>
      <p:sp>
        <p:nvSpPr>
          <p:cNvPr id="96268" name="AutoShape 12"/>
          <p:cNvSpPr>
            <a:spLocks noChangeArrowheads="1"/>
          </p:cNvSpPr>
          <p:nvPr/>
        </p:nvSpPr>
        <p:spPr bwMode="auto">
          <a:xfrm>
            <a:off x="5562600" y="4495800"/>
            <a:ext cx="2667000" cy="1676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6096001" y="4495800"/>
            <a:ext cx="14790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RedheadDuck</a:t>
            </a:r>
          </a:p>
        </p:txBody>
      </p:sp>
      <p:sp>
        <p:nvSpPr>
          <p:cNvPr id="96270" name="Line 14"/>
          <p:cNvSpPr>
            <a:spLocks noChangeShapeType="1"/>
          </p:cNvSpPr>
          <p:nvPr/>
        </p:nvSpPr>
        <p:spPr bwMode="auto">
          <a:xfrm>
            <a:off x="5562600" y="48768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71" name="Text Box 15"/>
          <p:cNvSpPr txBox="1">
            <a:spLocks noChangeArrowheads="1"/>
          </p:cNvSpPr>
          <p:nvPr/>
        </p:nvSpPr>
        <p:spPr bwMode="auto">
          <a:xfrm>
            <a:off x="5699126" y="4989514"/>
            <a:ext cx="211333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display()</a:t>
            </a:r>
          </a:p>
          <a:p>
            <a:r>
              <a:rPr lang="en-US" altLang="en-US"/>
              <a:t>// looks like redhead</a:t>
            </a:r>
          </a:p>
        </p:txBody>
      </p:sp>
      <p:sp>
        <p:nvSpPr>
          <p:cNvPr id="96272" name="Line 16"/>
          <p:cNvSpPr>
            <a:spLocks noChangeShapeType="1"/>
          </p:cNvSpPr>
          <p:nvPr/>
        </p:nvSpPr>
        <p:spPr bwMode="auto">
          <a:xfrm flipV="1">
            <a:off x="4419600" y="4191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73" name="Line 17"/>
          <p:cNvSpPr>
            <a:spLocks noChangeShapeType="1"/>
          </p:cNvSpPr>
          <p:nvPr/>
        </p:nvSpPr>
        <p:spPr bwMode="auto">
          <a:xfrm flipH="1" flipV="1">
            <a:off x="6324600" y="41910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74" name="Line 18"/>
          <p:cNvSpPr>
            <a:spLocks noChangeShapeType="1"/>
          </p:cNvSpPr>
          <p:nvPr/>
        </p:nvSpPr>
        <p:spPr bwMode="auto">
          <a:xfrm flipH="1" flipV="1">
            <a:off x="7543800" y="4038600"/>
            <a:ext cx="1600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75" name="Text Box 19"/>
          <p:cNvSpPr txBox="1">
            <a:spLocks noChangeArrowheads="1"/>
          </p:cNvSpPr>
          <p:nvPr/>
        </p:nvSpPr>
        <p:spPr bwMode="auto">
          <a:xfrm>
            <a:off x="8686800" y="4953001"/>
            <a:ext cx="12298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Other duck</a:t>
            </a:r>
          </a:p>
          <a:p>
            <a:r>
              <a:rPr lang="en-US" altLang="en-US"/>
              <a:t>types</a:t>
            </a:r>
          </a:p>
        </p:txBody>
      </p:sp>
      <p:pic>
        <p:nvPicPr>
          <p:cNvPr id="96276" name="Picture 20" descr="flyingDu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362201"/>
            <a:ext cx="10668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60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Rencana </a:t>
            </a:r>
            <a:r>
              <a:rPr lang="en-US" smtClean="0"/>
              <a:t>Pertemuan (1)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094831"/>
              </p:ext>
            </p:extLst>
          </p:nvPr>
        </p:nvGraphicFramePr>
        <p:xfrm>
          <a:off x="1596486" y="1606225"/>
          <a:ext cx="9757314" cy="36589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0769"/>
                <a:gridCol w="2348685"/>
                <a:gridCol w="4637860"/>
              </a:tblGrid>
              <a:tr h="18018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Pertemuan 1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7569" marR="6756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12 Februari 2016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7569" marR="6756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Pengenalan</a:t>
                      </a:r>
                      <a:r>
                        <a:rPr lang="en-US" sz="1800">
                          <a:effectLst/>
                        </a:rPr>
                        <a:t>,</a:t>
                      </a:r>
                      <a:r>
                        <a:rPr lang="id-ID" sz="1800">
                          <a:effectLst/>
                        </a:rPr>
                        <a:t> Review PBO, Strategy (Ch. 1)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7569" marR="67569" marT="0" marB="0" anchor="ctr"/>
                </a:tc>
              </a:tr>
              <a:tr h="18018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Pertemuan 2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7569" marR="6756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19 Februari 2016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7569" marR="6756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Observer (Ch. 2), Decorator (Ch. 3)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7569" marR="67569" marT="0" marB="0" anchor="ctr"/>
                </a:tc>
              </a:tr>
              <a:tr h="18018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Pertemuan 3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7569" marR="6756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26 Februari 2016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7569" marR="6756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Factory (Ch. 4)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7569" marR="67569" marT="0" marB="0" anchor="ctr"/>
                </a:tc>
              </a:tr>
              <a:tr h="18018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Pertemuan 4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7569" marR="6756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4 Maret 2016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7569" marR="6756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Quis 1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7569" marR="67569" marT="0" marB="0" anchor="ctr"/>
                </a:tc>
              </a:tr>
              <a:tr h="18018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Pertemuan 5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7569" marR="6756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11 Maret 2016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7569" marR="6756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Command (Ch. 6)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7569" marR="67569" marT="0" marB="0" anchor="ctr"/>
                </a:tc>
              </a:tr>
              <a:tr h="36037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Pertemuan 6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7569" marR="6756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18 Maret 2016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7569" marR="6756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Template (Ch. 8), Singleton (Ch. 5)</a:t>
                      </a:r>
                      <a:endParaRPr lang="en-US" sz="18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Review Materi (1-6)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7569" marR="67569" marT="0" marB="0" anchor="ctr"/>
                </a:tc>
              </a:tr>
              <a:tr h="18018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</a:rPr>
                        <a:t>Pertemuan x (Jumat Agung)</a:t>
                      </a:r>
                      <a:endParaRPr lang="en-US" sz="18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7569" marR="6756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solidFill>
                            <a:srgbClr val="FF0000"/>
                          </a:solidFill>
                          <a:effectLst/>
                        </a:rPr>
                        <a:t>25 Maret 2016</a:t>
                      </a:r>
                      <a:endParaRPr lang="en-US" sz="18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7569" marR="6756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</a:rPr>
                        <a:t>Quis 2 + Kuis Besar (</a:t>
                      </a:r>
                      <a:r>
                        <a:rPr lang="en-US" sz="1800" i="1">
                          <a:solidFill>
                            <a:srgbClr val="FF0000"/>
                          </a:solidFill>
                          <a:effectLst/>
                        </a:rPr>
                        <a:t>take home</a:t>
                      </a: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sz="18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7569" marR="67569" marT="0" marB="0" anchor="ctr"/>
                </a:tc>
              </a:tr>
              <a:tr h="18018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Ujian Tengah Semester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7569" marR="6756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28 Maret - 8 April 2016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7569" marR="6756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UTS (Bahan </a:t>
                      </a:r>
                      <a:r>
                        <a:rPr lang="id-ID" sz="1800">
                          <a:effectLst/>
                        </a:rPr>
                        <a:t>pertemuan 1-6</a:t>
                      </a:r>
                      <a:r>
                        <a:rPr lang="en-US" sz="1800">
                          <a:effectLst/>
                        </a:rPr>
                        <a:t>)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7569" marR="67569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03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Tradeoffs in use of inheritance and maintenance</a:t>
            </a:r>
          </a:p>
        </p:txBody>
      </p:sp>
      <p:grpSp>
        <p:nvGrpSpPr>
          <p:cNvPr id="98307" name="Group 3"/>
          <p:cNvGrpSpPr>
            <a:grpSpLocks/>
          </p:cNvGrpSpPr>
          <p:nvPr/>
        </p:nvGrpSpPr>
        <p:grpSpPr bwMode="auto">
          <a:xfrm>
            <a:off x="3994150" y="1981201"/>
            <a:ext cx="2667000" cy="1677337"/>
            <a:chOff x="2112" y="1248"/>
            <a:chExt cx="1680" cy="1107"/>
          </a:xfrm>
        </p:grpSpPr>
        <p:sp>
          <p:nvSpPr>
            <p:cNvPr id="98308" name="AutoShape 4"/>
            <p:cNvSpPr>
              <a:spLocks noChangeArrowheads="1"/>
            </p:cNvSpPr>
            <p:nvPr/>
          </p:nvSpPr>
          <p:spPr bwMode="auto">
            <a:xfrm>
              <a:off x="2112" y="1248"/>
              <a:ext cx="1680" cy="105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09" name="Text Box 5"/>
            <p:cNvSpPr txBox="1">
              <a:spLocks noChangeArrowheads="1"/>
            </p:cNvSpPr>
            <p:nvPr/>
          </p:nvSpPr>
          <p:spPr bwMode="auto">
            <a:xfrm>
              <a:off x="2736" y="1272"/>
              <a:ext cx="345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Duck</a:t>
              </a:r>
            </a:p>
          </p:txBody>
        </p:sp>
        <p:sp>
          <p:nvSpPr>
            <p:cNvPr id="98310" name="Line 6"/>
            <p:cNvSpPr>
              <a:spLocks noChangeShapeType="1"/>
            </p:cNvSpPr>
            <p:nvPr/>
          </p:nvSpPr>
          <p:spPr bwMode="auto">
            <a:xfrm>
              <a:off x="2112" y="1488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11" name="Text Box 7"/>
            <p:cNvSpPr txBox="1">
              <a:spLocks noChangeArrowheads="1"/>
            </p:cNvSpPr>
            <p:nvPr/>
          </p:nvSpPr>
          <p:spPr bwMode="auto">
            <a:xfrm>
              <a:off x="2198" y="1583"/>
              <a:ext cx="1158" cy="7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quack()</a:t>
              </a:r>
            </a:p>
            <a:p>
              <a:r>
                <a:rPr lang="en-US" altLang="en-US" sz="1400"/>
                <a:t>swim()</a:t>
              </a:r>
            </a:p>
            <a:p>
              <a:r>
                <a:rPr lang="en-US" altLang="en-US" sz="1400"/>
                <a:t>display()</a:t>
              </a:r>
            </a:p>
            <a:p>
              <a:r>
                <a:rPr lang="en-US" altLang="en-US" sz="1400" b="1"/>
                <a:t>fly()</a:t>
              </a:r>
            </a:p>
            <a:p>
              <a:r>
                <a:rPr lang="en-US" altLang="en-US" sz="1400"/>
                <a:t>// other duck methods</a:t>
              </a:r>
            </a:p>
          </p:txBody>
        </p:sp>
      </p:grpSp>
      <p:grpSp>
        <p:nvGrpSpPr>
          <p:cNvPr id="98324" name="Group 20"/>
          <p:cNvGrpSpPr>
            <a:grpSpLocks/>
          </p:cNvGrpSpPr>
          <p:nvPr/>
        </p:nvGrpSpPr>
        <p:grpSpPr bwMode="auto">
          <a:xfrm>
            <a:off x="1860551" y="3886200"/>
            <a:ext cx="1752511" cy="1371600"/>
            <a:chOff x="480" y="2880"/>
            <a:chExt cx="1680" cy="1056"/>
          </a:xfrm>
        </p:grpSpPr>
        <p:sp>
          <p:nvSpPr>
            <p:cNvPr id="98312" name="AutoShape 8"/>
            <p:cNvSpPr>
              <a:spLocks noChangeArrowheads="1"/>
            </p:cNvSpPr>
            <p:nvPr/>
          </p:nvSpPr>
          <p:spPr bwMode="auto">
            <a:xfrm>
              <a:off x="480" y="2880"/>
              <a:ext cx="1680" cy="105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3" name="Text Box 9"/>
            <p:cNvSpPr txBox="1">
              <a:spLocks noChangeArrowheads="1"/>
            </p:cNvSpPr>
            <p:nvPr/>
          </p:nvSpPr>
          <p:spPr bwMode="auto">
            <a:xfrm>
              <a:off x="908" y="2912"/>
              <a:ext cx="1066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MallardDuck</a:t>
              </a:r>
            </a:p>
          </p:txBody>
        </p:sp>
        <p:sp>
          <p:nvSpPr>
            <p:cNvPr id="98314" name="Line 10"/>
            <p:cNvSpPr>
              <a:spLocks noChangeShapeType="1"/>
            </p:cNvSpPr>
            <p:nvPr/>
          </p:nvSpPr>
          <p:spPr bwMode="auto">
            <a:xfrm>
              <a:off x="480" y="312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15" name="Text Box 11"/>
            <p:cNvSpPr txBox="1">
              <a:spLocks noChangeArrowheads="1"/>
            </p:cNvSpPr>
            <p:nvPr/>
          </p:nvSpPr>
          <p:spPr bwMode="auto">
            <a:xfrm>
              <a:off x="567" y="3223"/>
              <a:ext cx="1560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display()</a:t>
              </a:r>
            </a:p>
            <a:p>
              <a:r>
                <a:rPr lang="en-US" altLang="en-US" sz="1400"/>
                <a:t>// looks like mallard</a:t>
              </a:r>
            </a:p>
          </p:txBody>
        </p:sp>
      </p:grpSp>
      <p:grpSp>
        <p:nvGrpSpPr>
          <p:cNvPr id="98325" name="Group 21"/>
          <p:cNvGrpSpPr>
            <a:grpSpLocks/>
          </p:cNvGrpSpPr>
          <p:nvPr/>
        </p:nvGrpSpPr>
        <p:grpSpPr bwMode="auto">
          <a:xfrm>
            <a:off x="6584951" y="4114800"/>
            <a:ext cx="2359025" cy="2057400"/>
            <a:chOff x="2544" y="2832"/>
            <a:chExt cx="1680" cy="1056"/>
          </a:xfrm>
        </p:grpSpPr>
        <p:sp>
          <p:nvSpPr>
            <p:cNvPr id="98316" name="AutoShape 12"/>
            <p:cNvSpPr>
              <a:spLocks noChangeArrowheads="1"/>
            </p:cNvSpPr>
            <p:nvPr/>
          </p:nvSpPr>
          <p:spPr bwMode="auto">
            <a:xfrm>
              <a:off x="2544" y="2832"/>
              <a:ext cx="1680" cy="105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7" name="Text Box 13"/>
            <p:cNvSpPr txBox="1">
              <a:spLocks noChangeArrowheads="1"/>
            </p:cNvSpPr>
            <p:nvPr/>
          </p:nvSpPr>
          <p:spPr bwMode="auto">
            <a:xfrm>
              <a:off x="2880" y="2864"/>
              <a:ext cx="770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RubberDuck</a:t>
              </a:r>
            </a:p>
          </p:txBody>
        </p:sp>
        <p:sp>
          <p:nvSpPr>
            <p:cNvPr id="98318" name="Line 14"/>
            <p:cNvSpPr>
              <a:spLocks noChangeShapeType="1"/>
            </p:cNvSpPr>
            <p:nvPr/>
          </p:nvSpPr>
          <p:spPr bwMode="auto">
            <a:xfrm>
              <a:off x="2544" y="3072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19" name="Text Box 15"/>
            <p:cNvSpPr txBox="1">
              <a:spLocks noChangeArrowheads="1"/>
            </p:cNvSpPr>
            <p:nvPr/>
          </p:nvSpPr>
          <p:spPr bwMode="auto">
            <a:xfrm>
              <a:off x="2630" y="3175"/>
              <a:ext cx="1462" cy="7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quack()</a:t>
              </a:r>
            </a:p>
            <a:p>
              <a:r>
                <a:rPr lang="en-US" altLang="en-US" sz="1400"/>
                <a:t>//overridden to squeak</a:t>
              </a:r>
            </a:p>
            <a:p>
              <a:r>
                <a:rPr lang="en-US" altLang="en-US" sz="1400"/>
                <a:t>display()</a:t>
              </a:r>
            </a:p>
            <a:p>
              <a:r>
                <a:rPr lang="en-US" altLang="en-US" sz="1400"/>
                <a:t>// looks like rubberduck</a:t>
              </a:r>
            </a:p>
            <a:p>
              <a:r>
                <a:rPr lang="en-US" altLang="en-US" sz="1400" b="1"/>
                <a:t>fly()</a:t>
              </a:r>
            </a:p>
            <a:p>
              <a:r>
                <a:rPr lang="en-US" altLang="en-US" sz="1400" b="1"/>
                <a:t>// override to do nothing</a:t>
              </a:r>
            </a:p>
          </p:txBody>
        </p:sp>
      </p:grpSp>
      <p:sp>
        <p:nvSpPr>
          <p:cNvPr id="98320" name="Line 16"/>
          <p:cNvSpPr>
            <a:spLocks noChangeShapeType="1"/>
          </p:cNvSpPr>
          <p:nvPr/>
        </p:nvSpPr>
        <p:spPr bwMode="auto">
          <a:xfrm flipV="1">
            <a:off x="3536950" y="35814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1" name="Line 17"/>
          <p:cNvSpPr>
            <a:spLocks noChangeShapeType="1"/>
          </p:cNvSpPr>
          <p:nvPr/>
        </p:nvSpPr>
        <p:spPr bwMode="auto">
          <a:xfrm flipH="1" flipV="1">
            <a:off x="4832350" y="3581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2" name="Line 18"/>
          <p:cNvSpPr>
            <a:spLocks noChangeShapeType="1"/>
          </p:cNvSpPr>
          <p:nvPr/>
        </p:nvSpPr>
        <p:spPr bwMode="auto">
          <a:xfrm flipH="1" flipV="1">
            <a:off x="6127750" y="35814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8326" name="Group 22"/>
          <p:cNvGrpSpPr>
            <a:grpSpLocks/>
          </p:cNvGrpSpPr>
          <p:nvPr/>
        </p:nvGrpSpPr>
        <p:grpSpPr bwMode="auto">
          <a:xfrm>
            <a:off x="4146550" y="4038600"/>
            <a:ext cx="2057400" cy="1447800"/>
            <a:chOff x="2544" y="2832"/>
            <a:chExt cx="1680" cy="1056"/>
          </a:xfrm>
        </p:grpSpPr>
        <p:sp>
          <p:nvSpPr>
            <p:cNvPr id="98327" name="AutoShape 23"/>
            <p:cNvSpPr>
              <a:spLocks noChangeArrowheads="1"/>
            </p:cNvSpPr>
            <p:nvPr/>
          </p:nvSpPr>
          <p:spPr bwMode="auto">
            <a:xfrm>
              <a:off x="2544" y="2832"/>
              <a:ext cx="1680" cy="105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28" name="Text Box 24"/>
            <p:cNvSpPr txBox="1">
              <a:spLocks noChangeArrowheads="1"/>
            </p:cNvSpPr>
            <p:nvPr/>
          </p:nvSpPr>
          <p:spPr bwMode="auto">
            <a:xfrm>
              <a:off x="2880" y="2864"/>
              <a:ext cx="973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RedheadDuck</a:t>
              </a:r>
            </a:p>
          </p:txBody>
        </p:sp>
        <p:sp>
          <p:nvSpPr>
            <p:cNvPr id="98329" name="Line 25"/>
            <p:cNvSpPr>
              <a:spLocks noChangeShapeType="1"/>
            </p:cNvSpPr>
            <p:nvPr/>
          </p:nvSpPr>
          <p:spPr bwMode="auto">
            <a:xfrm>
              <a:off x="2544" y="3072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30" name="Text Box 26"/>
            <p:cNvSpPr txBox="1">
              <a:spLocks noChangeArrowheads="1"/>
            </p:cNvSpPr>
            <p:nvPr/>
          </p:nvSpPr>
          <p:spPr bwMode="auto">
            <a:xfrm>
              <a:off x="2630" y="3175"/>
              <a:ext cx="1375" cy="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display()</a:t>
              </a:r>
            </a:p>
            <a:p>
              <a:r>
                <a:rPr lang="en-US" altLang="en-US" sz="1400"/>
                <a:t>// looks like redhead</a:t>
              </a:r>
            </a:p>
          </p:txBody>
        </p:sp>
      </p:grp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7451725" y="2093914"/>
            <a:ext cx="30924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One could override the</a:t>
            </a:r>
          </a:p>
          <a:p>
            <a:r>
              <a:rPr lang="en-US" altLang="en-US"/>
              <a:t>fly method to the appropriate</a:t>
            </a:r>
          </a:p>
          <a:p>
            <a:r>
              <a:rPr lang="en-US" altLang="en-US"/>
              <a:t>thing – just as the quack</a:t>
            </a:r>
          </a:p>
          <a:p>
            <a:r>
              <a:rPr lang="en-US" altLang="en-US"/>
              <a:t>method below.</a:t>
            </a:r>
          </a:p>
        </p:txBody>
      </p:sp>
    </p:spTree>
    <p:extLst>
      <p:ext uri="{BB962C8B-B14F-4D97-AF65-F5344CB8AC3E}">
        <p14:creationId xmlns:p14="http://schemas.microsoft.com/office/powerpoint/2010/main" val="7685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complicated: add a wooden decoy ducks to the mix</a:t>
            </a:r>
          </a:p>
        </p:txBody>
      </p:sp>
      <p:grpSp>
        <p:nvGrpSpPr>
          <p:cNvPr id="99332" name="Group 4"/>
          <p:cNvGrpSpPr>
            <a:grpSpLocks/>
          </p:cNvGrpSpPr>
          <p:nvPr/>
        </p:nvGrpSpPr>
        <p:grpSpPr bwMode="auto">
          <a:xfrm>
            <a:off x="2895600" y="2438400"/>
            <a:ext cx="2667000" cy="2819400"/>
            <a:chOff x="2544" y="2832"/>
            <a:chExt cx="1680" cy="1056"/>
          </a:xfrm>
        </p:grpSpPr>
        <p:sp>
          <p:nvSpPr>
            <p:cNvPr id="99333" name="AutoShape 5"/>
            <p:cNvSpPr>
              <a:spLocks noChangeArrowheads="1"/>
            </p:cNvSpPr>
            <p:nvPr/>
          </p:nvSpPr>
          <p:spPr bwMode="auto">
            <a:xfrm>
              <a:off x="2544" y="2832"/>
              <a:ext cx="1680" cy="105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4" name="Text Box 6"/>
            <p:cNvSpPr txBox="1">
              <a:spLocks noChangeArrowheads="1"/>
            </p:cNvSpPr>
            <p:nvPr/>
          </p:nvSpPr>
          <p:spPr bwMode="auto">
            <a:xfrm>
              <a:off x="2880" y="2864"/>
              <a:ext cx="833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DecoyDuck</a:t>
              </a:r>
            </a:p>
          </p:txBody>
        </p:sp>
        <p:sp>
          <p:nvSpPr>
            <p:cNvPr id="99335" name="Line 7"/>
            <p:cNvSpPr>
              <a:spLocks noChangeShapeType="1"/>
            </p:cNvSpPr>
            <p:nvPr/>
          </p:nvSpPr>
          <p:spPr bwMode="auto">
            <a:xfrm>
              <a:off x="2544" y="3072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36" name="Text Box 8"/>
            <p:cNvSpPr txBox="1">
              <a:spLocks noChangeArrowheads="1"/>
            </p:cNvSpPr>
            <p:nvPr/>
          </p:nvSpPr>
          <p:spPr bwMode="auto">
            <a:xfrm>
              <a:off x="2630" y="3175"/>
              <a:ext cx="1264" cy="6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quack(){</a:t>
              </a:r>
            </a:p>
            <a:p>
              <a:r>
                <a:rPr lang="en-US" altLang="en-US" sz="1400"/>
                <a:t>// override to do nothing</a:t>
              </a:r>
            </a:p>
            <a:p>
              <a:r>
                <a:rPr lang="en-US" altLang="en-US" sz="1400"/>
                <a:t>}</a:t>
              </a:r>
            </a:p>
            <a:p>
              <a:r>
                <a:rPr lang="en-US" altLang="en-US" sz="1400"/>
                <a:t>display()</a:t>
              </a:r>
            </a:p>
            <a:p>
              <a:r>
                <a:rPr lang="en-US" altLang="en-US" sz="1400"/>
                <a:t>// display decoy duck</a:t>
              </a:r>
            </a:p>
            <a:p>
              <a:r>
                <a:rPr lang="en-US" altLang="en-US" sz="1400"/>
                <a:t>fly (){</a:t>
              </a:r>
            </a:p>
            <a:p>
              <a:r>
                <a:rPr lang="en-US" altLang="en-US" sz="1400"/>
                <a:t>//override to do nothing</a:t>
              </a:r>
            </a:p>
            <a:p>
              <a:r>
                <a:rPr lang="en-US" altLang="en-US" sz="1400"/>
                <a:t>}</a:t>
              </a:r>
            </a:p>
          </p:txBody>
        </p:sp>
      </p:grpSp>
      <p:sp>
        <p:nvSpPr>
          <p:cNvPr id="99337" name="Text Box 9"/>
          <p:cNvSpPr txBox="1">
            <a:spLocks noChangeArrowheads="1"/>
          </p:cNvSpPr>
          <p:nvPr/>
        </p:nvSpPr>
        <p:spPr bwMode="auto">
          <a:xfrm>
            <a:off x="5867401" y="2667000"/>
            <a:ext cx="364869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Inheritance is not always the right</a:t>
            </a:r>
          </a:p>
          <a:p>
            <a:r>
              <a:rPr lang="en-US" altLang="en-US"/>
              <a:t>answer. Every new class that inherits</a:t>
            </a:r>
          </a:p>
          <a:p>
            <a:r>
              <a:rPr lang="en-US" altLang="en-US"/>
              <a:t>unwanted behavior needs to be</a:t>
            </a:r>
          </a:p>
          <a:p>
            <a:r>
              <a:rPr lang="en-US" altLang="en-US"/>
              <a:t>overridden.</a:t>
            </a:r>
          </a:p>
          <a:p>
            <a:endParaRPr lang="en-US" altLang="en-US"/>
          </a:p>
          <a:p>
            <a:r>
              <a:rPr lang="en-US" altLang="en-US" b="1"/>
              <a:t>How about using interfaces instead?</a:t>
            </a:r>
          </a:p>
        </p:txBody>
      </p:sp>
      <p:pic>
        <p:nvPicPr>
          <p:cNvPr id="99338" name="Picture 10" descr="decoyDu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5029201"/>
            <a:ext cx="10572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41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Duck simulation recast using interfaces.</a:t>
            </a:r>
          </a:p>
        </p:txBody>
      </p:sp>
      <p:grpSp>
        <p:nvGrpSpPr>
          <p:cNvPr id="101381" name="Group 5"/>
          <p:cNvGrpSpPr>
            <a:grpSpLocks/>
          </p:cNvGrpSpPr>
          <p:nvPr/>
        </p:nvGrpSpPr>
        <p:grpSpPr bwMode="auto">
          <a:xfrm>
            <a:off x="6248400" y="2438400"/>
            <a:ext cx="2667000" cy="1295400"/>
            <a:chOff x="2112" y="1248"/>
            <a:chExt cx="1680" cy="1056"/>
          </a:xfrm>
        </p:grpSpPr>
        <p:sp>
          <p:nvSpPr>
            <p:cNvPr id="101382" name="AutoShape 6"/>
            <p:cNvSpPr>
              <a:spLocks noChangeArrowheads="1"/>
            </p:cNvSpPr>
            <p:nvPr/>
          </p:nvSpPr>
          <p:spPr bwMode="auto">
            <a:xfrm>
              <a:off x="2112" y="1248"/>
              <a:ext cx="1680" cy="105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83" name="Text Box 7"/>
            <p:cNvSpPr txBox="1">
              <a:spLocks noChangeArrowheads="1"/>
            </p:cNvSpPr>
            <p:nvPr/>
          </p:nvSpPr>
          <p:spPr bwMode="auto">
            <a:xfrm>
              <a:off x="2736" y="1273"/>
              <a:ext cx="345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Duck</a:t>
              </a:r>
            </a:p>
          </p:txBody>
        </p:sp>
        <p:sp>
          <p:nvSpPr>
            <p:cNvPr id="101384" name="Line 8"/>
            <p:cNvSpPr>
              <a:spLocks noChangeShapeType="1"/>
            </p:cNvSpPr>
            <p:nvPr/>
          </p:nvSpPr>
          <p:spPr bwMode="auto">
            <a:xfrm>
              <a:off x="2112" y="1488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385" name="Text Box 9"/>
            <p:cNvSpPr txBox="1">
              <a:spLocks noChangeArrowheads="1"/>
            </p:cNvSpPr>
            <p:nvPr/>
          </p:nvSpPr>
          <p:spPr bwMode="auto">
            <a:xfrm>
              <a:off x="2198" y="1583"/>
              <a:ext cx="1158" cy="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swim()</a:t>
              </a:r>
            </a:p>
            <a:p>
              <a:r>
                <a:rPr lang="en-US" altLang="en-US" sz="1400"/>
                <a:t>display()</a:t>
              </a:r>
            </a:p>
            <a:p>
              <a:r>
                <a:rPr lang="en-US" altLang="en-US" sz="1400"/>
                <a:t>// other duck methods</a:t>
              </a:r>
            </a:p>
          </p:txBody>
        </p:sp>
      </p:grpSp>
      <p:grpSp>
        <p:nvGrpSpPr>
          <p:cNvPr id="101386" name="Group 10"/>
          <p:cNvGrpSpPr>
            <a:grpSpLocks/>
          </p:cNvGrpSpPr>
          <p:nvPr/>
        </p:nvGrpSpPr>
        <p:grpSpPr bwMode="auto">
          <a:xfrm>
            <a:off x="2057400" y="4572000"/>
            <a:ext cx="1752600" cy="1371600"/>
            <a:chOff x="480" y="2880"/>
            <a:chExt cx="1680" cy="1056"/>
          </a:xfrm>
        </p:grpSpPr>
        <p:sp>
          <p:nvSpPr>
            <p:cNvPr id="101387" name="AutoShape 11"/>
            <p:cNvSpPr>
              <a:spLocks noChangeArrowheads="1"/>
            </p:cNvSpPr>
            <p:nvPr/>
          </p:nvSpPr>
          <p:spPr bwMode="auto">
            <a:xfrm>
              <a:off x="480" y="2880"/>
              <a:ext cx="1680" cy="105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88" name="Text Box 12"/>
            <p:cNvSpPr txBox="1">
              <a:spLocks noChangeArrowheads="1"/>
            </p:cNvSpPr>
            <p:nvPr/>
          </p:nvSpPr>
          <p:spPr bwMode="auto">
            <a:xfrm>
              <a:off x="908" y="2912"/>
              <a:ext cx="1066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MallardDuck</a:t>
              </a:r>
            </a:p>
          </p:txBody>
        </p:sp>
        <p:sp>
          <p:nvSpPr>
            <p:cNvPr id="101389" name="Line 13"/>
            <p:cNvSpPr>
              <a:spLocks noChangeShapeType="1"/>
            </p:cNvSpPr>
            <p:nvPr/>
          </p:nvSpPr>
          <p:spPr bwMode="auto">
            <a:xfrm>
              <a:off x="480" y="312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390" name="Text Box 14"/>
            <p:cNvSpPr txBox="1">
              <a:spLocks noChangeArrowheads="1"/>
            </p:cNvSpPr>
            <p:nvPr/>
          </p:nvSpPr>
          <p:spPr bwMode="auto">
            <a:xfrm>
              <a:off x="567" y="3223"/>
              <a:ext cx="768" cy="5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display()</a:t>
              </a:r>
            </a:p>
            <a:p>
              <a:r>
                <a:rPr lang="en-US" altLang="en-US" sz="1400"/>
                <a:t>fly()</a:t>
              </a:r>
            </a:p>
            <a:p>
              <a:r>
                <a:rPr lang="en-US" altLang="en-US" sz="1400"/>
                <a:t>quack()</a:t>
              </a:r>
            </a:p>
          </p:txBody>
        </p:sp>
      </p:grpSp>
      <p:grpSp>
        <p:nvGrpSpPr>
          <p:cNvPr id="101409" name="Group 33"/>
          <p:cNvGrpSpPr>
            <a:grpSpLocks/>
          </p:cNvGrpSpPr>
          <p:nvPr/>
        </p:nvGrpSpPr>
        <p:grpSpPr bwMode="auto">
          <a:xfrm>
            <a:off x="4038600" y="2438400"/>
            <a:ext cx="1371600" cy="838200"/>
            <a:chOff x="1536" y="1152"/>
            <a:chExt cx="864" cy="528"/>
          </a:xfrm>
        </p:grpSpPr>
        <p:sp>
          <p:nvSpPr>
            <p:cNvPr id="101405" name="AutoShape 29"/>
            <p:cNvSpPr>
              <a:spLocks noChangeArrowheads="1"/>
            </p:cNvSpPr>
            <p:nvPr/>
          </p:nvSpPr>
          <p:spPr bwMode="auto">
            <a:xfrm>
              <a:off x="1536" y="1152"/>
              <a:ext cx="864" cy="52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06" name="Text Box 30"/>
            <p:cNvSpPr txBox="1">
              <a:spLocks noChangeArrowheads="1"/>
            </p:cNvSpPr>
            <p:nvPr/>
          </p:nvSpPr>
          <p:spPr bwMode="auto">
            <a:xfrm>
              <a:off x="1606" y="1178"/>
              <a:ext cx="61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/>
                <a:t>Quackable</a:t>
              </a:r>
            </a:p>
          </p:txBody>
        </p:sp>
        <p:sp>
          <p:nvSpPr>
            <p:cNvPr id="101407" name="Line 31"/>
            <p:cNvSpPr>
              <a:spLocks noChangeShapeType="1"/>
            </p:cNvSpPr>
            <p:nvPr/>
          </p:nvSpPr>
          <p:spPr bwMode="auto">
            <a:xfrm>
              <a:off x="1536" y="1348"/>
              <a:ext cx="86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08" name="Text Box 32"/>
            <p:cNvSpPr txBox="1">
              <a:spLocks noChangeArrowheads="1"/>
            </p:cNvSpPr>
            <p:nvPr/>
          </p:nvSpPr>
          <p:spPr bwMode="auto">
            <a:xfrm>
              <a:off x="1593" y="1433"/>
              <a:ext cx="45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quack()</a:t>
              </a:r>
            </a:p>
          </p:txBody>
        </p:sp>
      </p:grpSp>
      <p:grpSp>
        <p:nvGrpSpPr>
          <p:cNvPr id="101410" name="Group 34"/>
          <p:cNvGrpSpPr>
            <a:grpSpLocks/>
          </p:cNvGrpSpPr>
          <p:nvPr/>
        </p:nvGrpSpPr>
        <p:grpSpPr bwMode="auto">
          <a:xfrm>
            <a:off x="2438400" y="2438400"/>
            <a:ext cx="1371600" cy="838200"/>
            <a:chOff x="1536" y="1152"/>
            <a:chExt cx="864" cy="528"/>
          </a:xfrm>
        </p:grpSpPr>
        <p:sp>
          <p:nvSpPr>
            <p:cNvPr id="101411" name="AutoShape 35"/>
            <p:cNvSpPr>
              <a:spLocks noChangeArrowheads="1"/>
            </p:cNvSpPr>
            <p:nvPr/>
          </p:nvSpPr>
          <p:spPr bwMode="auto">
            <a:xfrm>
              <a:off x="1536" y="1152"/>
              <a:ext cx="864" cy="52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12" name="Text Box 36"/>
            <p:cNvSpPr txBox="1">
              <a:spLocks noChangeArrowheads="1"/>
            </p:cNvSpPr>
            <p:nvPr/>
          </p:nvSpPr>
          <p:spPr bwMode="auto">
            <a:xfrm>
              <a:off x="1606" y="1178"/>
              <a:ext cx="44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/>
                <a:t>Flyable</a:t>
              </a:r>
            </a:p>
          </p:txBody>
        </p:sp>
        <p:sp>
          <p:nvSpPr>
            <p:cNvPr id="101413" name="Line 37"/>
            <p:cNvSpPr>
              <a:spLocks noChangeShapeType="1"/>
            </p:cNvSpPr>
            <p:nvPr/>
          </p:nvSpPr>
          <p:spPr bwMode="auto">
            <a:xfrm>
              <a:off x="1536" y="1348"/>
              <a:ext cx="86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14" name="Text Box 38"/>
            <p:cNvSpPr txBox="1">
              <a:spLocks noChangeArrowheads="1"/>
            </p:cNvSpPr>
            <p:nvPr/>
          </p:nvSpPr>
          <p:spPr bwMode="auto">
            <a:xfrm>
              <a:off x="1593" y="1433"/>
              <a:ext cx="3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fly()</a:t>
              </a:r>
            </a:p>
          </p:txBody>
        </p:sp>
      </p:grpSp>
      <p:sp>
        <p:nvSpPr>
          <p:cNvPr id="101415" name="Line 39"/>
          <p:cNvSpPr>
            <a:spLocks noChangeShapeType="1"/>
          </p:cNvSpPr>
          <p:nvPr/>
        </p:nvSpPr>
        <p:spPr bwMode="auto">
          <a:xfrm flipV="1">
            <a:off x="3429000" y="3657600"/>
            <a:ext cx="2819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16" name="Line 40"/>
          <p:cNvSpPr>
            <a:spLocks noChangeShapeType="1"/>
          </p:cNvSpPr>
          <p:nvPr/>
        </p:nvSpPr>
        <p:spPr bwMode="auto">
          <a:xfrm flipV="1">
            <a:off x="2971800" y="3276600"/>
            <a:ext cx="15240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17" name="Line 41"/>
          <p:cNvSpPr>
            <a:spLocks noChangeShapeType="1"/>
          </p:cNvSpPr>
          <p:nvPr/>
        </p:nvSpPr>
        <p:spPr bwMode="auto">
          <a:xfrm flipV="1">
            <a:off x="2743200" y="3276600"/>
            <a:ext cx="3810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1418" name="Group 42"/>
          <p:cNvGrpSpPr>
            <a:grpSpLocks/>
          </p:cNvGrpSpPr>
          <p:nvPr/>
        </p:nvGrpSpPr>
        <p:grpSpPr bwMode="auto">
          <a:xfrm>
            <a:off x="4191000" y="4572000"/>
            <a:ext cx="1752102" cy="1371600"/>
            <a:chOff x="480" y="2880"/>
            <a:chExt cx="1680" cy="1056"/>
          </a:xfrm>
        </p:grpSpPr>
        <p:sp>
          <p:nvSpPr>
            <p:cNvPr id="101419" name="AutoShape 43"/>
            <p:cNvSpPr>
              <a:spLocks noChangeArrowheads="1"/>
            </p:cNvSpPr>
            <p:nvPr/>
          </p:nvSpPr>
          <p:spPr bwMode="auto">
            <a:xfrm>
              <a:off x="480" y="2880"/>
              <a:ext cx="1680" cy="105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20" name="Text Box 44"/>
            <p:cNvSpPr txBox="1">
              <a:spLocks noChangeArrowheads="1"/>
            </p:cNvSpPr>
            <p:nvPr/>
          </p:nvSpPr>
          <p:spPr bwMode="auto">
            <a:xfrm>
              <a:off x="908" y="2912"/>
              <a:ext cx="1142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RedheadDuck</a:t>
              </a:r>
            </a:p>
          </p:txBody>
        </p:sp>
        <p:sp>
          <p:nvSpPr>
            <p:cNvPr id="101421" name="Line 45"/>
            <p:cNvSpPr>
              <a:spLocks noChangeShapeType="1"/>
            </p:cNvSpPr>
            <p:nvPr/>
          </p:nvSpPr>
          <p:spPr bwMode="auto">
            <a:xfrm>
              <a:off x="480" y="312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22" name="Text Box 46"/>
            <p:cNvSpPr txBox="1">
              <a:spLocks noChangeArrowheads="1"/>
            </p:cNvSpPr>
            <p:nvPr/>
          </p:nvSpPr>
          <p:spPr bwMode="auto">
            <a:xfrm>
              <a:off x="567" y="3223"/>
              <a:ext cx="769" cy="5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display()</a:t>
              </a:r>
            </a:p>
            <a:p>
              <a:r>
                <a:rPr lang="en-US" altLang="en-US" sz="1400"/>
                <a:t>fly()</a:t>
              </a:r>
            </a:p>
            <a:p>
              <a:r>
                <a:rPr lang="en-US" altLang="en-US" sz="1400"/>
                <a:t>quack()</a:t>
              </a:r>
            </a:p>
          </p:txBody>
        </p:sp>
      </p:grpSp>
      <p:sp>
        <p:nvSpPr>
          <p:cNvPr id="101423" name="Line 47"/>
          <p:cNvSpPr>
            <a:spLocks noChangeShapeType="1"/>
          </p:cNvSpPr>
          <p:nvPr/>
        </p:nvSpPr>
        <p:spPr bwMode="auto">
          <a:xfrm flipV="1">
            <a:off x="5410200" y="37338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24" name="Line 48"/>
          <p:cNvSpPr>
            <a:spLocks noChangeShapeType="1"/>
          </p:cNvSpPr>
          <p:nvPr/>
        </p:nvSpPr>
        <p:spPr bwMode="auto">
          <a:xfrm flipH="1" flipV="1">
            <a:off x="4572000" y="3276600"/>
            <a:ext cx="6096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25" name="Line 49"/>
          <p:cNvSpPr>
            <a:spLocks noChangeShapeType="1"/>
          </p:cNvSpPr>
          <p:nvPr/>
        </p:nvSpPr>
        <p:spPr bwMode="auto">
          <a:xfrm flipH="1" flipV="1">
            <a:off x="3276600" y="3276600"/>
            <a:ext cx="15240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1434" name="Group 58"/>
          <p:cNvGrpSpPr>
            <a:grpSpLocks/>
          </p:cNvGrpSpPr>
          <p:nvPr/>
        </p:nvGrpSpPr>
        <p:grpSpPr bwMode="auto">
          <a:xfrm>
            <a:off x="6248400" y="4572000"/>
            <a:ext cx="1752600" cy="1371600"/>
            <a:chOff x="2928" y="2496"/>
            <a:chExt cx="1104" cy="864"/>
          </a:xfrm>
        </p:grpSpPr>
        <p:sp>
          <p:nvSpPr>
            <p:cNvPr id="101427" name="AutoShape 51"/>
            <p:cNvSpPr>
              <a:spLocks noChangeArrowheads="1"/>
            </p:cNvSpPr>
            <p:nvPr/>
          </p:nvSpPr>
          <p:spPr bwMode="auto">
            <a:xfrm>
              <a:off x="2928" y="2496"/>
              <a:ext cx="1104" cy="86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28" name="Text Box 52"/>
            <p:cNvSpPr txBox="1">
              <a:spLocks noChangeArrowheads="1"/>
            </p:cNvSpPr>
            <p:nvPr/>
          </p:nvSpPr>
          <p:spPr bwMode="auto">
            <a:xfrm>
              <a:off x="3072" y="2522"/>
              <a:ext cx="68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RubberDuck</a:t>
              </a:r>
            </a:p>
          </p:txBody>
        </p:sp>
        <p:sp>
          <p:nvSpPr>
            <p:cNvPr id="101429" name="Line 53"/>
            <p:cNvSpPr>
              <a:spLocks noChangeShapeType="1"/>
            </p:cNvSpPr>
            <p:nvPr/>
          </p:nvSpPr>
          <p:spPr bwMode="auto">
            <a:xfrm>
              <a:off x="2928" y="2692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30" name="Text Box 54"/>
            <p:cNvSpPr txBox="1">
              <a:spLocks noChangeArrowheads="1"/>
            </p:cNvSpPr>
            <p:nvPr/>
          </p:nvSpPr>
          <p:spPr bwMode="auto">
            <a:xfrm>
              <a:off x="2985" y="2777"/>
              <a:ext cx="50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display()</a:t>
              </a:r>
            </a:p>
            <a:p>
              <a:r>
                <a:rPr lang="en-US" altLang="en-US" sz="1400"/>
                <a:t>quack()</a:t>
              </a:r>
            </a:p>
          </p:txBody>
        </p:sp>
      </p:grpSp>
      <p:sp>
        <p:nvSpPr>
          <p:cNvPr id="101431" name="Line 55"/>
          <p:cNvSpPr>
            <a:spLocks noChangeShapeType="1"/>
          </p:cNvSpPr>
          <p:nvPr/>
        </p:nvSpPr>
        <p:spPr bwMode="auto">
          <a:xfrm flipH="1" flipV="1">
            <a:off x="6858000" y="37338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32" name="Line 56"/>
          <p:cNvSpPr>
            <a:spLocks noChangeShapeType="1"/>
          </p:cNvSpPr>
          <p:nvPr/>
        </p:nvSpPr>
        <p:spPr bwMode="auto">
          <a:xfrm flipH="1" flipV="1">
            <a:off x="4953000" y="3276600"/>
            <a:ext cx="17526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1435" name="Group 59"/>
          <p:cNvGrpSpPr>
            <a:grpSpLocks/>
          </p:cNvGrpSpPr>
          <p:nvPr/>
        </p:nvGrpSpPr>
        <p:grpSpPr bwMode="auto">
          <a:xfrm>
            <a:off x="8229600" y="4495800"/>
            <a:ext cx="1752600" cy="1371600"/>
            <a:chOff x="2928" y="2496"/>
            <a:chExt cx="1104" cy="864"/>
          </a:xfrm>
        </p:grpSpPr>
        <p:sp>
          <p:nvSpPr>
            <p:cNvPr id="101436" name="AutoShape 60"/>
            <p:cNvSpPr>
              <a:spLocks noChangeArrowheads="1"/>
            </p:cNvSpPr>
            <p:nvPr/>
          </p:nvSpPr>
          <p:spPr bwMode="auto">
            <a:xfrm>
              <a:off x="2928" y="2496"/>
              <a:ext cx="1104" cy="86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37" name="Text Box 61"/>
            <p:cNvSpPr txBox="1">
              <a:spLocks noChangeArrowheads="1"/>
            </p:cNvSpPr>
            <p:nvPr/>
          </p:nvSpPr>
          <p:spPr bwMode="auto">
            <a:xfrm>
              <a:off x="3072" y="2522"/>
              <a:ext cx="62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DecoyDuck</a:t>
              </a:r>
            </a:p>
          </p:txBody>
        </p:sp>
        <p:sp>
          <p:nvSpPr>
            <p:cNvPr id="101438" name="Line 62"/>
            <p:cNvSpPr>
              <a:spLocks noChangeShapeType="1"/>
            </p:cNvSpPr>
            <p:nvPr/>
          </p:nvSpPr>
          <p:spPr bwMode="auto">
            <a:xfrm>
              <a:off x="2928" y="2692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39" name="Text Box 63"/>
            <p:cNvSpPr txBox="1">
              <a:spLocks noChangeArrowheads="1"/>
            </p:cNvSpPr>
            <p:nvPr/>
          </p:nvSpPr>
          <p:spPr bwMode="auto">
            <a:xfrm>
              <a:off x="2985" y="2777"/>
              <a:ext cx="50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display()</a:t>
              </a:r>
            </a:p>
          </p:txBody>
        </p:sp>
      </p:grpSp>
      <p:sp>
        <p:nvSpPr>
          <p:cNvPr id="101440" name="Line 64"/>
          <p:cNvSpPr>
            <a:spLocks noChangeShapeType="1"/>
          </p:cNvSpPr>
          <p:nvPr/>
        </p:nvSpPr>
        <p:spPr bwMode="auto">
          <a:xfrm flipH="1" flipV="1">
            <a:off x="7772400" y="37338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41" name="Text Box 65"/>
          <p:cNvSpPr txBox="1">
            <a:spLocks noChangeArrowheads="1"/>
          </p:cNvSpPr>
          <p:nvPr/>
        </p:nvSpPr>
        <p:spPr bwMode="auto">
          <a:xfrm>
            <a:off x="3352800" y="2057400"/>
            <a:ext cx="11281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406332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Pros and cons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905000"/>
            <a:ext cx="7696200" cy="3581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700"/>
              <a:t>Not all inherited methods make sense for all subclasses – hence inheritance is not the right answer</a:t>
            </a:r>
          </a:p>
          <a:p>
            <a:pPr>
              <a:lnSpc>
                <a:spcPct val="80000"/>
              </a:lnSpc>
            </a:pPr>
            <a:r>
              <a:rPr lang="en-US" altLang="en-US" sz="2700"/>
              <a:t>But by defining interfaces, every class that needs to support that interface needs to implement that functionality… destroys code reuse!</a:t>
            </a:r>
          </a:p>
          <a:p>
            <a:pPr>
              <a:lnSpc>
                <a:spcPct val="80000"/>
              </a:lnSpc>
            </a:pPr>
            <a:r>
              <a:rPr lang="en-US" altLang="en-US" sz="2700"/>
              <a:t>So if you want to change the behavior defined by interfaces, every class that implements that behavior may potentially be impacted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5394326" y="5502276"/>
            <a:ext cx="12731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/>
              <a:t>And….</a:t>
            </a:r>
          </a:p>
        </p:txBody>
      </p:sp>
    </p:spTree>
    <p:extLst>
      <p:ext uri="{BB962C8B-B14F-4D97-AF65-F5344CB8AC3E}">
        <p14:creationId xmlns:p14="http://schemas.microsoft.com/office/powerpoint/2010/main" val="260662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70" name="WordArt 6"/>
          <p:cNvSpPr>
            <a:spLocks noChangeArrowheads="1" noChangeShapeType="1" noTextEdit="1"/>
          </p:cNvSpPr>
          <p:nvPr/>
        </p:nvSpPr>
        <p:spPr bwMode="auto">
          <a:xfrm>
            <a:off x="3048000" y="2590800"/>
            <a:ext cx="6477000" cy="20574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5050"/>
                </a:solidFill>
                <a:latin typeface="Arial Black" panose="020B0A04020102020204" pitchFamily="34" charset="0"/>
              </a:rPr>
              <a:t>Change is Constant</a:t>
            </a:r>
          </a:p>
        </p:txBody>
      </p:sp>
      <p:sp>
        <p:nvSpPr>
          <p:cNvPr id="113672" name="WordArt 8"/>
          <p:cNvSpPr>
            <a:spLocks noChangeArrowheads="1" noChangeShapeType="1" noTextEdit="1"/>
          </p:cNvSpPr>
          <p:nvPr/>
        </p:nvSpPr>
        <p:spPr bwMode="auto">
          <a:xfrm>
            <a:off x="3581400" y="3886201"/>
            <a:ext cx="5562600" cy="9810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280870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0" grpId="0" animBg="1"/>
      <p:bldP spid="11367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Principle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Identify the aspects of your application that vary and separate them from what stays the same.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OR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Take the parts that vary and encapsulate them, so that later you can alter or extend the parts that vary without affecting those that don’t.</a:t>
            </a:r>
          </a:p>
        </p:txBody>
      </p:sp>
      <p:sp>
        <p:nvSpPr>
          <p:cNvPr id="115718" name="AutoShape 6"/>
          <p:cNvSpPr>
            <a:spLocks noChangeArrowheads="1"/>
          </p:cNvSpPr>
          <p:nvPr/>
        </p:nvSpPr>
        <p:spPr bwMode="auto">
          <a:xfrm>
            <a:off x="8458200" y="533400"/>
            <a:ext cx="1066800" cy="838200"/>
          </a:xfrm>
          <a:custGeom>
            <a:avLst/>
            <a:gdLst>
              <a:gd name="G0" fmla="+- 5400 0 0"/>
              <a:gd name="G1" fmla="+- 8100 0 0"/>
              <a:gd name="G2" fmla="+- 2700 0 0"/>
              <a:gd name="G3" fmla="+- 9450 0 0"/>
              <a:gd name="G4" fmla="+- 21600 0 8100"/>
              <a:gd name="G5" fmla="+- 21600 0 9450"/>
              <a:gd name="G6" fmla="+- 5400 21600 0"/>
              <a:gd name="G7" fmla="*/ G6 1 2"/>
              <a:gd name="G8" fmla="+- 21600 0 5400"/>
              <a:gd name="G9" fmla="+- 21600 0 2700"/>
              <a:gd name="T0" fmla="*/ G0 w 21600"/>
              <a:gd name="T1" fmla="*/ G0 h 21600"/>
              <a:gd name="T2" fmla="*/ G8 w 21600"/>
              <a:gd name="T3" fmla="*/ G8 h 2160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T0" t="T1" r="T2" b="T3"/>
            <a:pathLst>
              <a:path w="21600" h="21600">
                <a:moveTo>
                  <a:pt x="5400" y="5400"/>
                </a:moveTo>
                <a:lnTo>
                  <a:pt x="9450" y="5400"/>
                </a:lnTo>
                <a:lnTo>
                  <a:pt x="9450" y="2700"/>
                </a:lnTo>
                <a:lnTo>
                  <a:pt x="8100" y="2700"/>
                </a:lnTo>
                <a:lnTo>
                  <a:pt x="10800" y="0"/>
                </a:lnTo>
                <a:lnTo>
                  <a:pt x="13500" y="2700"/>
                </a:lnTo>
                <a:lnTo>
                  <a:pt x="12150" y="2700"/>
                </a:lnTo>
                <a:lnTo>
                  <a:pt x="12150" y="5400"/>
                </a:lnTo>
                <a:lnTo>
                  <a:pt x="16200" y="5400"/>
                </a:lnTo>
                <a:lnTo>
                  <a:pt x="16200" y="9450"/>
                </a:lnTo>
                <a:lnTo>
                  <a:pt x="18900" y="9450"/>
                </a:lnTo>
                <a:lnTo>
                  <a:pt x="18900" y="8100"/>
                </a:lnTo>
                <a:lnTo>
                  <a:pt x="21600" y="10800"/>
                </a:lnTo>
                <a:lnTo>
                  <a:pt x="18900" y="13500"/>
                </a:lnTo>
                <a:lnTo>
                  <a:pt x="18900" y="12150"/>
                </a:lnTo>
                <a:lnTo>
                  <a:pt x="16200" y="12150"/>
                </a:lnTo>
                <a:lnTo>
                  <a:pt x="16200" y="16200"/>
                </a:lnTo>
                <a:lnTo>
                  <a:pt x="12150" y="16200"/>
                </a:lnTo>
                <a:lnTo>
                  <a:pt x="12150" y="18900"/>
                </a:lnTo>
                <a:lnTo>
                  <a:pt x="13500" y="18900"/>
                </a:lnTo>
                <a:lnTo>
                  <a:pt x="10800" y="21600"/>
                </a:lnTo>
                <a:lnTo>
                  <a:pt x="8100" y="18900"/>
                </a:lnTo>
                <a:lnTo>
                  <a:pt x="9450" y="18900"/>
                </a:lnTo>
                <a:lnTo>
                  <a:pt x="9450" y="16200"/>
                </a:lnTo>
                <a:lnTo>
                  <a:pt x="5400" y="16200"/>
                </a:lnTo>
                <a:lnTo>
                  <a:pt x="5400" y="12150"/>
                </a:lnTo>
                <a:lnTo>
                  <a:pt x="2700" y="12150"/>
                </a:lnTo>
                <a:lnTo>
                  <a:pt x="2700" y="13500"/>
                </a:lnTo>
                <a:lnTo>
                  <a:pt x="0" y="10800"/>
                </a:lnTo>
                <a:lnTo>
                  <a:pt x="2700" y="8100"/>
                </a:lnTo>
                <a:lnTo>
                  <a:pt x="2700" y="9450"/>
                </a:lnTo>
                <a:lnTo>
                  <a:pt x="5400" y="9450"/>
                </a:lnTo>
                <a:close/>
              </a:path>
            </a:pathLst>
          </a:cu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75" name="Freeform 39"/>
          <p:cNvSpPr>
            <a:spLocks/>
          </p:cNvSpPr>
          <p:nvPr/>
        </p:nvSpPr>
        <p:spPr bwMode="auto">
          <a:xfrm>
            <a:off x="5029200" y="2057400"/>
            <a:ext cx="5257800" cy="4114800"/>
          </a:xfrm>
          <a:custGeom>
            <a:avLst/>
            <a:gdLst>
              <a:gd name="T0" fmla="*/ 1008 w 3312"/>
              <a:gd name="T1" fmla="*/ 2256 h 2592"/>
              <a:gd name="T2" fmla="*/ 48 w 3312"/>
              <a:gd name="T3" fmla="*/ 1632 h 2592"/>
              <a:gd name="T4" fmla="*/ 0 w 3312"/>
              <a:gd name="T5" fmla="*/ 288 h 2592"/>
              <a:gd name="T6" fmla="*/ 1968 w 3312"/>
              <a:gd name="T7" fmla="*/ 0 h 2592"/>
              <a:gd name="T8" fmla="*/ 3312 w 3312"/>
              <a:gd name="T9" fmla="*/ 1056 h 2592"/>
              <a:gd name="T10" fmla="*/ 3168 w 3312"/>
              <a:gd name="T11" fmla="*/ 2496 h 2592"/>
              <a:gd name="T12" fmla="*/ 2304 w 3312"/>
              <a:gd name="T13" fmla="*/ 2592 h 2592"/>
              <a:gd name="T14" fmla="*/ 1008 w 3312"/>
              <a:gd name="T15" fmla="*/ 2256 h 2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12" h="2592">
                <a:moveTo>
                  <a:pt x="1008" y="2256"/>
                </a:moveTo>
                <a:lnTo>
                  <a:pt x="48" y="1632"/>
                </a:lnTo>
                <a:lnTo>
                  <a:pt x="0" y="288"/>
                </a:lnTo>
                <a:lnTo>
                  <a:pt x="1968" y="0"/>
                </a:lnTo>
                <a:lnTo>
                  <a:pt x="3312" y="1056"/>
                </a:lnTo>
                <a:lnTo>
                  <a:pt x="3168" y="2496"/>
                </a:lnTo>
                <a:lnTo>
                  <a:pt x="2304" y="2592"/>
                </a:lnTo>
                <a:lnTo>
                  <a:pt x="1008" y="2256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FF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 the Duck simulation context…</a:t>
            </a:r>
          </a:p>
        </p:txBody>
      </p:sp>
      <p:grpSp>
        <p:nvGrpSpPr>
          <p:cNvPr id="116742" name="Group 6"/>
          <p:cNvGrpSpPr>
            <a:grpSpLocks/>
          </p:cNvGrpSpPr>
          <p:nvPr/>
        </p:nvGrpSpPr>
        <p:grpSpPr bwMode="auto">
          <a:xfrm>
            <a:off x="2819400" y="3124200"/>
            <a:ext cx="1447800" cy="1219200"/>
            <a:chOff x="816" y="1968"/>
            <a:chExt cx="912" cy="768"/>
          </a:xfrm>
        </p:grpSpPr>
        <p:sp>
          <p:nvSpPr>
            <p:cNvPr id="116740" name="Oval 4"/>
            <p:cNvSpPr>
              <a:spLocks noChangeArrowheads="1"/>
            </p:cNvSpPr>
            <p:nvPr/>
          </p:nvSpPr>
          <p:spPr bwMode="auto">
            <a:xfrm>
              <a:off x="816" y="1968"/>
              <a:ext cx="912" cy="768"/>
            </a:xfrm>
            <a:prstGeom prst="ellipse">
              <a:avLst/>
            </a:prstGeom>
            <a:solidFill>
              <a:srgbClr val="5F5F5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1" name="Oval 5"/>
            <p:cNvSpPr>
              <a:spLocks noChangeArrowheads="1"/>
            </p:cNvSpPr>
            <p:nvPr/>
          </p:nvSpPr>
          <p:spPr bwMode="auto">
            <a:xfrm>
              <a:off x="864" y="1992"/>
              <a:ext cx="816" cy="7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745" name="WordArt 9"/>
          <p:cNvSpPr>
            <a:spLocks noChangeArrowheads="1" noChangeShapeType="1" noTextEdit="1"/>
          </p:cNvSpPr>
          <p:nvPr/>
        </p:nvSpPr>
        <p:spPr bwMode="auto">
          <a:xfrm>
            <a:off x="2514600" y="4114800"/>
            <a:ext cx="2076450" cy="838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Duck Class</a:t>
            </a:r>
          </a:p>
        </p:txBody>
      </p:sp>
      <p:grpSp>
        <p:nvGrpSpPr>
          <p:cNvPr id="116758" name="Group 22"/>
          <p:cNvGrpSpPr>
            <a:grpSpLocks/>
          </p:cNvGrpSpPr>
          <p:nvPr/>
        </p:nvGrpSpPr>
        <p:grpSpPr bwMode="auto">
          <a:xfrm>
            <a:off x="5867400" y="2438400"/>
            <a:ext cx="2057400" cy="1676400"/>
            <a:chOff x="2736" y="1536"/>
            <a:chExt cx="1296" cy="1056"/>
          </a:xfrm>
        </p:grpSpPr>
        <p:grpSp>
          <p:nvGrpSpPr>
            <p:cNvPr id="116746" name="Group 10"/>
            <p:cNvGrpSpPr>
              <a:grpSpLocks/>
            </p:cNvGrpSpPr>
            <p:nvPr/>
          </p:nvGrpSpPr>
          <p:grpSpPr bwMode="auto">
            <a:xfrm>
              <a:off x="2736" y="1824"/>
              <a:ext cx="912" cy="768"/>
              <a:chOff x="816" y="1968"/>
              <a:chExt cx="912" cy="768"/>
            </a:xfrm>
          </p:grpSpPr>
          <p:sp>
            <p:nvSpPr>
              <p:cNvPr id="116747" name="Oval 11"/>
              <p:cNvSpPr>
                <a:spLocks noChangeArrowheads="1"/>
              </p:cNvSpPr>
              <p:nvPr/>
            </p:nvSpPr>
            <p:spPr bwMode="auto">
              <a:xfrm>
                <a:off x="816" y="1968"/>
                <a:ext cx="912" cy="768"/>
              </a:xfrm>
              <a:prstGeom prst="ellipse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748" name="Oval 12"/>
              <p:cNvSpPr>
                <a:spLocks noChangeArrowheads="1"/>
              </p:cNvSpPr>
              <p:nvPr/>
            </p:nvSpPr>
            <p:spPr bwMode="auto">
              <a:xfrm>
                <a:off x="864" y="1992"/>
                <a:ext cx="816" cy="72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6749" name="Group 13"/>
            <p:cNvGrpSpPr>
              <a:grpSpLocks/>
            </p:cNvGrpSpPr>
            <p:nvPr/>
          </p:nvGrpSpPr>
          <p:grpSpPr bwMode="auto">
            <a:xfrm>
              <a:off x="2832" y="1728"/>
              <a:ext cx="912" cy="768"/>
              <a:chOff x="816" y="1968"/>
              <a:chExt cx="912" cy="768"/>
            </a:xfrm>
          </p:grpSpPr>
          <p:sp>
            <p:nvSpPr>
              <p:cNvPr id="116750" name="Oval 14"/>
              <p:cNvSpPr>
                <a:spLocks noChangeArrowheads="1"/>
              </p:cNvSpPr>
              <p:nvPr/>
            </p:nvSpPr>
            <p:spPr bwMode="auto">
              <a:xfrm>
                <a:off x="816" y="1968"/>
                <a:ext cx="912" cy="768"/>
              </a:xfrm>
              <a:prstGeom prst="ellipse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751" name="Oval 15"/>
              <p:cNvSpPr>
                <a:spLocks noChangeArrowheads="1"/>
              </p:cNvSpPr>
              <p:nvPr/>
            </p:nvSpPr>
            <p:spPr bwMode="auto">
              <a:xfrm>
                <a:off x="864" y="1992"/>
                <a:ext cx="816" cy="72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6752" name="Group 16"/>
            <p:cNvGrpSpPr>
              <a:grpSpLocks/>
            </p:cNvGrpSpPr>
            <p:nvPr/>
          </p:nvGrpSpPr>
          <p:grpSpPr bwMode="auto">
            <a:xfrm>
              <a:off x="2976" y="1632"/>
              <a:ext cx="912" cy="768"/>
              <a:chOff x="816" y="1968"/>
              <a:chExt cx="912" cy="768"/>
            </a:xfrm>
          </p:grpSpPr>
          <p:sp>
            <p:nvSpPr>
              <p:cNvPr id="116753" name="Oval 17"/>
              <p:cNvSpPr>
                <a:spLocks noChangeArrowheads="1"/>
              </p:cNvSpPr>
              <p:nvPr/>
            </p:nvSpPr>
            <p:spPr bwMode="auto">
              <a:xfrm>
                <a:off x="816" y="1968"/>
                <a:ext cx="912" cy="768"/>
              </a:xfrm>
              <a:prstGeom prst="ellipse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754" name="Oval 18"/>
              <p:cNvSpPr>
                <a:spLocks noChangeArrowheads="1"/>
              </p:cNvSpPr>
              <p:nvPr/>
            </p:nvSpPr>
            <p:spPr bwMode="auto">
              <a:xfrm>
                <a:off x="864" y="1992"/>
                <a:ext cx="816" cy="72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6755" name="Group 19"/>
            <p:cNvGrpSpPr>
              <a:grpSpLocks/>
            </p:cNvGrpSpPr>
            <p:nvPr/>
          </p:nvGrpSpPr>
          <p:grpSpPr bwMode="auto">
            <a:xfrm>
              <a:off x="3120" y="1536"/>
              <a:ext cx="912" cy="768"/>
              <a:chOff x="816" y="1968"/>
              <a:chExt cx="912" cy="768"/>
            </a:xfrm>
          </p:grpSpPr>
          <p:sp>
            <p:nvSpPr>
              <p:cNvPr id="116756" name="Oval 20"/>
              <p:cNvSpPr>
                <a:spLocks noChangeArrowheads="1"/>
              </p:cNvSpPr>
              <p:nvPr/>
            </p:nvSpPr>
            <p:spPr bwMode="auto">
              <a:xfrm>
                <a:off x="816" y="1968"/>
                <a:ext cx="912" cy="768"/>
              </a:xfrm>
              <a:prstGeom prst="ellipse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757" name="Oval 21"/>
              <p:cNvSpPr>
                <a:spLocks noChangeArrowheads="1"/>
              </p:cNvSpPr>
              <p:nvPr/>
            </p:nvSpPr>
            <p:spPr bwMode="auto">
              <a:xfrm>
                <a:off x="864" y="1992"/>
                <a:ext cx="816" cy="72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6759" name="Group 23"/>
          <p:cNvGrpSpPr>
            <a:grpSpLocks/>
          </p:cNvGrpSpPr>
          <p:nvPr/>
        </p:nvGrpSpPr>
        <p:grpSpPr bwMode="auto">
          <a:xfrm>
            <a:off x="7772400" y="3886200"/>
            <a:ext cx="2057400" cy="1676400"/>
            <a:chOff x="2736" y="1536"/>
            <a:chExt cx="1296" cy="1056"/>
          </a:xfrm>
        </p:grpSpPr>
        <p:grpSp>
          <p:nvGrpSpPr>
            <p:cNvPr id="116760" name="Group 24"/>
            <p:cNvGrpSpPr>
              <a:grpSpLocks/>
            </p:cNvGrpSpPr>
            <p:nvPr/>
          </p:nvGrpSpPr>
          <p:grpSpPr bwMode="auto">
            <a:xfrm>
              <a:off x="2736" y="1824"/>
              <a:ext cx="912" cy="768"/>
              <a:chOff x="816" y="1968"/>
              <a:chExt cx="912" cy="768"/>
            </a:xfrm>
          </p:grpSpPr>
          <p:sp>
            <p:nvSpPr>
              <p:cNvPr id="116761" name="Oval 25"/>
              <p:cNvSpPr>
                <a:spLocks noChangeArrowheads="1"/>
              </p:cNvSpPr>
              <p:nvPr/>
            </p:nvSpPr>
            <p:spPr bwMode="auto">
              <a:xfrm>
                <a:off x="816" y="1968"/>
                <a:ext cx="912" cy="768"/>
              </a:xfrm>
              <a:prstGeom prst="ellipse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762" name="Oval 26"/>
              <p:cNvSpPr>
                <a:spLocks noChangeArrowheads="1"/>
              </p:cNvSpPr>
              <p:nvPr/>
            </p:nvSpPr>
            <p:spPr bwMode="auto">
              <a:xfrm>
                <a:off x="864" y="1992"/>
                <a:ext cx="816" cy="72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6763" name="Group 27"/>
            <p:cNvGrpSpPr>
              <a:grpSpLocks/>
            </p:cNvGrpSpPr>
            <p:nvPr/>
          </p:nvGrpSpPr>
          <p:grpSpPr bwMode="auto">
            <a:xfrm>
              <a:off x="2832" y="1728"/>
              <a:ext cx="912" cy="768"/>
              <a:chOff x="816" y="1968"/>
              <a:chExt cx="912" cy="768"/>
            </a:xfrm>
          </p:grpSpPr>
          <p:sp>
            <p:nvSpPr>
              <p:cNvPr id="116764" name="Oval 28"/>
              <p:cNvSpPr>
                <a:spLocks noChangeArrowheads="1"/>
              </p:cNvSpPr>
              <p:nvPr/>
            </p:nvSpPr>
            <p:spPr bwMode="auto">
              <a:xfrm>
                <a:off x="816" y="1968"/>
                <a:ext cx="912" cy="768"/>
              </a:xfrm>
              <a:prstGeom prst="ellipse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765" name="Oval 29"/>
              <p:cNvSpPr>
                <a:spLocks noChangeArrowheads="1"/>
              </p:cNvSpPr>
              <p:nvPr/>
            </p:nvSpPr>
            <p:spPr bwMode="auto">
              <a:xfrm>
                <a:off x="864" y="1992"/>
                <a:ext cx="816" cy="72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6766" name="Group 30"/>
            <p:cNvGrpSpPr>
              <a:grpSpLocks/>
            </p:cNvGrpSpPr>
            <p:nvPr/>
          </p:nvGrpSpPr>
          <p:grpSpPr bwMode="auto">
            <a:xfrm>
              <a:off x="2976" y="1632"/>
              <a:ext cx="912" cy="768"/>
              <a:chOff x="816" y="1968"/>
              <a:chExt cx="912" cy="768"/>
            </a:xfrm>
          </p:grpSpPr>
          <p:sp>
            <p:nvSpPr>
              <p:cNvPr id="116767" name="Oval 31"/>
              <p:cNvSpPr>
                <a:spLocks noChangeArrowheads="1"/>
              </p:cNvSpPr>
              <p:nvPr/>
            </p:nvSpPr>
            <p:spPr bwMode="auto">
              <a:xfrm>
                <a:off x="816" y="1968"/>
                <a:ext cx="912" cy="768"/>
              </a:xfrm>
              <a:prstGeom prst="ellipse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768" name="Oval 32"/>
              <p:cNvSpPr>
                <a:spLocks noChangeArrowheads="1"/>
              </p:cNvSpPr>
              <p:nvPr/>
            </p:nvSpPr>
            <p:spPr bwMode="auto">
              <a:xfrm>
                <a:off x="864" y="1992"/>
                <a:ext cx="816" cy="72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6769" name="Group 33"/>
            <p:cNvGrpSpPr>
              <a:grpSpLocks/>
            </p:cNvGrpSpPr>
            <p:nvPr/>
          </p:nvGrpSpPr>
          <p:grpSpPr bwMode="auto">
            <a:xfrm>
              <a:off x="3120" y="1536"/>
              <a:ext cx="912" cy="768"/>
              <a:chOff x="816" y="1968"/>
              <a:chExt cx="912" cy="768"/>
            </a:xfrm>
          </p:grpSpPr>
          <p:sp>
            <p:nvSpPr>
              <p:cNvPr id="116770" name="Oval 34"/>
              <p:cNvSpPr>
                <a:spLocks noChangeArrowheads="1"/>
              </p:cNvSpPr>
              <p:nvPr/>
            </p:nvSpPr>
            <p:spPr bwMode="auto">
              <a:xfrm>
                <a:off x="816" y="1968"/>
                <a:ext cx="912" cy="768"/>
              </a:xfrm>
              <a:prstGeom prst="ellipse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771" name="Oval 35"/>
              <p:cNvSpPr>
                <a:spLocks noChangeArrowheads="1"/>
              </p:cNvSpPr>
              <p:nvPr/>
            </p:nvSpPr>
            <p:spPr bwMode="auto">
              <a:xfrm>
                <a:off x="864" y="1992"/>
                <a:ext cx="816" cy="72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6772" name="WordArt 36"/>
          <p:cNvSpPr>
            <a:spLocks noChangeArrowheads="1" noChangeShapeType="1" noTextEdit="1"/>
          </p:cNvSpPr>
          <p:nvPr/>
        </p:nvSpPr>
        <p:spPr bwMode="auto">
          <a:xfrm>
            <a:off x="5562600" y="3886200"/>
            <a:ext cx="2076450" cy="838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Flying Behaviors</a:t>
            </a:r>
          </a:p>
        </p:txBody>
      </p:sp>
      <p:sp>
        <p:nvSpPr>
          <p:cNvPr id="116773" name="WordArt 37"/>
          <p:cNvSpPr>
            <a:spLocks noChangeArrowheads="1" noChangeShapeType="1" noTextEdit="1"/>
          </p:cNvSpPr>
          <p:nvPr/>
        </p:nvSpPr>
        <p:spPr bwMode="auto">
          <a:xfrm>
            <a:off x="7696200" y="5257800"/>
            <a:ext cx="2076450" cy="838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Quacking Behaviors</a:t>
            </a:r>
          </a:p>
        </p:txBody>
      </p:sp>
      <p:sp>
        <p:nvSpPr>
          <p:cNvPr id="116776" name="Text Box 40"/>
          <p:cNvSpPr txBox="1">
            <a:spLocks noChangeArrowheads="1"/>
          </p:cNvSpPr>
          <p:nvPr/>
        </p:nvSpPr>
        <p:spPr bwMode="auto">
          <a:xfrm>
            <a:off x="7832726" y="3236914"/>
            <a:ext cx="112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Duck</a:t>
            </a:r>
          </a:p>
          <a:p>
            <a:r>
              <a:rPr lang="en-US" altLang="en-US" b="1"/>
              <a:t>Behaviors</a:t>
            </a:r>
          </a:p>
        </p:txBody>
      </p:sp>
      <p:sp>
        <p:nvSpPr>
          <p:cNvPr id="116777" name="Text Box 41"/>
          <p:cNvSpPr txBox="1">
            <a:spLocks noChangeArrowheads="1"/>
          </p:cNvSpPr>
          <p:nvPr/>
        </p:nvSpPr>
        <p:spPr bwMode="auto">
          <a:xfrm>
            <a:off x="7924800" y="2209800"/>
            <a:ext cx="16130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1" u="sng"/>
              <a:t>Parts that vary</a:t>
            </a:r>
          </a:p>
        </p:txBody>
      </p:sp>
      <p:sp>
        <p:nvSpPr>
          <p:cNvPr id="116778" name="Text Box 42"/>
          <p:cNvSpPr txBox="1">
            <a:spLocks noChangeArrowheads="1"/>
          </p:cNvSpPr>
          <p:nvPr/>
        </p:nvSpPr>
        <p:spPr bwMode="auto">
          <a:xfrm>
            <a:off x="1981201" y="2362200"/>
            <a:ext cx="25214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1" u="sng"/>
              <a:t>Parts that stay the same</a:t>
            </a:r>
          </a:p>
        </p:txBody>
      </p:sp>
    </p:spTree>
    <p:extLst>
      <p:ext uri="{BB962C8B-B14F-4D97-AF65-F5344CB8AC3E}">
        <p14:creationId xmlns:p14="http://schemas.microsoft.com/office/powerpoint/2010/main" val="165953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Principle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2362200"/>
            <a:ext cx="7696200" cy="2971800"/>
          </a:xfrm>
        </p:spPr>
        <p:txBody>
          <a:bodyPr/>
          <a:lstStyle/>
          <a:p>
            <a:r>
              <a:rPr lang="en-US" altLang="en-US"/>
              <a:t>Program to an interface, not to an implementation.</a:t>
            </a:r>
          </a:p>
          <a:p>
            <a:endParaRPr lang="en-US" altLang="en-US"/>
          </a:p>
          <a:p>
            <a:r>
              <a:rPr lang="en-US" altLang="en-US"/>
              <a:t>Really means program to a super type.</a:t>
            </a:r>
          </a:p>
        </p:txBody>
      </p:sp>
      <p:sp>
        <p:nvSpPr>
          <p:cNvPr id="119812" name="AutoShape 4"/>
          <p:cNvSpPr>
            <a:spLocks noChangeArrowheads="1"/>
          </p:cNvSpPr>
          <p:nvPr/>
        </p:nvSpPr>
        <p:spPr bwMode="auto">
          <a:xfrm>
            <a:off x="8458200" y="533400"/>
            <a:ext cx="1066800" cy="838200"/>
          </a:xfrm>
          <a:custGeom>
            <a:avLst/>
            <a:gdLst>
              <a:gd name="G0" fmla="+- 5400 0 0"/>
              <a:gd name="G1" fmla="+- 8100 0 0"/>
              <a:gd name="G2" fmla="+- 2700 0 0"/>
              <a:gd name="G3" fmla="+- 9450 0 0"/>
              <a:gd name="G4" fmla="+- 21600 0 8100"/>
              <a:gd name="G5" fmla="+- 21600 0 9450"/>
              <a:gd name="G6" fmla="+- 5400 21600 0"/>
              <a:gd name="G7" fmla="*/ G6 1 2"/>
              <a:gd name="G8" fmla="+- 21600 0 5400"/>
              <a:gd name="G9" fmla="+- 21600 0 2700"/>
              <a:gd name="T0" fmla="*/ G0 w 21600"/>
              <a:gd name="T1" fmla="*/ G0 h 21600"/>
              <a:gd name="T2" fmla="*/ G8 w 21600"/>
              <a:gd name="T3" fmla="*/ G8 h 2160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T0" t="T1" r="T2" b="T3"/>
            <a:pathLst>
              <a:path w="21600" h="21600">
                <a:moveTo>
                  <a:pt x="5400" y="5400"/>
                </a:moveTo>
                <a:lnTo>
                  <a:pt x="9450" y="5400"/>
                </a:lnTo>
                <a:lnTo>
                  <a:pt x="9450" y="2700"/>
                </a:lnTo>
                <a:lnTo>
                  <a:pt x="8100" y="2700"/>
                </a:lnTo>
                <a:lnTo>
                  <a:pt x="10800" y="0"/>
                </a:lnTo>
                <a:lnTo>
                  <a:pt x="13500" y="2700"/>
                </a:lnTo>
                <a:lnTo>
                  <a:pt x="12150" y="2700"/>
                </a:lnTo>
                <a:lnTo>
                  <a:pt x="12150" y="5400"/>
                </a:lnTo>
                <a:lnTo>
                  <a:pt x="16200" y="5400"/>
                </a:lnTo>
                <a:lnTo>
                  <a:pt x="16200" y="9450"/>
                </a:lnTo>
                <a:lnTo>
                  <a:pt x="18900" y="9450"/>
                </a:lnTo>
                <a:lnTo>
                  <a:pt x="18900" y="8100"/>
                </a:lnTo>
                <a:lnTo>
                  <a:pt x="21600" y="10800"/>
                </a:lnTo>
                <a:lnTo>
                  <a:pt x="18900" y="13500"/>
                </a:lnTo>
                <a:lnTo>
                  <a:pt x="18900" y="12150"/>
                </a:lnTo>
                <a:lnTo>
                  <a:pt x="16200" y="12150"/>
                </a:lnTo>
                <a:lnTo>
                  <a:pt x="16200" y="16200"/>
                </a:lnTo>
                <a:lnTo>
                  <a:pt x="12150" y="16200"/>
                </a:lnTo>
                <a:lnTo>
                  <a:pt x="12150" y="18900"/>
                </a:lnTo>
                <a:lnTo>
                  <a:pt x="13500" y="18900"/>
                </a:lnTo>
                <a:lnTo>
                  <a:pt x="10800" y="21600"/>
                </a:lnTo>
                <a:lnTo>
                  <a:pt x="8100" y="18900"/>
                </a:lnTo>
                <a:lnTo>
                  <a:pt x="9450" y="18900"/>
                </a:lnTo>
                <a:lnTo>
                  <a:pt x="9450" y="16200"/>
                </a:lnTo>
                <a:lnTo>
                  <a:pt x="5400" y="16200"/>
                </a:lnTo>
                <a:lnTo>
                  <a:pt x="5400" y="12150"/>
                </a:lnTo>
                <a:lnTo>
                  <a:pt x="2700" y="12150"/>
                </a:lnTo>
                <a:lnTo>
                  <a:pt x="2700" y="13500"/>
                </a:lnTo>
                <a:lnTo>
                  <a:pt x="0" y="10800"/>
                </a:lnTo>
                <a:lnTo>
                  <a:pt x="2700" y="8100"/>
                </a:lnTo>
                <a:lnTo>
                  <a:pt x="2700" y="9450"/>
                </a:lnTo>
                <a:lnTo>
                  <a:pt x="5400" y="9450"/>
                </a:lnTo>
                <a:close/>
              </a:path>
            </a:pathLst>
          </a:cu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 to an interface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Programming to an implementation</a:t>
            </a:r>
          </a:p>
          <a:p>
            <a:pPr lvl="2"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Dog d = new Dog();</a:t>
            </a:r>
          </a:p>
          <a:p>
            <a:pPr lvl="2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d.bark();</a:t>
            </a:r>
            <a:endParaRPr lang="en-US" altLang="en-US"/>
          </a:p>
          <a:p>
            <a:r>
              <a:rPr lang="en-US" altLang="en-US"/>
              <a:t>Programming to an interface</a:t>
            </a:r>
          </a:p>
          <a:p>
            <a:pPr lvl="2"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Animal animal = new Dog();</a:t>
            </a:r>
          </a:p>
          <a:p>
            <a:pPr lvl="2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animal.makesound();</a:t>
            </a:r>
          </a:p>
        </p:txBody>
      </p:sp>
    </p:spTree>
    <p:extLst>
      <p:ext uri="{BB962C8B-B14F-4D97-AF65-F5344CB8AC3E}">
        <p14:creationId xmlns:p14="http://schemas.microsoft.com/office/powerpoint/2010/main" val="154351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29826"/>
            <a:ext cx="10968318" cy="874266"/>
          </a:xfrm>
        </p:spPr>
        <p:txBody>
          <a:bodyPr/>
          <a:lstStyle/>
          <a:p>
            <a:r>
              <a:rPr lang="en-US" altLang="en-US"/>
              <a:t>Duck simulation recast using the new approach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-1" y="975659"/>
            <a:ext cx="12062011" cy="5755341"/>
            <a:chOff x="1137600" y="1371600"/>
            <a:chExt cx="9149400" cy="4595818"/>
          </a:xfrm>
        </p:grpSpPr>
        <p:sp>
          <p:nvSpPr>
            <p:cNvPr id="135294" name="Rectangle 126"/>
            <p:cNvSpPr>
              <a:spLocks noChangeArrowheads="1"/>
            </p:cNvSpPr>
            <p:nvPr/>
          </p:nvSpPr>
          <p:spPr bwMode="auto">
            <a:xfrm>
              <a:off x="6400800" y="3276600"/>
              <a:ext cx="3886200" cy="26670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CC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700"/>
            </a:p>
          </p:txBody>
        </p:sp>
        <p:sp>
          <p:nvSpPr>
            <p:cNvPr id="135293" name="Rectangle 125"/>
            <p:cNvSpPr>
              <a:spLocks noChangeArrowheads="1"/>
            </p:cNvSpPr>
            <p:nvPr/>
          </p:nvSpPr>
          <p:spPr bwMode="auto">
            <a:xfrm>
              <a:off x="6400800" y="1371600"/>
              <a:ext cx="3886200" cy="190500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700"/>
            </a:p>
          </p:txBody>
        </p:sp>
        <p:sp>
          <p:nvSpPr>
            <p:cNvPr id="135292" name="Rectangle 124"/>
            <p:cNvSpPr>
              <a:spLocks noChangeArrowheads="1"/>
            </p:cNvSpPr>
            <p:nvPr/>
          </p:nvSpPr>
          <p:spPr bwMode="auto">
            <a:xfrm>
              <a:off x="1137600" y="1371600"/>
              <a:ext cx="5263200" cy="45720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700"/>
            </a:p>
          </p:txBody>
        </p:sp>
        <p:grpSp>
          <p:nvGrpSpPr>
            <p:cNvPr id="135216" name="Group 48"/>
            <p:cNvGrpSpPr>
              <a:grpSpLocks/>
            </p:cNvGrpSpPr>
            <p:nvPr/>
          </p:nvGrpSpPr>
          <p:grpSpPr bwMode="auto">
            <a:xfrm>
              <a:off x="1219200" y="4572000"/>
              <a:ext cx="1219200" cy="914400"/>
              <a:chOff x="336" y="2880"/>
              <a:chExt cx="768" cy="576"/>
            </a:xfrm>
          </p:grpSpPr>
          <p:sp>
            <p:nvSpPr>
              <p:cNvPr id="135177" name="AutoShape 9"/>
              <p:cNvSpPr>
                <a:spLocks noChangeArrowheads="1"/>
              </p:cNvSpPr>
              <p:nvPr/>
            </p:nvSpPr>
            <p:spPr bwMode="auto">
              <a:xfrm>
                <a:off x="336" y="2880"/>
                <a:ext cx="768" cy="57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700"/>
              </a:p>
            </p:txBody>
          </p:sp>
          <p:sp>
            <p:nvSpPr>
              <p:cNvPr id="135178" name="Text Box 10"/>
              <p:cNvSpPr txBox="1">
                <a:spLocks noChangeArrowheads="1"/>
              </p:cNvSpPr>
              <p:nvPr/>
            </p:nvSpPr>
            <p:spPr bwMode="auto">
              <a:xfrm>
                <a:off x="336" y="2906"/>
                <a:ext cx="655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700"/>
                  <a:t>MallardDuck</a:t>
                </a:r>
              </a:p>
            </p:txBody>
          </p:sp>
          <p:sp>
            <p:nvSpPr>
              <p:cNvPr id="135179" name="Line 11"/>
              <p:cNvSpPr>
                <a:spLocks noChangeShapeType="1"/>
              </p:cNvSpPr>
              <p:nvPr/>
            </p:nvSpPr>
            <p:spPr bwMode="auto">
              <a:xfrm>
                <a:off x="336" y="3076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700"/>
              </a:p>
            </p:txBody>
          </p:sp>
          <p:sp>
            <p:nvSpPr>
              <p:cNvPr id="135180" name="Text Box 12"/>
              <p:cNvSpPr txBox="1">
                <a:spLocks noChangeArrowheads="1"/>
              </p:cNvSpPr>
              <p:nvPr/>
            </p:nvSpPr>
            <p:spPr bwMode="auto">
              <a:xfrm>
                <a:off x="393" y="3161"/>
                <a:ext cx="465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700"/>
                  <a:t>display()</a:t>
                </a:r>
              </a:p>
            </p:txBody>
          </p:sp>
        </p:grpSp>
        <p:grpSp>
          <p:nvGrpSpPr>
            <p:cNvPr id="135232" name="Group 64"/>
            <p:cNvGrpSpPr>
              <a:grpSpLocks/>
            </p:cNvGrpSpPr>
            <p:nvPr/>
          </p:nvGrpSpPr>
          <p:grpSpPr bwMode="auto">
            <a:xfrm>
              <a:off x="2438399" y="4572000"/>
              <a:ext cx="1295400" cy="914400"/>
              <a:chOff x="1104" y="3120"/>
              <a:chExt cx="816" cy="576"/>
            </a:xfrm>
          </p:grpSpPr>
          <p:sp>
            <p:nvSpPr>
              <p:cNvPr id="135218" name="AutoShape 50"/>
              <p:cNvSpPr>
                <a:spLocks noChangeArrowheads="1"/>
              </p:cNvSpPr>
              <p:nvPr/>
            </p:nvSpPr>
            <p:spPr bwMode="auto">
              <a:xfrm>
                <a:off x="1152" y="3120"/>
                <a:ext cx="768" cy="57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700"/>
              </a:p>
            </p:txBody>
          </p:sp>
          <p:sp>
            <p:nvSpPr>
              <p:cNvPr id="135219" name="Text Box 51"/>
              <p:cNvSpPr txBox="1">
                <a:spLocks noChangeArrowheads="1"/>
              </p:cNvSpPr>
              <p:nvPr/>
            </p:nvSpPr>
            <p:spPr bwMode="auto">
              <a:xfrm>
                <a:off x="1104" y="3146"/>
                <a:ext cx="715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700"/>
                  <a:t>RedHeadDuck</a:t>
                </a:r>
              </a:p>
            </p:txBody>
          </p:sp>
          <p:sp>
            <p:nvSpPr>
              <p:cNvPr id="135220" name="Line 52"/>
              <p:cNvSpPr>
                <a:spLocks noChangeShapeType="1"/>
              </p:cNvSpPr>
              <p:nvPr/>
            </p:nvSpPr>
            <p:spPr bwMode="auto">
              <a:xfrm>
                <a:off x="1152" y="3316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700"/>
              </a:p>
            </p:txBody>
          </p:sp>
          <p:sp>
            <p:nvSpPr>
              <p:cNvPr id="135221" name="Text Box 53"/>
              <p:cNvSpPr txBox="1">
                <a:spLocks noChangeArrowheads="1"/>
              </p:cNvSpPr>
              <p:nvPr/>
            </p:nvSpPr>
            <p:spPr bwMode="auto">
              <a:xfrm>
                <a:off x="1209" y="3401"/>
                <a:ext cx="465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700"/>
                  <a:t>display()</a:t>
                </a:r>
              </a:p>
            </p:txBody>
          </p:sp>
        </p:grpSp>
        <p:grpSp>
          <p:nvGrpSpPr>
            <p:cNvPr id="135222" name="Group 54"/>
            <p:cNvGrpSpPr>
              <a:grpSpLocks/>
            </p:cNvGrpSpPr>
            <p:nvPr/>
          </p:nvGrpSpPr>
          <p:grpSpPr bwMode="auto">
            <a:xfrm>
              <a:off x="3810000" y="4572000"/>
              <a:ext cx="1219200" cy="914400"/>
              <a:chOff x="336" y="2880"/>
              <a:chExt cx="768" cy="576"/>
            </a:xfrm>
          </p:grpSpPr>
          <p:sp>
            <p:nvSpPr>
              <p:cNvPr id="135223" name="AutoShape 55"/>
              <p:cNvSpPr>
                <a:spLocks noChangeArrowheads="1"/>
              </p:cNvSpPr>
              <p:nvPr/>
            </p:nvSpPr>
            <p:spPr bwMode="auto">
              <a:xfrm>
                <a:off x="336" y="2880"/>
                <a:ext cx="768" cy="57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700"/>
              </a:p>
            </p:txBody>
          </p:sp>
          <p:sp>
            <p:nvSpPr>
              <p:cNvPr id="135224" name="Text Box 56"/>
              <p:cNvSpPr txBox="1">
                <a:spLocks noChangeArrowheads="1"/>
              </p:cNvSpPr>
              <p:nvPr/>
            </p:nvSpPr>
            <p:spPr bwMode="auto">
              <a:xfrm>
                <a:off x="336" y="2906"/>
                <a:ext cx="637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700"/>
                  <a:t>RubberDuck</a:t>
                </a:r>
              </a:p>
            </p:txBody>
          </p:sp>
          <p:sp>
            <p:nvSpPr>
              <p:cNvPr id="135225" name="Line 57"/>
              <p:cNvSpPr>
                <a:spLocks noChangeShapeType="1"/>
              </p:cNvSpPr>
              <p:nvPr/>
            </p:nvSpPr>
            <p:spPr bwMode="auto">
              <a:xfrm>
                <a:off x="336" y="3076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700"/>
              </a:p>
            </p:txBody>
          </p:sp>
          <p:sp>
            <p:nvSpPr>
              <p:cNvPr id="135226" name="Text Box 58"/>
              <p:cNvSpPr txBox="1">
                <a:spLocks noChangeArrowheads="1"/>
              </p:cNvSpPr>
              <p:nvPr/>
            </p:nvSpPr>
            <p:spPr bwMode="auto">
              <a:xfrm>
                <a:off x="393" y="3161"/>
                <a:ext cx="465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700"/>
                  <a:t>display()</a:t>
                </a:r>
              </a:p>
            </p:txBody>
          </p:sp>
        </p:grpSp>
        <p:grpSp>
          <p:nvGrpSpPr>
            <p:cNvPr id="135227" name="Group 59"/>
            <p:cNvGrpSpPr>
              <a:grpSpLocks/>
            </p:cNvGrpSpPr>
            <p:nvPr/>
          </p:nvGrpSpPr>
          <p:grpSpPr bwMode="auto">
            <a:xfrm>
              <a:off x="5105400" y="4572000"/>
              <a:ext cx="1219200" cy="914400"/>
              <a:chOff x="336" y="2880"/>
              <a:chExt cx="768" cy="576"/>
            </a:xfrm>
          </p:grpSpPr>
          <p:sp>
            <p:nvSpPr>
              <p:cNvPr id="135228" name="AutoShape 60"/>
              <p:cNvSpPr>
                <a:spLocks noChangeArrowheads="1"/>
              </p:cNvSpPr>
              <p:nvPr/>
            </p:nvSpPr>
            <p:spPr bwMode="auto">
              <a:xfrm>
                <a:off x="336" y="2880"/>
                <a:ext cx="768" cy="57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700"/>
              </a:p>
            </p:txBody>
          </p:sp>
          <p:sp>
            <p:nvSpPr>
              <p:cNvPr id="135229" name="Text Box 61"/>
              <p:cNvSpPr txBox="1">
                <a:spLocks noChangeArrowheads="1"/>
              </p:cNvSpPr>
              <p:nvPr/>
            </p:nvSpPr>
            <p:spPr bwMode="auto">
              <a:xfrm>
                <a:off x="336" y="2906"/>
                <a:ext cx="5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700"/>
                  <a:t>DecoyDuck</a:t>
                </a:r>
              </a:p>
            </p:txBody>
          </p:sp>
          <p:sp>
            <p:nvSpPr>
              <p:cNvPr id="135230" name="Line 62"/>
              <p:cNvSpPr>
                <a:spLocks noChangeShapeType="1"/>
              </p:cNvSpPr>
              <p:nvPr/>
            </p:nvSpPr>
            <p:spPr bwMode="auto">
              <a:xfrm>
                <a:off x="336" y="3076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700"/>
              </a:p>
            </p:txBody>
          </p:sp>
          <p:sp>
            <p:nvSpPr>
              <p:cNvPr id="135231" name="Text Box 63"/>
              <p:cNvSpPr txBox="1">
                <a:spLocks noChangeArrowheads="1"/>
              </p:cNvSpPr>
              <p:nvPr/>
            </p:nvSpPr>
            <p:spPr bwMode="auto">
              <a:xfrm>
                <a:off x="393" y="3161"/>
                <a:ext cx="465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700"/>
                  <a:t>display()</a:t>
                </a:r>
              </a:p>
            </p:txBody>
          </p:sp>
        </p:grpSp>
        <p:grpSp>
          <p:nvGrpSpPr>
            <p:cNvPr id="135234" name="Group 66"/>
            <p:cNvGrpSpPr>
              <a:grpSpLocks/>
            </p:cNvGrpSpPr>
            <p:nvPr/>
          </p:nvGrpSpPr>
          <p:grpSpPr bwMode="auto">
            <a:xfrm>
              <a:off x="2133600" y="1676401"/>
              <a:ext cx="2819400" cy="2624138"/>
              <a:chOff x="240" y="1296"/>
              <a:chExt cx="1776" cy="1653"/>
            </a:xfrm>
          </p:grpSpPr>
          <p:sp>
            <p:nvSpPr>
              <p:cNvPr id="135172" name="AutoShape 4"/>
              <p:cNvSpPr>
                <a:spLocks noChangeArrowheads="1"/>
              </p:cNvSpPr>
              <p:nvPr/>
            </p:nvSpPr>
            <p:spPr bwMode="auto">
              <a:xfrm>
                <a:off x="240" y="1296"/>
                <a:ext cx="1776" cy="153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700"/>
              </a:p>
            </p:txBody>
          </p:sp>
          <p:sp>
            <p:nvSpPr>
              <p:cNvPr id="135173" name="Text Box 5"/>
              <p:cNvSpPr txBox="1">
                <a:spLocks noChangeArrowheads="1"/>
              </p:cNvSpPr>
              <p:nvPr/>
            </p:nvSpPr>
            <p:spPr bwMode="auto">
              <a:xfrm>
                <a:off x="686" y="1315"/>
                <a:ext cx="314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700"/>
                  <a:t>Duck</a:t>
                </a:r>
              </a:p>
            </p:txBody>
          </p:sp>
          <p:sp>
            <p:nvSpPr>
              <p:cNvPr id="135174" name="Line 6"/>
              <p:cNvSpPr>
                <a:spLocks noChangeShapeType="1"/>
              </p:cNvSpPr>
              <p:nvPr/>
            </p:nvSpPr>
            <p:spPr bwMode="auto">
              <a:xfrm>
                <a:off x="240" y="1536"/>
                <a:ext cx="17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700"/>
              </a:p>
            </p:txBody>
          </p:sp>
          <p:sp>
            <p:nvSpPr>
              <p:cNvPr id="135175" name="Text Box 7"/>
              <p:cNvSpPr txBox="1">
                <a:spLocks noChangeArrowheads="1"/>
              </p:cNvSpPr>
              <p:nvPr/>
            </p:nvSpPr>
            <p:spPr bwMode="auto">
              <a:xfrm>
                <a:off x="301" y="1555"/>
                <a:ext cx="1472" cy="13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700"/>
                  <a:t>FlyBehavior: flyBehavior</a:t>
                </a:r>
              </a:p>
              <a:p>
                <a:r>
                  <a:rPr lang="en-US" altLang="en-US" sz="1700"/>
                  <a:t>QuackBehavior: quackBehavior</a:t>
                </a:r>
              </a:p>
              <a:p>
                <a:endParaRPr lang="en-US" altLang="en-US" sz="1700"/>
              </a:p>
              <a:p>
                <a:r>
                  <a:rPr lang="en-US" altLang="en-US" sz="1700"/>
                  <a:t>performQuack()</a:t>
                </a:r>
              </a:p>
              <a:p>
                <a:r>
                  <a:rPr lang="en-US" altLang="en-US" sz="1700"/>
                  <a:t>performFly()</a:t>
                </a:r>
              </a:p>
              <a:p>
                <a:r>
                  <a:rPr lang="en-US" altLang="en-US" sz="1700"/>
                  <a:t>setFlyBehavior()</a:t>
                </a:r>
              </a:p>
              <a:p>
                <a:r>
                  <a:rPr lang="en-US" altLang="en-US" sz="1700"/>
                  <a:t>setQuackBehavior()</a:t>
                </a:r>
              </a:p>
              <a:p>
                <a:r>
                  <a:rPr lang="en-US" altLang="en-US" sz="1700"/>
                  <a:t>swim()</a:t>
                </a:r>
              </a:p>
              <a:p>
                <a:r>
                  <a:rPr lang="en-US" altLang="en-US" sz="1700"/>
                  <a:t>display()</a:t>
                </a:r>
              </a:p>
            </p:txBody>
          </p:sp>
          <p:sp>
            <p:nvSpPr>
              <p:cNvPr id="135233" name="Line 65"/>
              <p:cNvSpPr>
                <a:spLocks noChangeShapeType="1"/>
              </p:cNvSpPr>
              <p:nvPr/>
            </p:nvSpPr>
            <p:spPr bwMode="auto">
              <a:xfrm>
                <a:off x="240" y="1920"/>
                <a:ext cx="17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700"/>
              </a:p>
            </p:txBody>
          </p:sp>
        </p:grpSp>
        <p:sp>
          <p:nvSpPr>
            <p:cNvPr id="135235" name="Line 67"/>
            <p:cNvSpPr>
              <a:spLocks noChangeShapeType="1"/>
            </p:cNvSpPr>
            <p:nvPr/>
          </p:nvSpPr>
          <p:spPr bwMode="auto">
            <a:xfrm flipV="1">
              <a:off x="1828800" y="4114800"/>
              <a:ext cx="685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700"/>
            </a:p>
          </p:txBody>
        </p:sp>
        <p:sp>
          <p:nvSpPr>
            <p:cNvPr id="135236" name="Line 68"/>
            <p:cNvSpPr>
              <a:spLocks noChangeShapeType="1"/>
            </p:cNvSpPr>
            <p:nvPr/>
          </p:nvSpPr>
          <p:spPr bwMode="auto">
            <a:xfrm flipV="1">
              <a:off x="3124200" y="41148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700"/>
            </a:p>
          </p:txBody>
        </p:sp>
        <p:sp>
          <p:nvSpPr>
            <p:cNvPr id="135237" name="Line 69"/>
            <p:cNvSpPr>
              <a:spLocks noChangeShapeType="1"/>
            </p:cNvSpPr>
            <p:nvPr/>
          </p:nvSpPr>
          <p:spPr bwMode="auto">
            <a:xfrm flipV="1">
              <a:off x="4267200" y="41148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700"/>
            </a:p>
          </p:txBody>
        </p:sp>
        <p:sp>
          <p:nvSpPr>
            <p:cNvPr id="135238" name="Line 70"/>
            <p:cNvSpPr>
              <a:spLocks noChangeShapeType="1"/>
            </p:cNvSpPr>
            <p:nvPr/>
          </p:nvSpPr>
          <p:spPr bwMode="auto">
            <a:xfrm flipH="1" flipV="1">
              <a:off x="4648200" y="41148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700"/>
            </a:p>
          </p:txBody>
        </p:sp>
        <p:grpSp>
          <p:nvGrpSpPr>
            <p:cNvPr id="135256" name="Group 88"/>
            <p:cNvGrpSpPr>
              <a:grpSpLocks/>
            </p:cNvGrpSpPr>
            <p:nvPr/>
          </p:nvGrpSpPr>
          <p:grpSpPr bwMode="auto">
            <a:xfrm>
              <a:off x="7467600" y="1387475"/>
              <a:ext cx="1371600" cy="873125"/>
              <a:chOff x="4272" y="1114"/>
              <a:chExt cx="864" cy="550"/>
            </a:xfrm>
          </p:grpSpPr>
          <p:sp>
            <p:nvSpPr>
              <p:cNvPr id="135240" name="AutoShape 72"/>
              <p:cNvSpPr>
                <a:spLocks noChangeArrowheads="1"/>
              </p:cNvSpPr>
              <p:nvPr/>
            </p:nvSpPr>
            <p:spPr bwMode="auto">
              <a:xfrm>
                <a:off x="4272" y="1152"/>
                <a:ext cx="864" cy="48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700"/>
              </a:p>
            </p:txBody>
          </p:sp>
          <p:sp>
            <p:nvSpPr>
              <p:cNvPr id="135241" name="Text Box 73"/>
              <p:cNvSpPr txBox="1">
                <a:spLocks noChangeArrowheads="1"/>
              </p:cNvSpPr>
              <p:nvPr/>
            </p:nvSpPr>
            <p:spPr bwMode="auto">
              <a:xfrm>
                <a:off x="4272" y="1114"/>
                <a:ext cx="706" cy="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700"/>
                  <a:t>&lt;&lt;interface&gt;&gt;</a:t>
                </a:r>
              </a:p>
              <a:p>
                <a:r>
                  <a:rPr lang="en-US" altLang="en-US" sz="1700" b="1"/>
                  <a:t>FlyBehavior</a:t>
                </a:r>
              </a:p>
            </p:txBody>
          </p:sp>
          <p:sp>
            <p:nvSpPr>
              <p:cNvPr id="135242" name="Line 74"/>
              <p:cNvSpPr>
                <a:spLocks noChangeShapeType="1"/>
              </p:cNvSpPr>
              <p:nvPr/>
            </p:nvSpPr>
            <p:spPr bwMode="auto">
              <a:xfrm>
                <a:off x="4272" y="1426"/>
                <a:ext cx="864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700"/>
              </a:p>
            </p:txBody>
          </p:sp>
          <p:sp>
            <p:nvSpPr>
              <p:cNvPr id="135243" name="Text Box 75"/>
              <p:cNvSpPr txBox="1">
                <a:spLocks noChangeArrowheads="1"/>
              </p:cNvSpPr>
              <p:nvPr/>
            </p:nvSpPr>
            <p:spPr bwMode="auto">
              <a:xfrm>
                <a:off x="4329" y="1462"/>
                <a:ext cx="267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700"/>
                  <a:t>fly()</a:t>
                </a:r>
              </a:p>
            </p:txBody>
          </p:sp>
        </p:grpSp>
        <p:grpSp>
          <p:nvGrpSpPr>
            <p:cNvPr id="135257" name="Group 89"/>
            <p:cNvGrpSpPr>
              <a:grpSpLocks/>
            </p:cNvGrpSpPr>
            <p:nvPr/>
          </p:nvGrpSpPr>
          <p:grpSpPr bwMode="auto">
            <a:xfrm>
              <a:off x="6553200" y="2286002"/>
              <a:ext cx="1752600" cy="1054101"/>
              <a:chOff x="3408" y="1728"/>
              <a:chExt cx="1104" cy="664"/>
            </a:xfrm>
          </p:grpSpPr>
          <p:sp>
            <p:nvSpPr>
              <p:cNvPr id="135246" name="AutoShape 78"/>
              <p:cNvSpPr>
                <a:spLocks noChangeArrowheads="1"/>
              </p:cNvSpPr>
              <p:nvPr/>
            </p:nvSpPr>
            <p:spPr bwMode="auto">
              <a:xfrm>
                <a:off x="3408" y="1728"/>
                <a:ext cx="1104" cy="57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700"/>
              </a:p>
            </p:txBody>
          </p:sp>
          <p:sp>
            <p:nvSpPr>
              <p:cNvPr id="135247" name="Text Box 79"/>
              <p:cNvSpPr txBox="1">
                <a:spLocks noChangeArrowheads="1"/>
              </p:cNvSpPr>
              <p:nvPr/>
            </p:nvSpPr>
            <p:spPr bwMode="auto">
              <a:xfrm>
                <a:off x="3552" y="1728"/>
                <a:ext cx="707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700"/>
                  <a:t>FlyWithWings</a:t>
                </a:r>
              </a:p>
            </p:txBody>
          </p:sp>
          <p:sp>
            <p:nvSpPr>
              <p:cNvPr id="135248" name="Line 80"/>
              <p:cNvSpPr>
                <a:spLocks noChangeShapeType="1"/>
              </p:cNvSpPr>
              <p:nvPr/>
            </p:nvSpPr>
            <p:spPr bwMode="auto">
              <a:xfrm>
                <a:off x="3408" y="1920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700"/>
              </a:p>
            </p:txBody>
          </p:sp>
          <p:sp>
            <p:nvSpPr>
              <p:cNvPr id="135249" name="Text Box 81"/>
              <p:cNvSpPr txBox="1">
                <a:spLocks noChangeArrowheads="1"/>
              </p:cNvSpPr>
              <p:nvPr/>
            </p:nvSpPr>
            <p:spPr bwMode="auto">
              <a:xfrm>
                <a:off x="3465" y="1892"/>
                <a:ext cx="965" cy="5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700"/>
                  <a:t>fly()</a:t>
                </a:r>
              </a:p>
              <a:p>
                <a:r>
                  <a:rPr lang="en-US" altLang="en-US" sz="1700"/>
                  <a:t>// implements duck</a:t>
                </a:r>
              </a:p>
              <a:p>
                <a:r>
                  <a:rPr lang="en-US" altLang="en-US" sz="1700"/>
                  <a:t>flying</a:t>
                </a:r>
              </a:p>
            </p:txBody>
          </p:sp>
        </p:grpSp>
        <p:grpSp>
          <p:nvGrpSpPr>
            <p:cNvPr id="135258" name="Group 90"/>
            <p:cNvGrpSpPr>
              <a:grpSpLocks/>
            </p:cNvGrpSpPr>
            <p:nvPr/>
          </p:nvGrpSpPr>
          <p:grpSpPr bwMode="auto">
            <a:xfrm>
              <a:off x="8382000" y="2286002"/>
              <a:ext cx="1676400" cy="1054101"/>
              <a:chOff x="3408" y="1728"/>
              <a:chExt cx="1104" cy="664"/>
            </a:xfrm>
          </p:grpSpPr>
          <p:sp>
            <p:nvSpPr>
              <p:cNvPr id="135259" name="AutoShape 91"/>
              <p:cNvSpPr>
                <a:spLocks noChangeArrowheads="1"/>
              </p:cNvSpPr>
              <p:nvPr/>
            </p:nvSpPr>
            <p:spPr bwMode="auto">
              <a:xfrm>
                <a:off x="3408" y="1728"/>
                <a:ext cx="1104" cy="57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700"/>
              </a:p>
            </p:txBody>
          </p:sp>
          <p:sp>
            <p:nvSpPr>
              <p:cNvPr id="135260" name="Text Box 92"/>
              <p:cNvSpPr txBox="1">
                <a:spLocks noChangeArrowheads="1"/>
              </p:cNvSpPr>
              <p:nvPr/>
            </p:nvSpPr>
            <p:spPr bwMode="auto">
              <a:xfrm>
                <a:off x="3552" y="1728"/>
                <a:ext cx="564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700"/>
                  <a:t>FlyNoWay</a:t>
                </a:r>
              </a:p>
            </p:txBody>
          </p:sp>
          <p:sp>
            <p:nvSpPr>
              <p:cNvPr id="135261" name="Line 93"/>
              <p:cNvSpPr>
                <a:spLocks noChangeShapeType="1"/>
              </p:cNvSpPr>
              <p:nvPr/>
            </p:nvSpPr>
            <p:spPr bwMode="auto">
              <a:xfrm>
                <a:off x="3408" y="1920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700"/>
              </a:p>
            </p:txBody>
          </p:sp>
          <p:sp>
            <p:nvSpPr>
              <p:cNvPr id="135262" name="Text Box 94"/>
              <p:cNvSpPr txBox="1">
                <a:spLocks noChangeArrowheads="1"/>
              </p:cNvSpPr>
              <p:nvPr/>
            </p:nvSpPr>
            <p:spPr bwMode="auto">
              <a:xfrm>
                <a:off x="3466" y="1892"/>
                <a:ext cx="799" cy="5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700"/>
                  <a:t>fly()</a:t>
                </a:r>
              </a:p>
              <a:p>
                <a:r>
                  <a:rPr lang="en-US" altLang="en-US" sz="1700"/>
                  <a:t>// do nothing –</a:t>
                </a:r>
              </a:p>
              <a:p>
                <a:r>
                  <a:rPr lang="en-US" altLang="en-US" sz="1700"/>
                  <a:t>Can’t fly</a:t>
                </a:r>
              </a:p>
            </p:txBody>
          </p:sp>
        </p:grpSp>
        <p:sp>
          <p:nvSpPr>
            <p:cNvPr id="135263" name="Line 95"/>
            <p:cNvSpPr>
              <a:spLocks noChangeShapeType="1"/>
            </p:cNvSpPr>
            <p:nvPr/>
          </p:nvSpPr>
          <p:spPr bwMode="auto">
            <a:xfrm flipV="1">
              <a:off x="7086600" y="19812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700"/>
            </a:p>
          </p:txBody>
        </p:sp>
        <p:sp>
          <p:nvSpPr>
            <p:cNvPr id="135264" name="Line 96"/>
            <p:cNvSpPr>
              <a:spLocks noChangeShapeType="1"/>
            </p:cNvSpPr>
            <p:nvPr/>
          </p:nvSpPr>
          <p:spPr bwMode="auto">
            <a:xfrm flipH="1" flipV="1">
              <a:off x="8839200" y="19050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700"/>
            </a:p>
          </p:txBody>
        </p:sp>
        <p:grpSp>
          <p:nvGrpSpPr>
            <p:cNvPr id="135270" name="Group 102"/>
            <p:cNvGrpSpPr>
              <a:grpSpLocks/>
            </p:cNvGrpSpPr>
            <p:nvPr/>
          </p:nvGrpSpPr>
          <p:grpSpPr bwMode="auto">
            <a:xfrm>
              <a:off x="7735890" y="3276601"/>
              <a:ext cx="1371600" cy="777875"/>
              <a:chOff x="3744" y="2400"/>
              <a:chExt cx="864" cy="490"/>
            </a:xfrm>
          </p:grpSpPr>
          <p:sp>
            <p:nvSpPr>
              <p:cNvPr id="135266" name="AutoShape 98"/>
              <p:cNvSpPr>
                <a:spLocks noChangeArrowheads="1"/>
              </p:cNvSpPr>
              <p:nvPr/>
            </p:nvSpPr>
            <p:spPr bwMode="auto">
              <a:xfrm>
                <a:off x="3744" y="2448"/>
                <a:ext cx="864" cy="43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700"/>
              </a:p>
            </p:txBody>
          </p:sp>
          <p:sp>
            <p:nvSpPr>
              <p:cNvPr id="135267" name="Text Box 99"/>
              <p:cNvSpPr txBox="1">
                <a:spLocks noChangeArrowheads="1"/>
              </p:cNvSpPr>
              <p:nvPr/>
            </p:nvSpPr>
            <p:spPr bwMode="auto">
              <a:xfrm>
                <a:off x="3744" y="2400"/>
                <a:ext cx="780" cy="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700"/>
                  <a:t>&lt;&lt;interface&gt;&gt;</a:t>
                </a:r>
              </a:p>
              <a:p>
                <a:r>
                  <a:rPr lang="en-US" altLang="en-US" sz="1700" b="1"/>
                  <a:t>QuackBehavior</a:t>
                </a:r>
              </a:p>
            </p:txBody>
          </p:sp>
          <p:sp>
            <p:nvSpPr>
              <p:cNvPr id="135268" name="Line 100"/>
              <p:cNvSpPr>
                <a:spLocks noChangeShapeType="1"/>
              </p:cNvSpPr>
              <p:nvPr/>
            </p:nvSpPr>
            <p:spPr bwMode="auto">
              <a:xfrm>
                <a:off x="3744" y="2736"/>
                <a:ext cx="864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700"/>
              </a:p>
            </p:txBody>
          </p:sp>
          <p:sp>
            <p:nvSpPr>
              <p:cNvPr id="135269" name="Text Box 101"/>
              <p:cNvSpPr txBox="1">
                <a:spLocks noChangeArrowheads="1"/>
              </p:cNvSpPr>
              <p:nvPr/>
            </p:nvSpPr>
            <p:spPr bwMode="auto">
              <a:xfrm>
                <a:off x="3801" y="2688"/>
                <a:ext cx="421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700"/>
                  <a:t>quack()</a:t>
                </a:r>
              </a:p>
            </p:txBody>
          </p:sp>
        </p:grpSp>
        <p:grpSp>
          <p:nvGrpSpPr>
            <p:cNvPr id="135277" name="Group 109"/>
            <p:cNvGrpSpPr>
              <a:grpSpLocks/>
            </p:cNvGrpSpPr>
            <p:nvPr/>
          </p:nvGrpSpPr>
          <p:grpSpPr bwMode="auto">
            <a:xfrm>
              <a:off x="6400800" y="4114800"/>
              <a:ext cx="1752600" cy="1022350"/>
              <a:chOff x="3648" y="2976"/>
              <a:chExt cx="1104" cy="644"/>
            </a:xfrm>
          </p:grpSpPr>
          <p:sp>
            <p:nvSpPr>
              <p:cNvPr id="135273" name="AutoShape 105"/>
              <p:cNvSpPr>
                <a:spLocks noChangeArrowheads="1"/>
              </p:cNvSpPr>
              <p:nvPr/>
            </p:nvSpPr>
            <p:spPr bwMode="auto">
              <a:xfrm>
                <a:off x="3648" y="2976"/>
                <a:ext cx="1104" cy="624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700"/>
              </a:p>
            </p:txBody>
          </p:sp>
          <p:sp>
            <p:nvSpPr>
              <p:cNvPr id="135274" name="Text Box 106"/>
              <p:cNvSpPr txBox="1">
                <a:spLocks noChangeArrowheads="1"/>
              </p:cNvSpPr>
              <p:nvPr/>
            </p:nvSpPr>
            <p:spPr bwMode="auto">
              <a:xfrm>
                <a:off x="3936" y="2976"/>
                <a:ext cx="372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700"/>
                  <a:t>Quack</a:t>
                </a:r>
              </a:p>
            </p:txBody>
          </p:sp>
          <p:sp>
            <p:nvSpPr>
              <p:cNvPr id="135275" name="Line 107"/>
              <p:cNvSpPr>
                <a:spLocks noChangeShapeType="1"/>
              </p:cNvSpPr>
              <p:nvPr/>
            </p:nvSpPr>
            <p:spPr bwMode="auto">
              <a:xfrm>
                <a:off x="3648" y="3168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700"/>
              </a:p>
            </p:txBody>
          </p:sp>
          <p:sp>
            <p:nvSpPr>
              <p:cNvPr id="135276" name="Text Box 108"/>
              <p:cNvSpPr txBox="1">
                <a:spLocks noChangeArrowheads="1"/>
              </p:cNvSpPr>
              <p:nvPr/>
            </p:nvSpPr>
            <p:spPr bwMode="auto">
              <a:xfrm>
                <a:off x="3705" y="3120"/>
                <a:ext cx="1047" cy="5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700"/>
                  <a:t>quack()</a:t>
                </a:r>
              </a:p>
              <a:p>
                <a:r>
                  <a:rPr lang="en-US" altLang="en-US" sz="1700"/>
                  <a:t>// implements duck</a:t>
                </a:r>
              </a:p>
              <a:p>
                <a:r>
                  <a:rPr lang="en-US" altLang="en-US" sz="1700"/>
                  <a:t>quacking</a:t>
                </a:r>
              </a:p>
            </p:txBody>
          </p:sp>
        </p:grpSp>
        <p:grpSp>
          <p:nvGrpSpPr>
            <p:cNvPr id="135278" name="Group 110"/>
            <p:cNvGrpSpPr>
              <a:grpSpLocks/>
            </p:cNvGrpSpPr>
            <p:nvPr/>
          </p:nvGrpSpPr>
          <p:grpSpPr bwMode="auto">
            <a:xfrm>
              <a:off x="8305800" y="4114800"/>
              <a:ext cx="1752600" cy="1022350"/>
              <a:chOff x="3648" y="2976"/>
              <a:chExt cx="1104" cy="644"/>
            </a:xfrm>
          </p:grpSpPr>
          <p:sp>
            <p:nvSpPr>
              <p:cNvPr id="135279" name="AutoShape 111"/>
              <p:cNvSpPr>
                <a:spLocks noChangeArrowheads="1"/>
              </p:cNvSpPr>
              <p:nvPr/>
            </p:nvSpPr>
            <p:spPr bwMode="auto">
              <a:xfrm>
                <a:off x="3648" y="2976"/>
                <a:ext cx="1104" cy="624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700"/>
              </a:p>
            </p:txBody>
          </p:sp>
          <p:sp>
            <p:nvSpPr>
              <p:cNvPr id="135280" name="Text Box 112"/>
              <p:cNvSpPr txBox="1">
                <a:spLocks noChangeArrowheads="1"/>
              </p:cNvSpPr>
              <p:nvPr/>
            </p:nvSpPr>
            <p:spPr bwMode="auto">
              <a:xfrm>
                <a:off x="3936" y="2976"/>
                <a:ext cx="41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700"/>
                  <a:t>Squeak</a:t>
                </a:r>
              </a:p>
            </p:txBody>
          </p:sp>
          <p:sp>
            <p:nvSpPr>
              <p:cNvPr id="135281" name="Line 113"/>
              <p:cNvSpPr>
                <a:spLocks noChangeShapeType="1"/>
              </p:cNvSpPr>
              <p:nvPr/>
            </p:nvSpPr>
            <p:spPr bwMode="auto">
              <a:xfrm>
                <a:off x="3648" y="3168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700"/>
              </a:p>
            </p:txBody>
          </p:sp>
          <p:sp>
            <p:nvSpPr>
              <p:cNvPr id="135282" name="Text Box 114"/>
              <p:cNvSpPr txBox="1">
                <a:spLocks noChangeArrowheads="1"/>
              </p:cNvSpPr>
              <p:nvPr/>
            </p:nvSpPr>
            <p:spPr bwMode="auto">
              <a:xfrm>
                <a:off x="3705" y="3120"/>
                <a:ext cx="1047" cy="5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700"/>
                  <a:t>quack()</a:t>
                </a:r>
              </a:p>
              <a:p>
                <a:r>
                  <a:rPr lang="en-US" altLang="en-US" sz="1700"/>
                  <a:t>// implements squeak</a:t>
                </a:r>
              </a:p>
            </p:txBody>
          </p:sp>
        </p:grpSp>
        <p:grpSp>
          <p:nvGrpSpPr>
            <p:cNvPr id="135288" name="Group 120"/>
            <p:cNvGrpSpPr>
              <a:grpSpLocks/>
            </p:cNvGrpSpPr>
            <p:nvPr/>
          </p:nvGrpSpPr>
          <p:grpSpPr bwMode="auto">
            <a:xfrm>
              <a:off x="7086600" y="5181605"/>
              <a:ext cx="2209800" cy="785813"/>
              <a:chOff x="3744" y="3504"/>
              <a:chExt cx="1392" cy="495"/>
            </a:xfrm>
          </p:grpSpPr>
          <p:sp>
            <p:nvSpPr>
              <p:cNvPr id="135284" name="AutoShape 116"/>
              <p:cNvSpPr>
                <a:spLocks noChangeArrowheads="1"/>
              </p:cNvSpPr>
              <p:nvPr/>
            </p:nvSpPr>
            <p:spPr bwMode="auto">
              <a:xfrm>
                <a:off x="3744" y="3504"/>
                <a:ext cx="1392" cy="43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700"/>
              </a:p>
            </p:txBody>
          </p:sp>
          <p:sp>
            <p:nvSpPr>
              <p:cNvPr id="135285" name="Text Box 117"/>
              <p:cNvSpPr txBox="1">
                <a:spLocks noChangeArrowheads="1"/>
              </p:cNvSpPr>
              <p:nvPr/>
            </p:nvSpPr>
            <p:spPr bwMode="auto">
              <a:xfrm>
                <a:off x="4107" y="3504"/>
                <a:ext cx="596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700"/>
                  <a:t>Mutequack</a:t>
                </a:r>
              </a:p>
            </p:txBody>
          </p:sp>
          <p:sp>
            <p:nvSpPr>
              <p:cNvPr id="135286" name="Line 118"/>
              <p:cNvSpPr>
                <a:spLocks noChangeShapeType="1"/>
              </p:cNvSpPr>
              <p:nvPr/>
            </p:nvSpPr>
            <p:spPr bwMode="auto">
              <a:xfrm>
                <a:off x="3744" y="3696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700"/>
              </a:p>
            </p:txBody>
          </p:sp>
          <p:sp>
            <p:nvSpPr>
              <p:cNvPr id="135287" name="Text Box 119"/>
              <p:cNvSpPr txBox="1">
                <a:spLocks noChangeArrowheads="1"/>
              </p:cNvSpPr>
              <p:nvPr/>
            </p:nvSpPr>
            <p:spPr bwMode="auto">
              <a:xfrm>
                <a:off x="3816" y="3648"/>
                <a:ext cx="1320" cy="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1700"/>
                  <a:t>quack()</a:t>
                </a:r>
              </a:p>
              <a:p>
                <a:r>
                  <a:rPr lang="en-US" altLang="en-US" sz="1700"/>
                  <a:t>// do nothing</a:t>
                </a:r>
              </a:p>
            </p:txBody>
          </p:sp>
        </p:grpSp>
        <p:sp>
          <p:nvSpPr>
            <p:cNvPr id="135289" name="Line 121"/>
            <p:cNvSpPr>
              <a:spLocks noChangeShapeType="1"/>
            </p:cNvSpPr>
            <p:nvPr/>
          </p:nvSpPr>
          <p:spPr bwMode="auto">
            <a:xfrm flipV="1">
              <a:off x="7086600" y="3657600"/>
              <a:ext cx="609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700"/>
            </a:p>
          </p:txBody>
        </p:sp>
        <p:sp>
          <p:nvSpPr>
            <p:cNvPr id="135290" name="Line 122"/>
            <p:cNvSpPr>
              <a:spLocks noChangeShapeType="1"/>
            </p:cNvSpPr>
            <p:nvPr/>
          </p:nvSpPr>
          <p:spPr bwMode="auto">
            <a:xfrm flipH="1" flipV="1">
              <a:off x="9144000" y="3733800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700"/>
            </a:p>
          </p:txBody>
        </p:sp>
        <p:sp>
          <p:nvSpPr>
            <p:cNvPr id="135291" name="Line 123"/>
            <p:cNvSpPr>
              <a:spLocks noChangeShapeType="1"/>
            </p:cNvSpPr>
            <p:nvPr/>
          </p:nvSpPr>
          <p:spPr bwMode="auto">
            <a:xfrm flipV="1">
              <a:off x="8229600" y="4038600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700"/>
            </a:p>
          </p:txBody>
        </p:sp>
        <p:sp>
          <p:nvSpPr>
            <p:cNvPr id="135295" name="Freeform 127"/>
            <p:cNvSpPr>
              <a:spLocks/>
            </p:cNvSpPr>
            <p:nvPr/>
          </p:nvSpPr>
          <p:spPr bwMode="auto">
            <a:xfrm>
              <a:off x="4229100" y="1612900"/>
              <a:ext cx="3238500" cy="609600"/>
            </a:xfrm>
            <a:custGeom>
              <a:avLst/>
              <a:gdLst>
                <a:gd name="T0" fmla="*/ 72 w 2040"/>
                <a:gd name="T1" fmla="*/ 376 h 384"/>
                <a:gd name="T2" fmla="*/ 120 w 2040"/>
                <a:gd name="T3" fmla="*/ 328 h 384"/>
                <a:gd name="T4" fmla="*/ 792 w 2040"/>
                <a:gd name="T5" fmla="*/ 40 h 384"/>
                <a:gd name="T6" fmla="*/ 2040 w 2040"/>
                <a:gd name="T7" fmla="*/ 8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0" h="384">
                  <a:moveTo>
                    <a:pt x="72" y="376"/>
                  </a:moveTo>
                  <a:cubicBezTo>
                    <a:pt x="36" y="380"/>
                    <a:pt x="0" y="384"/>
                    <a:pt x="120" y="328"/>
                  </a:cubicBezTo>
                  <a:cubicBezTo>
                    <a:pt x="240" y="272"/>
                    <a:pt x="472" y="80"/>
                    <a:pt x="792" y="40"/>
                  </a:cubicBezTo>
                  <a:cubicBezTo>
                    <a:pt x="1112" y="0"/>
                    <a:pt x="1576" y="44"/>
                    <a:pt x="2040" y="88"/>
                  </a:cubicBezTo>
                </a:path>
              </a:pathLst>
            </a:custGeom>
            <a:ln w="28575">
              <a:prstDash val="dash"/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00"/>
            </a:p>
          </p:txBody>
        </p:sp>
        <p:sp>
          <p:nvSpPr>
            <p:cNvPr id="135296" name="Freeform 128"/>
            <p:cNvSpPr>
              <a:spLocks/>
            </p:cNvSpPr>
            <p:nvPr/>
          </p:nvSpPr>
          <p:spPr bwMode="auto">
            <a:xfrm>
              <a:off x="4495800" y="2514600"/>
              <a:ext cx="3200400" cy="1397000"/>
            </a:xfrm>
            <a:custGeom>
              <a:avLst/>
              <a:gdLst>
                <a:gd name="T0" fmla="*/ 0 w 2016"/>
                <a:gd name="T1" fmla="*/ 0 h 880"/>
                <a:gd name="T2" fmla="*/ 768 w 2016"/>
                <a:gd name="T3" fmla="*/ 768 h 880"/>
                <a:gd name="T4" fmla="*/ 2016 w 2016"/>
                <a:gd name="T5" fmla="*/ 672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16" h="880">
                  <a:moveTo>
                    <a:pt x="0" y="0"/>
                  </a:moveTo>
                  <a:cubicBezTo>
                    <a:pt x="216" y="328"/>
                    <a:pt x="432" y="656"/>
                    <a:pt x="768" y="768"/>
                  </a:cubicBezTo>
                  <a:cubicBezTo>
                    <a:pt x="1104" y="880"/>
                    <a:pt x="1560" y="776"/>
                    <a:pt x="2016" y="672"/>
                  </a:cubicBezTo>
                </a:path>
              </a:pathLst>
            </a:custGeom>
            <a:ln w="28575">
              <a:prstDash val="dash"/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00"/>
            </a:p>
          </p:txBody>
        </p:sp>
      </p:grpSp>
    </p:spTree>
    <p:extLst>
      <p:ext uri="{BB962C8B-B14F-4D97-AF65-F5344CB8AC3E}">
        <p14:creationId xmlns:p14="http://schemas.microsoft.com/office/powerpoint/2010/main" val="212251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Rencana Pertemuan (2)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847386"/>
              </p:ext>
            </p:extLst>
          </p:nvPr>
        </p:nvGraphicFramePr>
        <p:xfrm>
          <a:off x="1464961" y="1374402"/>
          <a:ext cx="9262077" cy="48934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029"/>
                <a:gridCol w="2186188"/>
                <a:gridCol w="4637860"/>
              </a:tblGrid>
              <a:tr h="18018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Pertemuan 7 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7569" marR="6756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r>
                        <a:rPr lang="id-ID" sz="1800">
                          <a:effectLst/>
                        </a:rPr>
                        <a:t> April 2016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7569" marR="6756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Iterator &amp; Composite (Ch. 9), State (Ch. 10)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7569" marR="67569" marT="0" marB="0" anchor="ctr"/>
                </a:tc>
              </a:tr>
              <a:tr h="18018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Pertemuan 8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7569" marR="6756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</a:t>
                      </a:r>
                      <a:r>
                        <a:rPr lang="id-ID" sz="1800">
                          <a:effectLst/>
                        </a:rPr>
                        <a:t> April 2016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7569" marR="6756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Adaptor &amp; Facade (Ch. 7)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7569" marR="67569" marT="0" marB="0" anchor="ctr"/>
                </a:tc>
              </a:tr>
              <a:tr h="18018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Pertemuan 9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7569" marR="6756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29 April </a:t>
                      </a:r>
                      <a:r>
                        <a:rPr lang="id-ID" sz="1800">
                          <a:effectLst/>
                        </a:rPr>
                        <a:t>2016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7569" marR="6756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Quis 3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7569" marR="67569" marT="0" marB="0" anchor="ctr"/>
                </a:tc>
              </a:tr>
              <a:tr h="18018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</a:rPr>
                        <a:t>Pertemuan x (Isra Miraj)</a:t>
                      </a:r>
                      <a:endParaRPr lang="en-US" sz="18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7569" marR="6756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r>
                        <a:rPr lang="id-ID" sz="1800">
                          <a:solidFill>
                            <a:srgbClr val="FF0000"/>
                          </a:solidFill>
                          <a:effectLst/>
                        </a:rPr>
                        <a:t> Mei 2016</a:t>
                      </a:r>
                      <a:endParaRPr lang="en-US" sz="18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7569" marR="6756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solidFill>
                            <a:srgbClr val="FF0000"/>
                          </a:solidFill>
                          <a:effectLst/>
                        </a:rPr>
                        <a:t>Libur</a:t>
                      </a:r>
                      <a:endParaRPr lang="en-US" sz="18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7569" marR="67569" marT="0" marB="0" anchor="ctr"/>
                </a:tc>
              </a:tr>
              <a:tr h="18018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Pertemuan 10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7569" marR="6756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13 Mei 2016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7569" marR="6756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Proxy (Ch. 11), Compound (Ch. 12)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7569" marR="67569" marT="0" marB="0" anchor="ctr"/>
                </a:tc>
              </a:tr>
              <a:tr h="18018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Pertemuan 1</a:t>
                      </a:r>
                      <a:r>
                        <a:rPr lang="id-ID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7569" marR="6756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20 Mei 2016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7569" marR="6756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Patterns in the real world (Ch. 13)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7569" marR="67569" marT="0" marB="0" anchor="ctr"/>
                </a:tc>
              </a:tr>
              <a:tr h="90092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Pertemuan 1</a:t>
                      </a:r>
                      <a:r>
                        <a:rPr lang="id-ID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7569" marR="6756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27 Mei 2016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7569" marR="6756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</a:rPr>
                        <a:t>Left over patterns (Ch. 14): </a:t>
                      </a:r>
                      <a:endParaRPr lang="en-US" sz="1800" smtClean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smtClean="0">
                          <a:effectLst/>
                        </a:rPr>
                        <a:t>Bridge</a:t>
                      </a:r>
                      <a:r>
                        <a:rPr lang="id-ID" sz="1800">
                          <a:effectLst/>
                        </a:rPr>
                        <a:t>, Builder, Chain of Responsibility, </a:t>
                      </a:r>
                      <a:endParaRPr lang="en-US" sz="1800" smtClean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smtClean="0">
                          <a:effectLst/>
                        </a:rPr>
                        <a:t>Flyweight</a:t>
                      </a:r>
                      <a:r>
                        <a:rPr lang="id-ID" sz="1800">
                          <a:effectLst/>
                        </a:rPr>
                        <a:t>, Interpreter, Mediator, Momento, Prototype, </a:t>
                      </a:r>
                      <a:r>
                        <a:rPr lang="id-ID" sz="1800" smtClean="0">
                          <a:effectLst/>
                        </a:rPr>
                        <a:t>Visitor</a:t>
                      </a:r>
                      <a:r>
                        <a:rPr lang="en-US" sz="1800" smtClean="0">
                          <a:effectLst/>
                        </a:rPr>
                        <a:t>; Review </a:t>
                      </a:r>
                      <a:r>
                        <a:rPr lang="en-US" sz="1800">
                          <a:effectLst/>
                        </a:rPr>
                        <a:t>Materi (7-12)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Quis 4 + Kuis Besar (</a:t>
                      </a:r>
                      <a:r>
                        <a:rPr lang="en-US" sz="1800" i="1">
                          <a:effectLst/>
                        </a:rPr>
                        <a:t>take home</a:t>
                      </a:r>
                      <a:r>
                        <a:rPr lang="en-US" sz="1800">
                          <a:effectLst/>
                        </a:rPr>
                        <a:t>)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7569" marR="67569" marT="0" marB="0" anchor="ctr"/>
                </a:tc>
              </a:tr>
              <a:tr h="18018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Ujian Akhir Semester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7569" marR="6756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30 Mei - 10 Juni 2016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7569" marR="67569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</a:t>
                      </a:r>
                      <a:r>
                        <a:rPr lang="id-ID" sz="1800">
                          <a:effectLst/>
                        </a:rPr>
                        <a:t>AS</a:t>
                      </a:r>
                      <a:r>
                        <a:rPr lang="en-US" sz="1800">
                          <a:effectLst/>
                        </a:rPr>
                        <a:t> (Ba</a:t>
                      </a:r>
                      <a:r>
                        <a:rPr lang="id-ID" sz="1800">
                          <a:effectLst/>
                        </a:rPr>
                        <a:t>han pertemuan 7-12</a:t>
                      </a:r>
                      <a:r>
                        <a:rPr lang="en-US" sz="1800">
                          <a:effectLst/>
                        </a:rPr>
                        <a:t>)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7569" marR="67569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90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Rationale for design patterns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Shared pattern vocabularies are powerful</a:t>
            </a:r>
          </a:p>
          <a:p>
            <a:r>
              <a:rPr lang="en-US" altLang="en-US"/>
              <a:t>Patterns allow you to say more with less</a:t>
            </a:r>
          </a:p>
          <a:p>
            <a:r>
              <a:rPr lang="en-US" altLang="en-US"/>
              <a:t>Reusing tried and tested methods</a:t>
            </a:r>
          </a:p>
          <a:p>
            <a:r>
              <a:rPr lang="en-US" altLang="en-US"/>
              <a:t>Focus is on developing flexible, maintainable programs</a:t>
            </a:r>
          </a:p>
        </p:txBody>
      </p:sp>
    </p:spTree>
    <p:extLst>
      <p:ext uri="{BB962C8B-B14F-4D97-AF65-F5344CB8AC3E}">
        <p14:creationId xmlns:p14="http://schemas.microsoft.com/office/powerpoint/2010/main" val="241045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Principle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Favor composition over inheritance</a:t>
            </a:r>
          </a:p>
          <a:p>
            <a:endParaRPr lang="en-US" altLang="en-US"/>
          </a:p>
          <a:p>
            <a:r>
              <a:rPr lang="en-US" altLang="en-US"/>
              <a:t>HAS-A </a:t>
            </a:r>
            <a:r>
              <a:rPr lang="en-US" altLang="en-US" smtClean="0"/>
              <a:t>(behavior) can </a:t>
            </a:r>
            <a:r>
              <a:rPr lang="en-US" altLang="en-US"/>
              <a:t>be better than IS-A</a:t>
            </a:r>
          </a:p>
          <a:p>
            <a:r>
              <a:rPr lang="en-US" altLang="en-US"/>
              <a:t>Allows changing behavior at run time</a:t>
            </a:r>
          </a:p>
        </p:txBody>
      </p:sp>
      <p:sp>
        <p:nvSpPr>
          <p:cNvPr id="137220" name="AutoShape 4"/>
          <p:cNvSpPr>
            <a:spLocks noChangeArrowheads="1"/>
          </p:cNvSpPr>
          <p:nvPr/>
        </p:nvSpPr>
        <p:spPr bwMode="auto">
          <a:xfrm>
            <a:off x="8458200" y="533400"/>
            <a:ext cx="1066800" cy="838200"/>
          </a:xfrm>
          <a:custGeom>
            <a:avLst/>
            <a:gdLst>
              <a:gd name="G0" fmla="+- 5400 0 0"/>
              <a:gd name="G1" fmla="+- 8100 0 0"/>
              <a:gd name="G2" fmla="+- 2700 0 0"/>
              <a:gd name="G3" fmla="+- 9450 0 0"/>
              <a:gd name="G4" fmla="+- 21600 0 8100"/>
              <a:gd name="G5" fmla="+- 21600 0 9450"/>
              <a:gd name="G6" fmla="+- 5400 21600 0"/>
              <a:gd name="G7" fmla="*/ G6 1 2"/>
              <a:gd name="G8" fmla="+- 21600 0 5400"/>
              <a:gd name="G9" fmla="+- 21600 0 2700"/>
              <a:gd name="T0" fmla="*/ G0 w 21600"/>
              <a:gd name="T1" fmla="*/ G0 h 21600"/>
              <a:gd name="T2" fmla="*/ G8 w 21600"/>
              <a:gd name="T3" fmla="*/ G8 h 2160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T0" t="T1" r="T2" b="T3"/>
            <a:pathLst>
              <a:path w="21600" h="21600">
                <a:moveTo>
                  <a:pt x="5400" y="5400"/>
                </a:moveTo>
                <a:lnTo>
                  <a:pt x="9450" y="5400"/>
                </a:lnTo>
                <a:lnTo>
                  <a:pt x="9450" y="2700"/>
                </a:lnTo>
                <a:lnTo>
                  <a:pt x="8100" y="2700"/>
                </a:lnTo>
                <a:lnTo>
                  <a:pt x="10800" y="0"/>
                </a:lnTo>
                <a:lnTo>
                  <a:pt x="13500" y="2700"/>
                </a:lnTo>
                <a:lnTo>
                  <a:pt x="12150" y="2700"/>
                </a:lnTo>
                <a:lnTo>
                  <a:pt x="12150" y="5400"/>
                </a:lnTo>
                <a:lnTo>
                  <a:pt x="16200" y="5400"/>
                </a:lnTo>
                <a:lnTo>
                  <a:pt x="16200" y="9450"/>
                </a:lnTo>
                <a:lnTo>
                  <a:pt x="18900" y="9450"/>
                </a:lnTo>
                <a:lnTo>
                  <a:pt x="18900" y="8100"/>
                </a:lnTo>
                <a:lnTo>
                  <a:pt x="21600" y="10800"/>
                </a:lnTo>
                <a:lnTo>
                  <a:pt x="18900" y="13500"/>
                </a:lnTo>
                <a:lnTo>
                  <a:pt x="18900" y="12150"/>
                </a:lnTo>
                <a:lnTo>
                  <a:pt x="16200" y="12150"/>
                </a:lnTo>
                <a:lnTo>
                  <a:pt x="16200" y="16200"/>
                </a:lnTo>
                <a:lnTo>
                  <a:pt x="12150" y="16200"/>
                </a:lnTo>
                <a:lnTo>
                  <a:pt x="12150" y="18900"/>
                </a:lnTo>
                <a:lnTo>
                  <a:pt x="13500" y="18900"/>
                </a:lnTo>
                <a:lnTo>
                  <a:pt x="10800" y="21600"/>
                </a:lnTo>
                <a:lnTo>
                  <a:pt x="8100" y="18900"/>
                </a:lnTo>
                <a:lnTo>
                  <a:pt x="9450" y="18900"/>
                </a:lnTo>
                <a:lnTo>
                  <a:pt x="9450" y="16200"/>
                </a:lnTo>
                <a:lnTo>
                  <a:pt x="5400" y="16200"/>
                </a:lnTo>
                <a:lnTo>
                  <a:pt x="5400" y="12150"/>
                </a:lnTo>
                <a:lnTo>
                  <a:pt x="2700" y="12150"/>
                </a:lnTo>
                <a:lnTo>
                  <a:pt x="2700" y="13500"/>
                </a:lnTo>
                <a:lnTo>
                  <a:pt x="0" y="10800"/>
                </a:lnTo>
                <a:lnTo>
                  <a:pt x="2700" y="8100"/>
                </a:lnTo>
                <a:lnTo>
                  <a:pt x="2700" y="9450"/>
                </a:lnTo>
                <a:lnTo>
                  <a:pt x="5400" y="9450"/>
                </a:lnTo>
                <a:close/>
              </a:path>
            </a:pathLst>
          </a:cu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8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71800" y="533400"/>
            <a:ext cx="7696200" cy="1143000"/>
          </a:xfrm>
        </p:spPr>
        <p:txBody>
          <a:bodyPr/>
          <a:lstStyle/>
          <a:p>
            <a:r>
              <a:rPr lang="en-US" altLang="en-US"/>
              <a:t>The strategy pattern</a:t>
            </a:r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1521970" y="2205317"/>
            <a:ext cx="9146030" cy="255454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chemeClr val="bg1"/>
                </a:solidFill>
              </a:rPr>
              <a:t>The Strategy Pattern defines a family of algorithms, </a:t>
            </a:r>
          </a:p>
          <a:p>
            <a:r>
              <a:rPr lang="en-US" altLang="en-US" sz="3200" smtClean="0">
                <a:solidFill>
                  <a:schemeClr val="bg1"/>
                </a:solidFill>
              </a:rPr>
              <a:t>	encapsulates </a:t>
            </a:r>
            <a:r>
              <a:rPr lang="en-US" altLang="en-US" sz="3200">
                <a:solidFill>
                  <a:schemeClr val="bg1"/>
                </a:solidFill>
              </a:rPr>
              <a:t>each one, and makes them </a:t>
            </a:r>
          </a:p>
          <a:p>
            <a:r>
              <a:rPr lang="en-US" altLang="en-US" sz="3200" smtClean="0">
                <a:solidFill>
                  <a:schemeClr val="bg1"/>
                </a:solidFill>
              </a:rPr>
              <a:t>	interchangeable</a:t>
            </a:r>
            <a:r>
              <a:rPr lang="en-US" altLang="en-US" sz="3200">
                <a:solidFill>
                  <a:schemeClr val="bg1"/>
                </a:solidFill>
              </a:rPr>
              <a:t>. </a:t>
            </a:r>
            <a:endParaRPr lang="en-US" altLang="en-US" sz="320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3200" smtClean="0">
                <a:solidFill>
                  <a:schemeClr val="bg1"/>
                </a:solidFill>
              </a:rPr>
              <a:t>Strategy </a:t>
            </a:r>
            <a:r>
              <a:rPr lang="en-US" altLang="en-US" sz="3200">
                <a:solidFill>
                  <a:schemeClr val="bg1"/>
                </a:solidFill>
              </a:rPr>
              <a:t>lets the algorithm vary </a:t>
            </a:r>
          </a:p>
          <a:p>
            <a:r>
              <a:rPr lang="en-US" altLang="en-US" sz="3200" smtClean="0">
                <a:solidFill>
                  <a:schemeClr val="bg1"/>
                </a:solidFill>
              </a:rPr>
              <a:t>	independently </a:t>
            </a:r>
            <a:r>
              <a:rPr lang="en-US" altLang="en-US" sz="3200">
                <a:solidFill>
                  <a:schemeClr val="bg1"/>
                </a:solidFill>
              </a:rPr>
              <a:t>from clients that use it.</a:t>
            </a:r>
          </a:p>
        </p:txBody>
      </p:sp>
    </p:spTree>
    <p:extLst>
      <p:ext uri="{BB962C8B-B14F-4D97-AF65-F5344CB8AC3E}">
        <p14:creationId xmlns:p14="http://schemas.microsoft.com/office/powerpoint/2010/main" val="238054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71" name="Group 11"/>
          <p:cNvGrpSpPr>
            <a:grpSpLocks/>
          </p:cNvGrpSpPr>
          <p:nvPr/>
        </p:nvGrpSpPr>
        <p:grpSpPr bwMode="auto">
          <a:xfrm>
            <a:off x="2133600" y="838200"/>
            <a:ext cx="2452688" cy="1284288"/>
            <a:chOff x="711" y="1063"/>
            <a:chExt cx="1545" cy="809"/>
          </a:xfrm>
        </p:grpSpPr>
        <p:sp>
          <p:nvSpPr>
            <p:cNvPr id="143366" name="AutoShape 6"/>
            <p:cNvSpPr>
              <a:spLocks noChangeArrowheads="1"/>
            </p:cNvSpPr>
            <p:nvPr/>
          </p:nvSpPr>
          <p:spPr bwMode="auto">
            <a:xfrm>
              <a:off x="711" y="1063"/>
              <a:ext cx="1545" cy="80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67" name="Text Box 7"/>
            <p:cNvSpPr txBox="1">
              <a:spLocks noChangeArrowheads="1"/>
            </p:cNvSpPr>
            <p:nvPr/>
          </p:nvSpPr>
          <p:spPr bwMode="auto">
            <a:xfrm>
              <a:off x="1104" y="1089"/>
              <a:ext cx="563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Character</a:t>
              </a:r>
            </a:p>
          </p:txBody>
        </p:sp>
        <p:sp>
          <p:nvSpPr>
            <p:cNvPr id="143368" name="Line 8"/>
            <p:cNvSpPr>
              <a:spLocks noChangeShapeType="1"/>
            </p:cNvSpPr>
            <p:nvPr/>
          </p:nvSpPr>
          <p:spPr bwMode="auto">
            <a:xfrm>
              <a:off x="711" y="1296"/>
              <a:ext cx="1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69" name="Text Box 9"/>
            <p:cNvSpPr txBox="1">
              <a:spLocks noChangeArrowheads="1"/>
            </p:cNvSpPr>
            <p:nvPr/>
          </p:nvSpPr>
          <p:spPr bwMode="auto">
            <a:xfrm>
              <a:off x="768" y="1344"/>
              <a:ext cx="1440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WeaponBehavior weapon;</a:t>
              </a:r>
            </a:p>
            <a:p>
              <a:endParaRPr lang="en-US" altLang="en-US" sz="1400"/>
            </a:p>
            <a:p>
              <a:r>
                <a:rPr lang="en-US" altLang="en-US" sz="1400"/>
                <a:t>fight();</a:t>
              </a:r>
            </a:p>
          </p:txBody>
        </p:sp>
        <p:sp>
          <p:nvSpPr>
            <p:cNvPr id="143370" name="Line 10"/>
            <p:cNvSpPr>
              <a:spLocks noChangeShapeType="1"/>
            </p:cNvSpPr>
            <p:nvPr/>
          </p:nvSpPr>
          <p:spPr bwMode="auto">
            <a:xfrm>
              <a:off x="711" y="1536"/>
              <a:ext cx="1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378" name="Group 18"/>
          <p:cNvGrpSpPr>
            <a:grpSpLocks/>
          </p:cNvGrpSpPr>
          <p:nvPr/>
        </p:nvGrpSpPr>
        <p:grpSpPr bwMode="auto">
          <a:xfrm>
            <a:off x="5105400" y="762000"/>
            <a:ext cx="2286000" cy="1284288"/>
            <a:chOff x="2256" y="480"/>
            <a:chExt cx="1545" cy="809"/>
          </a:xfrm>
        </p:grpSpPr>
        <p:sp>
          <p:nvSpPr>
            <p:cNvPr id="143373" name="AutoShape 13"/>
            <p:cNvSpPr>
              <a:spLocks noChangeArrowheads="1"/>
            </p:cNvSpPr>
            <p:nvPr/>
          </p:nvSpPr>
          <p:spPr bwMode="auto">
            <a:xfrm>
              <a:off x="2256" y="480"/>
              <a:ext cx="1545" cy="80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74" name="Text Box 14"/>
            <p:cNvSpPr txBox="1">
              <a:spLocks noChangeArrowheads="1"/>
            </p:cNvSpPr>
            <p:nvPr/>
          </p:nvSpPr>
          <p:spPr bwMode="auto">
            <a:xfrm>
              <a:off x="2649" y="506"/>
              <a:ext cx="80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KnifeBehavior</a:t>
              </a:r>
            </a:p>
          </p:txBody>
        </p:sp>
        <p:sp>
          <p:nvSpPr>
            <p:cNvPr id="143375" name="Line 15"/>
            <p:cNvSpPr>
              <a:spLocks noChangeShapeType="1"/>
            </p:cNvSpPr>
            <p:nvPr/>
          </p:nvSpPr>
          <p:spPr bwMode="auto">
            <a:xfrm>
              <a:off x="2256" y="713"/>
              <a:ext cx="1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76" name="Text Box 16"/>
            <p:cNvSpPr txBox="1">
              <a:spLocks noChangeArrowheads="1"/>
            </p:cNvSpPr>
            <p:nvPr/>
          </p:nvSpPr>
          <p:spPr bwMode="auto">
            <a:xfrm>
              <a:off x="2313" y="761"/>
              <a:ext cx="1440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useWeapon()</a:t>
              </a:r>
            </a:p>
            <a:p>
              <a:r>
                <a:rPr lang="en-US" altLang="en-US" sz="1400"/>
                <a:t>//implements cutting with</a:t>
              </a:r>
            </a:p>
            <a:p>
              <a:r>
                <a:rPr lang="en-US" altLang="en-US" sz="1400"/>
                <a:t>// a knife</a:t>
              </a:r>
            </a:p>
          </p:txBody>
        </p:sp>
      </p:grpSp>
      <p:grpSp>
        <p:nvGrpSpPr>
          <p:cNvPr id="143384" name="Group 24"/>
          <p:cNvGrpSpPr>
            <a:grpSpLocks/>
          </p:cNvGrpSpPr>
          <p:nvPr/>
        </p:nvGrpSpPr>
        <p:grpSpPr bwMode="auto">
          <a:xfrm>
            <a:off x="7696200" y="762000"/>
            <a:ext cx="2286000" cy="1284288"/>
            <a:chOff x="3888" y="480"/>
            <a:chExt cx="1440" cy="809"/>
          </a:xfrm>
        </p:grpSpPr>
        <p:sp>
          <p:nvSpPr>
            <p:cNvPr id="143380" name="AutoShape 20"/>
            <p:cNvSpPr>
              <a:spLocks noChangeArrowheads="1"/>
            </p:cNvSpPr>
            <p:nvPr/>
          </p:nvSpPr>
          <p:spPr bwMode="auto">
            <a:xfrm>
              <a:off x="3888" y="480"/>
              <a:ext cx="1440" cy="80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81" name="Text Box 21"/>
            <p:cNvSpPr txBox="1">
              <a:spLocks noChangeArrowheads="1"/>
            </p:cNvSpPr>
            <p:nvPr/>
          </p:nvSpPr>
          <p:spPr bwMode="auto">
            <a:xfrm>
              <a:off x="3984" y="506"/>
              <a:ext cx="11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BowAndArrowBehavior</a:t>
              </a:r>
            </a:p>
          </p:txBody>
        </p:sp>
        <p:sp>
          <p:nvSpPr>
            <p:cNvPr id="143382" name="Line 22"/>
            <p:cNvSpPr>
              <a:spLocks noChangeShapeType="1"/>
            </p:cNvSpPr>
            <p:nvPr/>
          </p:nvSpPr>
          <p:spPr bwMode="auto">
            <a:xfrm>
              <a:off x="3888" y="713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83" name="Text Box 23"/>
            <p:cNvSpPr txBox="1">
              <a:spLocks noChangeArrowheads="1"/>
            </p:cNvSpPr>
            <p:nvPr/>
          </p:nvSpPr>
          <p:spPr bwMode="auto">
            <a:xfrm>
              <a:off x="3941" y="761"/>
              <a:ext cx="1342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useWeapon()</a:t>
              </a:r>
            </a:p>
            <a:p>
              <a:r>
                <a:rPr lang="en-US" altLang="en-US" sz="1400"/>
                <a:t>//implements fight with</a:t>
              </a:r>
            </a:p>
            <a:p>
              <a:r>
                <a:rPr lang="en-US" altLang="en-US" sz="1400"/>
                <a:t>// bow and arrows</a:t>
              </a:r>
            </a:p>
          </p:txBody>
        </p:sp>
      </p:grpSp>
      <p:grpSp>
        <p:nvGrpSpPr>
          <p:cNvPr id="143385" name="Group 25"/>
          <p:cNvGrpSpPr>
            <a:grpSpLocks/>
          </p:cNvGrpSpPr>
          <p:nvPr/>
        </p:nvGrpSpPr>
        <p:grpSpPr bwMode="auto">
          <a:xfrm>
            <a:off x="2133600" y="2286000"/>
            <a:ext cx="2286000" cy="1284288"/>
            <a:chOff x="2256" y="480"/>
            <a:chExt cx="1545" cy="809"/>
          </a:xfrm>
        </p:grpSpPr>
        <p:sp>
          <p:nvSpPr>
            <p:cNvPr id="143386" name="AutoShape 26"/>
            <p:cNvSpPr>
              <a:spLocks noChangeArrowheads="1"/>
            </p:cNvSpPr>
            <p:nvPr/>
          </p:nvSpPr>
          <p:spPr bwMode="auto">
            <a:xfrm>
              <a:off x="2256" y="480"/>
              <a:ext cx="1545" cy="80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87" name="Text Box 27"/>
            <p:cNvSpPr txBox="1">
              <a:spLocks noChangeArrowheads="1"/>
            </p:cNvSpPr>
            <p:nvPr/>
          </p:nvSpPr>
          <p:spPr bwMode="auto">
            <a:xfrm>
              <a:off x="2649" y="506"/>
              <a:ext cx="743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AxeBehavior</a:t>
              </a:r>
            </a:p>
          </p:txBody>
        </p:sp>
        <p:sp>
          <p:nvSpPr>
            <p:cNvPr id="143388" name="Line 28"/>
            <p:cNvSpPr>
              <a:spLocks noChangeShapeType="1"/>
            </p:cNvSpPr>
            <p:nvPr/>
          </p:nvSpPr>
          <p:spPr bwMode="auto">
            <a:xfrm>
              <a:off x="2256" y="713"/>
              <a:ext cx="1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89" name="Text Box 29"/>
            <p:cNvSpPr txBox="1">
              <a:spLocks noChangeArrowheads="1"/>
            </p:cNvSpPr>
            <p:nvPr/>
          </p:nvSpPr>
          <p:spPr bwMode="auto">
            <a:xfrm>
              <a:off x="2313" y="761"/>
              <a:ext cx="1440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useWeapon()</a:t>
              </a:r>
            </a:p>
            <a:p>
              <a:r>
                <a:rPr lang="en-US" altLang="en-US" sz="1400"/>
                <a:t>//implements fight  with</a:t>
              </a:r>
            </a:p>
            <a:p>
              <a:r>
                <a:rPr lang="en-US" altLang="en-US" sz="1400"/>
                <a:t>// an axe</a:t>
              </a:r>
            </a:p>
          </p:txBody>
        </p:sp>
      </p:grpSp>
      <p:grpSp>
        <p:nvGrpSpPr>
          <p:cNvPr id="143395" name="Group 35"/>
          <p:cNvGrpSpPr>
            <a:grpSpLocks/>
          </p:cNvGrpSpPr>
          <p:nvPr/>
        </p:nvGrpSpPr>
        <p:grpSpPr bwMode="auto">
          <a:xfrm>
            <a:off x="4953000" y="2286000"/>
            <a:ext cx="2286000" cy="1066800"/>
            <a:chOff x="2208" y="1440"/>
            <a:chExt cx="1440" cy="672"/>
          </a:xfrm>
        </p:grpSpPr>
        <p:sp>
          <p:nvSpPr>
            <p:cNvPr id="143391" name="AutoShape 31"/>
            <p:cNvSpPr>
              <a:spLocks noChangeArrowheads="1"/>
            </p:cNvSpPr>
            <p:nvPr/>
          </p:nvSpPr>
          <p:spPr bwMode="auto">
            <a:xfrm>
              <a:off x="2208" y="1440"/>
              <a:ext cx="1440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92" name="Text Box 32"/>
            <p:cNvSpPr txBox="1">
              <a:spLocks noChangeArrowheads="1"/>
            </p:cNvSpPr>
            <p:nvPr/>
          </p:nvSpPr>
          <p:spPr bwMode="auto">
            <a:xfrm>
              <a:off x="2574" y="1466"/>
              <a:ext cx="91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&lt;&lt;interface&gt;&gt;</a:t>
              </a:r>
            </a:p>
            <a:p>
              <a:r>
                <a:rPr lang="en-US" altLang="en-US" sz="1400"/>
                <a:t>WeaponBehavior</a:t>
              </a:r>
            </a:p>
          </p:txBody>
        </p:sp>
        <p:sp>
          <p:nvSpPr>
            <p:cNvPr id="143393" name="Line 33"/>
            <p:cNvSpPr>
              <a:spLocks noChangeShapeType="1"/>
            </p:cNvSpPr>
            <p:nvPr/>
          </p:nvSpPr>
          <p:spPr bwMode="auto">
            <a:xfrm>
              <a:off x="2208" y="1824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94" name="Text Box 34"/>
            <p:cNvSpPr txBox="1">
              <a:spLocks noChangeArrowheads="1"/>
            </p:cNvSpPr>
            <p:nvPr/>
          </p:nvSpPr>
          <p:spPr bwMode="auto">
            <a:xfrm>
              <a:off x="2256" y="1872"/>
              <a:ext cx="134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useWeapon()</a:t>
              </a:r>
            </a:p>
          </p:txBody>
        </p:sp>
      </p:grpSp>
      <p:grpSp>
        <p:nvGrpSpPr>
          <p:cNvPr id="143402" name="Group 42"/>
          <p:cNvGrpSpPr>
            <a:grpSpLocks/>
          </p:cNvGrpSpPr>
          <p:nvPr/>
        </p:nvGrpSpPr>
        <p:grpSpPr bwMode="auto">
          <a:xfrm>
            <a:off x="7543800" y="2362200"/>
            <a:ext cx="914400" cy="762000"/>
            <a:chOff x="3840" y="1344"/>
            <a:chExt cx="576" cy="480"/>
          </a:xfrm>
        </p:grpSpPr>
        <p:sp>
          <p:nvSpPr>
            <p:cNvPr id="143397" name="AutoShape 37"/>
            <p:cNvSpPr>
              <a:spLocks noChangeArrowheads="1"/>
            </p:cNvSpPr>
            <p:nvPr/>
          </p:nvSpPr>
          <p:spPr bwMode="auto">
            <a:xfrm>
              <a:off x="3840" y="1344"/>
              <a:ext cx="576" cy="4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98" name="Text Box 38"/>
            <p:cNvSpPr txBox="1">
              <a:spLocks noChangeArrowheads="1"/>
            </p:cNvSpPr>
            <p:nvPr/>
          </p:nvSpPr>
          <p:spPr bwMode="auto">
            <a:xfrm>
              <a:off x="3888" y="1392"/>
              <a:ext cx="42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Queen</a:t>
              </a:r>
            </a:p>
          </p:txBody>
        </p:sp>
        <p:sp>
          <p:nvSpPr>
            <p:cNvPr id="143400" name="Text Box 40"/>
            <p:cNvSpPr txBox="1">
              <a:spLocks noChangeArrowheads="1"/>
            </p:cNvSpPr>
            <p:nvPr/>
          </p:nvSpPr>
          <p:spPr bwMode="auto">
            <a:xfrm>
              <a:off x="3893" y="1584"/>
              <a:ext cx="47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fight()</a:t>
              </a:r>
            </a:p>
          </p:txBody>
        </p:sp>
        <p:sp>
          <p:nvSpPr>
            <p:cNvPr id="143401" name="Line 41"/>
            <p:cNvSpPr>
              <a:spLocks noChangeShapeType="1"/>
            </p:cNvSpPr>
            <p:nvPr/>
          </p:nvSpPr>
          <p:spPr bwMode="auto">
            <a:xfrm>
              <a:off x="3840" y="15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403" name="Group 43"/>
          <p:cNvGrpSpPr>
            <a:grpSpLocks/>
          </p:cNvGrpSpPr>
          <p:nvPr/>
        </p:nvGrpSpPr>
        <p:grpSpPr bwMode="auto">
          <a:xfrm>
            <a:off x="2286000" y="3886200"/>
            <a:ext cx="914400" cy="762000"/>
            <a:chOff x="3840" y="1344"/>
            <a:chExt cx="576" cy="480"/>
          </a:xfrm>
        </p:grpSpPr>
        <p:sp>
          <p:nvSpPr>
            <p:cNvPr id="143404" name="AutoShape 44"/>
            <p:cNvSpPr>
              <a:spLocks noChangeArrowheads="1"/>
            </p:cNvSpPr>
            <p:nvPr/>
          </p:nvSpPr>
          <p:spPr bwMode="auto">
            <a:xfrm>
              <a:off x="3840" y="1344"/>
              <a:ext cx="576" cy="4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05" name="Text Box 45"/>
            <p:cNvSpPr txBox="1">
              <a:spLocks noChangeArrowheads="1"/>
            </p:cNvSpPr>
            <p:nvPr/>
          </p:nvSpPr>
          <p:spPr bwMode="auto">
            <a:xfrm>
              <a:off x="3888" y="1392"/>
              <a:ext cx="31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King</a:t>
              </a:r>
            </a:p>
          </p:txBody>
        </p:sp>
        <p:sp>
          <p:nvSpPr>
            <p:cNvPr id="143406" name="Text Box 46"/>
            <p:cNvSpPr txBox="1">
              <a:spLocks noChangeArrowheads="1"/>
            </p:cNvSpPr>
            <p:nvPr/>
          </p:nvSpPr>
          <p:spPr bwMode="auto">
            <a:xfrm>
              <a:off x="3893" y="1584"/>
              <a:ext cx="47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fight()</a:t>
              </a:r>
            </a:p>
          </p:txBody>
        </p:sp>
        <p:sp>
          <p:nvSpPr>
            <p:cNvPr id="143407" name="Line 47"/>
            <p:cNvSpPr>
              <a:spLocks noChangeShapeType="1"/>
            </p:cNvSpPr>
            <p:nvPr/>
          </p:nvSpPr>
          <p:spPr bwMode="auto">
            <a:xfrm>
              <a:off x="3840" y="15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408" name="Group 48"/>
          <p:cNvGrpSpPr>
            <a:grpSpLocks/>
          </p:cNvGrpSpPr>
          <p:nvPr/>
        </p:nvGrpSpPr>
        <p:grpSpPr bwMode="auto">
          <a:xfrm>
            <a:off x="3962400" y="3962400"/>
            <a:ext cx="914400" cy="762000"/>
            <a:chOff x="3840" y="1344"/>
            <a:chExt cx="576" cy="480"/>
          </a:xfrm>
        </p:grpSpPr>
        <p:sp>
          <p:nvSpPr>
            <p:cNvPr id="143409" name="AutoShape 49"/>
            <p:cNvSpPr>
              <a:spLocks noChangeArrowheads="1"/>
            </p:cNvSpPr>
            <p:nvPr/>
          </p:nvSpPr>
          <p:spPr bwMode="auto">
            <a:xfrm>
              <a:off x="3840" y="1344"/>
              <a:ext cx="576" cy="4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10" name="Text Box 50"/>
            <p:cNvSpPr txBox="1">
              <a:spLocks noChangeArrowheads="1"/>
            </p:cNvSpPr>
            <p:nvPr/>
          </p:nvSpPr>
          <p:spPr bwMode="auto">
            <a:xfrm>
              <a:off x="3888" y="1392"/>
              <a:ext cx="40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Knight</a:t>
              </a:r>
            </a:p>
          </p:txBody>
        </p:sp>
        <p:sp>
          <p:nvSpPr>
            <p:cNvPr id="143411" name="Text Box 51"/>
            <p:cNvSpPr txBox="1">
              <a:spLocks noChangeArrowheads="1"/>
            </p:cNvSpPr>
            <p:nvPr/>
          </p:nvSpPr>
          <p:spPr bwMode="auto">
            <a:xfrm>
              <a:off x="3893" y="1584"/>
              <a:ext cx="47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fight()</a:t>
              </a:r>
            </a:p>
          </p:txBody>
        </p:sp>
        <p:sp>
          <p:nvSpPr>
            <p:cNvPr id="143412" name="Line 52"/>
            <p:cNvSpPr>
              <a:spLocks noChangeShapeType="1"/>
            </p:cNvSpPr>
            <p:nvPr/>
          </p:nvSpPr>
          <p:spPr bwMode="auto">
            <a:xfrm>
              <a:off x="3840" y="15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413" name="Group 53"/>
          <p:cNvGrpSpPr>
            <a:grpSpLocks/>
          </p:cNvGrpSpPr>
          <p:nvPr/>
        </p:nvGrpSpPr>
        <p:grpSpPr bwMode="auto">
          <a:xfrm>
            <a:off x="5410200" y="3962400"/>
            <a:ext cx="914400" cy="762000"/>
            <a:chOff x="3840" y="1344"/>
            <a:chExt cx="576" cy="480"/>
          </a:xfrm>
        </p:grpSpPr>
        <p:sp>
          <p:nvSpPr>
            <p:cNvPr id="143414" name="AutoShape 54"/>
            <p:cNvSpPr>
              <a:spLocks noChangeArrowheads="1"/>
            </p:cNvSpPr>
            <p:nvPr/>
          </p:nvSpPr>
          <p:spPr bwMode="auto">
            <a:xfrm>
              <a:off x="3840" y="1344"/>
              <a:ext cx="576" cy="4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15" name="Text Box 55"/>
            <p:cNvSpPr txBox="1">
              <a:spLocks noChangeArrowheads="1"/>
            </p:cNvSpPr>
            <p:nvPr/>
          </p:nvSpPr>
          <p:spPr bwMode="auto">
            <a:xfrm>
              <a:off x="3888" y="1392"/>
              <a:ext cx="42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Bishop</a:t>
              </a:r>
            </a:p>
          </p:txBody>
        </p:sp>
        <p:sp>
          <p:nvSpPr>
            <p:cNvPr id="143416" name="Text Box 56"/>
            <p:cNvSpPr txBox="1">
              <a:spLocks noChangeArrowheads="1"/>
            </p:cNvSpPr>
            <p:nvPr/>
          </p:nvSpPr>
          <p:spPr bwMode="auto">
            <a:xfrm>
              <a:off x="3893" y="1584"/>
              <a:ext cx="47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fight()</a:t>
              </a:r>
            </a:p>
          </p:txBody>
        </p:sp>
        <p:sp>
          <p:nvSpPr>
            <p:cNvPr id="143417" name="Line 57"/>
            <p:cNvSpPr>
              <a:spLocks noChangeShapeType="1"/>
            </p:cNvSpPr>
            <p:nvPr/>
          </p:nvSpPr>
          <p:spPr bwMode="auto">
            <a:xfrm>
              <a:off x="3840" y="15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418" name="Group 58"/>
          <p:cNvGrpSpPr>
            <a:grpSpLocks/>
          </p:cNvGrpSpPr>
          <p:nvPr/>
        </p:nvGrpSpPr>
        <p:grpSpPr bwMode="auto">
          <a:xfrm>
            <a:off x="6858000" y="3581400"/>
            <a:ext cx="2286000" cy="1284288"/>
            <a:chOff x="2256" y="480"/>
            <a:chExt cx="1545" cy="809"/>
          </a:xfrm>
        </p:grpSpPr>
        <p:sp>
          <p:nvSpPr>
            <p:cNvPr id="143419" name="AutoShape 59"/>
            <p:cNvSpPr>
              <a:spLocks noChangeArrowheads="1"/>
            </p:cNvSpPr>
            <p:nvPr/>
          </p:nvSpPr>
          <p:spPr bwMode="auto">
            <a:xfrm>
              <a:off x="2256" y="480"/>
              <a:ext cx="1545" cy="80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20" name="Text Box 60"/>
            <p:cNvSpPr txBox="1">
              <a:spLocks noChangeArrowheads="1"/>
            </p:cNvSpPr>
            <p:nvPr/>
          </p:nvSpPr>
          <p:spPr bwMode="auto">
            <a:xfrm>
              <a:off x="2649" y="506"/>
              <a:ext cx="84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SpearBehavior</a:t>
              </a:r>
            </a:p>
          </p:txBody>
        </p:sp>
        <p:sp>
          <p:nvSpPr>
            <p:cNvPr id="143421" name="Line 61"/>
            <p:cNvSpPr>
              <a:spLocks noChangeShapeType="1"/>
            </p:cNvSpPr>
            <p:nvPr/>
          </p:nvSpPr>
          <p:spPr bwMode="auto">
            <a:xfrm>
              <a:off x="2256" y="713"/>
              <a:ext cx="1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22" name="Text Box 62"/>
            <p:cNvSpPr txBox="1">
              <a:spLocks noChangeArrowheads="1"/>
            </p:cNvSpPr>
            <p:nvPr/>
          </p:nvSpPr>
          <p:spPr bwMode="auto">
            <a:xfrm>
              <a:off x="2313" y="761"/>
              <a:ext cx="1440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useWeapon()</a:t>
              </a:r>
            </a:p>
            <a:p>
              <a:r>
                <a:rPr lang="en-US" altLang="en-US" sz="1400"/>
                <a:t>//implements fight  with</a:t>
              </a:r>
            </a:p>
            <a:p>
              <a:r>
                <a:rPr lang="en-US" altLang="en-US" sz="1400"/>
                <a:t>// a spear</a:t>
              </a:r>
            </a:p>
          </p:txBody>
        </p:sp>
      </p:grpSp>
      <p:sp>
        <p:nvSpPr>
          <p:cNvPr id="143423" name="Text Box 63"/>
          <p:cNvSpPr txBox="1">
            <a:spLocks noChangeArrowheads="1"/>
          </p:cNvSpPr>
          <p:nvPr/>
        </p:nvSpPr>
        <p:spPr bwMode="auto">
          <a:xfrm>
            <a:off x="3962401" y="5410200"/>
            <a:ext cx="3370987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setWeapon(WeaponBehavior w){</a:t>
            </a:r>
          </a:p>
          <a:p>
            <a:r>
              <a:rPr lang="en-US" altLang="en-US" b="1"/>
              <a:t>	this.weapon = w;</a:t>
            </a:r>
          </a:p>
          <a:p>
            <a:r>
              <a:rPr lang="en-US" altLang="en-US" b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493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410" name="Group 2"/>
          <p:cNvGrpSpPr>
            <a:grpSpLocks/>
          </p:cNvGrpSpPr>
          <p:nvPr/>
        </p:nvGrpSpPr>
        <p:grpSpPr bwMode="auto">
          <a:xfrm>
            <a:off x="2057400" y="533400"/>
            <a:ext cx="2452688" cy="1284288"/>
            <a:chOff x="711" y="1063"/>
            <a:chExt cx="1545" cy="809"/>
          </a:xfrm>
        </p:grpSpPr>
        <p:sp>
          <p:nvSpPr>
            <p:cNvPr id="145411" name="AutoShape 3"/>
            <p:cNvSpPr>
              <a:spLocks noChangeArrowheads="1"/>
            </p:cNvSpPr>
            <p:nvPr/>
          </p:nvSpPr>
          <p:spPr bwMode="auto">
            <a:xfrm>
              <a:off x="711" y="1063"/>
              <a:ext cx="1545" cy="80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2" name="Text Box 4"/>
            <p:cNvSpPr txBox="1">
              <a:spLocks noChangeArrowheads="1"/>
            </p:cNvSpPr>
            <p:nvPr/>
          </p:nvSpPr>
          <p:spPr bwMode="auto">
            <a:xfrm>
              <a:off x="1104" y="1089"/>
              <a:ext cx="563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Character</a:t>
              </a:r>
            </a:p>
          </p:txBody>
        </p:sp>
        <p:sp>
          <p:nvSpPr>
            <p:cNvPr id="145413" name="Line 5"/>
            <p:cNvSpPr>
              <a:spLocks noChangeShapeType="1"/>
            </p:cNvSpPr>
            <p:nvPr/>
          </p:nvSpPr>
          <p:spPr bwMode="auto">
            <a:xfrm>
              <a:off x="711" y="1296"/>
              <a:ext cx="1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14" name="Text Box 6"/>
            <p:cNvSpPr txBox="1">
              <a:spLocks noChangeArrowheads="1"/>
            </p:cNvSpPr>
            <p:nvPr/>
          </p:nvSpPr>
          <p:spPr bwMode="auto">
            <a:xfrm>
              <a:off x="768" y="1344"/>
              <a:ext cx="1440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WeaponBehavior weapon;</a:t>
              </a:r>
            </a:p>
            <a:p>
              <a:endParaRPr lang="en-US" altLang="en-US" sz="1400"/>
            </a:p>
            <a:p>
              <a:r>
                <a:rPr lang="en-US" altLang="en-US" sz="1400"/>
                <a:t>fight();</a:t>
              </a:r>
            </a:p>
          </p:txBody>
        </p:sp>
        <p:sp>
          <p:nvSpPr>
            <p:cNvPr id="145415" name="Line 7"/>
            <p:cNvSpPr>
              <a:spLocks noChangeShapeType="1"/>
            </p:cNvSpPr>
            <p:nvPr/>
          </p:nvSpPr>
          <p:spPr bwMode="auto">
            <a:xfrm>
              <a:off x="711" y="1536"/>
              <a:ext cx="1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416" name="Group 8"/>
          <p:cNvGrpSpPr>
            <a:grpSpLocks/>
          </p:cNvGrpSpPr>
          <p:nvPr/>
        </p:nvGrpSpPr>
        <p:grpSpPr bwMode="auto">
          <a:xfrm>
            <a:off x="5638800" y="1447800"/>
            <a:ext cx="2286000" cy="1284288"/>
            <a:chOff x="2256" y="480"/>
            <a:chExt cx="1545" cy="809"/>
          </a:xfrm>
        </p:grpSpPr>
        <p:sp>
          <p:nvSpPr>
            <p:cNvPr id="145417" name="AutoShape 9"/>
            <p:cNvSpPr>
              <a:spLocks noChangeArrowheads="1"/>
            </p:cNvSpPr>
            <p:nvPr/>
          </p:nvSpPr>
          <p:spPr bwMode="auto">
            <a:xfrm>
              <a:off x="2256" y="480"/>
              <a:ext cx="1545" cy="80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8" name="Text Box 10"/>
            <p:cNvSpPr txBox="1">
              <a:spLocks noChangeArrowheads="1"/>
            </p:cNvSpPr>
            <p:nvPr/>
          </p:nvSpPr>
          <p:spPr bwMode="auto">
            <a:xfrm>
              <a:off x="2649" y="506"/>
              <a:ext cx="80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KnifeBehavior</a:t>
              </a:r>
            </a:p>
          </p:txBody>
        </p:sp>
        <p:sp>
          <p:nvSpPr>
            <p:cNvPr id="145419" name="Line 11"/>
            <p:cNvSpPr>
              <a:spLocks noChangeShapeType="1"/>
            </p:cNvSpPr>
            <p:nvPr/>
          </p:nvSpPr>
          <p:spPr bwMode="auto">
            <a:xfrm>
              <a:off x="2256" y="713"/>
              <a:ext cx="1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20" name="Text Box 12"/>
            <p:cNvSpPr txBox="1">
              <a:spLocks noChangeArrowheads="1"/>
            </p:cNvSpPr>
            <p:nvPr/>
          </p:nvSpPr>
          <p:spPr bwMode="auto">
            <a:xfrm>
              <a:off x="2313" y="761"/>
              <a:ext cx="1440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useWeapon()</a:t>
              </a:r>
            </a:p>
            <a:p>
              <a:r>
                <a:rPr lang="en-US" altLang="en-US" sz="1400"/>
                <a:t>//implements cutting with</a:t>
              </a:r>
            </a:p>
            <a:p>
              <a:r>
                <a:rPr lang="en-US" altLang="en-US" sz="1400"/>
                <a:t>// a knife</a:t>
              </a:r>
            </a:p>
          </p:txBody>
        </p:sp>
      </p:grpSp>
      <p:grpSp>
        <p:nvGrpSpPr>
          <p:cNvPr id="145421" name="Group 13"/>
          <p:cNvGrpSpPr>
            <a:grpSpLocks/>
          </p:cNvGrpSpPr>
          <p:nvPr/>
        </p:nvGrpSpPr>
        <p:grpSpPr bwMode="auto">
          <a:xfrm>
            <a:off x="8153400" y="2057400"/>
            <a:ext cx="2286000" cy="1284288"/>
            <a:chOff x="3888" y="480"/>
            <a:chExt cx="1440" cy="809"/>
          </a:xfrm>
        </p:grpSpPr>
        <p:sp>
          <p:nvSpPr>
            <p:cNvPr id="145422" name="AutoShape 14"/>
            <p:cNvSpPr>
              <a:spLocks noChangeArrowheads="1"/>
            </p:cNvSpPr>
            <p:nvPr/>
          </p:nvSpPr>
          <p:spPr bwMode="auto">
            <a:xfrm>
              <a:off x="3888" y="480"/>
              <a:ext cx="1440" cy="80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3" name="Text Box 15"/>
            <p:cNvSpPr txBox="1">
              <a:spLocks noChangeArrowheads="1"/>
            </p:cNvSpPr>
            <p:nvPr/>
          </p:nvSpPr>
          <p:spPr bwMode="auto">
            <a:xfrm>
              <a:off x="3984" y="506"/>
              <a:ext cx="11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BowAndArrowBehavior</a:t>
              </a:r>
            </a:p>
          </p:txBody>
        </p:sp>
        <p:sp>
          <p:nvSpPr>
            <p:cNvPr id="145424" name="Line 16"/>
            <p:cNvSpPr>
              <a:spLocks noChangeShapeType="1"/>
            </p:cNvSpPr>
            <p:nvPr/>
          </p:nvSpPr>
          <p:spPr bwMode="auto">
            <a:xfrm>
              <a:off x="3888" y="713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25" name="Text Box 17"/>
            <p:cNvSpPr txBox="1">
              <a:spLocks noChangeArrowheads="1"/>
            </p:cNvSpPr>
            <p:nvPr/>
          </p:nvSpPr>
          <p:spPr bwMode="auto">
            <a:xfrm>
              <a:off x="3941" y="761"/>
              <a:ext cx="1342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useWeapon()</a:t>
              </a:r>
            </a:p>
            <a:p>
              <a:r>
                <a:rPr lang="en-US" altLang="en-US" sz="1400"/>
                <a:t>//implements fight with</a:t>
              </a:r>
            </a:p>
            <a:p>
              <a:r>
                <a:rPr lang="en-US" altLang="en-US" sz="1400"/>
                <a:t>// bow and arrows</a:t>
              </a:r>
            </a:p>
          </p:txBody>
        </p:sp>
      </p:grpSp>
      <p:grpSp>
        <p:nvGrpSpPr>
          <p:cNvPr id="145426" name="Group 18"/>
          <p:cNvGrpSpPr>
            <a:grpSpLocks/>
          </p:cNvGrpSpPr>
          <p:nvPr/>
        </p:nvGrpSpPr>
        <p:grpSpPr bwMode="auto">
          <a:xfrm>
            <a:off x="1981200" y="2743200"/>
            <a:ext cx="2286000" cy="1284288"/>
            <a:chOff x="2256" y="480"/>
            <a:chExt cx="1545" cy="809"/>
          </a:xfrm>
        </p:grpSpPr>
        <p:sp>
          <p:nvSpPr>
            <p:cNvPr id="145427" name="AutoShape 19"/>
            <p:cNvSpPr>
              <a:spLocks noChangeArrowheads="1"/>
            </p:cNvSpPr>
            <p:nvPr/>
          </p:nvSpPr>
          <p:spPr bwMode="auto">
            <a:xfrm>
              <a:off x="2256" y="480"/>
              <a:ext cx="1545" cy="80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8" name="Text Box 20"/>
            <p:cNvSpPr txBox="1">
              <a:spLocks noChangeArrowheads="1"/>
            </p:cNvSpPr>
            <p:nvPr/>
          </p:nvSpPr>
          <p:spPr bwMode="auto">
            <a:xfrm>
              <a:off x="2649" y="506"/>
              <a:ext cx="743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AxeBehavior</a:t>
              </a:r>
            </a:p>
          </p:txBody>
        </p:sp>
        <p:sp>
          <p:nvSpPr>
            <p:cNvPr id="145429" name="Line 21"/>
            <p:cNvSpPr>
              <a:spLocks noChangeShapeType="1"/>
            </p:cNvSpPr>
            <p:nvPr/>
          </p:nvSpPr>
          <p:spPr bwMode="auto">
            <a:xfrm>
              <a:off x="2256" y="713"/>
              <a:ext cx="1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30" name="Text Box 22"/>
            <p:cNvSpPr txBox="1">
              <a:spLocks noChangeArrowheads="1"/>
            </p:cNvSpPr>
            <p:nvPr/>
          </p:nvSpPr>
          <p:spPr bwMode="auto">
            <a:xfrm>
              <a:off x="2313" y="761"/>
              <a:ext cx="1440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useWeapon()</a:t>
              </a:r>
            </a:p>
            <a:p>
              <a:r>
                <a:rPr lang="en-US" altLang="en-US" sz="1400"/>
                <a:t>//implements fight  with</a:t>
              </a:r>
            </a:p>
            <a:p>
              <a:r>
                <a:rPr lang="en-US" altLang="en-US" sz="1400"/>
                <a:t>// an axe</a:t>
              </a:r>
            </a:p>
          </p:txBody>
        </p:sp>
      </p:grpSp>
      <p:grpSp>
        <p:nvGrpSpPr>
          <p:cNvPr id="145431" name="Group 23"/>
          <p:cNvGrpSpPr>
            <a:grpSpLocks/>
          </p:cNvGrpSpPr>
          <p:nvPr/>
        </p:nvGrpSpPr>
        <p:grpSpPr bwMode="auto">
          <a:xfrm>
            <a:off x="4419600" y="2819400"/>
            <a:ext cx="2286000" cy="1066800"/>
            <a:chOff x="2208" y="1440"/>
            <a:chExt cx="1440" cy="672"/>
          </a:xfrm>
        </p:grpSpPr>
        <p:sp>
          <p:nvSpPr>
            <p:cNvPr id="145432" name="AutoShape 24"/>
            <p:cNvSpPr>
              <a:spLocks noChangeArrowheads="1"/>
            </p:cNvSpPr>
            <p:nvPr/>
          </p:nvSpPr>
          <p:spPr bwMode="auto">
            <a:xfrm>
              <a:off x="2208" y="1440"/>
              <a:ext cx="1440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3" name="Text Box 25"/>
            <p:cNvSpPr txBox="1">
              <a:spLocks noChangeArrowheads="1"/>
            </p:cNvSpPr>
            <p:nvPr/>
          </p:nvSpPr>
          <p:spPr bwMode="auto">
            <a:xfrm>
              <a:off x="2574" y="1466"/>
              <a:ext cx="91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&lt;&lt;interface&gt;&gt;</a:t>
              </a:r>
            </a:p>
            <a:p>
              <a:r>
                <a:rPr lang="en-US" altLang="en-US" sz="1400"/>
                <a:t>WeaponBehavior</a:t>
              </a:r>
            </a:p>
          </p:txBody>
        </p:sp>
        <p:sp>
          <p:nvSpPr>
            <p:cNvPr id="145434" name="Line 26"/>
            <p:cNvSpPr>
              <a:spLocks noChangeShapeType="1"/>
            </p:cNvSpPr>
            <p:nvPr/>
          </p:nvSpPr>
          <p:spPr bwMode="auto">
            <a:xfrm>
              <a:off x="2208" y="1824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35" name="Text Box 27"/>
            <p:cNvSpPr txBox="1">
              <a:spLocks noChangeArrowheads="1"/>
            </p:cNvSpPr>
            <p:nvPr/>
          </p:nvSpPr>
          <p:spPr bwMode="auto">
            <a:xfrm>
              <a:off x="2256" y="1872"/>
              <a:ext cx="134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useWeapon()</a:t>
              </a:r>
            </a:p>
          </p:txBody>
        </p:sp>
      </p:grpSp>
      <p:grpSp>
        <p:nvGrpSpPr>
          <p:cNvPr id="145436" name="Group 28"/>
          <p:cNvGrpSpPr>
            <a:grpSpLocks/>
          </p:cNvGrpSpPr>
          <p:nvPr/>
        </p:nvGrpSpPr>
        <p:grpSpPr bwMode="auto">
          <a:xfrm>
            <a:off x="7086600" y="3048000"/>
            <a:ext cx="914400" cy="762000"/>
            <a:chOff x="3840" y="1344"/>
            <a:chExt cx="576" cy="480"/>
          </a:xfrm>
        </p:grpSpPr>
        <p:sp>
          <p:nvSpPr>
            <p:cNvPr id="145437" name="AutoShape 29"/>
            <p:cNvSpPr>
              <a:spLocks noChangeArrowheads="1"/>
            </p:cNvSpPr>
            <p:nvPr/>
          </p:nvSpPr>
          <p:spPr bwMode="auto">
            <a:xfrm>
              <a:off x="3840" y="1344"/>
              <a:ext cx="576" cy="4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8" name="Text Box 30"/>
            <p:cNvSpPr txBox="1">
              <a:spLocks noChangeArrowheads="1"/>
            </p:cNvSpPr>
            <p:nvPr/>
          </p:nvSpPr>
          <p:spPr bwMode="auto">
            <a:xfrm>
              <a:off x="3888" y="1392"/>
              <a:ext cx="42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Queen</a:t>
              </a:r>
            </a:p>
          </p:txBody>
        </p:sp>
        <p:sp>
          <p:nvSpPr>
            <p:cNvPr id="145439" name="Text Box 31"/>
            <p:cNvSpPr txBox="1">
              <a:spLocks noChangeArrowheads="1"/>
            </p:cNvSpPr>
            <p:nvPr/>
          </p:nvSpPr>
          <p:spPr bwMode="auto">
            <a:xfrm>
              <a:off x="3893" y="1584"/>
              <a:ext cx="47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fight()</a:t>
              </a:r>
            </a:p>
          </p:txBody>
        </p:sp>
        <p:sp>
          <p:nvSpPr>
            <p:cNvPr id="145440" name="Line 32"/>
            <p:cNvSpPr>
              <a:spLocks noChangeShapeType="1"/>
            </p:cNvSpPr>
            <p:nvPr/>
          </p:nvSpPr>
          <p:spPr bwMode="auto">
            <a:xfrm>
              <a:off x="3840" y="15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441" name="Group 33"/>
          <p:cNvGrpSpPr>
            <a:grpSpLocks/>
          </p:cNvGrpSpPr>
          <p:nvPr/>
        </p:nvGrpSpPr>
        <p:grpSpPr bwMode="auto">
          <a:xfrm>
            <a:off x="3124200" y="4343400"/>
            <a:ext cx="914400" cy="762000"/>
            <a:chOff x="3840" y="1344"/>
            <a:chExt cx="576" cy="480"/>
          </a:xfrm>
        </p:grpSpPr>
        <p:sp>
          <p:nvSpPr>
            <p:cNvPr id="145442" name="AutoShape 34"/>
            <p:cNvSpPr>
              <a:spLocks noChangeArrowheads="1"/>
            </p:cNvSpPr>
            <p:nvPr/>
          </p:nvSpPr>
          <p:spPr bwMode="auto">
            <a:xfrm>
              <a:off x="3840" y="1344"/>
              <a:ext cx="576" cy="4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3" name="Text Box 35"/>
            <p:cNvSpPr txBox="1">
              <a:spLocks noChangeArrowheads="1"/>
            </p:cNvSpPr>
            <p:nvPr/>
          </p:nvSpPr>
          <p:spPr bwMode="auto">
            <a:xfrm>
              <a:off x="3888" y="1392"/>
              <a:ext cx="31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King</a:t>
              </a:r>
            </a:p>
          </p:txBody>
        </p:sp>
        <p:sp>
          <p:nvSpPr>
            <p:cNvPr id="145444" name="Text Box 36"/>
            <p:cNvSpPr txBox="1">
              <a:spLocks noChangeArrowheads="1"/>
            </p:cNvSpPr>
            <p:nvPr/>
          </p:nvSpPr>
          <p:spPr bwMode="auto">
            <a:xfrm>
              <a:off x="3893" y="1584"/>
              <a:ext cx="47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fight()</a:t>
              </a:r>
            </a:p>
          </p:txBody>
        </p:sp>
        <p:sp>
          <p:nvSpPr>
            <p:cNvPr id="145445" name="Line 37"/>
            <p:cNvSpPr>
              <a:spLocks noChangeShapeType="1"/>
            </p:cNvSpPr>
            <p:nvPr/>
          </p:nvSpPr>
          <p:spPr bwMode="auto">
            <a:xfrm>
              <a:off x="3840" y="15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446" name="Group 38"/>
          <p:cNvGrpSpPr>
            <a:grpSpLocks/>
          </p:cNvGrpSpPr>
          <p:nvPr/>
        </p:nvGrpSpPr>
        <p:grpSpPr bwMode="auto">
          <a:xfrm>
            <a:off x="4724400" y="4267200"/>
            <a:ext cx="914400" cy="762000"/>
            <a:chOff x="3840" y="1344"/>
            <a:chExt cx="576" cy="480"/>
          </a:xfrm>
        </p:grpSpPr>
        <p:sp>
          <p:nvSpPr>
            <p:cNvPr id="145447" name="AutoShape 39"/>
            <p:cNvSpPr>
              <a:spLocks noChangeArrowheads="1"/>
            </p:cNvSpPr>
            <p:nvPr/>
          </p:nvSpPr>
          <p:spPr bwMode="auto">
            <a:xfrm>
              <a:off x="3840" y="1344"/>
              <a:ext cx="576" cy="4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8" name="Text Box 40"/>
            <p:cNvSpPr txBox="1">
              <a:spLocks noChangeArrowheads="1"/>
            </p:cNvSpPr>
            <p:nvPr/>
          </p:nvSpPr>
          <p:spPr bwMode="auto">
            <a:xfrm>
              <a:off x="3888" y="1392"/>
              <a:ext cx="40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Knight</a:t>
              </a:r>
            </a:p>
          </p:txBody>
        </p:sp>
        <p:sp>
          <p:nvSpPr>
            <p:cNvPr id="145449" name="Text Box 41"/>
            <p:cNvSpPr txBox="1">
              <a:spLocks noChangeArrowheads="1"/>
            </p:cNvSpPr>
            <p:nvPr/>
          </p:nvSpPr>
          <p:spPr bwMode="auto">
            <a:xfrm>
              <a:off x="3893" y="1584"/>
              <a:ext cx="47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fight()</a:t>
              </a:r>
            </a:p>
          </p:txBody>
        </p:sp>
        <p:sp>
          <p:nvSpPr>
            <p:cNvPr id="145450" name="Line 42"/>
            <p:cNvSpPr>
              <a:spLocks noChangeShapeType="1"/>
            </p:cNvSpPr>
            <p:nvPr/>
          </p:nvSpPr>
          <p:spPr bwMode="auto">
            <a:xfrm>
              <a:off x="3840" y="15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451" name="Group 43"/>
          <p:cNvGrpSpPr>
            <a:grpSpLocks/>
          </p:cNvGrpSpPr>
          <p:nvPr/>
        </p:nvGrpSpPr>
        <p:grpSpPr bwMode="auto">
          <a:xfrm>
            <a:off x="6324600" y="4267200"/>
            <a:ext cx="914400" cy="762000"/>
            <a:chOff x="3840" y="1344"/>
            <a:chExt cx="576" cy="480"/>
          </a:xfrm>
        </p:grpSpPr>
        <p:sp>
          <p:nvSpPr>
            <p:cNvPr id="145452" name="AutoShape 44"/>
            <p:cNvSpPr>
              <a:spLocks noChangeArrowheads="1"/>
            </p:cNvSpPr>
            <p:nvPr/>
          </p:nvSpPr>
          <p:spPr bwMode="auto">
            <a:xfrm>
              <a:off x="3840" y="1344"/>
              <a:ext cx="576" cy="4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3" name="Text Box 45"/>
            <p:cNvSpPr txBox="1">
              <a:spLocks noChangeArrowheads="1"/>
            </p:cNvSpPr>
            <p:nvPr/>
          </p:nvSpPr>
          <p:spPr bwMode="auto">
            <a:xfrm>
              <a:off x="3888" y="1392"/>
              <a:ext cx="42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Bishop</a:t>
              </a:r>
            </a:p>
          </p:txBody>
        </p:sp>
        <p:sp>
          <p:nvSpPr>
            <p:cNvPr id="145454" name="Text Box 46"/>
            <p:cNvSpPr txBox="1">
              <a:spLocks noChangeArrowheads="1"/>
            </p:cNvSpPr>
            <p:nvPr/>
          </p:nvSpPr>
          <p:spPr bwMode="auto">
            <a:xfrm>
              <a:off x="3893" y="1584"/>
              <a:ext cx="47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fight()</a:t>
              </a:r>
            </a:p>
          </p:txBody>
        </p:sp>
        <p:sp>
          <p:nvSpPr>
            <p:cNvPr id="145455" name="Line 47"/>
            <p:cNvSpPr>
              <a:spLocks noChangeShapeType="1"/>
            </p:cNvSpPr>
            <p:nvPr/>
          </p:nvSpPr>
          <p:spPr bwMode="auto">
            <a:xfrm>
              <a:off x="3840" y="15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456" name="Group 48"/>
          <p:cNvGrpSpPr>
            <a:grpSpLocks/>
          </p:cNvGrpSpPr>
          <p:nvPr/>
        </p:nvGrpSpPr>
        <p:grpSpPr bwMode="auto">
          <a:xfrm>
            <a:off x="7543800" y="3962400"/>
            <a:ext cx="2286000" cy="1284288"/>
            <a:chOff x="2256" y="480"/>
            <a:chExt cx="1545" cy="809"/>
          </a:xfrm>
        </p:grpSpPr>
        <p:sp>
          <p:nvSpPr>
            <p:cNvPr id="145457" name="AutoShape 49"/>
            <p:cNvSpPr>
              <a:spLocks noChangeArrowheads="1"/>
            </p:cNvSpPr>
            <p:nvPr/>
          </p:nvSpPr>
          <p:spPr bwMode="auto">
            <a:xfrm>
              <a:off x="2256" y="480"/>
              <a:ext cx="1545" cy="80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8" name="Text Box 50"/>
            <p:cNvSpPr txBox="1">
              <a:spLocks noChangeArrowheads="1"/>
            </p:cNvSpPr>
            <p:nvPr/>
          </p:nvSpPr>
          <p:spPr bwMode="auto">
            <a:xfrm>
              <a:off x="2649" y="506"/>
              <a:ext cx="84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SpearBehavior</a:t>
              </a:r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56" y="713"/>
              <a:ext cx="1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60" name="Text Box 52"/>
            <p:cNvSpPr txBox="1">
              <a:spLocks noChangeArrowheads="1"/>
            </p:cNvSpPr>
            <p:nvPr/>
          </p:nvSpPr>
          <p:spPr bwMode="auto">
            <a:xfrm>
              <a:off x="2313" y="761"/>
              <a:ext cx="1440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useWeapon()</a:t>
              </a:r>
            </a:p>
            <a:p>
              <a:r>
                <a:rPr lang="en-US" altLang="en-US" sz="1400"/>
                <a:t>//implements fight  with</a:t>
              </a:r>
            </a:p>
            <a:p>
              <a:r>
                <a:rPr lang="en-US" altLang="en-US" sz="1400"/>
                <a:t>// a spear</a:t>
              </a:r>
            </a:p>
          </p:txBody>
        </p:sp>
      </p:grpSp>
      <p:sp>
        <p:nvSpPr>
          <p:cNvPr id="145461" name="Text Box 53"/>
          <p:cNvSpPr txBox="1">
            <a:spLocks noChangeArrowheads="1"/>
          </p:cNvSpPr>
          <p:nvPr/>
        </p:nvSpPr>
        <p:spPr bwMode="auto">
          <a:xfrm>
            <a:off x="3962401" y="5410200"/>
            <a:ext cx="3370987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setWeapon(WeaponBehavior w){</a:t>
            </a:r>
          </a:p>
          <a:p>
            <a:r>
              <a:rPr lang="en-US" altLang="en-US" b="1"/>
              <a:t>	this.weapon = w;</a:t>
            </a:r>
          </a:p>
          <a:p>
            <a:r>
              <a:rPr lang="en-US" altLang="en-US" b="1"/>
              <a:t>}</a:t>
            </a:r>
          </a:p>
        </p:txBody>
      </p:sp>
      <p:sp>
        <p:nvSpPr>
          <p:cNvPr id="145462" name="Text Box 54"/>
          <p:cNvSpPr txBox="1">
            <a:spLocks noChangeArrowheads="1"/>
          </p:cNvSpPr>
          <p:nvPr/>
        </p:nvSpPr>
        <p:spPr bwMode="auto">
          <a:xfrm>
            <a:off x="2622550" y="166688"/>
            <a:ext cx="9821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18853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434" name="Group 2"/>
          <p:cNvGrpSpPr>
            <a:grpSpLocks/>
          </p:cNvGrpSpPr>
          <p:nvPr/>
        </p:nvGrpSpPr>
        <p:grpSpPr bwMode="auto">
          <a:xfrm>
            <a:off x="2057400" y="533400"/>
            <a:ext cx="2452688" cy="1284288"/>
            <a:chOff x="711" y="1063"/>
            <a:chExt cx="1545" cy="809"/>
          </a:xfrm>
        </p:grpSpPr>
        <p:sp>
          <p:nvSpPr>
            <p:cNvPr id="146435" name="AutoShape 3"/>
            <p:cNvSpPr>
              <a:spLocks noChangeArrowheads="1"/>
            </p:cNvSpPr>
            <p:nvPr/>
          </p:nvSpPr>
          <p:spPr bwMode="auto">
            <a:xfrm>
              <a:off x="711" y="1063"/>
              <a:ext cx="1545" cy="80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36" name="Text Box 4"/>
            <p:cNvSpPr txBox="1">
              <a:spLocks noChangeArrowheads="1"/>
            </p:cNvSpPr>
            <p:nvPr/>
          </p:nvSpPr>
          <p:spPr bwMode="auto">
            <a:xfrm>
              <a:off x="1104" y="1089"/>
              <a:ext cx="563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Character</a:t>
              </a:r>
            </a:p>
          </p:txBody>
        </p:sp>
        <p:sp>
          <p:nvSpPr>
            <p:cNvPr id="146437" name="Line 5"/>
            <p:cNvSpPr>
              <a:spLocks noChangeShapeType="1"/>
            </p:cNvSpPr>
            <p:nvPr/>
          </p:nvSpPr>
          <p:spPr bwMode="auto">
            <a:xfrm>
              <a:off x="711" y="1296"/>
              <a:ext cx="1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438" name="Text Box 6"/>
            <p:cNvSpPr txBox="1">
              <a:spLocks noChangeArrowheads="1"/>
            </p:cNvSpPr>
            <p:nvPr/>
          </p:nvSpPr>
          <p:spPr bwMode="auto">
            <a:xfrm>
              <a:off x="768" y="1344"/>
              <a:ext cx="1440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WeaponBehavior weapon;</a:t>
              </a:r>
            </a:p>
            <a:p>
              <a:endParaRPr lang="en-US" altLang="en-US" sz="1400"/>
            </a:p>
            <a:p>
              <a:r>
                <a:rPr lang="en-US" altLang="en-US" sz="1400"/>
                <a:t>fight();</a:t>
              </a:r>
            </a:p>
          </p:txBody>
        </p:sp>
        <p:sp>
          <p:nvSpPr>
            <p:cNvPr id="146439" name="Line 7"/>
            <p:cNvSpPr>
              <a:spLocks noChangeShapeType="1"/>
            </p:cNvSpPr>
            <p:nvPr/>
          </p:nvSpPr>
          <p:spPr bwMode="auto">
            <a:xfrm>
              <a:off x="711" y="1536"/>
              <a:ext cx="1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6440" name="Group 8"/>
          <p:cNvGrpSpPr>
            <a:grpSpLocks/>
          </p:cNvGrpSpPr>
          <p:nvPr/>
        </p:nvGrpSpPr>
        <p:grpSpPr bwMode="auto">
          <a:xfrm>
            <a:off x="4572000" y="2743200"/>
            <a:ext cx="2286000" cy="1284288"/>
            <a:chOff x="2256" y="480"/>
            <a:chExt cx="1545" cy="809"/>
          </a:xfrm>
        </p:grpSpPr>
        <p:sp>
          <p:nvSpPr>
            <p:cNvPr id="146441" name="AutoShape 9"/>
            <p:cNvSpPr>
              <a:spLocks noChangeArrowheads="1"/>
            </p:cNvSpPr>
            <p:nvPr/>
          </p:nvSpPr>
          <p:spPr bwMode="auto">
            <a:xfrm>
              <a:off x="2256" y="480"/>
              <a:ext cx="1545" cy="80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2" name="Text Box 10"/>
            <p:cNvSpPr txBox="1">
              <a:spLocks noChangeArrowheads="1"/>
            </p:cNvSpPr>
            <p:nvPr/>
          </p:nvSpPr>
          <p:spPr bwMode="auto">
            <a:xfrm>
              <a:off x="2649" y="506"/>
              <a:ext cx="80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KnifeBehavior</a:t>
              </a:r>
            </a:p>
          </p:txBody>
        </p:sp>
        <p:sp>
          <p:nvSpPr>
            <p:cNvPr id="146443" name="Line 11"/>
            <p:cNvSpPr>
              <a:spLocks noChangeShapeType="1"/>
            </p:cNvSpPr>
            <p:nvPr/>
          </p:nvSpPr>
          <p:spPr bwMode="auto">
            <a:xfrm>
              <a:off x="2256" y="713"/>
              <a:ext cx="1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444" name="Text Box 12"/>
            <p:cNvSpPr txBox="1">
              <a:spLocks noChangeArrowheads="1"/>
            </p:cNvSpPr>
            <p:nvPr/>
          </p:nvSpPr>
          <p:spPr bwMode="auto">
            <a:xfrm>
              <a:off x="2313" y="761"/>
              <a:ext cx="1440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useWeapon()</a:t>
              </a:r>
            </a:p>
            <a:p>
              <a:r>
                <a:rPr lang="en-US" altLang="en-US" sz="1400"/>
                <a:t>//implements cutting with</a:t>
              </a:r>
            </a:p>
            <a:p>
              <a:r>
                <a:rPr lang="en-US" altLang="en-US" sz="1400"/>
                <a:t>// a knife</a:t>
              </a:r>
            </a:p>
          </p:txBody>
        </p:sp>
      </p:grpSp>
      <p:grpSp>
        <p:nvGrpSpPr>
          <p:cNvPr id="146445" name="Group 13"/>
          <p:cNvGrpSpPr>
            <a:grpSpLocks/>
          </p:cNvGrpSpPr>
          <p:nvPr/>
        </p:nvGrpSpPr>
        <p:grpSpPr bwMode="auto">
          <a:xfrm>
            <a:off x="8153400" y="2438400"/>
            <a:ext cx="2286000" cy="1284288"/>
            <a:chOff x="3888" y="480"/>
            <a:chExt cx="1440" cy="809"/>
          </a:xfrm>
        </p:grpSpPr>
        <p:sp>
          <p:nvSpPr>
            <p:cNvPr id="146446" name="AutoShape 14"/>
            <p:cNvSpPr>
              <a:spLocks noChangeArrowheads="1"/>
            </p:cNvSpPr>
            <p:nvPr/>
          </p:nvSpPr>
          <p:spPr bwMode="auto">
            <a:xfrm>
              <a:off x="3888" y="480"/>
              <a:ext cx="1440" cy="80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7" name="Text Box 15"/>
            <p:cNvSpPr txBox="1">
              <a:spLocks noChangeArrowheads="1"/>
            </p:cNvSpPr>
            <p:nvPr/>
          </p:nvSpPr>
          <p:spPr bwMode="auto">
            <a:xfrm>
              <a:off x="3984" y="506"/>
              <a:ext cx="11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BowAndArrowBehavior</a:t>
              </a:r>
            </a:p>
          </p:txBody>
        </p:sp>
        <p:sp>
          <p:nvSpPr>
            <p:cNvPr id="146448" name="Line 16"/>
            <p:cNvSpPr>
              <a:spLocks noChangeShapeType="1"/>
            </p:cNvSpPr>
            <p:nvPr/>
          </p:nvSpPr>
          <p:spPr bwMode="auto">
            <a:xfrm>
              <a:off x="3888" y="713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449" name="Text Box 17"/>
            <p:cNvSpPr txBox="1">
              <a:spLocks noChangeArrowheads="1"/>
            </p:cNvSpPr>
            <p:nvPr/>
          </p:nvSpPr>
          <p:spPr bwMode="auto">
            <a:xfrm>
              <a:off x="3941" y="761"/>
              <a:ext cx="1342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useWeapon()</a:t>
              </a:r>
            </a:p>
            <a:p>
              <a:r>
                <a:rPr lang="en-US" altLang="en-US" sz="1400"/>
                <a:t>//implements fight with</a:t>
              </a:r>
            </a:p>
            <a:p>
              <a:r>
                <a:rPr lang="en-US" altLang="en-US" sz="1400"/>
                <a:t>// bow and arrows</a:t>
              </a:r>
            </a:p>
          </p:txBody>
        </p:sp>
      </p:grpSp>
      <p:grpSp>
        <p:nvGrpSpPr>
          <p:cNvPr id="146450" name="Group 18"/>
          <p:cNvGrpSpPr>
            <a:grpSpLocks/>
          </p:cNvGrpSpPr>
          <p:nvPr/>
        </p:nvGrpSpPr>
        <p:grpSpPr bwMode="auto">
          <a:xfrm>
            <a:off x="1981200" y="2743200"/>
            <a:ext cx="2286000" cy="1284288"/>
            <a:chOff x="2256" y="480"/>
            <a:chExt cx="1545" cy="809"/>
          </a:xfrm>
        </p:grpSpPr>
        <p:sp>
          <p:nvSpPr>
            <p:cNvPr id="146451" name="AutoShape 19"/>
            <p:cNvSpPr>
              <a:spLocks noChangeArrowheads="1"/>
            </p:cNvSpPr>
            <p:nvPr/>
          </p:nvSpPr>
          <p:spPr bwMode="auto">
            <a:xfrm>
              <a:off x="2256" y="480"/>
              <a:ext cx="1545" cy="80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52" name="Text Box 20"/>
            <p:cNvSpPr txBox="1">
              <a:spLocks noChangeArrowheads="1"/>
            </p:cNvSpPr>
            <p:nvPr/>
          </p:nvSpPr>
          <p:spPr bwMode="auto">
            <a:xfrm>
              <a:off x="2649" y="506"/>
              <a:ext cx="743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AxeBehavior</a:t>
              </a:r>
            </a:p>
          </p:txBody>
        </p:sp>
        <p:sp>
          <p:nvSpPr>
            <p:cNvPr id="146453" name="Line 21"/>
            <p:cNvSpPr>
              <a:spLocks noChangeShapeType="1"/>
            </p:cNvSpPr>
            <p:nvPr/>
          </p:nvSpPr>
          <p:spPr bwMode="auto">
            <a:xfrm>
              <a:off x="2256" y="713"/>
              <a:ext cx="1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454" name="Text Box 22"/>
            <p:cNvSpPr txBox="1">
              <a:spLocks noChangeArrowheads="1"/>
            </p:cNvSpPr>
            <p:nvPr/>
          </p:nvSpPr>
          <p:spPr bwMode="auto">
            <a:xfrm>
              <a:off x="2313" y="761"/>
              <a:ext cx="1440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useWeapon()</a:t>
              </a:r>
            </a:p>
            <a:p>
              <a:r>
                <a:rPr lang="en-US" altLang="en-US" sz="1400"/>
                <a:t>//implements fight  with</a:t>
              </a:r>
            </a:p>
            <a:p>
              <a:r>
                <a:rPr lang="en-US" altLang="en-US" sz="1400"/>
                <a:t>// an axe</a:t>
              </a:r>
            </a:p>
          </p:txBody>
        </p:sp>
      </p:grpSp>
      <p:grpSp>
        <p:nvGrpSpPr>
          <p:cNvPr id="146455" name="Group 23"/>
          <p:cNvGrpSpPr>
            <a:grpSpLocks/>
          </p:cNvGrpSpPr>
          <p:nvPr/>
        </p:nvGrpSpPr>
        <p:grpSpPr bwMode="auto">
          <a:xfrm>
            <a:off x="6781800" y="609600"/>
            <a:ext cx="2286000" cy="1066800"/>
            <a:chOff x="2208" y="1440"/>
            <a:chExt cx="1440" cy="672"/>
          </a:xfrm>
        </p:grpSpPr>
        <p:sp>
          <p:nvSpPr>
            <p:cNvPr id="146456" name="AutoShape 24"/>
            <p:cNvSpPr>
              <a:spLocks noChangeArrowheads="1"/>
            </p:cNvSpPr>
            <p:nvPr/>
          </p:nvSpPr>
          <p:spPr bwMode="auto">
            <a:xfrm>
              <a:off x="2208" y="1440"/>
              <a:ext cx="1440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57" name="Text Box 25"/>
            <p:cNvSpPr txBox="1">
              <a:spLocks noChangeArrowheads="1"/>
            </p:cNvSpPr>
            <p:nvPr/>
          </p:nvSpPr>
          <p:spPr bwMode="auto">
            <a:xfrm>
              <a:off x="2574" y="1466"/>
              <a:ext cx="91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&lt;&lt;interface&gt;&gt;</a:t>
              </a:r>
            </a:p>
            <a:p>
              <a:r>
                <a:rPr lang="en-US" altLang="en-US" sz="1400"/>
                <a:t>WeaponBehavior</a:t>
              </a:r>
            </a:p>
          </p:txBody>
        </p:sp>
        <p:sp>
          <p:nvSpPr>
            <p:cNvPr id="146458" name="Line 26"/>
            <p:cNvSpPr>
              <a:spLocks noChangeShapeType="1"/>
            </p:cNvSpPr>
            <p:nvPr/>
          </p:nvSpPr>
          <p:spPr bwMode="auto">
            <a:xfrm>
              <a:off x="2208" y="1824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459" name="Text Box 27"/>
            <p:cNvSpPr txBox="1">
              <a:spLocks noChangeArrowheads="1"/>
            </p:cNvSpPr>
            <p:nvPr/>
          </p:nvSpPr>
          <p:spPr bwMode="auto">
            <a:xfrm>
              <a:off x="2256" y="1872"/>
              <a:ext cx="134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useWeapon()</a:t>
              </a:r>
            </a:p>
          </p:txBody>
        </p:sp>
      </p:grpSp>
      <p:grpSp>
        <p:nvGrpSpPr>
          <p:cNvPr id="146460" name="Group 28"/>
          <p:cNvGrpSpPr>
            <a:grpSpLocks/>
          </p:cNvGrpSpPr>
          <p:nvPr/>
        </p:nvGrpSpPr>
        <p:grpSpPr bwMode="auto">
          <a:xfrm>
            <a:off x="7086600" y="3048000"/>
            <a:ext cx="914400" cy="762000"/>
            <a:chOff x="3840" y="1344"/>
            <a:chExt cx="576" cy="480"/>
          </a:xfrm>
        </p:grpSpPr>
        <p:sp>
          <p:nvSpPr>
            <p:cNvPr id="146461" name="AutoShape 29"/>
            <p:cNvSpPr>
              <a:spLocks noChangeArrowheads="1"/>
            </p:cNvSpPr>
            <p:nvPr/>
          </p:nvSpPr>
          <p:spPr bwMode="auto">
            <a:xfrm>
              <a:off x="3840" y="1344"/>
              <a:ext cx="576" cy="4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2" name="Text Box 30"/>
            <p:cNvSpPr txBox="1">
              <a:spLocks noChangeArrowheads="1"/>
            </p:cNvSpPr>
            <p:nvPr/>
          </p:nvSpPr>
          <p:spPr bwMode="auto">
            <a:xfrm>
              <a:off x="3888" y="1392"/>
              <a:ext cx="42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Queen</a:t>
              </a:r>
            </a:p>
          </p:txBody>
        </p:sp>
        <p:sp>
          <p:nvSpPr>
            <p:cNvPr id="146463" name="Text Box 31"/>
            <p:cNvSpPr txBox="1">
              <a:spLocks noChangeArrowheads="1"/>
            </p:cNvSpPr>
            <p:nvPr/>
          </p:nvSpPr>
          <p:spPr bwMode="auto">
            <a:xfrm>
              <a:off x="3893" y="1584"/>
              <a:ext cx="47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fight()</a:t>
              </a:r>
            </a:p>
          </p:txBody>
        </p:sp>
        <p:sp>
          <p:nvSpPr>
            <p:cNvPr id="146464" name="Line 32"/>
            <p:cNvSpPr>
              <a:spLocks noChangeShapeType="1"/>
            </p:cNvSpPr>
            <p:nvPr/>
          </p:nvSpPr>
          <p:spPr bwMode="auto">
            <a:xfrm>
              <a:off x="3840" y="15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6465" name="Group 33"/>
          <p:cNvGrpSpPr>
            <a:grpSpLocks/>
          </p:cNvGrpSpPr>
          <p:nvPr/>
        </p:nvGrpSpPr>
        <p:grpSpPr bwMode="auto">
          <a:xfrm>
            <a:off x="3124200" y="4343400"/>
            <a:ext cx="914400" cy="762000"/>
            <a:chOff x="3840" y="1344"/>
            <a:chExt cx="576" cy="480"/>
          </a:xfrm>
        </p:grpSpPr>
        <p:sp>
          <p:nvSpPr>
            <p:cNvPr id="146466" name="AutoShape 34"/>
            <p:cNvSpPr>
              <a:spLocks noChangeArrowheads="1"/>
            </p:cNvSpPr>
            <p:nvPr/>
          </p:nvSpPr>
          <p:spPr bwMode="auto">
            <a:xfrm>
              <a:off x="3840" y="1344"/>
              <a:ext cx="576" cy="4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7" name="Text Box 35"/>
            <p:cNvSpPr txBox="1">
              <a:spLocks noChangeArrowheads="1"/>
            </p:cNvSpPr>
            <p:nvPr/>
          </p:nvSpPr>
          <p:spPr bwMode="auto">
            <a:xfrm>
              <a:off x="3888" y="1392"/>
              <a:ext cx="31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King</a:t>
              </a:r>
            </a:p>
          </p:txBody>
        </p:sp>
        <p:sp>
          <p:nvSpPr>
            <p:cNvPr id="146468" name="Text Box 36"/>
            <p:cNvSpPr txBox="1">
              <a:spLocks noChangeArrowheads="1"/>
            </p:cNvSpPr>
            <p:nvPr/>
          </p:nvSpPr>
          <p:spPr bwMode="auto">
            <a:xfrm>
              <a:off x="3893" y="1584"/>
              <a:ext cx="47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fight()</a:t>
              </a:r>
            </a:p>
          </p:txBody>
        </p:sp>
        <p:sp>
          <p:nvSpPr>
            <p:cNvPr id="146469" name="Line 37"/>
            <p:cNvSpPr>
              <a:spLocks noChangeShapeType="1"/>
            </p:cNvSpPr>
            <p:nvPr/>
          </p:nvSpPr>
          <p:spPr bwMode="auto">
            <a:xfrm>
              <a:off x="3840" y="15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6470" name="Group 38"/>
          <p:cNvGrpSpPr>
            <a:grpSpLocks/>
          </p:cNvGrpSpPr>
          <p:nvPr/>
        </p:nvGrpSpPr>
        <p:grpSpPr bwMode="auto">
          <a:xfrm>
            <a:off x="4724400" y="4267200"/>
            <a:ext cx="914400" cy="762000"/>
            <a:chOff x="3840" y="1344"/>
            <a:chExt cx="576" cy="480"/>
          </a:xfrm>
        </p:grpSpPr>
        <p:sp>
          <p:nvSpPr>
            <p:cNvPr id="146471" name="AutoShape 39"/>
            <p:cNvSpPr>
              <a:spLocks noChangeArrowheads="1"/>
            </p:cNvSpPr>
            <p:nvPr/>
          </p:nvSpPr>
          <p:spPr bwMode="auto">
            <a:xfrm>
              <a:off x="3840" y="1344"/>
              <a:ext cx="576" cy="4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2" name="Text Box 40"/>
            <p:cNvSpPr txBox="1">
              <a:spLocks noChangeArrowheads="1"/>
            </p:cNvSpPr>
            <p:nvPr/>
          </p:nvSpPr>
          <p:spPr bwMode="auto">
            <a:xfrm>
              <a:off x="3888" y="1392"/>
              <a:ext cx="40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Knight</a:t>
              </a:r>
            </a:p>
          </p:txBody>
        </p:sp>
        <p:sp>
          <p:nvSpPr>
            <p:cNvPr id="146473" name="Text Box 41"/>
            <p:cNvSpPr txBox="1">
              <a:spLocks noChangeArrowheads="1"/>
            </p:cNvSpPr>
            <p:nvPr/>
          </p:nvSpPr>
          <p:spPr bwMode="auto">
            <a:xfrm>
              <a:off x="3893" y="1584"/>
              <a:ext cx="47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fight()</a:t>
              </a:r>
            </a:p>
          </p:txBody>
        </p:sp>
        <p:sp>
          <p:nvSpPr>
            <p:cNvPr id="146474" name="Line 42"/>
            <p:cNvSpPr>
              <a:spLocks noChangeShapeType="1"/>
            </p:cNvSpPr>
            <p:nvPr/>
          </p:nvSpPr>
          <p:spPr bwMode="auto">
            <a:xfrm>
              <a:off x="3840" y="15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6475" name="Group 43"/>
          <p:cNvGrpSpPr>
            <a:grpSpLocks/>
          </p:cNvGrpSpPr>
          <p:nvPr/>
        </p:nvGrpSpPr>
        <p:grpSpPr bwMode="auto">
          <a:xfrm>
            <a:off x="6324600" y="4267200"/>
            <a:ext cx="914400" cy="762000"/>
            <a:chOff x="3840" y="1344"/>
            <a:chExt cx="576" cy="480"/>
          </a:xfrm>
        </p:grpSpPr>
        <p:sp>
          <p:nvSpPr>
            <p:cNvPr id="146476" name="AutoShape 44"/>
            <p:cNvSpPr>
              <a:spLocks noChangeArrowheads="1"/>
            </p:cNvSpPr>
            <p:nvPr/>
          </p:nvSpPr>
          <p:spPr bwMode="auto">
            <a:xfrm>
              <a:off x="3840" y="1344"/>
              <a:ext cx="576" cy="4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7" name="Text Box 45"/>
            <p:cNvSpPr txBox="1">
              <a:spLocks noChangeArrowheads="1"/>
            </p:cNvSpPr>
            <p:nvPr/>
          </p:nvSpPr>
          <p:spPr bwMode="auto">
            <a:xfrm>
              <a:off x="3888" y="1392"/>
              <a:ext cx="42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Bishop</a:t>
              </a:r>
            </a:p>
          </p:txBody>
        </p:sp>
        <p:sp>
          <p:nvSpPr>
            <p:cNvPr id="146478" name="Text Box 46"/>
            <p:cNvSpPr txBox="1">
              <a:spLocks noChangeArrowheads="1"/>
            </p:cNvSpPr>
            <p:nvPr/>
          </p:nvSpPr>
          <p:spPr bwMode="auto">
            <a:xfrm>
              <a:off x="3893" y="1584"/>
              <a:ext cx="47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fight()</a:t>
              </a:r>
            </a:p>
          </p:txBody>
        </p:sp>
        <p:sp>
          <p:nvSpPr>
            <p:cNvPr id="146479" name="Line 47"/>
            <p:cNvSpPr>
              <a:spLocks noChangeShapeType="1"/>
            </p:cNvSpPr>
            <p:nvPr/>
          </p:nvSpPr>
          <p:spPr bwMode="auto">
            <a:xfrm>
              <a:off x="3840" y="15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6480" name="Group 48"/>
          <p:cNvGrpSpPr>
            <a:grpSpLocks/>
          </p:cNvGrpSpPr>
          <p:nvPr/>
        </p:nvGrpSpPr>
        <p:grpSpPr bwMode="auto">
          <a:xfrm>
            <a:off x="7543800" y="3962400"/>
            <a:ext cx="2286000" cy="1284288"/>
            <a:chOff x="2256" y="480"/>
            <a:chExt cx="1545" cy="809"/>
          </a:xfrm>
        </p:grpSpPr>
        <p:sp>
          <p:nvSpPr>
            <p:cNvPr id="146481" name="AutoShape 49"/>
            <p:cNvSpPr>
              <a:spLocks noChangeArrowheads="1"/>
            </p:cNvSpPr>
            <p:nvPr/>
          </p:nvSpPr>
          <p:spPr bwMode="auto">
            <a:xfrm>
              <a:off x="2256" y="480"/>
              <a:ext cx="1545" cy="80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82" name="Text Box 50"/>
            <p:cNvSpPr txBox="1">
              <a:spLocks noChangeArrowheads="1"/>
            </p:cNvSpPr>
            <p:nvPr/>
          </p:nvSpPr>
          <p:spPr bwMode="auto">
            <a:xfrm>
              <a:off x="2649" y="506"/>
              <a:ext cx="84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SpearBehavior</a:t>
              </a:r>
            </a:p>
          </p:txBody>
        </p:sp>
        <p:sp>
          <p:nvSpPr>
            <p:cNvPr id="146483" name="Line 51"/>
            <p:cNvSpPr>
              <a:spLocks noChangeShapeType="1"/>
            </p:cNvSpPr>
            <p:nvPr/>
          </p:nvSpPr>
          <p:spPr bwMode="auto">
            <a:xfrm>
              <a:off x="2256" y="713"/>
              <a:ext cx="1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484" name="Text Box 52"/>
            <p:cNvSpPr txBox="1">
              <a:spLocks noChangeArrowheads="1"/>
            </p:cNvSpPr>
            <p:nvPr/>
          </p:nvSpPr>
          <p:spPr bwMode="auto">
            <a:xfrm>
              <a:off x="2313" y="761"/>
              <a:ext cx="1440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useWeapon()</a:t>
              </a:r>
            </a:p>
            <a:p>
              <a:r>
                <a:rPr lang="en-US" altLang="en-US" sz="1400"/>
                <a:t>//implements fight  with</a:t>
              </a:r>
            </a:p>
            <a:p>
              <a:r>
                <a:rPr lang="en-US" altLang="en-US" sz="1400"/>
                <a:t>// a spear</a:t>
              </a:r>
            </a:p>
          </p:txBody>
        </p:sp>
      </p:grpSp>
      <p:sp>
        <p:nvSpPr>
          <p:cNvPr id="146485" name="Text Box 53"/>
          <p:cNvSpPr txBox="1">
            <a:spLocks noChangeArrowheads="1"/>
          </p:cNvSpPr>
          <p:nvPr/>
        </p:nvSpPr>
        <p:spPr bwMode="auto">
          <a:xfrm>
            <a:off x="3962401" y="5410200"/>
            <a:ext cx="3370987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setWeapon(WeaponBehavior w){</a:t>
            </a:r>
          </a:p>
          <a:p>
            <a:r>
              <a:rPr lang="en-US" altLang="en-US" b="1"/>
              <a:t>	this.weapon = w;</a:t>
            </a:r>
          </a:p>
          <a:p>
            <a:r>
              <a:rPr lang="en-US" altLang="en-US" b="1"/>
              <a:t>}</a:t>
            </a:r>
          </a:p>
        </p:txBody>
      </p:sp>
      <p:sp>
        <p:nvSpPr>
          <p:cNvPr id="146486" name="Text Box 54"/>
          <p:cNvSpPr txBox="1">
            <a:spLocks noChangeArrowheads="1"/>
          </p:cNvSpPr>
          <p:nvPr/>
        </p:nvSpPr>
        <p:spPr bwMode="auto">
          <a:xfrm>
            <a:off x="2622550" y="166688"/>
            <a:ext cx="9821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Abstract</a:t>
            </a:r>
          </a:p>
        </p:txBody>
      </p:sp>
      <p:sp>
        <p:nvSpPr>
          <p:cNvPr id="146487" name="Text Box 55"/>
          <p:cNvSpPr txBox="1">
            <a:spLocks noChangeArrowheads="1"/>
          </p:cNvSpPr>
          <p:nvPr/>
        </p:nvSpPr>
        <p:spPr bwMode="auto">
          <a:xfrm>
            <a:off x="6813551" y="228600"/>
            <a:ext cx="19392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Behavior Interface</a:t>
            </a:r>
          </a:p>
        </p:txBody>
      </p:sp>
    </p:spTree>
    <p:extLst>
      <p:ext uri="{BB962C8B-B14F-4D97-AF65-F5344CB8AC3E}">
        <p14:creationId xmlns:p14="http://schemas.microsoft.com/office/powerpoint/2010/main" val="71747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458" name="Group 2"/>
          <p:cNvGrpSpPr>
            <a:grpSpLocks/>
          </p:cNvGrpSpPr>
          <p:nvPr/>
        </p:nvGrpSpPr>
        <p:grpSpPr bwMode="auto">
          <a:xfrm>
            <a:off x="2057400" y="533400"/>
            <a:ext cx="2452688" cy="1284288"/>
            <a:chOff x="711" y="1063"/>
            <a:chExt cx="1545" cy="809"/>
          </a:xfrm>
        </p:grpSpPr>
        <p:sp>
          <p:nvSpPr>
            <p:cNvPr id="147459" name="AutoShape 3"/>
            <p:cNvSpPr>
              <a:spLocks noChangeArrowheads="1"/>
            </p:cNvSpPr>
            <p:nvPr/>
          </p:nvSpPr>
          <p:spPr bwMode="auto">
            <a:xfrm>
              <a:off x="711" y="1063"/>
              <a:ext cx="1545" cy="80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60" name="Text Box 4"/>
            <p:cNvSpPr txBox="1">
              <a:spLocks noChangeArrowheads="1"/>
            </p:cNvSpPr>
            <p:nvPr/>
          </p:nvSpPr>
          <p:spPr bwMode="auto">
            <a:xfrm>
              <a:off x="1104" y="1089"/>
              <a:ext cx="563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Character</a:t>
              </a:r>
            </a:p>
          </p:txBody>
        </p:sp>
        <p:sp>
          <p:nvSpPr>
            <p:cNvPr id="147461" name="Line 5"/>
            <p:cNvSpPr>
              <a:spLocks noChangeShapeType="1"/>
            </p:cNvSpPr>
            <p:nvPr/>
          </p:nvSpPr>
          <p:spPr bwMode="auto">
            <a:xfrm>
              <a:off x="711" y="1296"/>
              <a:ext cx="1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462" name="Text Box 6"/>
            <p:cNvSpPr txBox="1">
              <a:spLocks noChangeArrowheads="1"/>
            </p:cNvSpPr>
            <p:nvPr/>
          </p:nvSpPr>
          <p:spPr bwMode="auto">
            <a:xfrm>
              <a:off x="768" y="1344"/>
              <a:ext cx="1440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WeaponBehavior weapon;</a:t>
              </a:r>
            </a:p>
            <a:p>
              <a:endParaRPr lang="en-US" altLang="en-US" sz="1400"/>
            </a:p>
            <a:p>
              <a:r>
                <a:rPr lang="en-US" altLang="en-US" sz="1400"/>
                <a:t>fight();</a:t>
              </a:r>
            </a:p>
          </p:txBody>
        </p:sp>
        <p:sp>
          <p:nvSpPr>
            <p:cNvPr id="147463" name="Line 7"/>
            <p:cNvSpPr>
              <a:spLocks noChangeShapeType="1"/>
            </p:cNvSpPr>
            <p:nvPr/>
          </p:nvSpPr>
          <p:spPr bwMode="auto">
            <a:xfrm>
              <a:off x="711" y="1536"/>
              <a:ext cx="1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7464" name="Group 8"/>
          <p:cNvGrpSpPr>
            <a:grpSpLocks/>
          </p:cNvGrpSpPr>
          <p:nvPr/>
        </p:nvGrpSpPr>
        <p:grpSpPr bwMode="auto">
          <a:xfrm>
            <a:off x="5410200" y="3440114"/>
            <a:ext cx="2286000" cy="1284287"/>
            <a:chOff x="2256" y="480"/>
            <a:chExt cx="1545" cy="809"/>
          </a:xfrm>
        </p:grpSpPr>
        <p:sp>
          <p:nvSpPr>
            <p:cNvPr id="147465" name="AutoShape 9"/>
            <p:cNvSpPr>
              <a:spLocks noChangeArrowheads="1"/>
            </p:cNvSpPr>
            <p:nvPr/>
          </p:nvSpPr>
          <p:spPr bwMode="auto">
            <a:xfrm>
              <a:off x="2256" y="480"/>
              <a:ext cx="1545" cy="80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66" name="Text Box 10"/>
            <p:cNvSpPr txBox="1">
              <a:spLocks noChangeArrowheads="1"/>
            </p:cNvSpPr>
            <p:nvPr/>
          </p:nvSpPr>
          <p:spPr bwMode="auto">
            <a:xfrm>
              <a:off x="2649" y="506"/>
              <a:ext cx="80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KnifeBehavior</a:t>
              </a:r>
            </a:p>
          </p:txBody>
        </p:sp>
        <p:sp>
          <p:nvSpPr>
            <p:cNvPr id="147467" name="Line 11"/>
            <p:cNvSpPr>
              <a:spLocks noChangeShapeType="1"/>
            </p:cNvSpPr>
            <p:nvPr/>
          </p:nvSpPr>
          <p:spPr bwMode="auto">
            <a:xfrm>
              <a:off x="2256" y="713"/>
              <a:ext cx="1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468" name="Text Box 12"/>
            <p:cNvSpPr txBox="1">
              <a:spLocks noChangeArrowheads="1"/>
            </p:cNvSpPr>
            <p:nvPr/>
          </p:nvSpPr>
          <p:spPr bwMode="auto">
            <a:xfrm>
              <a:off x="2313" y="761"/>
              <a:ext cx="1440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useWeapon()</a:t>
              </a:r>
            </a:p>
            <a:p>
              <a:r>
                <a:rPr lang="en-US" altLang="en-US" sz="1400"/>
                <a:t>//implements cutting with</a:t>
              </a:r>
            </a:p>
            <a:p>
              <a:r>
                <a:rPr lang="en-US" altLang="en-US" sz="1400"/>
                <a:t>// a knife</a:t>
              </a:r>
            </a:p>
          </p:txBody>
        </p:sp>
      </p:grpSp>
      <p:grpSp>
        <p:nvGrpSpPr>
          <p:cNvPr id="147469" name="Group 13"/>
          <p:cNvGrpSpPr>
            <a:grpSpLocks/>
          </p:cNvGrpSpPr>
          <p:nvPr/>
        </p:nvGrpSpPr>
        <p:grpSpPr bwMode="auto">
          <a:xfrm>
            <a:off x="8305800" y="1981200"/>
            <a:ext cx="2286000" cy="1284288"/>
            <a:chOff x="3888" y="480"/>
            <a:chExt cx="1440" cy="809"/>
          </a:xfrm>
        </p:grpSpPr>
        <p:sp>
          <p:nvSpPr>
            <p:cNvPr id="147470" name="AutoShape 14"/>
            <p:cNvSpPr>
              <a:spLocks noChangeArrowheads="1"/>
            </p:cNvSpPr>
            <p:nvPr/>
          </p:nvSpPr>
          <p:spPr bwMode="auto">
            <a:xfrm>
              <a:off x="3888" y="480"/>
              <a:ext cx="1440" cy="80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71" name="Text Box 15"/>
            <p:cNvSpPr txBox="1">
              <a:spLocks noChangeArrowheads="1"/>
            </p:cNvSpPr>
            <p:nvPr/>
          </p:nvSpPr>
          <p:spPr bwMode="auto">
            <a:xfrm>
              <a:off x="3984" y="506"/>
              <a:ext cx="11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BowAndArrowBehavior</a:t>
              </a:r>
            </a:p>
          </p:txBody>
        </p:sp>
        <p:sp>
          <p:nvSpPr>
            <p:cNvPr id="147472" name="Line 16"/>
            <p:cNvSpPr>
              <a:spLocks noChangeShapeType="1"/>
            </p:cNvSpPr>
            <p:nvPr/>
          </p:nvSpPr>
          <p:spPr bwMode="auto">
            <a:xfrm>
              <a:off x="3888" y="713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473" name="Text Box 17"/>
            <p:cNvSpPr txBox="1">
              <a:spLocks noChangeArrowheads="1"/>
            </p:cNvSpPr>
            <p:nvPr/>
          </p:nvSpPr>
          <p:spPr bwMode="auto">
            <a:xfrm>
              <a:off x="3941" y="761"/>
              <a:ext cx="1342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useWeapon()</a:t>
              </a:r>
            </a:p>
            <a:p>
              <a:r>
                <a:rPr lang="en-US" altLang="en-US" sz="1400"/>
                <a:t>//implements fight with</a:t>
              </a:r>
            </a:p>
            <a:p>
              <a:r>
                <a:rPr lang="en-US" altLang="en-US" sz="1400"/>
                <a:t>// bow and arrows</a:t>
              </a:r>
            </a:p>
          </p:txBody>
        </p:sp>
      </p:grpSp>
      <p:grpSp>
        <p:nvGrpSpPr>
          <p:cNvPr id="147474" name="Group 18"/>
          <p:cNvGrpSpPr>
            <a:grpSpLocks/>
          </p:cNvGrpSpPr>
          <p:nvPr/>
        </p:nvGrpSpPr>
        <p:grpSpPr bwMode="auto">
          <a:xfrm>
            <a:off x="4876800" y="2057400"/>
            <a:ext cx="2286000" cy="1284288"/>
            <a:chOff x="2256" y="480"/>
            <a:chExt cx="1545" cy="809"/>
          </a:xfrm>
        </p:grpSpPr>
        <p:sp>
          <p:nvSpPr>
            <p:cNvPr id="147475" name="AutoShape 19"/>
            <p:cNvSpPr>
              <a:spLocks noChangeArrowheads="1"/>
            </p:cNvSpPr>
            <p:nvPr/>
          </p:nvSpPr>
          <p:spPr bwMode="auto">
            <a:xfrm>
              <a:off x="2256" y="480"/>
              <a:ext cx="1545" cy="80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76" name="Text Box 20"/>
            <p:cNvSpPr txBox="1">
              <a:spLocks noChangeArrowheads="1"/>
            </p:cNvSpPr>
            <p:nvPr/>
          </p:nvSpPr>
          <p:spPr bwMode="auto">
            <a:xfrm>
              <a:off x="2649" y="506"/>
              <a:ext cx="743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AxeBehavior</a:t>
              </a:r>
            </a:p>
          </p:txBody>
        </p:sp>
        <p:sp>
          <p:nvSpPr>
            <p:cNvPr id="147477" name="Line 21"/>
            <p:cNvSpPr>
              <a:spLocks noChangeShapeType="1"/>
            </p:cNvSpPr>
            <p:nvPr/>
          </p:nvSpPr>
          <p:spPr bwMode="auto">
            <a:xfrm>
              <a:off x="2256" y="713"/>
              <a:ext cx="1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478" name="Text Box 22"/>
            <p:cNvSpPr txBox="1">
              <a:spLocks noChangeArrowheads="1"/>
            </p:cNvSpPr>
            <p:nvPr/>
          </p:nvSpPr>
          <p:spPr bwMode="auto">
            <a:xfrm>
              <a:off x="2313" y="761"/>
              <a:ext cx="1440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useWeapon()</a:t>
              </a:r>
            </a:p>
            <a:p>
              <a:r>
                <a:rPr lang="en-US" altLang="en-US" sz="1400"/>
                <a:t>//implements fight  with</a:t>
              </a:r>
            </a:p>
            <a:p>
              <a:r>
                <a:rPr lang="en-US" altLang="en-US" sz="1400"/>
                <a:t>// an axe</a:t>
              </a:r>
            </a:p>
          </p:txBody>
        </p:sp>
      </p:grpSp>
      <p:grpSp>
        <p:nvGrpSpPr>
          <p:cNvPr id="147479" name="Group 23"/>
          <p:cNvGrpSpPr>
            <a:grpSpLocks/>
          </p:cNvGrpSpPr>
          <p:nvPr/>
        </p:nvGrpSpPr>
        <p:grpSpPr bwMode="auto">
          <a:xfrm>
            <a:off x="6400800" y="609600"/>
            <a:ext cx="2286000" cy="1066800"/>
            <a:chOff x="2208" y="1440"/>
            <a:chExt cx="1440" cy="672"/>
          </a:xfrm>
        </p:grpSpPr>
        <p:sp>
          <p:nvSpPr>
            <p:cNvPr id="147480" name="AutoShape 24"/>
            <p:cNvSpPr>
              <a:spLocks noChangeArrowheads="1"/>
            </p:cNvSpPr>
            <p:nvPr/>
          </p:nvSpPr>
          <p:spPr bwMode="auto">
            <a:xfrm>
              <a:off x="2208" y="1440"/>
              <a:ext cx="1440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81" name="Text Box 25"/>
            <p:cNvSpPr txBox="1">
              <a:spLocks noChangeArrowheads="1"/>
            </p:cNvSpPr>
            <p:nvPr/>
          </p:nvSpPr>
          <p:spPr bwMode="auto">
            <a:xfrm>
              <a:off x="2574" y="1466"/>
              <a:ext cx="91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&lt;&lt;interface&gt;&gt;</a:t>
              </a:r>
            </a:p>
            <a:p>
              <a:r>
                <a:rPr lang="en-US" altLang="en-US" sz="1400"/>
                <a:t>WeaponBehavior</a:t>
              </a:r>
            </a:p>
          </p:txBody>
        </p:sp>
        <p:sp>
          <p:nvSpPr>
            <p:cNvPr id="147482" name="Line 26"/>
            <p:cNvSpPr>
              <a:spLocks noChangeShapeType="1"/>
            </p:cNvSpPr>
            <p:nvPr/>
          </p:nvSpPr>
          <p:spPr bwMode="auto">
            <a:xfrm>
              <a:off x="2208" y="1824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483" name="Text Box 27"/>
            <p:cNvSpPr txBox="1">
              <a:spLocks noChangeArrowheads="1"/>
            </p:cNvSpPr>
            <p:nvPr/>
          </p:nvSpPr>
          <p:spPr bwMode="auto">
            <a:xfrm>
              <a:off x="2256" y="1872"/>
              <a:ext cx="134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useWeapon()</a:t>
              </a:r>
            </a:p>
          </p:txBody>
        </p:sp>
      </p:grpSp>
      <p:grpSp>
        <p:nvGrpSpPr>
          <p:cNvPr id="147484" name="Group 28"/>
          <p:cNvGrpSpPr>
            <a:grpSpLocks/>
          </p:cNvGrpSpPr>
          <p:nvPr/>
        </p:nvGrpSpPr>
        <p:grpSpPr bwMode="auto">
          <a:xfrm>
            <a:off x="3276600" y="3200400"/>
            <a:ext cx="914400" cy="762000"/>
            <a:chOff x="3840" y="1344"/>
            <a:chExt cx="576" cy="480"/>
          </a:xfrm>
        </p:grpSpPr>
        <p:sp>
          <p:nvSpPr>
            <p:cNvPr id="147485" name="AutoShape 29"/>
            <p:cNvSpPr>
              <a:spLocks noChangeArrowheads="1"/>
            </p:cNvSpPr>
            <p:nvPr/>
          </p:nvSpPr>
          <p:spPr bwMode="auto">
            <a:xfrm>
              <a:off x="3840" y="1344"/>
              <a:ext cx="576" cy="4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86" name="Text Box 30"/>
            <p:cNvSpPr txBox="1">
              <a:spLocks noChangeArrowheads="1"/>
            </p:cNvSpPr>
            <p:nvPr/>
          </p:nvSpPr>
          <p:spPr bwMode="auto">
            <a:xfrm>
              <a:off x="3888" y="1392"/>
              <a:ext cx="42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Queen</a:t>
              </a:r>
            </a:p>
          </p:txBody>
        </p:sp>
        <p:sp>
          <p:nvSpPr>
            <p:cNvPr id="147487" name="Text Box 31"/>
            <p:cNvSpPr txBox="1">
              <a:spLocks noChangeArrowheads="1"/>
            </p:cNvSpPr>
            <p:nvPr/>
          </p:nvSpPr>
          <p:spPr bwMode="auto">
            <a:xfrm>
              <a:off x="3893" y="1584"/>
              <a:ext cx="47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fight()</a:t>
              </a:r>
            </a:p>
          </p:txBody>
        </p:sp>
        <p:sp>
          <p:nvSpPr>
            <p:cNvPr id="147488" name="Line 32"/>
            <p:cNvSpPr>
              <a:spLocks noChangeShapeType="1"/>
            </p:cNvSpPr>
            <p:nvPr/>
          </p:nvSpPr>
          <p:spPr bwMode="auto">
            <a:xfrm>
              <a:off x="3840" y="15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7489" name="Group 33"/>
          <p:cNvGrpSpPr>
            <a:grpSpLocks/>
          </p:cNvGrpSpPr>
          <p:nvPr/>
        </p:nvGrpSpPr>
        <p:grpSpPr bwMode="auto">
          <a:xfrm>
            <a:off x="1828800" y="2133600"/>
            <a:ext cx="914400" cy="762000"/>
            <a:chOff x="3840" y="1344"/>
            <a:chExt cx="576" cy="480"/>
          </a:xfrm>
        </p:grpSpPr>
        <p:sp>
          <p:nvSpPr>
            <p:cNvPr id="147490" name="AutoShape 34"/>
            <p:cNvSpPr>
              <a:spLocks noChangeArrowheads="1"/>
            </p:cNvSpPr>
            <p:nvPr/>
          </p:nvSpPr>
          <p:spPr bwMode="auto">
            <a:xfrm>
              <a:off x="3840" y="1344"/>
              <a:ext cx="576" cy="4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91" name="Text Box 35"/>
            <p:cNvSpPr txBox="1">
              <a:spLocks noChangeArrowheads="1"/>
            </p:cNvSpPr>
            <p:nvPr/>
          </p:nvSpPr>
          <p:spPr bwMode="auto">
            <a:xfrm>
              <a:off x="3888" y="1392"/>
              <a:ext cx="31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King</a:t>
              </a:r>
            </a:p>
          </p:txBody>
        </p:sp>
        <p:sp>
          <p:nvSpPr>
            <p:cNvPr id="147492" name="Text Box 36"/>
            <p:cNvSpPr txBox="1">
              <a:spLocks noChangeArrowheads="1"/>
            </p:cNvSpPr>
            <p:nvPr/>
          </p:nvSpPr>
          <p:spPr bwMode="auto">
            <a:xfrm>
              <a:off x="3893" y="1584"/>
              <a:ext cx="47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fight()</a:t>
              </a:r>
            </a:p>
          </p:txBody>
        </p:sp>
        <p:sp>
          <p:nvSpPr>
            <p:cNvPr id="147493" name="Line 37"/>
            <p:cNvSpPr>
              <a:spLocks noChangeShapeType="1"/>
            </p:cNvSpPr>
            <p:nvPr/>
          </p:nvSpPr>
          <p:spPr bwMode="auto">
            <a:xfrm>
              <a:off x="3840" y="15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7494" name="Group 38"/>
          <p:cNvGrpSpPr>
            <a:grpSpLocks/>
          </p:cNvGrpSpPr>
          <p:nvPr/>
        </p:nvGrpSpPr>
        <p:grpSpPr bwMode="auto">
          <a:xfrm>
            <a:off x="3581400" y="2133600"/>
            <a:ext cx="914400" cy="762000"/>
            <a:chOff x="3840" y="1344"/>
            <a:chExt cx="576" cy="480"/>
          </a:xfrm>
        </p:grpSpPr>
        <p:sp>
          <p:nvSpPr>
            <p:cNvPr id="147495" name="AutoShape 39"/>
            <p:cNvSpPr>
              <a:spLocks noChangeArrowheads="1"/>
            </p:cNvSpPr>
            <p:nvPr/>
          </p:nvSpPr>
          <p:spPr bwMode="auto">
            <a:xfrm>
              <a:off x="3840" y="1344"/>
              <a:ext cx="576" cy="4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96" name="Text Box 40"/>
            <p:cNvSpPr txBox="1">
              <a:spLocks noChangeArrowheads="1"/>
            </p:cNvSpPr>
            <p:nvPr/>
          </p:nvSpPr>
          <p:spPr bwMode="auto">
            <a:xfrm>
              <a:off x="3888" y="1392"/>
              <a:ext cx="40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Knight</a:t>
              </a:r>
            </a:p>
          </p:txBody>
        </p:sp>
        <p:sp>
          <p:nvSpPr>
            <p:cNvPr id="147497" name="Text Box 41"/>
            <p:cNvSpPr txBox="1">
              <a:spLocks noChangeArrowheads="1"/>
            </p:cNvSpPr>
            <p:nvPr/>
          </p:nvSpPr>
          <p:spPr bwMode="auto">
            <a:xfrm>
              <a:off x="3893" y="1584"/>
              <a:ext cx="47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fight()</a:t>
              </a:r>
            </a:p>
          </p:txBody>
        </p:sp>
        <p:sp>
          <p:nvSpPr>
            <p:cNvPr id="147498" name="Line 42"/>
            <p:cNvSpPr>
              <a:spLocks noChangeShapeType="1"/>
            </p:cNvSpPr>
            <p:nvPr/>
          </p:nvSpPr>
          <p:spPr bwMode="auto">
            <a:xfrm>
              <a:off x="3840" y="15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7499" name="Group 43"/>
          <p:cNvGrpSpPr>
            <a:grpSpLocks/>
          </p:cNvGrpSpPr>
          <p:nvPr/>
        </p:nvGrpSpPr>
        <p:grpSpPr bwMode="auto">
          <a:xfrm>
            <a:off x="2209800" y="3200400"/>
            <a:ext cx="914400" cy="762000"/>
            <a:chOff x="3840" y="1344"/>
            <a:chExt cx="576" cy="480"/>
          </a:xfrm>
        </p:grpSpPr>
        <p:sp>
          <p:nvSpPr>
            <p:cNvPr id="147500" name="AutoShape 44"/>
            <p:cNvSpPr>
              <a:spLocks noChangeArrowheads="1"/>
            </p:cNvSpPr>
            <p:nvPr/>
          </p:nvSpPr>
          <p:spPr bwMode="auto">
            <a:xfrm>
              <a:off x="3840" y="1344"/>
              <a:ext cx="576" cy="4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01" name="Text Box 45"/>
            <p:cNvSpPr txBox="1">
              <a:spLocks noChangeArrowheads="1"/>
            </p:cNvSpPr>
            <p:nvPr/>
          </p:nvSpPr>
          <p:spPr bwMode="auto">
            <a:xfrm>
              <a:off x="3888" y="1392"/>
              <a:ext cx="42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Bishop</a:t>
              </a:r>
            </a:p>
          </p:txBody>
        </p:sp>
        <p:sp>
          <p:nvSpPr>
            <p:cNvPr id="147502" name="Text Box 46"/>
            <p:cNvSpPr txBox="1">
              <a:spLocks noChangeArrowheads="1"/>
            </p:cNvSpPr>
            <p:nvPr/>
          </p:nvSpPr>
          <p:spPr bwMode="auto">
            <a:xfrm>
              <a:off x="3893" y="1584"/>
              <a:ext cx="47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fight()</a:t>
              </a:r>
            </a:p>
          </p:txBody>
        </p:sp>
        <p:sp>
          <p:nvSpPr>
            <p:cNvPr id="147503" name="Line 47"/>
            <p:cNvSpPr>
              <a:spLocks noChangeShapeType="1"/>
            </p:cNvSpPr>
            <p:nvPr/>
          </p:nvSpPr>
          <p:spPr bwMode="auto">
            <a:xfrm>
              <a:off x="3840" y="15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7504" name="Group 48"/>
          <p:cNvGrpSpPr>
            <a:grpSpLocks/>
          </p:cNvGrpSpPr>
          <p:nvPr/>
        </p:nvGrpSpPr>
        <p:grpSpPr bwMode="auto">
          <a:xfrm>
            <a:off x="7848600" y="3440114"/>
            <a:ext cx="2286000" cy="1284287"/>
            <a:chOff x="2256" y="480"/>
            <a:chExt cx="1545" cy="809"/>
          </a:xfrm>
        </p:grpSpPr>
        <p:sp>
          <p:nvSpPr>
            <p:cNvPr id="147505" name="AutoShape 49"/>
            <p:cNvSpPr>
              <a:spLocks noChangeArrowheads="1"/>
            </p:cNvSpPr>
            <p:nvPr/>
          </p:nvSpPr>
          <p:spPr bwMode="auto">
            <a:xfrm>
              <a:off x="2256" y="480"/>
              <a:ext cx="1545" cy="80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06" name="Text Box 50"/>
            <p:cNvSpPr txBox="1">
              <a:spLocks noChangeArrowheads="1"/>
            </p:cNvSpPr>
            <p:nvPr/>
          </p:nvSpPr>
          <p:spPr bwMode="auto">
            <a:xfrm>
              <a:off x="2649" y="506"/>
              <a:ext cx="84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SpearBehavior</a:t>
              </a:r>
            </a:p>
          </p:txBody>
        </p:sp>
        <p:sp>
          <p:nvSpPr>
            <p:cNvPr id="147507" name="Line 51"/>
            <p:cNvSpPr>
              <a:spLocks noChangeShapeType="1"/>
            </p:cNvSpPr>
            <p:nvPr/>
          </p:nvSpPr>
          <p:spPr bwMode="auto">
            <a:xfrm>
              <a:off x="2256" y="713"/>
              <a:ext cx="1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508" name="Text Box 52"/>
            <p:cNvSpPr txBox="1">
              <a:spLocks noChangeArrowheads="1"/>
            </p:cNvSpPr>
            <p:nvPr/>
          </p:nvSpPr>
          <p:spPr bwMode="auto">
            <a:xfrm>
              <a:off x="2313" y="761"/>
              <a:ext cx="1440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useWeapon()</a:t>
              </a:r>
            </a:p>
            <a:p>
              <a:r>
                <a:rPr lang="en-US" altLang="en-US" sz="1400"/>
                <a:t>//implements fight  with</a:t>
              </a:r>
            </a:p>
            <a:p>
              <a:r>
                <a:rPr lang="en-US" altLang="en-US" sz="1400"/>
                <a:t>// a spear</a:t>
              </a:r>
            </a:p>
          </p:txBody>
        </p:sp>
      </p:grpSp>
      <p:sp>
        <p:nvSpPr>
          <p:cNvPr id="147509" name="Text Box 53"/>
          <p:cNvSpPr txBox="1">
            <a:spLocks noChangeArrowheads="1"/>
          </p:cNvSpPr>
          <p:nvPr/>
        </p:nvSpPr>
        <p:spPr bwMode="auto">
          <a:xfrm>
            <a:off x="3962401" y="5410200"/>
            <a:ext cx="3370987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setWeapon(WeaponBehavior w){</a:t>
            </a:r>
          </a:p>
          <a:p>
            <a:r>
              <a:rPr lang="en-US" altLang="en-US" b="1"/>
              <a:t>	this.weapon = w;</a:t>
            </a:r>
          </a:p>
          <a:p>
            <a:r>
              <a:rPr lang="en-US" altLang="en-US" b="1"/>
              <a:t>}</a:t>
            </a:r>
          </a:p>
        </p:txBody>
      </p:sp>
      <p:sp>
        <p:nvSpPr>
          <p:cNvPr id="147510" name="Text Box 54"/>
          <p:cNvSpPr txBox="1">
            <a:spLocks noChangeArrowheads="1"/>
          </p:cNvSpPr>
          <p:nvPr/>
        </p:nvSpPr>
        <p:spPr bwMode="auto">
          <a:xfrm>
            <a:off x="2622550" y="166688"/>
            <a:ext cx="9821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Abstract</a:t>
            </a:r>
          </a:p>
        </p:txBody>
      </p:sp>
      <p:sp>
        <p:nvSpPr>
          <p:cNvPr id="147511" name="Text Box 55"/>
          <p:cNvSpPr txBox="1">
            <a:spLocks noChangeArrowheads="1"/>
          </p:cNvSpPr>
          <p:nvPr/>
        </p:nvSpPr>
        <p:spPr bwMode="auto">
          <a:xfrm>
            <a:off x="6280151" y="228600"/>
            <a:ext cx="19392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Behavior Interface</a:t>
            </a:r>
          </a:p>
        </p:txBody>
      </p:sp>
      <p:sp>
        <p:nvSpPr>
          <p:cNvPr id="147512" name="Line 56"/>
          <p:cNvSpPr>
            <a:spLocks noChangeShapeType="1"/>
          </p:cNvSpPr>
          <p:nvPr/>
        </p:nvSpPr>
        <p:spPr bwMode="auto">
          <a:xfrm flipV="1">
            <a:off x="6477000" y="1676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513" name="Line 57"/>
          <p:cNvSpPr>
            <a:spLocks noChangeShapeType="1"/>
          </p:cNvSpPr>
          <p:nvPr/>
        </p:nvSpPr>
        <p:spPr bwMode="auto">
          <a:xfrm flipH="1" flipV="1">
            <a:off x="8305800" y="1676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514" name="Line 58"/>
          <p:cNvSpPr>
            <a:spLocks noChangeShapeType="1"/>
          </p:cNvSpPr>
          <p:nvPr/>
        </p:nvSpPr>
        <p:spPr bwMode="auto">
          <a:xfrm flipH="1" flipV="1">
            <a:off x="7239000" y="1676400"/>
            <a:ext cx="228600" cy="175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515" name="Line 59"/>
          <p:cNvSpPr>
            <a:spLocks noChangeShapeType="1"/>
          </p:cNvSpPr>
          <p:nvPr/>
        </p:nvSpPr>
        <p:spPr bwMode="auto">
          <a:xfrm flipV="1">
            <a:off x="7924800" y="1676400"/>
            <a:ext cx="7620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523" name="Line 67"/>
          <p:cNvSpPr>
            <a:spLocks noChangeShapeType="1"/>
          </p:cNvSpPr>
          <p:nvPr/>
        </p:nvSpPr>
        <p:spPr bwMode="auto">
          <a:xfrm flipV="1">
            <a:off x="2362200" y="1828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524" name="Line 68"/>
          <p:cNvSpPr>
            <a:spLocks noChangeShapeType="1"/>
          </p:cNvSpPr>
          <p:nvPr/>
        </p:nvSpPr>
        <p:spPr bwMode="auto">
          <a:xfrm flipH="1" flipV="1">
            <a:off x="3733800" y="1828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525" name="Line 69"/>
          <p:cNvSpPr>
            <a:spLocks noChangeShapeType="1"/>
          </p:cNvSpPr>
          <p:nvPr/>
        </p:nvSpPr>
        <p:spPr bwMode="auto">
          <a:xfrm flipV="1">
            <a:off x="2895600" y="1828800"/>
            <a:ext cx="76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526" name="Line 70"/>
          <p:cNvSpPr>
            <a:spLocks noChangeShapeType="1"/>
          </p:cNvSpPr>
          <p:nvPr/>
        </p:nvSpPr>
        <p:spPr bwMode="auto">
          <a:xfrm flipH="1" flipV="1">
            <a:off x="3276600" y="1828800"/>
            <a:ext cx="152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6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488" name="Group 8"/>
          <p:cNvGrpSpPr>
            <a:grpSpLocks/>
          </p:cNvGrpSpPr>
          <p:nvPr/>
        </p:nvGrpSpPr>
        <p:grpSpPr bwMode="auto">
          <a:xfrm>
            <a:off x="5410200" y="3821114"/>
            <a:ext cx="2286000" cy="1284287"/>
            <a:chOff x="2256" y="480"/>
            <a:chExt cx="1545" cy="809"/>
          </a:xfrm>
        </p:grpSpPr>
        <p:sp>
          <p:nvSpPr>
            <p:cNvPr id="148489" name="AutoShape 9"/>
            <p:cNvSpPr>
              <a:spLocks noChangeArrowheads="1"/>
            </p:cNvSpPr>
            <p:nvPr/>
          </p:nvSpPr>
          <p:spPr bwMode="auto">
            <a:xfrm>
              <a:off x="2256" y="480"/>
              <a:ext cx="1545" cy="80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490" name="Text Box 10"/>
            <p:cNvSpPr txBox="1">
              <a:spLocks noChangeArrowheads="1"/>
            </p:cNvSpPr>
            <p:nvPr/>
          </p:nvSpPr>
          <p:spPr bwMode="auto">
            <a:xfrm>
              <a:off x="2649" y="506"/>
              <a:ext cx="80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KnifeBehavior</a:t>
              </a:r>
            </a:p>
          </p:txBody>
        </p:sp>
        <p:sp>
          <p:nvSpPr>
            <p:cNvPr id="148491" name="Line 11"/>
            <p:cNvSpPr>
              <a:spLocks noChangeShapeType="1"/>
            </p:cNvSpPr>
            <p:nvPr/>
          </p:nvSpPr>
          <p:spPr bwMode="auto">
            <a:xfrm>
              <a:off x="2256" y="713"/>
              <a:ext cx="1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492" name="Text Box 12"/>
            <p:cNvSpPr txBox="1">
              <a:spLocks noChangeArrowheads="1"/>
            </p:cNvSpPr>
            <p:nvPr/>
          </p:nvSpPr>
          <p:spPr bwMode="auto">
            <a:xfrm>
              <a:off x="2313" y="761"/>
              <a:ext cx="1440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useWeapon()</a:t>
              </a:r>
            </a:p>
            <a:p>
              <a:r>
                <a:rPr lang="en-US" altLang="en-US" sz="1400"/>
                <a:t>//implements cutting with</a:t>
              </a:r>
            </a:p>
            <a:p>
              <a:r>
                <a:rPr lang="en-US" altLang="en-US" sz="1400"/>
                <a:t>// a knife</a:t>
              </a:r>
            </a:p>
          </p:txBody>
        </p:sp>
      </p:grpSp>
      <p:grpSp>
        <p:nvGrpSpPr>
          <p:cNvPr id="148493" name="Group 13"/>
          <p:cNvGrpSpPr>
            <a:grpSpLocks/>
          </p:cNvGrpSpPr>
          <p:nvPr/>
        </p:nvGrpSpPr>
        <p:grpSpPr bwMode="auto">
          <a:xfrm>
            <a:off x="8305800" y="2362200"/>
            <a:ext cx="2286000" cy="1284288"/>
            <a:chOff x="3888" y="480"/>
            <a:chExt cx="1440" cy="809"/>
          </a:xfrm>
        </p:grpSpPr>
        <p:sp>
          <p:nvSpPr>
            <p:cNvPr id="148494" name="AutoShape 14"/>
            <p:cNvSpPr>
              <a:spLocks noChangeArrowheads="1"/>
            </p:cNvSpPr>
            <p:nvPr/>
          </p:nvSpPr>
          <p:spPr bwMode="auto">
            <a:xfrm>
              <a:off x="3888" y="480"/>
              <a:ext cx="1440" cy="80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495" name="Text Box 15"/>
            <p:cNvSpPr txBox="1">
              <a:spLocks noChangeArrowheads="1"/>
            </p:cNvSpPr>
            <p:nvPr/>
          </p:nvSpPr>
          <p:spPr bwMode="auto">
            <a:xfrm>
              <a:off x="3984" y="506"/>
              <a:ext cx="11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BowAndArrowBehavior</a:t>
              </a:r>
            </a:p>
          </p:txBody>
        </p:sp>
        <p:sp>
          <p:nvSpPr>
            <p:cNvPr id="148496" name="Line 16"/>
            <p:cNvSpPr>
              <a:spLocks noChangeShapeType="1"/>
            </p:cNvSpPr>
            <p:nvPr/>
          </p:nvSpPr>
          <p:spPr bwMode="auto">
            <a:xfrm>
              <a:off x="3888" y="713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497" name="Text Box 17"/>
            <p:cNvSpPr txBox="1">
              <a:spLocks noChangeArrowheads="1"/>
            </p:cNvSpPr>
            <p:nvPr/>
          </p:nvSpPr>
          <p:spPr bwMode="auto">
            <a:xfrm>
              <a:off x="3941" y="761"/>
              <a:ext cx="1342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useWeapon()</a:t>
              </a:r>
            </a:p>
            <a:p>
              <a:r>
                <a:rPr lang="en-US" altLang="en-US" sz="1400"/>
                <a:t>//implements fight with</a:t>
              </a:r>
            </a:p>
            <a:p>
              <a:r>
                <a:rPr lang="en-US" altLang="en-US" sz="1400"/>
                <a:t>// bow and arrows</a:t>
              </a:r>
            </a:p>
          </p:txBody>
        </p:sp>
      </p:grpSp>
      <p:grpSp>
        <p:nvGrpSpPr>
          <p:cNvPr id="148498" name="Group 18"/>
          <p:cNvGrpSpPr>
            <a:grpSpLocks/>
          </p:cNvGrpSpPr>
          <p:nvPr/>
        </p:nvGrpSpPr>
        <p:grpSpPr bwMode="auto">
          <a:xfrm>
            <a:off x="4876800" y="2438400"/>
            <a:ext cx="2286000" cy="1284288"/>
            <a:chOff x="2256" y="480"/>
            <a:chExt cx="1545" cy="809"/>
          </a:xfrm>
        </p:grpSpPr>
        <p:sp>
          <p:nvSpPr>
            <p:cNvPr id="148499" name="AutoShape 19"/>
            <p:cNvSpPr>
              <a:spLocks noChangeArrowheads="1"/>
            </p:cNvSpPr>
            <p:nvPr/>
          </p:nvSpPr>
          <p:spPr bwMode="auto">
            <a:xfrm>
              <a:off x="2256" y="480"/>
              <a:ext cx="1545" cy="80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500" name="Text Box 20"/>
            <p:cNvSpPr txBox="1">
              <a:spLocks noChangeArrowheads="1"/>
            </p:cNvSpPr>
            <p:nvPr/>
          </p:nvSpPr>
          <p:spPr bwMode="auto">
            <a:xfrm>
              <a:off x="2649" y="506"/>
              <a:ext cx="743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AxeBehavior</a:t>
              </a:r>
            </a:p>
          </p:txBody>
        </p:sp>
        <p:sp>
          <p:nvSpPr>
            <p:cNvPr id="148501" name="Line 21"/>
            <p:cNvSpPr>
              <a:spLocks noChangeShapeType="1"/>
            </p:cNvSpPr>
            <p:nvPr/>
          </p:nvSpPr>
          <p:spPr bwMode="auto">
            <a:xfrm>
              <a:off x="2256" y="713"/>
              <a:ext cx="1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02" name="Text Box 22"/>
            <p:cNvSpPr txBox="1">
              <a:spLocks noChangeArrowheads="1"/>
            </p:cNvSpPr>
            <p:nvPr/>
          </p:nvSpPr>
          <p:spPr bwMode="auto">
            <a:xfrm>
              <a:off x="2313" y="761"/>
              <a:ext cx="1440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useWeapon()</a:t>
              </a:r>
            </a:p>
            <a:p>
              <a:r>
                <a:rPr lang="en-US" altLang="en-US" sz="1400"/>
                <a:t>//implements fight  with</a:t>
              </a:r>
            </a:p>
            <a:p>
              <a:r>
                <a:rPr lang="en-US" altLang="en-US" sz="1400"/>
                <a:t>// an axe</a:t>
              </a:r>
            </a:p>
          </p:txBody>
        </p:sp>
      </p:grpSp>
      <p:grpSp>
        <p:nvGrpSpPr>
          <p:cNvPr id="148503" name="Group 23"/>
          <p:cNvGrpSpPr>
            <a:grpSpLocks/>
          </p:cNvGrpSpPr>
          <p:nvPr/>
        </p:nvGrpSpPr>
        <p:grpSpPr bwMode="auto">
          <a:xfrm>
            <a:off x="6400800" y="990600"/>
            <a:ext cx="2286000" cy="1066800"/>
            <a:chOff x="2208" y="1440"/>
            <a:chExt cx="1440" cy="672"/>
          </a:xfrm>
        </p:grpSpPr>
        <p:sp>
          <p:nvSpPr>
            <p:cNvPr id="148504" name="AutoShape 24"/>
            <p:cNvSpPr>
              <a:spLocks noChangeArrowheads="1"/>
            </p:cNvSpPr>
            <p:nvPr/>
          </p:nvSpPr>
          <p:spPr bwMode="auto">
            <a:xfrm>
              <a:off x="2208" y="1440"/>
              <a:ext cx="1440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505" name="Text Box 25"/>
            <p:cNvSpPr txBox="1">
              <a:spLocks noChangeArrowheads="1"/>
            </p:cNvSpPr>
            <p:nvPr/>
          </p:nvSpPr>
          <p:spPr bwMode="auto">
            <a:xfrm>
              <a:off x="2574" y="1466"/>
              <a:ext cx="91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&lt;&lt;interface&gt;&gt;</a:t>
              </a:r>
            </a:p>
            <a:p>
              <a:r>
                <a:rPr lang="en-US" altLang="en-US" sz="1400"/>
                <a:t>WeaponBehavior</a:t>
              </a:r>
            </a:p>
          </p:txBody>
        </p:sp>
        <p:sp>
          <p:nvSpPr>
            <p:cNvPr id="148506" name="Line 26"/>
            <p:cNvSpPr>
              <a:spLocks noChangeShapeType="1"/>
            </p:cNvSpPr>
            <p:nvPr/>
          </p:nvSpPr>
          <p:spPr bwMode="auto">
            <a:xfrm>
              <a:off x="2208" y="1824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07" name="Text Box 27"/>
            <p:cNvSpPr txBox="1">
              <a:spLocks noChangeArrowheads="1"/>
            </p:cNvSpPr>
            <p:nvPr/>
          </p:nvSpPr>
          <p:spPr bwMode="auto">
            <a:xfrm>
              <a:off x="2256" y="1872"/>
              <a:ext cx="134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useWeapon()</a:t>
              </a:r>
            </a:p>
          </p:txBody>
        </p:sp>
      </p:grpSp>
      <p:grpSp>
        <p:nvGrpSpPr>
          <p:cNvPr id="148508" name="Group 28"/>
          <p:cNvGrpSpPr>
            <a:grpSpLocks/>
          </p:cNvGrpSpPr>
          <p:nvPr/>
        </p:nvGrpSpPr>
        <p:grpSpPr bwMode="auto">
          <a:xfrm>
            <a:off x="3276600" y="4419600"/>
            <a:ext cx="914400" cy="762000"/>
            <a:chOff x="3840" y="1344"/>
            <a:chExt cx="576" cy="480"/>
          </a:xfrm>
        </p:grpSpPr>
        <p:sp>
          <p:nvSpPr>
            <p:cNvPr id="148509" name="AutoShape 29"/>
            <p:cNvSpPr>
              <a:spLocks noChangeArrowheads="1"/>
            </p:cNvSpPr>
            <p:nvPr/>
          </p:nvSpPr>
          <p:spPr bwMode="auto">
            <a:xfrm>
              <a:off x="3840" y="1344"/>
              <a:ext cx="576" cy="4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510" name="Text Box 30"/>
            <p:cNvSpPr txBox="1">
              <a:spLocks noChangeArrowheads="1"/>
            </p:cNvSpPr>
            <p:nvPr/>
          </p:nvSpPr>
          <p:spPr bwMode="auto">
            <a:xfrm>
              <a:off x="3888" y="1392"/>
              <a:ext cx="42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Queen</a:t>
              </a:r>
            </a:p>
          </p:txBody>
        </p:sp>
        <p:sp>
          <p:nvSpPr>
            <p:cNvPr id="148511" name="Text Box 31"/>
            <p:cNvSpPr txBox="1">
              <a:spLocks noChangeArrowheads="1"/>
            </p:cNvSpPr>
            <p:nvPr/>
          </p:nvSpPr>
          <p:spPr bwMode="auto">
            <a:xfrm>
              <a:off x="3893" y="1584"/>
              <a:ext cx="47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fight()</a:t>
              </a:r>
            </a:p>
          </p:txBody>
        </p:sp>
        <p:sp>
          <p:nvSpPr>
            <p:cNvPr id="148512" name="Line 32"/>
            <p:cNvSpPr>
              <a:spLocks noChangeShapeType="1"/>
            </p:cNvSpPr>
            <p:nvPr/>
          </p:nvSpPr>
          <p:spPr bwMode="auto">
            <a:xfrm>
              <a:off x="3840" y="15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8513" name="Group 33"/>
          <p:cNvGrpSpPr>
            <a:grpSpLocks/>
          </p:cNvGrpSpPr>
          <p:nvPr/>
        </p:nvGrpSpPr>
        <p:grpSpPr bwMode="auto">
          <a:xfrm>
            <a:off x="1828800" y="3352800"/>
            <a:ext cx="914400" cy="762000"/>
            <a:chOff x="3840" y="1344"/>
            <a:chExt cx="576" cy="480"/>
          </a:xfrm>
        </p:grpSpPr>
        <p:sp>
          <p:nvSpPr>
            <p:cNvPr id="148514" name="AutoShape 34"/>
            <p:cNvSpPr>
              <a:spLocks noChangeArrowheads="1"/>
            </p:cNvSpPr>
            <p:nvPr/>
          </p:nvSpPr>
          <p:spPr bwMode="auto">
            <a:xfrm>
              <a:off x="3840" y="1344"/>
              <a:ext cx="576" cy="4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515" name="Text Box 35"/>
            <p:cNvSpPr txBox="1">
              <a:spLocks noChangeArrowheads="1"/>
            </p:cNvSpPr>
            <p:nvPr/>
          </p:nvSpPr>
          <p:spPr bwMode="auto">
            <a:xfrm>
              <a:off x="3888" y="1392"/>
              <a:ext cx="31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King</a:t>
              </a:r>
            </a:p>
          </p:txBody>
        </p:sp>
        <p:sp>
          <p:nvSpPr>
            <p:cNvPr id="148516" name="Text Box 36"/>
            <p:cNvSpPr txBox="1">
              <a:spLocks noChangeArrowheads="1"/>
            </p:cNvSpPr>
            <p:nvPr/>
          </p:nvSpPr>
          <p:spPr bwMode="auto">
            <a:xfrm>
              <a:off x="3893" y="1584"/>
              <a:ext cx="47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fight()</a:t>
              </a:r>
            </a:p>
          </p:txBody>
        </p:sp>
        <p:sp>
          <p:nvSpPr>
            <p:cNvPr id="148517" name="Line 37"/>
            <p:cNvSpPr>
              <a:spLocks noChangeShapeType="1"/>
            </p:cNvSpPr>
            <p:nvPr/>
          </p:nvSpPr>
          <p:spPr bwMode="auto">
            <a:xfrm>
              <a:off x="3840" y="15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8518" name="Group 38"/>
          <p:cNvGrpSpPr>
            <a:grpSpLocks/>
          </p:cNvGrpSpPr>
          <p:nvPr/>
        </p:nvGrpSpPr>
        <p:grpSpPr bwMode="auto">
          <a:xfrm>
            <a:off x="3581400" y="3352800"/>
            <a:ext cx="914400" cy="762000"/>
            <a:chOff x="3840" y="1344"/>
            <a:chExt cx="576" cy="480"/>
          </a:xfrm>
        </p:grpSpPr>
        <p:sp>
          <p:nvSpPr>
            <p:cNvPr id="148519" name="AutoShape 39"/>
            <p:cNvSpPr>
              <a:spLocks noChangeArrowheads="1"/>
            </p:cNvSpPr>
            <p:nvPr/>
          </p:nvSpPr>
          <p:spPr bwMode="auto">
            <a:xfrm>
              <a:off x="3840" y="1344"/>
              <a:ext cx="576" cy="4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520" name="Text Box 40"/>
            <p:cNvSpPr txBox="1">
              <a:spLocks noChangeArrowheads="1"/>
            </p:cNvSpPr>
            <p:nvPr/>
          </p:nvSpPr>
          <p:spPr bwMode="auto">
            <a:xfrm>
              <a:off x="3888" y="1392"/>
              <a:ext cx="40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Knight</a:t>
              </a:r>
            </a:p>
          </p:txBody>
        </p:sp>
        <p:sp>
          <p:nvSpPr>
            <p:cNvPr id="148521" name="Text Box 41"/>
            <p:cNvSpPr txBox="1">
              <a:spLocks noChangeArrowheads="1"/>
            </p:cNvSpPr>
            <p:nvPr/>
          </p:nvSpPr>
          <p:spPr bwMode="auto">
            <a:xfrm>
              <a:off x="3893" y="1584"/>
              <a:ext cx="47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fight()</a:t>
              </a:r>
            </a:p>
          </p:txBody>
        </p:sp>
        <p:sp>
          <p:nvSpPr>
            <p:cNvPr id="148522" name="Line 42"/>
            <p:cNvSpPr>
              <a:spLocks noChangeShapeType="1"/>
            </p:cNvSpPr>
            <p:nvPr/>
          </p:nvSpPr>
          <p:spPr bwMode="auto">
            <a:xfrm>
              <a:off x="3840" y="15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8523" name="Group 43"/>
          <p:cNvGrpSpPr>
            <a:grpSpLocks/>
          </p:cNvGrpSpPr>
          <p:nvPr/>
        </p:nvGrpSpPr>
        <p:grpSpPr bwMode="auto">
          <a:xfrm>
            <a:off x="2209800" y="4419600"/>
            <a:ext cx="914400" cy="762000"/>
            <a:chOff x="3840" y="1344"/>
            <a:chExt cx="576" cy="480"/>
          </a:xfrm>
        </p:grpSpPr>
        <p:sp>
          <p:nvSpPr>
            <p:cNvPr id="148524" name="AutoShape 44"/>
            <p:cNvSpPr>
              <a:spLocks noChangeArrowheads="1"/>
            </p:cNvSpPr>
            <p:nvPr/>
          </p:nvSpPr>
          <p:spPr bwMode="auto">
            <a:xfrm>
              <a:off x="3840" y="1344"/>
              <a:ext cx="576" cy="4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525" name="Text Box 45"/>
            <p:cNvSpPr txBox="1">
              <a:spLocks noChangeArrowheads="1"/>
            </p:cNvSpPr>
            <p:nvPr/>
          </p:nvSpPr>
          <p:spPr bwMode="auto">
            <a:xfrm>
              <a:off x="3888" y="1392"/>
              <a:ext cx="42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Bishop</a:t>
              </a:r>
            </a:p>
          </p:txBody>
        </p:sp>
        <p:sp>
          <p:nvSpPr>
            <p:cNvPr id="148526" name="Text Box 46"/>
            <p:cNvSpPr txBox="1">
              <a:spLocks noChangeArrowheads="1"/>
            </p:cNvSpPr>
            <p:nvPr/>
          </p:nvSpPr>
          <p:spPr bwMode="auto">
            <a:xfrm>
              <a:off x="3893" y="1584"/>
              <a:ext cx="47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fight()</a:t>
              </a:r>
            </a:p>
          </p:txBody>
        </p:sp>
        <p:sp>
          <p:nvSpPr>
            <p:cNvPr id="148527" name="Line 47"/>
            <p:cNvSpPr>
              <a:spLocks noChangeShapeType="1"/>
            </p:cNvSpPr>
            <p:nvPr/>
          </p:nvSpPr>
          <p:spPr bwMode="auto">
            <a:xfrm>
              <a:off x="3840" y="15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8528" name="Group 48"/>
          <p:cNvGrpSpPr>
            <a:grpSpLocks/>
          </p:cNvGrpSpPr>
          <p:nvPr/>
        </p:nvGrpSpPr>
        <p:grpSpPr bwMode="auto">
          <a:xfrm>
            <a:off x="7848600" y="3821114"/>
            <a:ext cx="2286000" cy="1284287"/>
            <a:chOff x="2256" y="480"/>
            <a:chExt cx="1545" cy="809"/>
          </a:xfrm>
        </p:grpSpPr>
        <p:sp>
          <p:nvSpPr>
            <p:cNvPr id="148529" name="AutoShape 49"/>
            <p:cNvSpPr>
              <a:spLocks noChangeArrowheads="1"/>
            </p:cNvSpPr>
            <p:nvPr/>
          </p:nvSpPr>
          <p:spPr bwMode="auto">
            <a:xfrm>
              <a:off x="2256" y="480"/>
              <a:ext cx="1545" cy="80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530" name="Text Box 50"/>
            <p:cNvSpPr txBox="1">
              <a:spLocks noChangeArrowheads="1"/>
            </p:cNvSpPr>
            <p:nvPr/>
          </p:nvSpPr>
          <p:spPr bwMode="auto">
            <a:xfrm>
              <a:off x="2649" y="506"/>
              <a:ext cx="84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SpearBehavior</a:t>
              </a:r>
            </a:p>
          </p:txBody>
        </p:sp>
        <p:sp>
          <p:nvSpPr>
            <p:cNvPr id="148531" name="Line 51"/>
            <p:cNvSpPr>
              <a:spLocks noChangeShapeType="1"/>
            </p:cNvSpPr>
            <p:nvPr/>
          </p:nvSpPr>
          <p:spPr bwMode="auto">
            <a:xfrm>
              <a:off x="2256" y="713"/>
              <a:ext cx="1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32" name="Text Box 52"/>
            <p:cNvSpPr txBox="1">
              <a:spLocks noChangeArrowheads="1"/>
            </p:cNvSpPr>
            <p:nvPr/>
          </p:nvSpPr>
          <p:spPr bwMode="auto">
            <a:xfrm>
              <a:off x="2313" y="761"/>
              <a:ext cx="1440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useWeapon()</a:t>
              </a:r>
            </a:p>
            <a:p>
              <a:r>
                <a:rPr lang="en-US" altLang="en-US" sz="1400"/>
                <a:t>//implements fight  with</a:t>
              </a:r>
            </a:p>
            <a:p>
              <a:r>
                <a:rPr lang="en-US" altLang="en-US" sz="1400"/>
                <a:t>// a spear</a:t>
              </a:r>
            </a:p>
          </p:txBody>
        </p:sp>
      </p:grpSp>
      <p:sp>
        <p:nvSpPr>
          <p:cNvPr id="148534" name="Text Box 54"/>
          <p:cNvSpPr txBox="1">
            <a:spLocks noChangeArrowheads="1"/>
          </p:cNvSpPr>
          <p:nvPr/>
        </p:nvSpPr>
        <p:spPr bwMode="auto">
          <a:xfrm>
            <a:off x="2622550" y="776288"/>
            <a:ext cx="9821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Abstract</a:t>
            </a:r>
          </a:p>
        </p:txBody>
      </p:sp>
      <p:sp>
        <p:nvSpPr>
          <p:cNvPr id="148535" name="Text Box 55"/>
          <p:cNvSpPr txBox="1">
            <a:spLocks noChangeArrowheads="1"/>
          </p:cNvSpPr>
          <p:nvPr/>
        </p:nvSpPr>
        <p:spPr bwMode="auto">
          <a:xfrm>
            <a:off x="6432551" y="609600"/>
            <a:ext cx="19392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Behavior Interface</a:t>
            </a:r>
          </a:p>
        </p:txBody>
      </p:sp>
      <p:sp>
        <p:nvSpPr>
          <p:cNvPr id="148536" name="Line 56"/>
          <p:cNvSpPr>
            <a:spLocks noChangeShapeType="1"/>
          </p:cNvSpPr>
          <p:nvPr/>
        </p:nvSpPr>
        <p:spPr bwMode="auto">
          <a:xfrm flipV="1">
            <a:off x="6477000" y="2057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537" name="Line 57"/>
          <p:cNvSpPr>
            <a:spLocks noChangeShapeType="1"/>
          </p:cNvSpPr>
          <p:nvPr/>
        </p:nvSpPr>
        <p:spPr bwMode="auto">
          <a:xfrm flipH="1" flipV="1">
            <a:off x="8305800" y="2057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538" name="Line 58"/>
          <p:cNvSpPr>
            <a:spLocks noChangeShapeType="1"/>
          </p:cNvSpPr>
          <p:nvPr/>
        </p:nvSpPr>
        <p:spPr bwMode="auto">
          <a:xfrm flipH="1" flipV="1">
            <a:off x="7239000" y="2057400"/>
            <a:ext cx="228600" cy="175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539" name="Line 59"/>
          <p:cNvSpPr>
            <a:spLocks noChangeShapeType="1"/>
          </p:cNvSpPr>
          <p:nvPr/>
        </p:nvSpPr>
        <p:spPr bwMode="auto">
          <a:xfrm flipV="1">
            <a:off x="7924800" y="2057400"/>
            <a:ext cx="7620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540" name="Line 60"/>
          <p:cNvSpPr>
            <a:spLocks noChangeShapeType="1"/>
          </p:cNvSpPr>
          <p:nvPr/>
        </p:nvSpPr>
        <p:spPr bwMode="auto">
          <a:xfrm flipV="1">
            <a:off x="2362200" y="3048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541" name="Line 61"/>
          <p:cNvSpPr>
            <a:spLocks noChangeShapeType="1"/>
          </p:cNvSpPr>
          <p:nvPr/>
        </p:nvSpPr>
        <p:spPr bwMode="auto">
          <a:xfrm flipH="1" flipV="1">
            <a:off x="3733800" y="3048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542" name="Line 62"/>
          <p:cNvSpPr>
            <a:spLocks noChangeShapeType="1"/>
          </p:cNvSpPr>
          <p:nvPr/>
        </p:nvSpPr>
        <p:spPr bwMode="auto">
          <a:xfrm flipV="1">
            <a:off x="2895600" y="3048000"/>
            <a:ext cx="76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543" name="Line 63"/>
          <p:cNvSpPr>
            <a:spLocks noChangeShapeType="1"/>
          </p:cNvSpPr>
          <p:nvPr/>
        </p:nvSpPr>
        <p:spPr bwMode="auto">
          <a:xfrm flipH="1" flipV="1">
            <a:off x="3276600" y="3048000"/>
            <a:ext cx="152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8545" name="Group 65"/>
          <p:cNvGrpSpPr>
            <a:grpSpLocks/>
          </p:cNvGrpSpPr>
          <p:nvPr/>
        </p:nvGrpSpPr>
        <p:grpSpPr bwMode="auto">
          <a:xfrm>
            <a:off x="1752600" y="1143000"/>
            <a:ext cx="2971800" cy="1905000"/>
            <a:chOff x="336" y="336"/>
            <a:chExt cx="1872" cy="1200"/>
          </a:xfrm>
        </p:grpSpPr>
        <p:sp>
          <p:nvSpPr>
            <p:cNvPr id="148483" name="AutoShape 3"/>
            <p:cNvSpPr>
              <a:spLocks noChangeArrowheads="1"/>
            </p:cNvSpPr>
            <p:nvPr/>
          </p:nvSpPr>
          <p:spPr bwMode="auto">
            <a:xfrm>
              <a:off x="336" y="336"/>
              <a:ext cx="1824" cy="1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484" name="Text Box 4"/>
            <p:cNvSpPr txBox="1">
              <a:spLocks noChangeArrowheads="1"/>
            </p:cNvSpPr>
            <p:nvPr/>
          </p:nvSpPr>
          <p:spPr bwMode="auto">
            <a:xfrm>
              <a:off x="729" y="375"/>
              <a:ext cx="563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Character</a:t>
              </a:r>
            </a:p>
          </p:txBody>
        </p:sp>
        <p:sp>
          <p:nvSpPr>
            <p:cNvPr id="148485" name="Line 5"/>
            <p:cNvSpPr>
              <a:spLocks noChangeShapeType="1"/>
            </p:cNvSpPr>
            <p:nvPr/>
          </p:nvSpPr>
          <p:spPr bwMode="auto">
            <a:xfrm>
              <a:off x="336" y="576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486" name="Text Box 6"/>
            <p:cNvSpPr txBox="1">
              <a:spLocks noChangeArrowheads="1"/>
            </p:cNvSpPr>
            <p:nvPr/>
          </p:nvSpPr>
          <p:spPr bwMode="auto">
            <a:xfrm>
              <a:off x="393" y="576"/>
              <a:ext cx="1815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WeaponBehavior weapon;</a:t>
              </a:r>
            </a:p>
            <a:p>
              <a:endParaRPr lang="en-US" altLang="en-US" sz="1400"/>
            </a:p>
            <a:p>
              <a:r>
                <a:rPr lang="en-US" altLang="en-US" sz="1400"/>
                <a:t>fight();</a:t>
              </a:r>
            </a:p>
            <a:p>
              <a:r>
                <a:rPr lang="en-US" altLang="en-US" sz="1400"/>
                <a:t>setWeapon(WeaponBehavior w){</a:t>
              </a:r>
            </a:p>
            <a:p>
              <a:r>
                <a:rPr lang="en-US" altLang="en-US" sz="1400"/>
                <a:t>       this.weapon = w;</a:t>
              </a:r>
            </a:p>
            <a:p>
              <a:r>
                <a:rPr lang="en-US" altLang="en-US" sz="1400"/>
                <a:t>}</a:t>
              </a:r>
            </a:p>
          </p:txBody>
        </p:sp>
        <p:sp>
          <p:nvSpPr>
            <p:cNvPr id="148487" name="Line 7"/>
            <p:cNvSpPr>
              <a:spLocks noChangeShapeType="1"/>
            </p:cNvSpPr>
            <p:nvPr/>
          </p:nvSpPr>
          <p:spPr bwMode="auto">
            <a:xfrm>
              <a:off x="336" y="816"/>
              <a:ext cx="1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44" name="Line 64"/>
            <p:cNvSpPr>
              <a:spLocks noChangeShapeType="1"/>
            </p:cNvSpPr>
            <p:nvPr/>
          </p:nvSpPr>
          <p:spPr bwMode="auto">
            <a:xfrm>
              <a:off x="336" y="816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5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Challenge: next week in class discussion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Implement the weapon class from previous slide (individual)</a:t>
            </a:r>
          </a:p>
          <a:p>
            <a:r>
              <a:rPr lang="en-US" smtClean="0"/>
              <a:t>Upload via cls.maranatha.edu </a:t>
            </a:r>
          </a:p>
          <a:p>
            <a:pPr lvl="1"/>
            <a:r>
              <a:rPr lang="en-US" smtClean="0"/>
              <a:t>Due Fri, 19 Feb 2016, 12:00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Penilaian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UTS (30% dari total) – jika hadir</a:t>
            </a:r>
          </a:p>
          <a:p>
            <a:pPr lvl="1"/>
            <a:r>
              <a:rPr lang="en-US" smtClean="0"/>
              <a:t>Rata-rata </a:t>
            </a:r>
            <a:r>
              <a:rPr lang="en-US" smtClean="0"/>
              <a:t>kuis (2x</a:t>
            </a:r>
            <a:r>
              <a:rPr lang="en-US" smtClean="0"/>
              <a:t>)	</a:t>
            </a:r>
            <a:r>
              <a:rPr lang="en-US" smtClean="0"/>
              <a:t>		: 15%</a:t>
            </a:r>
          </a:p>
          <a:p>
            <a:pPr lvl="1"/>
            <a:r>
              <a:rPr lang="en-US" smtClean="0"/>
              <a:t>Rata-rata keaktifan kelas		: 15%</a:t>
            </a:r>
            <a:endParaRPr lang="en-US" smtClean="0"/>
          </a:p>
          <a:p>
            <a:pPr lvl="1"/>
            <a:r>
              <a:rPr lang="en-US" smtClean="0"/>
              <a:t>Kuis besar			: </a:t>
            </a:r>
            <a:r>
              <a:rPr lang="en-US" smtClean="0"/>
              <a:t>20%</a:t>
            </a:r>
            <a:endParaRPr lang="en-US" smtClean="0"/>
          </a:p>
          <a:p>
            <a:pPr lvl="1"/>
            <a:r>
              <a:rPr lang="en-US" smtClean="0"/>
              <a:t>Soal UTS 			</a:t>
            </a:r>
            <a:r>
              <a:rPr lang="en-US" smtClean="0"/>
              <a:t>	: 50%</a:t>
            </a:r>
            <a:endParaRPr lang="en-US" smtClean="0"/>
          </a:p>
          <a:p>
            <a:r>
              <a:rPr lang="en-US" smtClean="0"/>
              <a:t>UAS (30% dari total) – jika hadir</a:t>
            </a:r>
          </a:p>
          <a:p>
            <a:pPr lvl="1"/>
            <a:r>
              <a:rPr lang="en-US" smtClean="0"/>
              <a:t>Rata-rata kuis (2x)			: 15%</a:t>
            </a:r>
          </a:p>
          <a:p>
            <a:pPr lvl="1"/>
            <a:r>
              <a:rPr lang="en-US" smtClean="0"/>
              <a:t>Rata-rata keaktifan kelas		: 15%</a:t>
            </a:r>
          </a:p>
          <a:p>
            <a:pPr lvl="1"/>
            <a:r>
              <a:rPr lang="en-US" smtClean="0"/>
              <a:t>Kuis besar			: 20%</a:t>
            </a:r>
          </a:p>
          <a:p>
            <a:pPr lvl="1"/>
            <a:r>
              <a:rPr lang="en-US" smtClean="0"/>
              <a:t>Soal UTS 				: 50%</a:t>
            </a:r>
          </a:p>
          <a:p>
            <a:r>
              <a:rPr lang="en-US" smtClean="0"/>
              <a:t>KAT </a:t>
            </a:r>
            <a:r>
              <a:rPr lang="en-US" smtClean="0"/>
              <a:t>(40%) – tugas-tugas per pertemuan</a:t>
            </a:r>
          </a:p>
          <a:p>
            <a:pPr lvl="1"/>
            <a:r>
              <a:rPr lang="en-US" smtClean="0"/>
              <a:t>Sesi </a:t>
            </a:r>
            <a:r>
              <a:rPr lang="en-US" smtClean="0"/>
              <a:t>praktikum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8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Organisasi Kelas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4360" y="1524000"/>
            <a:ext cx="7564040" cy="43434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Asisten</a:t>
            </a:r>
          </a:p>
          <a:p>
            <a:pPr lvl="1"/>
            <a:r>
              <a:rPr lang="en-US" smtClean="0"/>
              <a:t>Mengawasi </a:t>
            </a:r>
            <a:r>
              <a:rPr lang="en-US" smtClean="0"/>
              <a:t>absensi</a:t>
            </a:r>
            <a:r>
              <a:rPr lang="en-US" smtClean="0"/>
              <a:t>, pengumpulan </a:t>
            </a:r>
            <a:r>
              <a:rPr lang="en-US" smtClean="0"/>
              <a:t>tugas dan praktikum</a:t>
            </a:r>
          </a:p>
          <a:p>
            <a:r>
              <a:rPr lang="en-US" smtClean="0"/>
              <a:t>Dosen</a:t>
            </a:r>
          </a:p>
          <a:p>
            <a:pPr lvl="1"/>
            <a:r>
              <a:rPr lang="en-US" smtClean="0"/>
              <a:t>Pemberian materi dan tugas</a:t>
            </a:r>
          </a:p>
          <a:p>
            <a:pPr lvl="1"/>
            <a:r>
              <a:rPr lang="en-US" smtClean="0"/>
              <a:t>Menilai </a:t>
            </a:r>
            <a:r>
              <a:rPr lang="en-US" smtClean="0"/>
              <a:t>tugas harian, kuis, </a:t>
            </a:r>
            <a:r>
              <a:rPr lang="en-US" smtClean="0"/>
              <a:t>praktikum dan ujian</a:t>
            </a:r>
          </a:p>
          <a:p>
            <a:r>
              <a:rPr lang="en-US" smtClean="0"/>
              <a:t>Situasi kelas</a:t>
            </a:r>
          </a:p>
          <a:p>
            <a:pPr lvl="1"/>
            <a:r>
              <a:rPr lang="en-US" smtClean="0"/>
              <a:t>Keterlambatan max. 15 menit </a:t>
            </a:r>
            <a:r>
              <a:rPr lang="en-US" smtClean="0">
                <a:sym typeface="Wingdings" pitchFamily="2" charset="2"/>
              </a:rPr>
              <a:t> boleh masuk, tidak absen</a:t>
            </a:r>
            <a:endParaRPr lang="en-US" smtClean="0"/>
          </a:p>
          <a:p>
            <a:pPr lvl="1"/>
            <a:r>
              <a:rPr lang="en-US" i="1" smtClean="0"/>
              <a:t>No ringtones </a:t>
            </a:r>
            <a:r>
              <a:rPr lang="en-US" smtClean="0">
                <a:sym typeface="Wingdings" pitchFamily="2" charset="2"/>
              </a:rPr>
              <a:t>Tidak ada absensi susulan</a:t>
            </a:r>
          </a:p>
          <a:p>
            <a:pPr lvl="1"/>
            <a:r>
              <a:rPr lang="en-US" smtClean="0">
                <a:sym typeface="Wingdings" pitchFamily="2" charset="2"/>
              </a:rPr>
              <a:t>Tugas di-</a:t>
            </a:r>
            <a:r>
              <a:rPr lang="en-US" i="1" smtClean="0">
                <a:sym typeface="Wingdings" pitchFamily="2" charset="2"/>
              </a:rPr>
              <a:t>upload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smtClean="0">
                <a:sym typeface="Wingdings" pitchFamily="2" charset="2"/>
              </a:rPr>
              <a:t>sesuai pemberitahuan di kelas</a:t>
            </a:r>
            <a:endParaRPr lang="en-US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3163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Course Objectives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700"/>
              <a:t>Design patterns are programming best practices</a:t>
            </a:r>
            <a:r>
              <a:rPr lang="en-US" altLang="en-US" sz="2700"/>
              <a:t>. </a:t>
            </a:r>
            <a:endParaRPr lang="en-US" altLang="en-US" sz="27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700" smtClean="0"/>
              <a:t>Learning </a:t>
            </a:r>
            <a:r>
              <a:rPr lang="en-US" altLang="en-US" sz="2700"/>
              <a:t>them makes one an effective and efficient developer of software </a:t>
            </a:r>
            <a:r>
              <a:rPr lang="en-US" altLang="en-US" sz="2700"/>
              <a:t>solutions</a:t>
            </a:r>
            <a:r>
              <a:rPr lang="en-US" altLang="en-US" sz="2700" smtClean="0"/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700" smtClean="0"/>
              <a:t> </a:t>
            </a:r>
            <a:r>
              <a:rPr lang="en-US" altLang="en-US" sz="2700"/>
              <a:t>Starting with introductory background on object-oriented principles, this course seeks to provide an overview of some of the most commonly and widely used design patterns</a:t>
            </a:r>
            <a:r>
              <a:rPr lang="en-US" altLang="en-US" sz="2700"/>
              <a:t>. </a:t>
            </a:r>
            <a:endParaRPr lang="en-US" altLang="en-US" sz="27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700" smtClean="0"/>
              <a:t>The </a:t>
            </a:r>
            <a:r>
              <a:rPr lang="en-US" altLang="en-US" sz="2700"/>
              <a:t>course is hands on and involves developing solutions that use these patterns.</a:t>
            </a:r>
          </a:p>
        </p:txBody>
      </p:sp>
    </p:spTree>
    <p:extLst>
      <p:ext uri="{BB962C8B-B14F-4D97-AF65-F5344CB8AC3E}">
        <p14:creationId xmlns:p14="http://schemas.microsoft.com/office/powerpoint/2010/main" val="30202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Review of Object-Oriented</a:t>
            </a:r>
            <a:br>
              <a:rPr lang="en-US" altLang="en-US"/>
            </a:br>
            <a:r>
              <a:rPr lang="en-US" altLang="en-US"/>
              <a:t>Principles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What does OO Design mean?</a:t>
            </a:r>
          </a:p>
        </p:txBody>
      </p:sp>
    </p:spTree>
    <p:extLst>
      <p:ext uri="{BB962C8B-B14F-4D97-AF65-F5344CB8AC3E}">
        <p14:creationId xmlns:p14="http://schemas.microsoft.com/office/powerpoint/2010/main" val="19770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806" y="363491"/>
            <a:ext cx="10515600" cy="1325563"/>
          </a:xfrm>
        </p:spPr>
        <p:txBody>
          <a:bodyPr/>
          <a:lstStyle/>
          <a:p>
            <a:r>
              <a:rPr lang="en-US" altLang="en-US"/>
              <a:t>Three pillars of OO Design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4811" y="1689054"/>
            <a:ext cx="5353594" cy="3522901"/>
            <a:chOff x="3200401" y="2438400"/>
            <a:chExt cx="5079002" cy="3126820"/>
          </a:xfrm>
        </p:grpSpPr>
        <p:sp>
          <p:nvSpPr>
            <p:cNvPr id="39946" name="AutoShape 10"/>
            <p:cNvSpPr>
              <a:spLocks noChangeArrowheads="1"/>
            </p:cNvSpPr>
            <p:nvPr/>
          </p:nvSpPr>
          <p:spPr bwMode="auto">
            <a:xfrm>
              <a:off x="5200650" y="3276600"/>
              <a:ext cx="1143000" cy="1905000"/>
            </a:xfrm>
            <a:prstGeom prst="can">
              <a:avLst>
                <a:gd name="adj" fmla="val 41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7" name="Rectangle 11"/>
            <p:cNvSpPr>
              <a:spLocks noChangeArrowheads="1"/>
            </p:cNvSpPr>
            <p:nvPr/>
          </p:nvSpPr>
          <p:spPr bwMode="auto">
            <a:xfrm>
              <a:off x="5200650" y="2895600"/>
              <a:ext cx="1143000" cy="60960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5" name="AutoShape 9"/>
            <p:cNvSpPr>
              <a:spLocks noChangeArrowheads="1"/>
            </p:cNvSpPr>
            <p:nvPr/>
          </p:nvSpPr>
          <p:spPr bwMode="auto">
            <a:xfrm>
              <a:off x="6934200" y="3276600"/>
              <a:ext cx="1143000" cy="1905000"/>
            </a:xfrm>
            <a:prstGeom prst="can">
              <a:avLst>
                <a:gd name="adj" fmla="val 41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0" name="AutoShape 4"/>
            <p:cNvSpPr>
              <a:spLocks noChangeArrowheads="1"/>
            </p:cNvSpPr>
            <p:nvPr/>
          </p:nvSpPr>
          <p:spPr bwMode="auto">
            <a:xfrm>
              <a:off x="3505200" y="3276600"/>
              <a:ext cx="1143000" cy="1905000"/>
            </a:xfrm>
            <a:prstGeom prst="can">
              <a:avLst>
                <a:gd name="adj" fmla="val 41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4" name="AutoShape 8"/>
            <p:cNvSpPr>
              <a:spLocks noChangeArrowheads="1"/>
            </p:cNvSpPr>
            <p:nvPr/>
          </p:nvSpPr>
          <p:spPr bwMode="auto">
            <a:xfrm>
              <a:off x="3505200" y="2438400"/>
              <a:ext cx="4572000" cy="2133600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400"/>
                    <a:pt x="16200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799"/>
                  </a:cubicBezTo>
                  <a:close/>
                </a:path>
              </a:pathLst>
            </a:cu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8" name="Text Box 12"/>
            <p:cNvSpPr txBox="1">
              <a:spLocks noChangeArrowheads="1"/>
            </p:cNvSpPr>
            <p:nvPr/>
          </p:nvSpPr>
          <p:spPr bwMode="auto">
            <a:xfrm>
              <a:off x="3200401" y="5195888"/>
              <a:ext cx="152387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/>
                <a:t>Encapsulation</a:t>
              </a:r>
            </a:p>
          </p:txBody>
        </p:sp>
        <p:sp>
          <p:nvSpPr>
            <p:cNvPr id="39949" name="Text Box 13"/>
            <p:cNvSpPr txBox="1">
              <a:spLocks noChangeArrowheads="1"/>
            </p:cNvSpPr>
            <p:nvPr/>
          </p:nvSpPr>
          <p:spPr bwMode="auto">
            <a:xfrm>
              <a:off x="5121276" y="5194300"/>
              <a:ext cx="126874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/>
                <a:t>Inheritance</a:t>
              </a:r>
            </a:p>
          </p:txBody>
        </p:sp>
        <p:sp>
          <p:nvSpPr>
            <p:cNvPr id="39950" name="Text Box 14"/>
            <p:cNvSpPr txBox="1">
              <a:spLocks noChangeArrowheads="1"/>
            </p:cNvSpPr>
            <p:nvPr/>
          </p:nvSpPr>
          <p:spPr bwMode="auto">
            <a:xfrm>
              <a:off x="6721476" y="5194300"/>
              <a:ext cx="155792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/>
                <a:t>Polymorphism</a:t>
              </a:r>
            </a:p>
          </p:txBody>
        </p:sp>
        <p:sp>
          <p:nvSpPr>
            <p:cNvPr id="39951" name="Text Box 15"/>
            <p:cNvSpPr txBox="1">
              <a:spLocks noChangeArrowheads="1"/>
            </p:cNvSpPr>
            <p:nvPr/>
          </p:nvSpPr>
          <p:spPr bwMode="auto">
            <a:xfrm>
              <a:off x="5105401" y="2514600"/>
              <a:ext cx="11961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/>
                <a:t>OO Design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92072" y="578223"/>
            <a:ext cx="8256494" cy="5405717"/>
            <a:chOff x="3792072" y="578223"/>
            <a:chExt cx="8256494" cy="5405717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4150019961"/>
                </p:ext>
              </p:extLst>
            </p:nvPr>
          </p:nvGraphicFramePr>
          <p:xfrm>
            <a:off x="3792072" y="578223"/>
            <a:ext cx="8256494" cy="540571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9331604" y="2161335"/>
              <a:ext cx="27169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smtClean="0"/>
                <a:t>Design Pattern </a:t>
              </a:r>
              <a:endParaRPr lang="en-US" sz="3200"/>
            </a:p>
          </p:txBody>
        </p:sp>
      </p:grpSp>
      <p:sp>
        <p:nvSpPr>
          <p:cNvPr id="6" name="Striped Right Arrow 5"/>
          <p:cNvSpPr/>
          <p:nvPr/>
        </p:nvSpPr>
        <p:spPr>
          <a:xfrm>
            <a:off x="4437530" y="4935071"/>
            <a:ext cx="2810436" cy="1749997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Best practices</a:t>
            </a:r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60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2097</Words>
  <Application>Microsoft Office PowerPoint</Application>
  <PresentationFormat>Widescreen</PresentationFormat>
  <Paragraphs>683</Paragraphs>
  <Slides>48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Arial Black</vt:lpstr>
      <vt:lpstr>Calibri</vt:lpstr>
      <vt:lpstr>Calibri Light</vt:lpstr>
      <vt:lpstr>Courier New</vt:lpstr>
      <vt:lpstr>Times New Roman</vt:lpstr>
      <vt:lpstr>Wingdings</vt:lpstr>
      <vt:lpstr>Office Theme</vt:lpstr>
      <vt:lpstr>IN 076  Pola Desain Perangkat Lunak</vt:lpstr>
      <vt:lpstr>Referensi Pendukung</vt:lpstr>
      <vt:lpstr>Rencana Pertemuan (1)</vt:lpstr>
      <vt:lpstr>Rencana Pertemuan (2)</vt:lpstr>
      <vt:lpstr>Penilaian</vt:lpstr>
      <vt:lpstr>Organisasi Kelas</vt:lpstr>
      <vt:lpstr>Course Objectives</vt:lpstr>
      <vt:lpstr>Review of Object-Oriented Principles</vt:lpstr>
      <vt:lpstr>Three pillars of OO Design</vt:lpstr>
      <vt:lpstr>Group Discussion (Collaborative Learning)</vt:lpstr>
      <vt:lpstr>Looking behind the object</vt:lpstr>
      <vt:lpstr>Encapsulation</vt:lpstr>
      <vt:lpstr>What is the big deal here?</vt:lpstr>
      <vt:lpstr>Encapsulation Example</vt:lpstr>
      <vt:lpstr>Inheritance</vt:lpstr>
      <vt:lpstr>Inheritance</vt:lpstr>
      <vt:lpstr>Polymorphism</vt:lpstr>
      <vt:lpstr>Polymorphism</vt:lpstr>
      <vt:lpstr>A simple example*</vt:lpstr>
      <vt:lpstr>Abstract Classes</vt:lpstr>
      <vt:lpstr>Role of Interfaces</vt:lpstr>
      <vt:lpstr>Multiple Inheritance</vt:lpstr>
      <vt:lpstr>Problem with multiple inheritance*</vt:lpstr>
      <vt:lpstr>Java approach</vt:lpstr>
      <vt:lpstr>Multiple Inheritance – make Pet class an interface</vt:lpstr>
      <vt:lpstr>Introduction to Design Patterns</vt:lpstr>
      <vt:lpstr>Goals for this week</vt:lpstr>
      <vt:lpstr>Simple Simulation of Duck behavior</vt:lpstr>
      <vt:lpstr>What if we want to simulate flying ducks?</vt:lpstr>
      <vt:lpstr>Tradeoffs in use of inheritance and maintenance</vt:lpstr>
      <vt:lpstr>Example complicated: add a wooden decoy ducks to the mix</vt:lpstr>
      <vt:lpstr>Duck simulation recast using interfaces.</vt:lpstr>
      <vt:lpstr>Pros and cons</vt:lpstr>
      <vt:lpstr>PowerPoint Presentation</vt:lpstr>
      <vt:lpstr>Design Principle</vt:lpstr>
      <vt:lpstr>In the Duck simulation context…</vt:lpstr>
      <vt:lpstr>Design Principle</vt:lpstr>
      <vt:lpstr>Program to an interface</vt:lpstr>
      <vt:lpstr>Duck simulation recast using the new approach</vt:lpstr>
      <vt:lpstr>Rationale for design patterns</vt:lpstr>
      <vt:lpstr>Design Principle</vt:lpstr>
      <vt:lpstr>The strategy pattern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Challenge: next week in class discussion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210</dc:title>
  <dc:creator>acer</dc:creator>
  <cp:lastModifiedBy>acer</cp:lastModifiedBy>
  <cp:revision>20</cp:revision>
  <dcterms:created xsi:type="dcterms:W3CDTF">2016-02-11T08:38:24Z</dcterms:created>
  <dcterms:modified xsi:type="dcterms:W3CDTF">2016-02-12T05:55:36Z</dcterms:modified>
</cp:coreProperties>
</file>