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7" r:id="rId3"/>
    <p:sldId id="375" r:id="rId4"/>
    <p:sldId id="376" r:id="rId5"/>
    <p:sldId id="257" r:id="rId6"/>
    <p:sldId id="258" r:id="rId7"/>
    <p:sldId id="288" r:id="rId8"/>
    <p:sldId id="261" r:id="rId9"/>
    <p:sldId id="262" r:id="rId10"/>
    <p:sldId id="263" r:id="rId11"/>
    <p:sldId id="264" r:id="rId12"/>
    <p:sldId id="380" r:id="rId13"/>
    <p:sldId id="381" r:id="rId14"/>
    <p:sldId id="259" r:id="rId15"/>
    <p:sldId id="265" r:id="rId16"/>
    <p:sldId id="266" r:id="rId17"/>
    <p:sldId id="267" r:id="rId18"/>
    <p:sldId id="270" r:id="rId19"/>
    <p:sldId id="269" r:id="rId20"/>
    <p:sldId id="268" r:id="rId21"/>
    <p:sldId id="278" r:id="rId22"/>
    <p:sldId id="271" r:id="rId23"/>
    <p:sldId id="273" r:id="rId24"/>
    <p:sldId id="274" r:id="rId25"/>
    <p:sldId id="275" r:id="rId26"/>
    <p:sldId id="382" r:id="rId27"/>
    <p:sldId id="279" r:id="rId28"/>
    <p:sldId id="383" r:id="rId29"/>
    <p:sldId id="280" r:id="rId30"/>
    <p:sldId id="277" r:id="rId31"/>
    <p:sldId id="285" r:id="rId32"/>
    <p:sldId id="286" r:id="rId33"/>
    <p:sldId id="281" r:id="rId34"/>
    <p:sldId id="276" r:id="rId35"/>
    <p:sldId id="282" r:id="rId36"/>
    <p:sldId id="284" r:id="rId37"/>
    <p:sldId id="357" r:id="rId38"/>
    <p:sldId id="283" r:id="rId39"/>
    <p:sldId id="297" r:id="rId40"/>
    <p:sldId id="294" r:id="rId41"/>
    <p:sldId id="287" r:id="rId42"/>
    <p:sldId id="295" r:id="rId43"/>
    <p:sldId id="290" r:id="rId44"/>
    <p:sldId id="291" r:id="rId45"/>
    <p:sldId id="293" r:id="rId46"/>
    <p:sldId id="296" r:id="rId47"/>
    <p:sldId id="313" r:id="rId48"/>
    <p:sldId id="298" r:id="rId49"/>
    <p:sldId id="299" r:id="rId50"/>
    <p:sldId id="300" r:id="rId51"/>
    <p:sldId id="384" r:id="rId52"/>
    <p:sldId id="301" r:id="rId53"/>
    <p:sldId id="302" r:id="rId54"/>
    <p:sldId id="304" r:id="rId55"/>
    <p:sldId id="305" r:id="rId56"/>
    <p:sldId id="306" r:id="rId57"/>
    <p:sldId id="307" r:id="rId58"/>
    <p:sldId id="308" r:id="rId59"/>
    <p:sldId id="311" r:id="rId60"/>
    <p:sldId id="312" r:id="rId61"/>
    <p:sldId id="309" r:id="rId62"/>
    <p:sldId id="317" r:id="rId63"/>
    <p:sldId id="320" r:id="rId64"/>
    <p:sldId id="314" r:id="rId65"/>
    <p:sldId id="316" r:id="rId66"/>
    <p:sldId id="323" r:id="rId67"/>
    <p:sldId id="322" r:id="rId68"/>
    <p:sldId id="315" r:id="rId69"/>
    <p:sldId id="310" r:id="rId70"/>
    <p:sldId id="324" r:id="rId71"/>
    <p:sldId id="325" r:id="rId72"/>
    <p:sldId id="326" r:id="rId73"/>
    <p:sldId id="318" r:id="rId74"/>
    <p:sldId id="319" r:id="rId75"/>
    <p:sldId id="327" r:id="rId76"/>
    <p:sldId id="328" r:id="rId77"/>
    <p:sldId id="329" r:id="rId78"/>
    <p:sldId id="379" r:id="rId79"/>
    <p:sldId id="330" r:id="rId80"/>
    <p:sldId id="332" r:id="rId81"/>
    <p:sldId id="333" r:id="rId82"/>
    <p:sldId id="335" r:id="rId83"/>
    <p:sldId id="336" r:id="rId84"/>
    <p:sldId id="337" r:id="rId85"/>
    <p:sldId id="338" r:id="rId86"/>
    <p:sldId id="339" r:id="rId87"/>
    <p:sldId id="340" r:id="rId88"/>
    <p:sldId id="385" r:id="rId89"/>
    <p:sldId id="331" r:id="rId90"/>
    <p:sldId id="334" r:id="rId91"/>
    <p:sldId id="341" r:id="rId92"/>
    <p:sldId id="342" r:id="rId93"/>
    <p:sldId id="343" r:id="rId94"/>
    <p:sldId id="356" r:id="rId95"/>
    <p:sldId id="353" r:id="rId96"/>
    <p:sldId id="345" r:id="rId97"/>
    <p:sldId id="347" r:id="rId98"/>
    <p:sldId id="348" r:id="rId99"/>
    <p:sldId id="349" r:id="rId100"/>
    <p:sldId id="350" r:id="rId101"/>
    <p:sldId id="351" r:id="rId102"/>
    <p:sldId id="352" r:id="rId103"/>
    <p:sldId id="354" r:id="rId104"/>
    <p:sldId id="355" r:id="rId105"/>
    <p:sldId id="359" r:id="rId106"/>
    <p:sldId id="363" r:id="rId107"/>
    <p:sldId id="361" r:id="rId108"/>
    <p:sldId id="362" r:id="rId109"/>
    <p:sldId id="364" r:id="rId110"/>
    <p:sldId id="386" r:id="rId111"/>
    <p:sldId id="387" r:id="rId112"/>
    <p:sldId id="369" r:id="rId113"/>
    <p:sldId id="370" r:id="rId114"/>
    <p:sldId id="374" r:id="rId115"/>
    <p:sldId id="371" r:id="rId116"/>
    <p:sldId id="373" r:id="rId117"/>
    <p:sldId id="372" r:id="rId118"/>
    <p:sldId id="368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0"/>
            <a:ext cx="914401" cy="137311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  <p:sp>
        <p:nvSpPr>
          <p:cNvPr id="8" name="Picture 13"/>
          <p:cNvSpPr txBox="1"/>
          <p:nvPr userDrawn="1"/>
        </p:nvSpPr>
        <p:spPr>
          <a:xfrm>
            <a:off x="762000" y="457200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reflection blurRad="12700" stA="50000" endPos="75000" dist="12700" dir="5400000" sy="-100000" algn="bl" rotWithShape="0"/>
                </a:effectLst>
                <a:uLnTx/>
                <a:uFillTx/>
                <a:latin typeface="Cooper Black"/>
              </a:rPr>
              <a:t>Miguel A. Castro</a:t>
            </a:r>
          </a:p>
        </p:txBody>
      </p:sp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770467" y="2120414"/>
            <a:ext cx="658706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Architect, Developer, Trainer, &amp;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Microsoft MVP &amp; RD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ASP, C#, VSX, &amp; Azure Insider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Conference Speaker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Code Magazine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Pluralsight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In IT business since 1986</a:t>
            </a:r>
          </a:p>
        </p:txBody>
      </p:sp>
      <p:pic>
        <p:nvPicPr>
          <p:cNvPr id="10" name="Picture Placeholder 12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00" y="386616"/>
            <a:ext cx="1873984" cy="18739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60036-50B6-45F9-9804-006188D134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9" y="4792417"/>
            <a:ext cx="426720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3B86-16EE-482F-9FF2-DE5B9AC2DE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9" y="5353222"/>
            <a:ext cx="448056" cy="336042"/>
          </a:xfrm>
          <a:prstGeom prst="rect">
            <a:avLst/>
          </a:prstGeom>
        </p:spPr>
      </p:pic>
      <p:pic>
        <p:nvPicPr>
          <p:cNvPr id="12" name="Picture 2" descr="\\psf\Home\Downloads\email.png">
            <a:extLst>
              <a:ext uri="{FF2B5EF4-FFF2-40B4-BE49-F238E27FC236}">
                <a16:creationId xmlns:a16="http://schemas.microsoft.com/office/drawing/2014/main" id="{0645DAAB-3361-412C-A03C-7666EF3A7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29" y="5917864"/>
            <a:ext cx="465365" cy="34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8463D-2776-46C6-9675-E9D8828CC03D}"/>
              </a:ext>
            </a:extLst>
          </p:cNvPr>
          <p:cNvSpPr txBox="1"/>
          <p:nvPr userDrawn="1"/>
        </p:nvSpPr>
        <p:spPr>
          <a:xfrm>
            <a:off x="5808870" y="4687849"/>
            <a:ext cx="3825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@miguelcastro67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www.melvicorp.com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miguelcastro67@gmail.com</a:t>
            </a:r>
          </a:p>
        </p:txBody>
      </p:sp>
    </p:spTree>
    <p:extLst>
      <p:ext uri="{BB962C8B-B14F-4D97-AF65-F5344CB8AC3E}">
        <p14:creationId xmlns:p14="http://schemas.microsoft.com/office/powerpoint/2010/main" val="39816478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3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accent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9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C5EBE-E889-4E66-A44E-7C075E7C7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3860" y="6125634"/>
            <a:ext cx="550223" cy="55022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D389B1-C346-431B-BDD2-54D07874F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9813" y="6217898"/>
            <a:ext cx="5457124" cy="3814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demo or solution name</a:t>
            </a:r>
          </a:p>
        </p:txBody>
      </p:sp>
    </p:spTree>
    <p:extLst>
      <p:ext uri="{BB962C8B-B14F-4D97-AF65-F5344CB8AC3E}">
        <p14:creationId xmlns:p14="http://schemas.microsoft.com/office/powerpoint/2010/main" val="381970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hyperlink" Target="https://autofac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unitycontainer" TargetMode="External"/><Relationship Id="rId4" Type="http://schemas.openxmlformats.org/officeDocument/2006/relationships/hyperlink" Target="http://www.castleproject.org/projects/windsor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irejs.org/" TargetMode="External"/><Relationship Id="rId2" Type="http://schemas.openxmlformats.org/officeDocument/2006/relationships/hyperlink" Target="https://github.com/benquarmby/kontain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ammerrick/Squire.js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" TargetMode="External"/><Relationship Id="rId2" Type="http://schemas.openxmlformats.org/officeDocument/2006/relationships/hyperlink" Target="https://qunitjs.com/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FF1A-9580-4516-8CE4-59EDCC385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 for the Dev Guy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8EE3-85BE-4927-ADDA-BC02585F9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DI-based decorators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Type activator</a:t>
            </a:r>
          </a:p>
          <a:p>
            <a:pPr lvl="1"/>
            <a:r>
              <a:rPr lang="en-US" dirty="0"/>
              <a:t>Keyed resolve</a:t>
            </a:r>
          </a:p>
          <a:p>
            <a:r>
              <a:rPr lang="en-US" dirty="0"/>
              <a:t>Introducing extension projects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App-specific</a:t>
            </a:r>
          </a:p>
        </p:txBody>
      </p:sp>
    </p:spTree>
    <p:extLst>
      <p:ext uri="{BB962C8B-B14F-4D97-AF65-F5344CB8AC3E}">
        <p14:creationId xmlns:p14="http://schemas.microsoft.com/office/powerpoint/2010/main" val="40897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F67-3167-49CF-879A-BC10FDA1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Keyed-Resolve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F2E-64FF-425E-9A64-F246F7C3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 must give consuming class knowledge of container to obtain the dependency</a:t>
            </a:r>
          </a:p>
          <a:p>
            <a:pPr lvl="1"/>
            <a:r>
              <a:rPr lang="en-US" dirty="0"/>
              <a:t>Can do so though the “component locator”</a:t>
            </a:r>
          </a:p>
          <a:p>
            <a:r>
              <a:rPr lang="en-US" dirty="0"/>
              <a:t>Can provide a “wrapper” class to obtain dependency from given key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98C0-7E0F-421E-81FE-F40DB9068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Decorators -&gt; keyed resolve wrapper</a:t>
            </a:r>
          </a:p>
        </p:txBody>
      </p:sp>
    </p:spTree>
    <p:extLst>
      <p:ext uri="{BB962C8B-B14F-4D97-AF65-F5344CB8AC3E}">
        <p14:creationId xmlns:p14="http://schemas.microsoft.com/office/powerpoint/2010/main" val="40767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Move things off to an “extensions” project</a:t>
            </a:r>
          </a:p>
          <a:p>
            <a:r>
              <a:rPr lang="en-US"/>
              <a:t>Better reusability</a:t>
            </a:r>
            <a:endParaRPr lang="en-US" dirty="0"/>
          </a:p>
          <a:p>
            <a:r>
              <a:rPr lang="en-US" dirty="0"/>
              <a:t>Very clean design</a:t>
            </a:r>
          </a:p>
          <a:p>
            <a:pPr lvl="1"/>
            <a:r>
              <a:rPr lang="en-US" dirty="0"/>
              <a:t>Hosting application</a:t>
            </a:r>
          </a:p>
          <a:p>
            <a:pPr lvl="1"/>
            <a:r>
              <a:rPr lang="en-US" dirty="0"/>
              <a:t>Component library</a:t>
            </a:r>
          </a:p>
          <a:p>
            <a:pPr lvl="1"/>
            <a:r>
              <a:rPr lang="en-US" dirty="0"/>
              <a:t>Abstractions library</a:t>
            </a:r>
          </a:p>
          <a:p>
            <a:pPr lvl="1"/>
            <a:r>
              <a:rPr lang="en-US" dirty="0"/>
              <a:t>DI Extensions library</a:t>
            </a:r>
          </a:p>
        </p:txBody>
      </p:sp>
    </p:spTree>
    <p:extLst>
      <p:ext uri="{BB962C8B-B14F-4D97-AF65-F5344CB8AC3E}">
        <p14:creationId xmlns:p14="http://schemas.microsoft.com/office/powerpoint/2010/main" val="28280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 – core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Extensions library is reusable</a:t>
            </a:r>
          </a:p>
          <a:p>
            <a:pPr lvl="1"/>
            <a:r>
              <a:rPr lang="en-US" dirty="0"/>
              <a:t>“general-use” extensions – tied to container type</a:t>
            </a:r>
          </a:p>
          <a:p>
            <a:r>
              <a:rPr lang="en-US" dirty="0"/>
              <a:t>May still have a coupling to DI container from hosting app</a:t>
            </a:r>
          </a:p>
          <a:p>
            <a:r>
              <a:rPr lang="en-US" dirty="0"/>
              <a:t>Can also have “project-specific” extensions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536-1F02-4115-8178-3464A84B7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30015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 – core &amp;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Project-specific extensions are the link between hosting app and container</a:t>
            </a:r>
          </a:p>
          <a:p>
            <a:r>
              <a:rPr lang="en-US" dirty="0"/>
              <a:t>Component lib has no DI container knowledge</a:t>
            </a:r>
          </a:p>
          <a:p>
            <a:r>
              <a:rPr lang="en-US" dirty="0"/>
              <a:t>And now neither does hosting app</a:t>
            </a:r>
          </a:p>
          <a:p>
            <a:r>
              <a:rPr lang="en-US" dirty="0"/>
              <a:t>If done right, through config, making ANY changes should be 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536-1F02-4115-8178-3464A84B7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FullyDecoupled</a:t>
            </a:r>
            <a:r>
              <a:rPr lang="en-US" dirty="0"/>
              <a:t> -&gt; Autofac </a:t>
            </a:r>
            <a:r>
              <a:rPr lang="en-US"/>
              <a:t>&amp; 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271169-C4EB-4012-9A75-18C035F3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app implementation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1BC4D-9A92-4D04-9A29-B0C3569C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75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BE388-46B6-479A-8058-50993B17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166"/>
            <a:ext cx="10972800" cy="16506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 cmpd="thinThick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MoviePhile</a:t>
            </a:r>
            <a:br>
              <a:rPr lang="en-US" dirty="0"/>
            </a:br>
            <a:r>
              <a:rPr lang="en-US" sz="4800" i="1" dirty="0"/>
              <a:t>The Case-Study App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AE6CF-8588-4101-B04D-498AC7A2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5109"/>
            <a:ext cx="10972800" cy="4040525"/>
          </a:xfrm>
          <a:ln>
            <a:noFill/>
          </a:ln>
        </p:spPr>
        <p:txBody>
          <a:bodyPr/>
          <a:lstStyle/>
          <a:p>
            <a:r>
              <a:rPr lang="en-US" dirty="0"/>
              <a:t>Movie collection tracker</a:t>
            </a:r>
          </a:p>
          <a:p>
            <a:r>
              <a:rPr lang="en-US" dirty="0"/>
              <a:t>Tracks movie title, genre, and cast</a:t>
            </a:r>
          </a:p>
          <a:p>
            <a:r>
              <a:rPr lang="en-US" dirty="0"/>
              <a:t>Written in ASP Core w/Knockout for rich pages</a:t>
            </a:r>
          </a:p>
          <a:p>
            <a:r>
              <a:rPr lang="en-US" dirty="0"/>
              <a:t>ASP Core API provides built-in service layer</a:t>
            </a:r>
          </a:p>
          <a:p>
            <a:r>
              <a:rPr lang="en-US" dirty="0"/>
              <a:t>Will have several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B36-01EB-43B5-A352-2E8D86B7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Versions of MoviePhile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CF18-8ECA-4799-9769-BF387C7F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Raw, Non-</a:t>
            </a:r>
            <a:r>
              <a:rPr lang="en-US" dirty="0" err="1"/>
              <a:t>DI’d</a:t>
            </a:r>
            <a:r>
              <a:rPr lang="en-US" dirty="0"/>
              <a:t> version</a:t>
            </a:r>
          </a:p>
          <a:p>
            <a:r>
              <a:rPr lang="en-US" dirty="0" err="1"/>
              <a:t>DI’d</a:t>
            </a:r>
            <a:r>
              <a:rPr lang="en-US" dirty="0"/>
              <a:t> up – Container integrated into app</a:t>
            </a:r>
          </a:p>
          <a:p>
            <a:pPr lvl="1"/>
            <a:r>
              <a:rPr lang="en-US" dirty="0"/>
              <a:t>ASP Core, Autofac, Ninject</a:t>
            </a:r>
          </a:p>
          <a:p>
            <a:r>
              <a:rPr lang="en-US" dirty="0" err="1"/>
              <a:t>DI’d</a:t>
            </a:r>
            <a:r>
              <a:rPr lang="en-US" dirty="0"/>
              <a:t> up – Using extension projects</a:t>
            </a:r>
          </a:p>
          <a:p>
            <a:pPr lvl="1"/>
            <a:r>
              <a:rPr lang="en-US" dirty="0"/>
              <a:t>Base app set up for ANY container</a:t>
            </a:r>
          </a:p>
          <a:p>
            <a:pPr lvl="1"/>
            <a:r>
              <a:rPr lang="en-US" dirty="0"/>
              <a:t>Extensions for Autofac, Ninject, &amp; ASP Core DI</a:t>
            </a:r>
          </a:p>
          <a:p>
            <a:pPr lvl="1"/>
            <a:r>
              <a:rPr lang="en-US" dirty="0"/>
              <a:t>Changes and enhancements made only in config</a:t>
            </a:r>
          </a:p>
        </p:txBody>
      </p:sp>
    </p:spTree>
    <p:extLst>
      <p:ext uri="{BB962C8B-B14F-4D97-AF65-F5344CB8AC3E}">
        <p14:creationId xmlns:p14="http://schemas.microsoft.com/office/powerpoint/2010/main" val="31588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BE388-46B6-479A-8058-50993B17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its raw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AE6CF-8588-4101-B04D-498AC7A2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dependencies instantiated inline</a:t>
            </a:r>
          </a:p>
          <a:p>
            <a:r>
              <a:rPr lang="en-US" dirty="0"/>
              <a:t>Controllers locked into single implementation</a:t>
            </a:r>
          </a:p>
          <a:p>
            <a:r>
              <a:rPr lang="en-US" dirty="0"/>
              <a:t>Adding dependencies can be simple, unless several levels down </a:t>
            </a:r>
          </a:p>
          <a:p>
            <a:r>
              <a:rPr lang="en-US" dirty="0"/>
              <a:t>Testability becomes most important lacking 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B1432-B5E8-41E6-B4F9-A94EC6B1B4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MoviePhile – before</a:t>
            </a:r>
          </a:p>
        </p:txBody>
      </p:sp>
    </p:spTree>
    <p:extLst>
      <p:ext uri="{BB962C8B-B14F-4D97-AF65-F5344CB8AC3E}">
        <p14:creationId xmlns:p14="http://schemas.microsoft.com/office/powerpoint/2010/main" val="251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3B5E-5826-46A1-97AB-BC22B81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 into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B892-D3AB-48DC-9878-8472B845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Alteration of Startup class</a:t>
            </a:r>
          </a:p>
          <a:p>
            <a:r>
              <a:rPr lang="en-US" dirty="0"/>
              <a:t>Addition of DI package (if external)</a:t>
            </a:r>
          </a:p>
          <a:p>
            <a:r>
              <a:rPr lang="en-US" dirty="0"/>
              <a:t>Removal of dependency instantiations</a:t>
            </a:r>
          </a:p>
          <a:p>
            <a:r>
              <a:rPr lang="en-US" dirty="0"/>
              <a:t>Addition of constructor injection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9099-BAE8-445F-8409-D5518F236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7376635" cy="381419"/>
          </a:xfrm>
        </p:spPr>
        <p:txBody>
          <a:bodyPr/>
          <a:lstStyle/>
          <a:p>
            <a:r>
              <a:rPr lang="en-US" dirty="0"/>
              <a:t>MoviePhile – after: ASP Core, Autofac, Ninject</a:t>
            </a:r>
          </a:p>
        </p:txBody>
      </p:sp>
    </p:spTree>
    <p:extLst>
      <p:ext uri="{BB962C8B-B14F-4D97-AF65-F5344CB8AC3E}">
        <p14:creationId xmlns:p14="http://schemas.microsoft.com/office/powerpoint/2010/main" val="22618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B077-D589-4659-A2CF-B4E83B50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constructor injection remains the same</a:t>
            </a:r>
          </a:p>
          <a:p>
            <a:r>
              <a:rPr lang="en-US" dirty="0"/>
              <a:t>Startup class is entry point for executing abstractions for DI integration</a:t>
            </a:r>
          </a:p>
          <a:p>
            <a:r>
              <a:rPr lang="en-US" dirty="0"/>
              <a:t>Abstraction implementations read from config</a:t>
            </a:r>
          </a:p>
          <a:p>
            <a:r>
              <a:rPr lang="en-US" dirty="0"/>
              <a:t>Idea is to make further enhancements without touching main app</a:t>
            </a:r>
          </a:p>
        </p:txBody>
      </p:sp>
    </p:spTree>
    <p:extLst>
      <p:ext uri="{BB962C8B-B14F-4D97-AF65-F5344CB8AC3E}">
        <p14:creationId xmlns:p14="http://schemas.microsoft.com/office/powerpoint/2010/main" val="7431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A1E-371F-43B6-A08F-19C6D531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F7EF-92F1-445A-B78B-5F1B5EB8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App – before</a:t>
            </a:r>
          </a:p>
          <a:p>
            <a:pPr lvl="1"/>
            <a:r>
              <a:rPr lang="en-US" dirty="0"/>
              <a:t>No DI</a:t>
            </a:r>
          </a:p>
          <a:p>
            <a:r>
              <a:rPr lang="en-US" dirty="0"/>
              <a:t>The App – after</a:t>
            </a:r>
          </a:p>
          <a:p>
            <a:pPr lvl="1"/>
            <a:r>
              <a:rPr lang="en-US" dirty="0"/>
              <a:t>ASP Core DI</a:t>
            </a:r>
          </a:p>
          <a:p>
            <a:pPr lvl="1"/>
            <a:r>
              <a:rPr lang="en-US" dirty="0"/>
              <a:t>Autofac DI</a:t>
            </a:r>
          </a:p>
          <a:p>
            <a:pPr lvl="1"/>
            <a:r>
              <a:rPr lang="en-US" dirty="0"/>
              <a:t>Ninject DI</a:t>
            </a:r>
          </a:p>
          <a:p>
            <a:pPr lvl="1"/>
            <a:r>
              <a:rPr lang="en-US" dirty="0"/>
              <a:t>Same three with fully decoupled &amp; extensible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38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74B4DD-ABF3-4F94-8502-F10293E46BC6}"/>
              </a:ext>
            </a:extLst>
          </p:cNvPr>
          <p:cNvSpPr/>
          <p:nvPr/>
        </p:nvSpPr>
        <p:spPr>
          <a:xfrm>
            <a:off x="609600" y="1362964"/>
            <a:ext cx="521208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 Extensions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BDEF1-5CBC-4C6B-B32D-A82B1061C721}"/>
              </a:ext>
            </a:extLst>
          </p:cNvPr>
          <p:cNvSpPr/>
          <p:nvPr/>
        </p:nvSpPr>
        <p:spPr>
          <a:xfrm>
            <a:off x="6370320" y="1362964"/>
            <a:ext cx="521208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Extensions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1C159A-34B5-49D7-BCCE-85A931D82B36}"/>
              </a:ext>
            </a:extLst>
          </p:cNvPr>
          <p:cNvSpPr/>
          <p:nvPr/>
        </p:nvSpPr>
        <p:spPr>
          <a:xfrm>
            <a:off x="609600" y="2140712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Core.Common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5C8B9C-2DA6-46A5-BE3C-3BD391B94FFA}"/>
              </a:ext>
            </a:extLst>
          </p:cNvPr>
          <p:cNvSpPr/>
          <p:nvPr/>
        </p:nvSpPr>
        <p:spPr>
          <a:xfrm>
            <a:off x="1402080" y="2930398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Core.AutofacExtensions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17DE0D-762F-45D5-82B0-BBC02A6D2399}"/>
              </a:ext>
            </a:extLst>
          </p:cNvPr>
          <p:cNvSpPr/>
          <p:nvPr/>
        </p:nvSpPr>
        <p:spPr>
          <a:xfrm>
            <a:off x="1402080" y="3701034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Core.NinjectExtensions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6DCBD6-0D39-47F5-A302-E181F4CA8F65}"/>
              </a:ext>
            </a:extLst>
          </p:cNvPr>
          <p:cNvSpPr/>
          <p:nvPr/>
        </p:nvSpPr>
        <p:spPr>
          <a:xfrm>
            <a:off x="1402080" y="4463288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Core.AspCoreExtensions</a:t>
            </a:r>
            <a:endParaRPr lang="en-US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ECA490-E6B3-4FC6-A6BE-371AC35F1B66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H="1" flipV="1">
            <a:off x="609600" y="2472944"/>
            <a:ext cx="792480" cy="789686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8C4CABA-B2E2-4E67-8442-915ABF336900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609600" y="2472944"/>
            <a:ext cx="792480" cy="1560322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829B77-94EC-442B-A258-5393A1DC2489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609600" y="2472944"/>
            <a:ext cx="792480" cy="2322576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66E954-C182-4AA9-B594-CF7DDDE68647}"/>
              </a:ext>
            </a:extLst>
          </p:cNvPr>
          <p:cNvSpPr/>
          <p:nvPr/>
        </p:nvSpPr>
        <p:spPr>
          <a:xfrm>
            <a:off x="6661150" y="2930398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MoviePhile.AutofacExtensions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F0305F-7FC7-44BD-A3A0-6C74DB9EECEA}"/>
              </a:ext>
            </a:extLst>
          </p:cNvPr>
          <p:cNvSpPr/>
          <p:nvPr/>
        </p:nvSpPr>
        <p:spPr>
          <a:xfrm>
            <a:off x="6661150" y="3701034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MoviePhile.NinjectExtensions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DCF33E-3849-4C21-9241-6DBD68959BD9}"/>
              </a:ext>
            </a:extLst>
          </p:cNvPr>
          <p:cNvSpPr/>
          <p:nvPr/>
        </p:nvSpPr>
        <p:spPr>
          <a:xfrm>
            <a:off x="6661150" y="4463288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MoviePhile.AspCoreExtensions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01ABD7-E606-4CA2-85CA-A8CA500D769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821680" y="3262630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6970CF-49C9-48C0-8077-FD7CD4AF74E6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821680" y="4033266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A48843-57C1-47AD-BE79-8B6B338228F6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5821680" y="4795520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A2D4B9-0FAC-4638-B09B-A5D9E862AC48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029200" y="2472944"/>
            <a:ext cx="1631950" cy="789686"/>
          </a:xfrm>
          <a:prstGeom prst="bentConnector3">
            <a:avLst>
              <a:gd name="adj1" fmla="val 784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8F4AD8-EEF1-436A-B05E-0CC3B6D080D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029200" y="2472944"/>
            <a:ext cx="1631950" cy="1560322"/>
          </a:xfrm>
          <a:prstGeom prst="bentConnector3">
            <a:avLst>
              <a:gd name="adj1" fmla="val 77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41476-E95B-4E62-9D1C-C707707F23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029200" y="2472944"/>
            <a:ext cx="1631950" cy="2322576"/>
          </a:xfrm>
          <a:prstGeom prst="bentConnector3">
            <a:avLst>
              <a:gd name="adj1" fmla="val 772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F1595E-C51C-4092-9512-E4124497FCDD}"/>
              </a:ext>
            </a:extLst>
          </p:cNvPr>
          <p:cNvSpPr txBox="1"/>
          <p:nvPr/>
        </p:nvSpPr>
        <p:spPr>
          <a:xfrm>
            <a:off x="7229856" y="2140712"/>
            <a:ext cx="33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Typically would include only registration modules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1B7A98-FF68-4351-8AF3-EBB6DA98AC84}"/>
              </a:ext>
            </a:extLst>
          </p:cNvPr>
          <p:cNvSpPr/>
          <p:nvPr/>
        </p:nvSpPr>
        <p:spPr>
          <a:xfrm>
            <a:off x="1402080" y="5233924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Core.CastleWindsorExtensions</a:t>
            </a:r>
            <a:endParaRPr lang="en-US" sz="2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F99B93-4549-4623-9C48-AC0AD693C9C7}"/>
              </a:ext>
            </a:extLst>
          </p:cNvPr>
          <p:cNvSpPr/>
          <p:nvPr/>
        </p:nvSpPr>
        <p:spPr>
          <a:xfrm>
            <a:off x="6661150" y="5233924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MoviePhile.CastleWindsorExtensions</a:t>
            </a:r>
            <a:endParaRPr lang="en-US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EF5B4B-1C68-4B89-9DFD-A9E2279455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821680" y="5566156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D4338F-9D0D-4B5D-9E66-71C240966C95}"/>
              </a:ext>
            </a:extLst>
          </p:cNvPr>
          <p:cNvSpPr/>
          <p:nvPr/>
        </p:nvSpPr>
        <p:spPr>
          <a:xfrm>
            <a:off x="1402080" y="6004559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Core.UnityExtensions</a:t>
            </a:r>
            <a:endParaRPr lang="en-US" sz="2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33CCF8-4771-45AE-B313-4FA89AD40F91}"/>
              </a:ext>
            </a:extLst>
          </p:cNvPr>
          <p:cNvSpPr/>
          <p:nvPr/>
        </p:nvSpPr>
        <p:spPr>
          <a:xfrm>
            <a:off x="6661150" y="6004559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MoviePhile.UnityExtensions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D1719-225C-430A-B8B6-D0A2B719F49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821680" y="6336791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063F23-241E-4022-AC03-9C32E896633C}"/>
              </a:ext>
            </a:extLst>
          </p:cNvPr>
          <p:cNvCxnSpPr>
            <a:cxnSpLocks/>
            <a:stCxn id="6" idx="1"/>
            <a:endCxn id="23" idx="1"/>
          </p:cNvCxnSpPr>
          <p:nvPr/>
        </p:nvCxnSpPr>
        <p:spPr>
          <a:xfrm rot="10800000" flipH="1" flipV="1">
            <a:off x="609600" y="2472944"/>
            <a:ext cx="792480" cy="3093212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69D253-DE94-4033-B42D-24FF4CA6D111}"/>
              </a:ext>
            </a:extLst>
          </p:cNvPr>
          <p:cNvCxnSpPr>
            <a:cxnSpLocks/>
            <a:stCxn id="6" idx="1"/>
            <a:endCxn id="27" idx="1"/>
          </p:cNvCxnSpPr>
          <p:nvPr/>
        </p:nvCxnSpPr>
        <p:spPr>
          <a:xfrm rot="10800000" flipH="1" flipV="1">
            <a:off x="609600" y="2472943"/>
            <a:ext cx="792480" cy="3863847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58D6E27-1CEA-491B-B9D4-93A4192D4D61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029200" y="2472944"/>
            <a:ext cx="1631950" cy="3093212"/>
          </a:xfrm>
          <a:prstGeom prst="bentConnector3">
            <a:avLst>
              <a:gd name="adj1" fmla="val 77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FB5C15D-D840-4FC3-9315-B3A8C8B8DDE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5029200" y="2472944"/>
            <a:ext cx="1631950" cy="3863847"/>
          </a:xfrm>
          <a:prstGeom prst="bentConnector3">
            <a:avLst>
              <a:gd name="adj1" fmla="val 772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40" grpId="0"/>
      <p:bldP spid="23" grpId="0" animBg="1"/>
      <p:bldP spid="24" grpId="0" animBg="1"/>
      <p:bldP spid="27" grpId="0" animBg="1"/>
      <p:bldP spid="2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Demos!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26A3D-BCBE-4331-BFFC-40231DA6EEB3}"/>
              </a:ext>
            </a:extLst>
          </p:cNvPr>
          <p:cNvSpPr/>
          <p:nvPr/>
        </p:nvSpPr>
        <p:spPr>
          <a:xfrm>
            <a:off x="609600" y="1428964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Autofac DI w/Extensions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4A0A8B-0169-4B9E-9284-984787782A01}"/>
              </a:ext>
            </a:extLst>
          </p:cNvPr>
          <p:cNvSpPr/>
          <p:nvPr/>
        </p:nvSpPr>
        <p:spPr>
          <a:xfrm>
            <a:off x="609600" y="2760243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Ninject DI w/Extensions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A99CD-FAAF-42C4-AF14-06272A1DC9F3}"/>
              </a:ext>
            </a:extLst>
          </p:cNvPr>
          <p:cNvSpPr txBox="1"/>
          <p:nvPr/>
        </p:nvSpPr>
        <p:spPr>
          <a:xfrm>
            <a:off x="3493008" y="2307889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9BBAE-725B-4A90-98F9-A22CF060BEC9}"/>
              </a:ext>
            </a:extLst>
          </p:cNvPr>
          <p:cNvSpPr/>
          <p:nvPr/>
        </p:nvSpPr>
        <p:spPr>
          <a:xfrm>
            <a:off x="609600" y="4114007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Default ASP Core DI w/Extensions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F4A45-55D3-4764-A178-F87ACC609152}"/>
              </a:ext>
            </a:extLst>
          </p:cNvPr>
          <p:cNvSpPr txBox="1"/>
          <p:nvPr/>
        </p:nvSpPr>
        <p:spPr>
          <a:xfrm>
            <a:off x="3493008" y="3658177"/>
            <a:ext cx="468172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1E0D07-43EA-4165-A29F-955C2CC25B36}"/>
              </a:ext>
            </a:extLst>
          </p:cNvPr>
          <p:cNvSpPr/>
          <p:nvPr/>
        </p:nvSpPr>
        <p:spPr>
          <a:xfrm>
            <a:off x="552138" y="5467771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</a:t>
            </a:r>
            <a:r>
              <a:rPr lang="en-US" sz="3200"/>
              <a:t>Castle Windsor </a:t>
            </a:r>
            <a:r>
              <a:rPr lang="en-US" sz="3200" dirty="0"/>
              <a:t>DI w/Extensions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AD45E-F567-4A82-8343-E5DAC36D9F2D}"/>
              </a:ext>
            </a:extLst>
          </p:cNvPr>
          <p:cNvSpPr txBox="1"/>
          <p:nvPr/>
        </p:nvSpPr>
        <p:spPr>
          <a:xfrm>
            <a:off x="3435546" y="5011941"/>
            <a:ext cx="468172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</p:spTree>
    <p:extLst>
      <p:ext uri="{BB962C8B-B14F-4D97-AF65-F5344CB8AC3E}">
        <p14:creationId xmlns:p14="http://schemas.microsoft.com/office/powerpoint/2010/main" val="27825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4EFF9-0E93-49C1-AA65-1FFCD664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9A88-E678-4228-B959-B6624060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first</a:t>
            </a:r>
          </a:p>
          <a:p>
            <a:pPr lvl="1"/>
            <a:r>
              <a:rPr lang="en-US" dirty="0"/>
              <a:t>Needs to be part of application design</a:t>
            </a:r>
          </a:p>
          <a:p>
            <a:pPr lvl="1"/>
            <a:r>
              <a:rPr lang="en-US" dirty="0"/>
              <a:t>Sets up for testability</a:t>
            </a:r>
          </a:p>
          <a:p>
            <a:r>
              <a:rPr lang="en-US" dirty="0"/>
              <a:t>DI is second (but just as important)</a:t>
            </a:r>
          </a:p>
          <a:p>
            <a:pPr lvl="1"/>
            <a:r>
              <a:rPr lang="en-US" dirty="0"/>
              <a:t>Allows ease of dependency additions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600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Choose a container and stick with it</a:t>
            </a:r>
          </a:p>
          <a:p>
            <a:r>
              <a:rPr lang="en-US" dirty="0"/>
              <a:t>It is part of the commitments of an application</a:t>
            </a:r>
          </a:p>
          <a:p>
            <a:r>
              <a:rPr lang="en-US" dirty="0"/>
              <a:t>Nothing necessarily wrong with embedding it</a:t>
            </a:r>
          </a:p>
          <a:p>
            <a:pPr lvl="1"/>
            <a:r>
              <a:rPr lang="en-US" dirty="0"/>
              <a:t>Just not ideal</a:t>
            </a:r>
          </a:p>
          <a:p>
            <a:pPr lvl="1"/>
            <a:r>
              <a:rPr lang="en-US" i="1" dirty="0"/>
              <a:t>and a well-desired shower may follow</a:t>
            </a:r>
          </a:p>
          <a:p>
            <a:r>
              <a:rPr lang="en-US" dirty="0"/>
              <a:t>Decoupled application architecture always a great choice</a:t>
            </a:r>
          </a:p>
          <a:p>
            <a:pPr lvl="1"/>
            <a:r>
              <a:rPr lang="en-US" dirty="0"/>
              <a:t>Ease of enhancements, modifications, and even switching containers </a:t>
            </a:r>
            <a:r>
              <a:rPr lang="en-US" i="1" dirty="0"/>
              <a:t>(not realistic or ideal)</a:t>
            </a:r>
          </a:p>
          <a:p>
            <a:pPr lvl="1"/>
            <a:r>
              <a:rPr lang="en-US" dirty="0"/>
              <a:t>Generally a good architectural practice for any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8AF3-985B-43CD-9546-C226E881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18" y="2033132"/>
            <a:ext cx="2666471" cy="1915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ADADC-C25F-4406-8482-8634ECEE7882}"/>
              </a:ext>
            </a:extLst>
          </p:cNvPr>
          <p:cNvSpPr txBox="1"/>
          <p:nvPr/>
        </p:nvSpPr>
        <p:spPr>
          <a:xfrm>
            <a:off x="11010635" y="1851098"/>
            <a:ext cx="45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B09D6-91F7-475B-943D-317ACA06ABB6}"/>
              </a:ext>
            </a:extLst>
          </p:cNvPr>
          <p:cNvSpPr txBox="1"/>
          <p:nvPr/>
        </p:nvSpPr>
        <p:spPr>
          <a:xfrm>
            <a:off x="10806280" y="166906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389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Autofac</a:t>
            </a:r>
          </a:p>
          <a:p>
            <a:pPr lvl="1"/>
            <a:r>
              <a:rPr lang="en-US" sz="3466" dirty="0">
                <a:hlinkClick r:id="rId2"/>
              </a:rPr>
              <a:t>https://autofac.org/</a:t>
            </a:r>
            <a:endParaRPr lang="en-US" sz="3466" dirty="0"/>
          </a:p>
          <a:p>
            <a:r>
              <a:rPr lang="en-US" sz="4000" dirty="0"/>
              <a:t>Ninject</a:t>
            </a:r>
          </a:p>
          <a:p>
            <a:pPr lvl="1"/>
            <a:r>
              <a:rPr lang="en-US" sz="3466" dirty="0">
                <a:hlinkClick r:id="rId3"/>
              </a:rPr>
              <a:t>http://www.ninject.org/</a:t>
            </a:r>
            <a:endParaRPr lang="en-US" sz="3466" dirty="0"/>
          </a:p>
          <a:p>
            <a:r>
              <a:rPr lang="en-US" sz="4000" dirty="0"/>
              <a:t>Castle Windsor</a:t>
            </a:r>
          </a:p>
          <a:p>
            <a:pPr lvl="1"/>
            <a:r>
              <a:rPr lang="en-US" sz="3466" dirty="0">
                <a:hlinkClick r:id="rId4"/>
              </a:rPr>
              <a:t>http://www.castleproject.org/projects/windsor/</a:t>
            </a:r>
            <a:endParaRPr lang="en-US" sz="3466" dirty="0"/>
          </a:p>
          <a:p>
            <a:r>
              <a:rPr lang="en-US" sz="4000" dirty="0"/>
              <a:t>Unity</a:t>
            </a:r>
          </a:p>
          <a:p>
            <a:pPr lvl="1"/>
            <a:r>
              <a:rPr lang="en-US" sz="3466" dirty="0">
                <a:hlinkClick r:id="rId5"/>
              </a:rPr>
              <a:t>https://github.com/unitycontainer</a:t>
            </a:r>
            <a:endParaRPr lang="en-US" sz="3466" dirty="0"/>
          </a:p>
        </p:txBody>
      </p:sp>
    </p:spTree>
    <p:extLst>
      <p:ext uri="{BB962C8B-B14F-4D97-AF65-F5344CB8AC3E}">
        <p14:creationId xmlns:p14="http://schemas.microsoft.com/office/powerpoint/2010/main" val="16840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Client-Web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Kontiner</a:t>
            </a:r>
            <a:r>
              <a:rPr lang="en-US" dirty="0"/>
              <a:t> – DI container for KnockoutJS</a:t>
            </a:r>
          </a:p>
          <a:p>
            <a:pPr lvl="1"/>
            <a:r>
              <a:rPr lang="en-US" dirty="0">
                <a:hlinkClick r:id="rId2"/>
              </a:rPr>
              <a:t>https://github.com/benquarmby/kontainer</a:t>
            </a:r>
            <a:endParaRPr lang="en-US" dirty="0"/>
          </a:p>
          <a:p>
            <a:r>
              <a:rPr lang="en-US" dirty="0" err="1"/>
              <a:t>RequireJS</a:t>
            </a:r>
            <a:r>
              <a:rPr lang="en-US" dirty="0"/>
              <a:t> – JS module loader (note really DI)</a:t>
            </a:r>
          </a:p>
          <a:p>
            <a:pPr lvl="1"/>
            <a:r>
              <a:rPr lang="en-US" dirty="0">
                <a:hlinkClick r:id="rId3"/>
              </a:rPr>
              <a:t>https://requirejs.org/</a:t>
            </a:r>
            <a:endParaRPr lang="en-US" dirty="0"/>
          </a:p>
          <a:p>
            <a:r>
              <a:rPr lang="en-US" dirty="0" err="1"/>
              <a:t>SquireJS</a:t>
            </a:r>
            <a:r>
              <a:rPr lang="en-US" dirty="0"/>
              <a:t> – JS mocking tool</a:t>
            </a:r>
          </a:p>
          <a:p>
            <a:pPr lvl="1"/>
            <a:r>
              <a:rPr lang="en-US" dirty="0">
                <a:hlinkClick r:id="rId4"/>
              </a:rPr>
              <a:t>https://github.com/iammerrick/Squire.js/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Client-Web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– JS unit testing tool</a:t>
            </a:r>
          </a:p>
          <a:p>
            <a:pPr lvl="1"/>
            <a:r>
              <a:rPr lang="en-US" dirty="0">
                <a:hlinkClick r:id="rId2"/>
              </a:rPr>
              <a:t>https://qunitjs.com/</a:t>
            </a:r>
            <a:endParaRPr lang="en-US" dirty="0"/>
          </a:p>
          <a:p>
            <a:r>
              <a:rPr lang="en-US" dirty="0"/>
              <a:t>Jasmin – Behavior-driven JS testing tool</a:t>
            </a:r>
          </a:p>
          <a:p>
            <a:pPr lvl="1"/>
            <a:r>
              <a:rPr lang="en-US" dirty="0">
                <a:hlinkClick r:id="rId3"/>
              </a:rPr>
              <a:t>https://jasmine.github.io/</a:t>
            </a:r>
            <a:endParaRPr lang="en-US" dirty="0"/>
          </a:p>
          <a:p>
            <a:r>
              <a:rPr lang="en-US" dirty="0"/>
              <a:t>Karma – JS testing tool</a:t>
            </a:r>
          </a:p>
          <a:p>
            <a:pPr lvl="1"/>
            <a:r>
              <a:rPr lang="en-US" dirty="0"/>
              <a:t>http://karma-runner.github.io/latest/index.html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328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IoC</a:t>
            </a:r>
            <a:r>
              <a:rPr lang="en-US" sz="5400" dirty="0"/>
              <a:t> vs 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9F1865-EB1E-41DF-8F2E-B14CF68767AD}"/>
              </a:ext>
            </a:extLst>
          </p:cNvPr>
          <p:cNvSpPr/>
          <p:nvPr/>
        </p:nvSpPr>
        <p:spPr>
          <a:xfrm>
            <a:off x="2853764" y="1949025"/>
            <a:ext cx="6484467" cy="30162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Inversion of Control</a:t>
            </a:r>
            <a:b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&gt;</a:t>
            </a:r>
          </a:p>
          <a:p>
            <a:pPr algn="ctr"/>
            <a:r>
              <a:rPr lang="en-US" sz="2400" b="0" i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(yes, that’s a greater than symbol)</a:t>
            </a:r>
            <a:br>
              <a:rPr lang="en-US" sz="2400" b="0" i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8041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69CEE-26BD-4945-8923-C63725BE6DDD}"/>
              </a:ext>
            </a:extLst>
          </p:cNvPr>
          <p:cNvSpPr txBox="1"/>
          <p:nvPr/>
        </p:nvSpPr>
        <p:spPr>
          <a:xfrm>
            <a:off x="1233053" y="1512422"/>
            <a:ext cx="9725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principle whereby control of a program’s flow is delegated to an overseeing mechanism or construct.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Inversion of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B68D-A394-4914-82CB-9F7352DFAF37}"/>
              </a:ext>
            </a:extLst>
          </p:cNvPr>
          <p:cNvSpPr txBox="1"/>
          <p:nvPr/>
        </p:nvSpPr>
        <p:spPr>
          <a:xfrm>
            <a:off x="1233055" y="3862376"/>
            <a:ext cx="3013364" cy="2554545"/>
          </a:xfrm>
          <a:prstGeom prst="rect">
            <a:avLst/>
          </a:prstGeom>
          <a:noFill/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ASP.NET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WCF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MEF</a:t>
            </a:r>
          </a:p>
        </p:txBody>
      </p:sp>
    </p:spTree>
    <p:extLst>
      <p:ext uri="{BB962C8B-B14F-4D97-AF65-F5344CB8AC3E}">
        <p14:creationId xmlns:p14="http://schemas.microsoft.com/office/powerpoint/2010/main" val="24005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69CEE-26BD-4945-8923-C63725BE6DDD}"/>
              </a:ext>
            </a:extLst>
          </p:cNvPr>
          <p:cNvSpPr txBox="1"/>
          <p:nvPr/>
        </p:nvSpPr>
        <p:spPr>
          <a:xfrm>
            <a:off x="588818" y="1634836"/>
            <a:ext cx="11028217" cy="4641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An </a:t>
            </a:r>
            <a:r>
              <a:rPr lang="en-US" sz="4800" dirty="0" err="1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IoC</a:t>
            </a: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-based architectural pattern designed to easily track and resolve dependencies at any level of an object graph in any layer of an application, all while enforcing decoupledness and ensuring testability; usually implemented with the aid of a container product.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343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50F1-D28F-4FE7-91BF-83D48F6F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375E-ACC3-45D6-A3C1-42C8C22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DI Container</a:t>
            </a:r>
          </a:p>
          <a:p>
            <a:r>
              <a:rPr lang="en-US" dirty="0"/>
              <a:t>Mocking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2040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F177F-AACE-4BA7-B4EB-E7B73927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60FE-E382-45A6-87CF-C546FCB4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55EC-72C1-4812-9D25-1556DAE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testability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96BD-4211-42B8-A522-7BD46F10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Hard-coded object instantiation</a:t>
            </a:r>
          </a:p>
          <a:p>
            <a:r>
              <a:rPr lang="en-US" dirty="0"/>
              <a:t>Lack of abstractions</a:t>
            </a:r>
          </a:p>
          <a:p>
            <a:r>
              <a:rPr lang="en-US" dirty="0"/>
              <a:t>Locked production implementation into tests</a:t>
            </a:r>
          </a:p>
          <a:p>
            <a:r>
              <a:rPr lang="en-US" dirty="0"/>
              <a:t>Most tests are integration tests not unit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6751-4F84-40F8-9F05-12638D4C9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DiForTheDevGuy.Problem1</a:t>
            </a:r>
          </a:p>
        </p:txBody>
      </p:sp>
    </p:spTree>
    <p:extLst>
      <p:ext uri="{BB962C8B-B14F-4D97-AF65-F5344CB8AC3E}">
        <p14:creationId xmlns:p14="http://schemas.microsoft.com/office/powerpoint/2010/main" val="26535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74E-063F-4DC6-9A99-09DC59D2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2651-EE8B-4B01-AD2A-69C9E663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abstractions </a:t>
            </a:r>
            <a:r>
              <a:rPr lang="en-US" i="1" dirty="0"/>
              <a:t>(interfaces)</a:t>
            </a:r>
          </a:p>
          <a:p>
            <a:r>
              <a:rPr lang="en-US" dirty="0"/>
              <a:t>“Inject” dependency variables into consumer constructor</a:t>
            </a:r>
          </a:p>
          <a:p>
            <a:r>
              <a:rPr lang="en-US" dirty="0"/>
              <a:t>Use interfaces as the “types”</a:t>
            </a:r>
          </a:p>
          <a:p>
            <a:r>
              <a:rPr lang="en-US" dirty="0"/>
              <a:t>Ideally, use this technique to replace ALL hard-coded “newing up” or purpose is defeated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DC5FF-333B-4EF4-858E-C947BED93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DiForTheDevGuy.Problem2</a:t>
            </a:r>
          </a:p>
        </p:txBody>
      </p:sp>
    </p:spTree>
    <p:extLst>
      <p:ext uri="{BB962C8B-B14F-4D97-AF65-F5344CB8AC3E}">
        <p14:creationId xmlns:p14="http://schemas.microsoft.com/office/powerpoint/2010/main" val="28475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A0315-699C-4BD3-B6D7-8D4C0CD4614E}"/>
              </a:ext>
            </a:extLst>
          </p:cNvPr>
          <p:cNvSpPr txBox="1"/>
          <p:nvPr/>
        </p:nvSpPr>
        <p:spPr>
          <a:xfrm>
            <a:off x="1276597" y="1828800"/>
            <a:ext cx="682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Fix one problem…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965F9-4E62-4B43-A934-A1C6782FD920}"/>
              </a:ext>
            </a:extLst>
          </p:cNvPr>
          <p:cNvSpPr txBox="1"/>
          <p:nvPr/>
        </p:nvSpPr>
        <p:spPr>
          <a:xfrm>
            <a:off x="4866903" y="3429000"/>
            <a:ext cx="682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…Introduce another</a:t>
            </a:r>
          </a:p>
        </p:txBody>
      </p:sp>
    </p:spTree>
    <p:extLst>
      <p:ext uri="{BB962C8B-B14F-4D97-AF65-F5344CB8AC3E}">
        <p14:creationId xmlns:p14="http://schemas.microsoft.com/office/powerpoint/2010/main" val="21370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2832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B66-4AFB-47AE-8632-5555B2DE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adding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C3E61-E870-4E93-93E9-8D123403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must be “</a:t>
            </a:r>
            <a:r>
              <a:rPr lang="en-US" dirty="0" err="1"/>
              <a:t>newed</a:t>
            </a:r>
            <a:r>
              <a:rPr lang="en-US" dirty="0"/>
              <a:t>” up before injection into consumer.</a:t>
            </a:r>
          </a:p>
          <a:p>
            <a:r>
              <a:rPr lang="en-US" dirty="0"/>
              <a:t>In multi-level object models, this means a of instantiation stacking at the beginning.</a:t>
            </a:r>
          </a:p>
          <a:p>
            <a:r>
              <a:rPr lang="en-US" dirty="0"/>
              <a:t>Introducing a new dependency later means altering injections and instantiations.</a:t>
            </a:r>
          </a:p>
        </p:txBody>
      </p:sp>
    </p:spTree>
    <p:extLst>
      <p:ext uri="{BB962C8B-B14F-4D97-AF65-F5344CB8AC3E}">
        <p14:creationId xmlns:p14="http://schemas.microsoft.com/office/powerpoint/2010/main" val="16058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F177F-AACE-4BA7-B4EB-E7B73927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60FE-E382-45A6-87CF-C546FCB4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08A-8B97-4C1D-A81B-E07D2FFC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A11A-D4BD-4FBF-82FA-3A41AA16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designed to assist in satisfying the architectural requirements of dependency injection.</a:t>
            </a:r>
          </a:p>
          <a:p>
            <a:r>
              <a:rPr lang="en-US" dirty="0"/>
              <a:t>Also referred to as an </a:t>
            </a:r>
            <a:r>
              <a:rPr lang="en-US" dirty="0" err="1"/>
              <a:t>IoC</a:t>
            </a:r>
            <a:r>
              <a:rPr lang="en-US" dirty="0"/>
              <a:t> Container.</a:t>
            </a:r>
          </a:p>
          <a:p>
            <a:r>
              <a:rPr lang="en-US" dirty="0"/>
              <a:t>Many choices from which to choose.</a:t>
            </a:r>
          </a:p>
          <a:p>
            <a:pPr lvl="1"/>
            <a:r>
              <a:rPr lang="en-US" dirty="0"/>
              <a:t>All open source</a:t>
            </a:r>
          </a:p>
        </p:txBody>
      </p:sp>
    </p:spTree>
    <p:extLst>
      <p:ext uri="{BB962C8B-B14F-4D97-AF65-F5344CB8AC3E}">
        <p14:creationId xmlns:p14="http://schemas.microsoft.com/office/powerpoint/2010/main" val="8035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The addition of an association of a concrete type and an abstract type to a stateful registry store.</a:t>
            </a:r>
          </a:p>
          <a:p>
            <a:r>
              <a:rPr lang="en-US" dirty="0"/>
              <a:t>Resolve</a:t>
            </a:r>
          </a:p>
          <a:p>
            <a:pPr lvl="1"/>
            <a:r>
              <a:rPr lang="en-US" dirty="0"/>
              <a:t>The obtainment of a concreate type instance given its corresponding abstract type.</a:t>
            </a:r>
          </a:p>
        </p:txBody>
      </p:sp>
    </p:spTree>
    <p:extLst>
      <p:ext uri="{BB962C8B-B14F-4D97-AF65-F5344CB8AC3E}">
        <p14:creationId xmlns:p14="http://schemas.microsoft.com/office/powerpoint/2010/main" val="6815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 - </a:t>
            </a:r>
            <a:r>
              <a:rPr lang="en-US" i="1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of a bucket of Class-Interface type pairs</a:t>
            </a:r>
          </a:p>
          <a:p>
            <a:pPr lvl="1"/>
            <a:r>
              <a:rPr lang="en-US" dirty="0"/>
              <a:t>Sometimes just class</a:t>
            </a:r>
          </a:p>
          <a:p>
            <a:pPr lvl="1"/>
            <a:r>
              <a:rPr lang="en-US" dirty="0"/>
              <a:t>Sometimes added key</a:t>
            </a:r>
          </a:p>
        </p:txBody>
      </p:sp>
    </p:spTree>
    <p:extLst>
      <p:ext uri="{BB962C8B-B14F-4D97-AF65-F5344CB8AC3E}">
        <p14:creationId xmlns:p14="http://schemas.microsoft.com/office/powerpoint/2010/main" val="3168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 - </a:t>
            </a:r>
            <a:r>
              <a:rPr lang="en-US" i="1" dirty="0"/>
              <a:t>resolve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Obtainment of a type through the request of an interface</a:t>
            </a:r>
          </a:p>
          <a:p>
            <a:pPr lvl="1"/>
            <a:r>
              <a:rPr lang="en-US" dirty="0"/>
              <a:t>Look-ups occur in “registration” list</a:t>
            </a:r>
          </a:p>
          <a:p>
            <a:pPr lvl="1"/>
            <a:r>
              <a:rPr lang="en-US" dirty="0"/>
              <a:t>Can request by “key” of registered with one</a:t>
            </a:r>
          </a:p>
          <a:p>
            <a:r>
              <a:rPr lang="en-US" dirty="0"/>
              <a:t>Recursive process based on constructor arguments</a:t>
            </a:r>
          </a:p>
          <a:p>
            <a:pPr lvl="1"/>
            <a:r>
              <a:rPr lang="en-US" dirty="0"/>
              <a:t>Can also be based 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36F-FEBF-4E23-B0EA-825A97D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A8FFBA-72C1-4BA2-9CC1-838DF3596ED6}"/>
              </a:ext>
            </a:extLst>
          </p:cNvPr>
          <p:cNvSpPr/>
          <p:nvPr/>
        </p:nvSpPr>
        <p:spPr>
          <a:xfrm>
            <a:off x="786384" y="1737361"/>
            <a:ext cx="3395472" cy="21946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E3FCA-3415-4A92-A768-857E7EF93B39}"/>
              </a:ext>
            </a:extLst>
          </p:cNvPr>
          <p:cNvSpPr txBox="1"/>
          <p:nvPr/>
        </p:nvSpPr>
        <p:spPr>
          <a:xfrm>
            <a:off x="1274380" y="1816608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5452-FF02-4124-AD8B-E8C84DA3090D}"/>
              </a:ext>
            </a:extLst>
          </p:cNvPr>
          <p:cNvSpPr txBox="1"/>
          <p:nvPr/>
        </p:nvSpPr>
        <p:spPr>
          <a:xfrm>
            <a:off x="1003465" y="2434412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CDC6-A685-4967-82DC-FB9E2F994E8D}"/>
              </a:ext>
            </a:extLst>
          </p:cNvPr>
          <p:cNvSpPr txBox="1"/>
          <p:nvPr/>
        </p:nvSpPr>
        <p:spPr>
          <a:xfrm>
            <a:off x="1003465" y="3173076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ILogger -&gt; </a:t>
            </a:r>
            <a:r>
              <a:rPr lang="en-US" dirty="0" err="1">
                <a:solidFill>
                  <a:schemeClr val="bg1"/>
                </a:solidFill>
              </a:rPr>
              <a:t>ConsoleLogger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1C23E-060F-45E3-AD64-53F4AA8C0993}"/>
              </a:ext>
            </a:extLst>
          </p:cNvPr>
          <p:cNvSpPr txBox="1"/>
          <p:nvPr/>
        </p:nvSpPr>
        <p:spPr>
          <a:xfrm>
            <a:off x="1003465" y="2803744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IRepository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ProdRepository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D4A3D-F215-48C7-994C-DA3ADE772737}"/>
              </a:ext>
            </a:extLst>
          </p:cNvPr>
          <p:cNvSpPr/>
          <p:nvPr/>
        </p:nvSpPr>
        <p:spPr>
          <a:xfrm>
            <a:off x="4917018" y="1737359"/>
            <a:ext cx="6412042" cy="386035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4F9F8-10DD-43CC-A97B-D4D36AE465C7}"/>
              </a:ext>
            </a:extLst>
          </p:cNvPr>
          <p:cNvSpPr txBox="1"/>
          <p:nvPr/>
        </p:nvSpPr>
        <p:spPr>
          <a:xfrm>
            <a:off x="7020059" y="1814819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2BBB1-AF0D-4F3D-966D-B64B1A5E73CE}"/>
              </a:ext>
            </a:extLst>
          </p:cNvPr>
          <p:cNvSpPr/>
          <p:nvPr/>
        </p:nvSpPr>
        <p:spPr>
          <a:xfrm>
            <a:off x="5504214" y="2440379"/>
            <a:ext cx="2395728" cy="14916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BBD3-281C-484D-9ED9-3FF9BA169D47}"/>
              </a:ext>
            </a:extLst>
          </p:cNvPr>
          <p:cNvSpPr txBox="1"/>
          <p:nvPr/>
        </p:nvSpPr>
        <p:spPr>
          <a:xfrm>
            <a:off x="5859483" y="247723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MainService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11D73-C06F-4187-B3EA-9D17BF08C1D5}"/>
              </a:ext>
            </a:extLst>
          </p:cNvPr>
          <p:cNvSpPr txBox="1"/>
          <p:nvPr/>
        </p:nvSpPr>
        <p:spPr>
          <a:xfrm>
            <a:off x="5593279" y="288343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4B0B-D7A6-4BF5-B386-7AF493171CFC}"/>
              </a:ext>
            </a:extLst>
          </p:cNvPr>
          <p:cNvSpPr txBox="1"/>
          <p:nvPr/>
        </p:nvSpPr>
        <p:spPr>
          <a:xfrm>
            <a:off x="5870370" y="3193360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IRepository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2A33A-17F4-4BA8-BFF3-401F40A43D12}"/>
              </a:ext>
            </a:extLst>
          </p:cNvPr>
          <p:cNvSpPr/>
          <p:nvPr/>
        </p:nvSpPr>
        <p:spPr>
          <a:xfrm>
            <a:off x="8337349" y="2918370"/>
            <a:ext cx="2395728" cy="1255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769CD-1B30-431C-96C0-E3B441FF2461}"/>
              </a:ext>
            </a:extLst>
          </p:cNvPr>
          <p:cNvSpPr txBox="1"/>
          <p:nvPr/>
        </p:nvSpPr>
        <p:spPr>
          <a:xfrm>
            <a:off x="8692618" y="295522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ProdRepository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CFC9-1A32-4C66-A02C-4A104E3E842F}"/>
              </a:ext>
            </a:extLst>
          </p:cNvPr>
          <p:cNvSpPr txBox="1"/>
          <p:nvPr/>
        </p:nvSpPr>
        <p:spPr>
          <a:xfrm>
            <a:off x="8426414" y="336142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4ABAF-07E1-40CF-A18A-9EC648B298D6}"/>
              </a:ext>
            </a:extLst>
          </p:cNvPr>
          <p:cNvSpPr txBox="1"/>
          <p:nvPr/>
        </p:nvSpPr>
        <p:spPr>
          <a:xfrm>
            <a:off x="8703505" y="3671350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55792-492E-41BF-9604-E67FFDA3B074}"/>
              </a:ext>
            </a:extLst>
          </p:cNvPr>
          <p:cNvSpPr/>
          <p:nvPr/>
        </p:nvSpPr>
        <p:spPr>
          <a:xfrm>
            <a:off x="5822195" y="4267051"/>
            <a:ext cx="2395728" cy="857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D95AF-834A-4AF2-B92A-A96D4AEB0504}"/>
              </a:ext>
            </a:extLst>
          </p:cNvPr>
          <p:cNvSpPr txBox="1"/>
          <p:nvPr/>
        </p:nvSpPr>
        <p:spPr>
          <a:xfrm>
            <a:off x="6094332" y="4303910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ConsoleLogger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FF479-0349-41D5-B5BC-B7A794135BAC}"/>
              </a:ext>
            </a:extLst>
          </p:cNvPr>
          <p:cNvSpPr txBox="1"/>
          <p:nvPr/>
        </p:nvSpPr>
        <p:spPr>
          <a:xfrm>
            <a:off x="5911260" y="4710102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07F00-E495-40D4-A720-A3D4F382568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990109" y="2988410"/>
            <a:ext cx="1921151" cy="373011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A1E37C-359B-4043-93BB-A1F00192A9CB}"/>
              </a:ext>
            </a:extLst>
          </p:cNvPr>
          <p:cNvCxnSpPr>
            <a:cxnSpLocks/>
          </p:cNvCxnSpPr>
          <p:nvPr/>
        </p:nvCxnSpPr>
        <p:spPr>
          <a:xfrm flipH="1" flipV="1">
            <a:off x="3355450" y="3499293"/>
            <a:ext cx="5337168" cy="340399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8FECD-6A71-453B-9E41-5DDB6C8F2E7F}"/>
              </a:ext>
            </a:extLst>
          </p:cNvPr>
          <p:cNvCxnSpPr>
            <a:cxnSpLocks/>
          </p:cNvCxnSpPr>
          <p:nvPr/>
        </p:nvCxnSpPr>
        <p:spPr>
          <a:xfrm flipH="1" flipV="1">
            <a:off x="3516105" y="3361421"/>
            <a:ext cx="2343379" cy="274595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41428-C771-4296-9F42-6DD82EF7FCEE}"/>
              </a:ext>
            </a:extLst>
          </p:cNvPr>
          <p:cNvGrpSpPr/>
          <p:nvPr/>
        </p:nvGrpSpPr>
        <p:grpSpPr>
          <a:xfrm>
            <a:off x="782420" y="4180004"/>
            <a:ext cx="3837287" cy="2340066"/>
            <a:chOff x="782420" y="4180004"/>
            <a:chExt cx="3837287" cy="23400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51EAFF-72B5-4F39-86E3-AB50E015EEE7}"/>
                </a:ext>
              </a:extLst>
            </p:cNvPr>
            <p:cNvSpPr/>
            <p:nvPr/>
          </p:nvSpPr>
          <p:spPr>
            <a:xfrm>
              <a:off x="782420" y="4180004"/>
              <a:ext cx="3837287" cy="23400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2B0432-40A4-4201-BAAB-628384B8F7E5}"/>
                </a:ext>
              </a:extLst>
            </p:cNvPr>
            <p:cNvSpPr txBox="1"/>
            <p:nvPr/>
          </p:nvSpPr>
          <p:spPr>
            <a:xfrm>
              <a:off x="1503199" y="4231990"/>
              <a:ext cx="239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End Result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198E85-DB4C-46D4-9ED8-5493E7A25676}"/>
                </a:ext>
              </a:extLst>
            </p:cNvPr>
            <p:cNvSpPr/>
            <p:nvPr/>
          </p:nvSpPr>
          <p:spPr>
            <a:xfrm>
              <a:off x="1008221" y="4710101"/>
              <a:ext cx="3412703" cy="14998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26D31-D5DA-4EDE-89E5-7EE6BF9B9DFB}"/>
                </a:ext>
              </a:extLst>
            </p:cNvPr>
            <p:cNvSpPr txBox="1"/>
            <p:nvPr/>
          </p:nvSpPr>
          <p:spPr>
            <a:xfrm>
              <a:off x="1362457" y="4765217"/>
              <a:ext cx="27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MainService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C90C61-5B17-487D-98B1-DAE728C08E05}"/>
                </a:ext>
              </a:extLst>
            </p:cNvPr>
            <p:cNvSpPr txBox="1"/>
            <p:nvPr/>
          </p:nvSpPr>
          <p:spPr>
            <a:xfrm>
              <a:off x="1418116" y="5183073"/>
              <a:ext cx="2700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ProdRepository</a:t>
              </a:r>
              <a:endParaRPr lang="en-US" dirty="0">
                <a:solidFill>
                  <a:schemeClr val="tx2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1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 animBg="1"/>
      <p:bldP spid="11" grpId="0"/>
      <p:bldP spid="12" grpId="0"/>
      <p:bldP spid="15" grpId="0" animBg="1"/>
      <p:bldP spid="16" grpId="0"/>
      <p:bldP spid="17" grpId="0"/>
      <p:bldP spid="18" grpId="0"/>
      <p:bldP spid="20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Instantiate container</a:t>
            </a:r>
          </a:p>
          <a:p>
            <a:pPr lvl="1"/>
            <a:r>
              <a:rPr lang="en-US" dirty="0"/>
              <a:t>Hold it in state</a:t>
            </a:r>
          </a:p>
          <a:p>
            <a:r>
              <a:rPr lang="en-US" dirty="0"/>
              <a:t>Associate classes with interface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When class instance desired, ask container for it using interface</a:t>
            </a:r>
          </a:p>
          <a:p>
            <a:r>
              <a:rPr lang="en-US" dirty="0"/>
              <a:t>When new dependency required</a:t>
            </a:r>
          </a:p>
          <a:p>
            <a:pPr lvl="1"/>
            <a:r>
              <a:rPr lang="en-US" dirty="0"/>
              <a:t>Add it to registrations</a:t>
            </a:r>
          </a:p>
          <a:p>
            <a:pPr lvl="1"/>
            <a:r>
              <a:rPr lang="en-US" dirty="0"/>
              <a:t>Inject it anywhere it is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011A-B0A1-4F7D-BC4D-F55ADBEC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DiForTheDevGuy.ContainerIntro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36F-FEBF-4E23-B0EA-825A97D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A8FFBA-72C1-4BA2-9CC1-838DF3596ED6}"/>
              </a:ext>
            </a:extLst>
          </p:cNvPr>
          <p:cNvSpPr/>
          <p:nvPr/>
        </p:nvSpPr>
        <p:spPr>
          <a:xfrm>
            <a:off x="786384" y="1737361"/>
            <a:ext cx="3634540" cy="21946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E3FCA-3415-4A92-A768-857E7EF93B39}"/>
              </a:ext>
            </a:extLst>
          </p:cNvPr>
          <p:cNvSpPr txBox="1"/>
          <p:nvPr/>
        </p:nvSpPr>
        <p:spPr>
          <a:xfrm>
            <a:off x="1274380" y="1816608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5452-FF02-4124-AD8B-E8C84DA3090D}"/>
              </a:ext>
            </a:extLst>
          </p:cNvPr>
          <p:cNvSpPr txBox="1"/>
          <p:nvPr/>
        </p:nvSpPr>
        <p:spPr>
          <a:xfrm>
            <a:off x="1003465" y="2434412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SuperheroService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CDC6-A685-4967-82DC-FB9E2F994E8D}"/>
              </a:ext>
            </a:extLst>
          </p:cNvPr>
          <p:cNvSpPr txBox="1"/>
          <p:nvPr/>
        </p:nvSpPr>
        <p:spPr>
          <a:xfrm>
            <a:off x="1003465" y="3173076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ILogger -&gt; </a:t>
            </a:r>
            <a:r>
              <a:rPr lang="en-US" dirty="0" err="1">
                <a:solidFill>
                  <a:schemeClr val="bg1"/>
                </a:solidFill>
              </a:rPr>
              <a:t>ConsoleLogger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1C23E-060F-45E3-AD64-53F4AA8C0993}"/>
              </a:ext>
            </a:extLst>
          </p:cNvPr>
          <p:cNvSpPr txBox="1"/>
          <p:nvPr/>
        </p:nvSpPr>
        <p:spPr>
          <a:xfrm>
            <a:off x="1003464" y="2803744"/>
            <a:ext cx="33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IRepository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AvengerRepository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D4A3D-F215-48C7-994C-DA3ADE772737}"/>
              </a:ext>
            </a:extLst>
          </p:cNvPr>
          <p:cNvSpPr/>
          <p:nvPr/>
        </p:nvSpPr>
        <p:spPr>
          <a:xfrm>
            <a:off x="4917018" y="1737359"/>
            <a:ext cx="6412042" cy="386035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4F9F8-10DD-43CC-A97B-D4D36AE465C7}"/>
              </a:ext>
            </a:extLst>
          </p:cNvPr>
          <p:cNvSpPr txBox="1"/>
          <p:nvPr/>
        </p:nvSpPr>
        <p:spPr>
          <a:xfrm>
            <a:off x="7020059" y="1814819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2BBB1-AF0D-4F3D-966D-B64B1A5E73CE}"/>
              </a:ext>
            </a:extLst>
          </p:cNvPr>
          <p:cNvSpPr/>
          <p:nvPr/>
        </p:nvSpPr>
        <p:spPr>
          <a:xfrm>
            <a:off x="5504214" y="2440379"/>
            <a:ext cx="2395728" cy="14916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BBD3-281C-484D-9ED9-3FF9BA169D47}"/>
              </a:ext>
            </a:extLst>
          </p:cNvPr>
          <p:cNvSpPr txBox="1"/>
          <p:nvPr/>
        </p:nvSpPr>
        <p:spPr>
          <a:xfrm>
            <a:off x="5859483" y="247723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SuperheroService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11D73-C06F-4187-B3EA-9D17BF08C1D5}"/>
              </a:ext>
            </a:extLst>
          </p:cNvPr>
          <p:cNvSpPr txBox="1"/>
          <p:nvPr/>
        </p:nvSpPr>
        <p:spPr>
          <a:xfrm>
            <a:off x="5593279" y="288343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4B0B-D7A6-4BF5-B386-7AF493171CFC}"/>
              </a:ext>
            </a:extLst>
          </p:cNvPr>
          <p:cNvSpPr txBox="1"/>
          <p:nvPr/>
        </p:nvSpPr>
        <p:spPr>
          <a:xfrm>
            <a:off x="5870370" y="3193360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IRepository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2A33A-17F4-4BA8-BFF3-401F40A43D12}"/>
              </a:ext>
            </a:extLst>
          </p:cNvPr>
          <p:cNvSpPr/>
          <p:nvPr/>
        </p:nvSpPr>
        <p:spPr>
          <a:xfrm>
            <a:off x="8337349" y="2918370"/>
            <a:ext cx="2395728" cy="1255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769CD-1B30-431C-96C0-E3B441FF2461}"/>
              </a:ext>
            </a:extLst>
          </p:cNvPr>
          <p:cNvSpPr txBox="1"/>
          <p:nvPr/>
        </p:nvSpPr>
        <p:spPr>
          <a:xfrm>
            <a:off x="8426414" y="2955229"/>
            <a:ext cx="225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AvengerRepository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CFC9-1A32-4C66-A02C-4A104E3E842F}"/>
              </a:ext>
            </a:extLst>
          </p:cNvPr>
          <p:cNvSpPr txBox="1"/>
          <p:nvPr/>
        </p:nvSpPr>
        <p:spPr>
          <a:xfrm>
            <a:off x="8426414" y="336142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4ABAF-07E1-40CF-A18A-9EC648B298D6}"/>
              </a:ext>
            </a:extLst>
          </p:cNvPr>
          <p:cNvSpPr txBox="1"/>
          <p:nvPr/>
        </p:nvSpPr>
        <p:spPr>
          <a:xfrm>
            <a:off x="8703505" y="3671350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55792-492E-41BF-9604-E67FFDA3B074}"/>
              </a:ext>
            </a:extLst>
          </p:cNvPr>
          <p:cNvSpPr/>
          <p:nvPr/>
        </p:nvSpPr>
        <p:spPr>
          <a:xfrm>
            <a:off x="5822195" y="4267051"/>
            <a:ext cx="2395728" cy="857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D95AF-834A-4AF2-B92A-A96D4AEB0504}"/>
              </a:ext>
            </a:extLst>
          </p:cNvPr>
          <p:cNvSpPr txBox="1"/>
          <p:nvPr/>
        </p:nvSpPr>
        <p:spPr>
          <a:xfrm>
            <a:off x="6094332" y="4303910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ConsoleLogger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FF479-0349-41D5-B5BC-B7A794135BAC}"/>
              </a:ext>
            </a:extLst>
          </p:cNvPr>
          <p:cNvSpPr txBox="1"/>
          <p:nvPr/>
        </p:nvSpPr>
        <p:spPr>
          <a:xfrm>
            <a:off x="5911260" y="4710102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07F00-E495-40D4-A720-A3D4F382568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329190" y="2988410"/>
            <a:ext cx="1582072" cy="373012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A1E37C-359B-4043-93BB-A1F00192A9CB}"/>
              </a:ext>
            </a:extLst>
          </p:cNvPr>
          <p:cNvCxnSpPr>
            <a:cxnSpLocks/>
          </p:cNvCxnSpPr>
          <p:nvPr/>
        </p:nvCxnSpPr>
        <p:spPr>
          <a:xfrm flipH="1" flipV="1">
            <a:off x="3355450" y="3499293"/>
            <a:ext cx="5337168" cy="340399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8FECD-6A71-453B-9E41-5DDB6C8F2E7F}"/>
              </a:ext>
            </a:extLst>
          </p:cNvPr>
          <p:cNvCxnSpPr>
            <a:cxnSpLocks/>
          </p:cNvCxnSpPr>
          <p:nvPr/>
        </p:nvCxnSpPr>
        <p:spPr>
          <a:xfrm flipH="1" flipV="1">
            <a:off x="3516105" y="3361421"/>
            <a:ext cx="2343379" cy="274595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41428-C771-4296-9F42-6DD82EF7FCEE}"/>
              </a:ext>
            </a:extLst>
          </p:cNvPr>
          <p:cNvGrpSpPr/>
          <p:nvPr/>
        </p:nvGrpSpPr>
        <p:grpSpPr>
          <a:xfrm>
            <a:off x="782420" y="4180004"/>
            <a:ext cx="3837287" cy="2340066"/>
            <a:chOff x="782420" y="4180004"/>
            <a:chExt cx="3837287" cy="23400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51EAFF-72B5-4F39-86E3-AB50E015EEE7}"/>
                </a:ext>
              </a:extLst>
            </p:cNvPr>
            <p:cNvSpPr/>
            <p:nvPr/>
          </p:nvSpPr>
          <p:spPr>
            <a:xfrm>
              <a:off x="782420" y="4180004"/>
              <a:ext cx="3837287" cy="23400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2B0432-40A4-4201-BAAB-628384B8F7E5}"/>
                </a:ext>
              </a:extLst>
            </p:cNvPr>
            <p:cNvSpPr txBox="1"/>
            <p:nvPr/>
          </p:nvSpPr>
          <p:spPr>
            <a:xfrm>
              <a:off x="1503199" y="4231990"/>
              <a:ext cx="239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End Result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198E85-DB4C-46D4-9ED8-5493E7A25676}"/>
                </a:ext>
              </a:extLst>
            </p:cNvPr>
            <p:cNvSpPr/>
            <p:nvPr/>
          </p:nvSpPr>
          <p:spPr>
            <a:xfrm>
              <a:off x="1008221" y="4710101"/>
              <a:ext cx="3412703" cy="14998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26D31-D5DA-4EDE-89E5-7EE6BF9B9DFB}"/>
                </a:ext>
              </a:extLst>
            </p:cNvPr>
            <p:cNvSpPr txBox="1"/>
            <p:nvPr/>
          </p:nvSpPr>
          <p:spPr>
            <a:xfrm>
              <a:off x="1362457" y="4765217"/>
              <a:ext cx="27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SuperheroService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C90C61-5B17-487D-98B1-DAE728C08E05}"/>
                </a:ext>
              </a:extLst>
            </p:cNvPr>
            <p:cNvSpPr txBox="1"/>
            <p:nvPr/>
          </p:nvSpPr>
          <p:spPr>
            <a:xfrm>
              <a:off x="1418116" y="5183073"/>
              <a:ext cx="2700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AvengerRepository</a:t>
              </a:r>
              <a:endParaRPr lang="en-US" dirty="0">
                <a:solidFill>
                  <a:schemeClr val="tx2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80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FD81EE-227A-4687-9C1A-8DE16596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31FA91-5323-4005-BA41-D3ABF514E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animate2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800" y="-951230"/>
            <a:ext cx="9083040" cy="51092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5680" y="2692400"/>
            <a:ext cx="1008888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1" y="5364542"/>
            <a:ext cx="5947409" cy="52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030" y="5328921"/>
            <a:ext cx="2147714" cy="570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15" y="3242092"/>
            <a:ext cx="1240019" cy="1450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9" y="3239687"/>
            <a:ext cx="1240427" cy="1448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0" y="3246717"/>
            <a:ext cx="1234063" cy="1440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97" y="3160579"/>
            <a:ext cx="1307832" cy="1527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52" y="3156030"/>
            <a:ext cx="1308820" cy="15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7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7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7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7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7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7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7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CA3-998A-45A8-9264-78552A03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4DF4-CA31-47C8-AC9F-EE32AECD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will deal only with the abstractions</a:t>
            </a:r>
          </a:p>
          <a:p>
            <a:pPr lvl="1"/>
            <a:r>
              <a:rPr lang="en-US" dirty="0"/>
              <a:t>Ideally they should reside in a separate project</a:t>
            </a:r>
          </a:p>
          <a:p>
            <a:r>
              <a:rPr lang="en-US" dirty="0"/>
              <a:t>Unit tests will have separate “test implementation” of each interface</a:t>
            </a:r>
          </a:p>
          <a:p>
            <a:r>
              <a:rPr lang="en-US" dirty="0"/>
              <a:t>Production implementation may be performing non-test-friendly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05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CA3-998A-45A8-9264-78552A03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4DF4-CA31-47C8-AC9F-EE32AECD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either create “test classes” or use a mocking framework</a:t>
            </a:r>
          </a:p>
          <a:p>
            <a:r>
              <a:rPr lang="en-US" dirty="0"/>
              <a:t>I’ll be using MOQ – others include:</a:t>
            </a:r>
          </a:p>
          <a:p>
            <a:pPr lvl="1"/>
            <a:r>
              <a:rPr lang="en-US" dirty="0" err="1"/>
              <a:t>RhinoMocks</a:t>
            </a:r>
            <a:endParaRPr lang="en-US" dirty="0"/>
          </a:p>
          <a:p>
            <a:pPr lvl="1"/>
            <a:r>
              <a:rPr lang="en-US" dirty="0" err="1"/>
              <a:t>JustMock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3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5E17-544C-4850-A8B0-7F939685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0618-C69B-4A7E-8A45-D8C251BC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Couples with an interface to create a virtual implementation</a:t>
            </a:r>
          </a:p>
          <a:p>
            <a:r>
              <a:rPr lang="en-US" dirty="0"/>
              <a:t>Each coupling instance can be extensively configured for input and output</a:t>
            </a:r>
          </a:p>
          <a:p>
            <a:r>
              <a:rPr lang="en-US" dirty="0"/>
              <a:t>Resulting virtual implementation is injected into class being tested</a:t>
            </a:r>
          </a:p>
          <a:p>
            <a:r>
              <a:rPr lang="en-US" dirty="0"/>
              <a:t>Normal product injections are thus replaced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3CBC-40E4-44D8-A65E-316F851D3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DiForDevGuy.UnitTesting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ECF-B82D-4635-96C9-B8344897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F0B-60F5-47AA-B4B3-07F7E9A7A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F0E3-9D21-4E2D-BFC7-C62E38B7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7AC55-9471-4520-9A6C-252F5287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StructureMap </a:t>
            </a:r>
            <a:r>
              <a:rPr lang="en-US" sz="3200" i="1" dirty="0"/>
              <a:t>(first and now </a:t>
            </a:r>
            <a:r>
              <a:rPr lang="en-US" sz="3200" i="1" dirty="0" err="1"/>
              <a:t>sunsetted</a:t>
            </a:r>
            <a:r>
              <a:rPr lang="en-US" sz="3200" i="1" dirty="0"/>
              <a:t>)</a:t>
            </a:r>
            <a:endParaRPr lang="en-US" i="1" dirty="0"/>
          </a:p>
          <a:p>
            <a:r>
              <a:rPr lang="en-US" dirty="0"/>
              <a:t>NInject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Castle Windsor</a:t>
            </a:r>
          </a:p>
          <a:p>
            <a:r>
              <a:rPr lang="en-US" dirty="0"/>
              <a:t>Autofac</a:t>
            </a:r>
          </a:p>
          <a:p>
            <a:r>
              <a:rPr lang="en-US" dirty="0"/>
              <a:t>MEF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83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03DE-45CE-4AE5-AC13-213D8C75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C29E-3903-48A1-A704-AE3DBD3E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for property injection</a:t>
            </a:r>
          </a:p>
          <a:p>
            <a:pPr lvl="1"/>
            <a:r>
              <a:rPr lang="en-US" dirty="0"/>
              <a:t>StructureMap and Unity require attribute</a:t>
            </a:r>
          </a:p>
          <a:p>
            <a:r>
              <a:rPr lang="en-US" dirty="0"/>
              <a:t>Handling of multiple constructors</a:t>
            </a:r>
          </a:p>
          <a:p>
            <a:pPr lvl="1"/>
            <a:r>
              <a:rPr lang="en-US" dirty="0"/>
              <a:t>“Most parameters” typically used. Some use attribute to override.</a:t>
            </a:r>
          </a:p>
          <a:p>
            <a:r>
              <a:rPr lang="en-US" dirty="0"/>
              <a:t>Handling of recursive resolves</a:t>
            </a:r>
          </a:p>
          <a:p>
            <a:pPr lvl="1"/>
            <a:r>
              <a:rPr lang="en-US" dirty="0"/>
              <a:t>Castle &amp; Autofac give error. Others overflow the stack.</a:t>
            </a:r>
          </a:p>
        </p:txBody>
      </p:sp>
    </p:spTree>
    <p:extLst>
      <p:ext uri="{BB962C8B-B14F-4D97-AF65-F5344CB8AC3E}">
        <p14:creationId xmlns:p14="http://schemas.microsoft.com/office/powerpoint/2010/main" val="37528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03DE-45CE-4AE5-AC13-213D8C75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C29E-3903-48A1-A704-AE3DBD3E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ways of registering.</a:t>
            </a:r>
          </a:p>
          <a:p>
            <a:r>
              <a:rPr lang="en-US" dirty="0"/>
              <a:t>Force registration of concrete classes.</a:t>
            </a:r>
          </a:p>
          <a:p>
            <a:r>
              <a:rPr lang="en-US" dirty="0"/>
              <a:t>Registration syntax differences.</a:t>
            </a:r>
          </a:p>
          <a:p>
            <a:r>
              <a:rPr lang="en-US" dirty="0"/>
              <a:t>Lifetime or instantiation modes.</a:t>
            </a:r>
          </a:p>
          <a:p>
            <a:r>
              <a:rPr lang="en-US" dirty="0"/>
              <a:t>Integration NuGet packages.</a:t>
            </a:r>
          </a:p>
          <a:p>
            <a:r>
              <a:rPr lang="en-US" dirty="0"/>
              <a:t>Resolving syntax differences.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736FE-880A-4D0F-9F92-C8E745D60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409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58A48-2C1A-4144-8EFC-8BCE59A5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Libs in Brief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267B8-76E1-4814-AFF8-0ACFCBA3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Implementations differ lib to lib</a:t>
            </a:r>
          </a:p>
          <a:p>
            <a:r>
              <a:rPr lang="en-US" sz="3600" dirty="0"/>
              <a:t>Some libs have it built-in (Angular, Aurelia)</a:t>
            </a:r>
          </a:p>
          <a:p>
            <a:r>
              <a:rPr lang="en-US" sz="3600" dirty="0"/>
              <a:t>Some libs have 3</a:t>
            </a:r>
            <a:r>
              <a:rPr lang="en-US" sz="3600" baseline="30000" dirty="0"/>
              <a:t>rd</a:t>
            </a:r>
            <a:r>
              <a:rPr lang="en-US" sz="3600" dirty="0"/>
              <a:t> party solutions for that lib (Vue, Knockout)</a:t>
            </a:r>
          </a:p>
          <a:p>
            <a:r>
              <a:rPr lang="en-US" sz="3600" dirty="0" err="1"/>
              <a:t>IoC</a:t>
            </a:r>
            <a:r>
              <a:rPr lang="en-US" sz="3600" dirty="0"/>
              <a:t> is at the heart of most library architectures</a:t>
            </a:r>
          </a:p>
          <a:p>
            <a:pPr lvl="1"/>
            <a:r>
              <a:rPr lang="en-US" sz="3200" dirty="0"/>
              <a:t>Something is in charge of resolving</a:t>
            </a:r>
          </a:p>
          <a:p>
            <a:pPr lvl="1"/>
            <a:r>
              <a:rPr lang="en-US" sz="3200" dirty="0"/>
              <a:t>Task that is typically built into advanced libraries</a:t>
            </a:r>
          </a:p>
          <a:p>
            <a:r>
              <a:rPr lang="en-US" sz="3600" dirty="0"/>
              <a:t>Not known for “one-tool-to-rule-them-all”</a:t>
            </a:r>
          </a:p>
          <a:p>
            <a:pPr lvl="1"/>
            <a:r>
              <a:rPr lang="en-US" sz="3200" dirty="0"/>
              <a:t>Though there are OSS solutions out there</a:t>
            </a:r>
          </a:p>
        </p:txBody>
      </p:sp>
    </p:spTree>
    <p:extLst>
      <p:ext uri="{BB962C8B-B14F-4D97-AF65-F5344CB8AC3E}">
        <p14:creationId xmlns:p14="http://schemas.microsoft.com/office/powerpoint/2010/main" val="9343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0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(Autofac, Ninject, CW)</a:t>
            </a:r>
          </a:p>
        </p:txBody>
      </p:sp>
    </p:spTree>
    <p:extLst>
      <p:ext uri="{BB962C8B-B14F-4D97-AF65-F5344CB8AC3E}">
        <p14:creationId xmlns:p14="http://schemas.microsoft.com/office/powerpoint/2010/main" val="37388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463307" cy="5055457"/>
          </a:xfrm>
        </p:spPr>
        <p:txBody>
          <a:bodyPr/>
          <a:lstStyle/>
          <a:p>
            <a:r>
              <a:rPr lang="en-US" dirty="0"/>
              <a:t>Building Multi-Client End-to-End</a:t>
            </a:r>
            <a:br>
              <a:rPr lang="en-US" dirty="0"/>
            </a:br>
            <a:r>
              <a:rPr lang="en-US" dirty="0"/>
              <a:t>Service Oriented Applications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/>
              <a:t>Knockout &amp; Angular Editions</a:t>
            </a:r>
          </a:p>
          <a:p>
            <a:r>
              <a:rPr lang="en-US" dirty="0"/>
              <a:t>Developing Extensible Software</a:t>
            </a:r>
          </a:p>
          <a:p>
            <a:r>
              <a:rPr lang="en-US" dirty="0"/>
              <a:t>WCF End-to-End</a:t>
            </a:r>
          </a:p>
          <a:p>
            <a:r>
              <a:rPr lang="en-US" dirty="0"/>
              <a:t>WCF Power Topics</a:t>
            </a:r>
          </a:p>
          <a:p>
            <a:r>
              <a:rPr lang="en-US"/>
              <a:t>Design &amp; Build AngularJS Component-based Applications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" y="2978520"/>
            <a:ext cx="3051543" cy="732371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128437" y="5383687"/>
            <a:ext cx="6422236" cy="1155336"/>
          </a:xfrm>
          <a:prstGeom prst="rect">
            <a:avLst/>
          </a:prstGeom>
        </p:spPr>
        <p:txBody>
          <a:bodyPr/>
          <a:lstStyle>
            <a:lvl1pPr algn="l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tx1"/>
                </a:solidFill>
                <a:latin typeface="+mj-lt"/>
                <a:ea typeface="Montserrat Ultra Light" charset="0"/>
                <a:cs typeface="Montserrat Ultra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Individuals and organizations start for free at </a:t>
            </a:r>
            <a:r>
              <a:rPr lang="en-US" dirty="0">
                <a:solidFill>
                  <a:srgbClr val="E80A89"/>
                </a:solidFill>
                <a:latin typeface="Gotham Book" charset="0"/>
                <a:ea typeface="Gotham Book" charset="0"/>
                <a:cs typeface="Gotham Book" charset="0"/>
              </a:rPr>
              <a:t>pluralsight.com</a:t>
            </a:r>
          </a:p>
        </p:txBody>
      </p:sp>
    </p:spTree>
    <p:extLst>
      <p:ext uri="{BB962C8B-B14F-4D97-AF65-F5344CB8AC3E}">
        <p14:creationId xmlns:p14="http://schemas.microsoft.com/office/powerpoint/2010/main" val="72397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Transient</a:t>
            </a:r>
          </a:p>
          <a:p>
            <a:r>
              <a:rPr lang="en-US" sz="4800" dirty="0"/>
              <a:t>Singleton</a:t>
            </a:r>
          </a:p>
          <a:p>
            <a:r>
              <a:rPr lang="en-US" sz="4800" dirty="0"/>
              <a:t>Scoped</a:t>
            </a:r>
          </a:p>
        </p:txBody>
      </p:sp>
    </p:spTree>
    <p:extLst>
      <p:ext uri="{BB962C8B-B14F-4D97-AF65-F5344CB8AC3E}">
        <p14:creationId xmlns:p14="http://schemas.microsoft.com/office/powerpoint/2010/main" val="6251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Transient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implementation</a:t>
            </a:r>
          </a:p>
          <a:p>
            <a:pPr lvl="1"/>
            <a:r>
              <a:rPr lang="en-US" dirty="0"/>
              <a:t>MEF is exception</a:t>
            </a:r>
          </a:p>
          <a:p>
            <a:r>
              <a:rPr lang="en-US" dirty="0"/>
              <a:t>Lifetime of resolved object equated to scope of variable you set it to</a:t>
            </a:r>
          </a:p>
          <a:p>
            <a:r>
              <a:rPr lang="en-US" dirty="0"/>
              <a:t>Container serves you object and does not hang on to anything</a:t>
            </a:r>
          </a:p>
          <a:p>
            <a:r>
              <a:rPr lang="en-US" dirty="0"/>
              <a:t>When usage of object goes out of scope, it’s stack pointer is removed and it is GC-eligible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BC27-DE67-4B8B-B68A-81099E717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465127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Transient</a:t>
            </a:r>
          </a:p>
        </p:txBody>
      </p:sp>
    </p:spTree>
    <p:extLst>
      <p:ext uri="{BB962C8B-B14F-4D97-AF65-F5344CB8AC3E}">
        <p14:creationId xmlns:p14="http://schemas.microsoft.com/office/powerpoint/2010/main" val="109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Container resolves object and hangs on to it</a:t>
            </a:r>
          </a:p>
          <a:p>
            <a:r>
              <a:rPr lang="en-US" dirty="0"/>
              <a:t>All subsequent resolves serve up same instance</a:t>
            </a:r>
          </a:p>
          <a:p>
            <a:r>
              <a:rPr lang="en-US" dirty="0"/>
              <a:t>Object can hold state between resolves</a:t>
            </a:r>
          </a:p>
          <a:p>
            <a:r>
              <a:rPr lang="en-US" dirty="0"/>
              <a:t>Object released </a:t>
            </a:r>
            <a:r>
              <a:rPr lang="en-US" i="1" dirty="0"/>
              <a:t>(stack-pointer)</a:t>
            </a:r>
            <a:r>
              <a:rPr lang="en-US" dirty="0"/>
              <a:t> by container when container disposed </a:t>
            </a:r>
            <a:r>
              <a:rPr lang="en-US" i="1" dirty="0"/>
              <a:t>(or if involved in instance-scope)</a:t>
            </a:r>
          </a:p>
          <a:p>
            <a:r>
              <a:rPr lang="en-US" dirty="0"/>
              <a:t>Scenario-driven but very useful</a:t>
            </a:r>
          </a:p>
        </p:txBody>
      </p:sp>
    </p:spTree>
    <p:extLst>
      <p:ext uri="{BB962C8B-B14F-4D97-AF65-F5344CB8AC3E}">
        <p14:creationId xmlns:p14="http://schemas.microsoft.com/office/powerpoint/2010/main" val="38983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container has this feature</a:t>
            </a:r>
          </a:p>
          <a:p>
            <a:r>
              <a:rPr lang="en-US" dirty="0"/>
              <a:t>Autofac: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SingleInstance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r>
              <a:rPr lang="en-US" dirty="0"/>
              <a:t>NInject: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InSingletonScope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r>
              <a:rPr lang="en-US" dirty="0" err="1"/>
              <a:t>CastleWindsor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LifeStyleSingleton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to end of “Component”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280C-C893-4D19-B421-2627B0B9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83516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Singleton</a:t>
            </a:r>
          </a:p>
        </p:txBody>
      </p:sp>
    </p:spTree>
    <p:extLst>
      <p:ext uri="{BB962C8B-B14F-4D97-AF65-F5344CB8AC3E}">
        <p14:creationId xmlns:p14="http://schemas.microsoft.com/office/powerpoint/2010/main" val="33785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</a:t>
            </a:r>
            <a:r>
              <a:rPr lang="en-US" sz="4000" dirty="0"/>
              <a:t> 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Disposable object references are held by container</a:t>
            </a:r>
          </a:p>
          <a:p>
            <a:pPr lvl="1"/>
            <a:r>
              <a:rPr lang="en-US" dirty="0"/>
              <a:t>Even after object’s usage scope appears to end</a:t>
            </a:r>
          </a:p>
          <a:p>
            <a:r>
              <a:rPr lang="en-US" dirty="0"/>
              <a:t>GC will not be able to claim it</a:t>
            </a:r>
          </a:p>
          <a:p>
            <a:r>
              <a:rPr lang="en-US" dirty="0"/>
              <a:t>If done excessively, can result in memory exhaustion</a:t>
            </a:r>
          </a:p>
        </p:txBody>
      </p:sp>
    </p:spTree>
    <p:extLst>
      <p:ext uri="{BB962C8B-B14F-4D97-AF65-F5344CB8AC3E}">
        <p14:creationId xmlns:p14="http://schemas.microsoft.com/office/powerpoint/2010/main" val="6108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6139"/>
            <a:ext cx="10972800" cy="4525433"/>
          </a:xfrm>
        </p:spPr>
        <p:txBody>
          <a:bodyPr/>
          <a:lstStyle/>
          <a:p>
            <a:r>
              <a:rPr lang="en-US" dirty="0"/>
              <a:t>REASON:</a:t>
            </a:r>
          </a:p>
          <a:p>
            <a:pPr lvl="1"/>
            <a:r>
              <a:rPr lang="en-US" dirty="0"/>
              <a:t> Container doesn’t know when you may want to “dispose”</a:t>
            </a:r>
          </a:p>
          <a:p>
            <a:pPr lvl="1"/>
            <a:r>
              <a:rPr lang="en-US" dirty="0"/>
              <a:t>Container doesn’t know what unmanaged resources are at play nor when to dispose them</a:t>
            </a:r>
          </a:p>
          <a:p>
            <a:pPr lvl="1"/>
            <a:r>
              <a:rPr lang="en-US" dirty="0"/>
              <a:t>Object’s resources may still be doing work even after your apparent usage is complete</a:t>
            </a:r>
          </a:p>
        </p:txBody>
      </p:sp>
    </p:spTree>
    <p:extLst>
      <p:ext uri="{BB962C8B-B14F-4D97-AF65-F5344CB8AC3E}">
        <p14:creationId xmlns:p14="http://schemas.microsoft.com/office/powerpoint/2010/main" val="29718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container has this feature</a:t>
            </a:r>
          </a:p>
          <a:p>
            <a:r>
              <a:rPr lang="en-US" dirty="0"/>
              <a:t>Autofac: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InstancePerLifetimeScope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BeginLifetimeScope</a:t>
            </a:r>
            <a:r>
              <a:rPr lang="en-US" dirty="0"/>
              <a:t> to wrap object resolve and usage</a:t>
            </a:r>
          </a:p>
          <a:p>
            <a:r>
              <a:rPr lang="en-US" dirty="0"/>
              <a:t>NInject: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InScope</a:t>
            </a:r>
            <a:r>
              <a:rPr lang="en-US" dirty="0">
                <a:latin typeface="Consolas" panose="020B0609020204030204" pitchFamily="49" charset="0"/>
              </a:rPr>
              <a:t>(=&gt;)</a:t>
            </a:r>
            <a:r>
              <a:rPr lang="en-US" dirty="0"/>
              <a:t> to end of registration – lambda returns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Can set different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r>
              <a:rPr lang="en-US" dirty="0"/>
              <a:t> before </a:t>
            </a:r>
            <a:r>
              <a:rPr lang="en-US" dirty="0">
                <a:latin typeface="Consolas" panose="020B0609020204030204" pitchFamily="49" charset="0"/>
              </a:rPr>
              <a:t>Get&lt;&gt;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Dispose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r>
              <a:rPr lang="en-US" dirty="0"/>
              <a:t> when done</a:t>
            </a:r>
          </a:p>
          <a:p>
            <a:r>
              <a:rPr lang="en-US" dirty="0" err="1"/>
              <a:t>CastleWindsor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LifeStyleScoped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to end of “Component”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BeginScope</a:t>
            </a:r>
            <a:r>
              <a:rPr lang="en-US" dirty="0"/>
              <a:t> on the container to wrap resolve (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to call </a:t>
            </a:r>
            <a:r>
              <a:rPr lang="en-US" dirty="0" err="1">
                <a:latin typeface="Consolas" panose="020B0609020204030204" pitchFamily="49" charset="0"/>
              </a:rPr>
              <a:t>BeginScope</a:t>
            </a:r>
            <a:r>
              <a:rPr lang="en-US" dirty="0"/>
              <a:t> as the “master” scope after container built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280C-C893-4D19-B421-2627B0B9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37319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Scoped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34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Lifetime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104828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(Autofac)</a:t>
            </a:r>
          </a:p>
        </p:txBody>
      </p:sp>
    </p:spTree>
    <p:extLst>
      <p:ext uri="{BB962C8B-B14F-4D97-AF65-F5344CB8AC3E}">
        <p14:creationId xmlns:p14="http://schemas.microsoft.com/office/powerpoint/2010/main" val="39381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of resolving components needed, when they’re needed</a:t>
            </a:r>
          </a:p>
          <a:p>
            <a:r>
              <a:rPr lang="en-US" dirty="0"/>
              <a:t>Component needs vary method to method in consuming class</a:t>
            </a:r>
          </a:p>
          <a:p>
            <a:r>
              <a:rPr lang="en-US" dirty="0"/>
              <a:t>Overcome injection of unused components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0632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11C-B60A-4CCB-88FA-EF70AD28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94AB-1238-412F-9EAC-830689DC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terms</a:t>
            </a:r>
          </a:p>
          <a:p>
            <a:r>
              <a:rPr lang="en-US" dirty="0"/>
              <a:t>Problem spaces</a:t>
            </a:r>
          </a:p>
          <a:p>
            <a:r>
              <a:rPr lang="en-US" dirty="0"/>
              <a:t>Fixing the problems</a:t>
            </a:r>
          </a:p>
          <a:p>
            <a:pPr lvl="1"/>
            <a:r>
              <a:rPr lang="en-US" dirty="0"/>
              <a:t>Ensuring testability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Causing new problems</a:t>
            </a:r>
          </a:p>
        </p:txBody>
      </p:sp>
    </p:spTree>
    <p:extLst>
      <p:ext uri="{BB962C8B-B14F-4D97-AF65-F5344CB8AC3E}">
        <p14:creationId xmlns:p14="http://schemas.microsoft.com/office/powerpoint/2010/main" val="33766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a “creation” class to performing container-based resolving</a:t>
            </a:r>
          </a:p>
          <a:p>
            <a:r>
              <a:rPr lang="en-US" dirty="0"/>
              <a:t>“Creation” class is abstracted and registered</a:t>
            </a:r>
          </a:p>
          <a:p>
            <a:r>
              <a:rPr lang="en-US" dirty="0"/>
              <a:t>It is what is injected into consumer constructor, then used in methods</a:t>
            </a:r>
          </a:p>
          <a:p>
            <a:r>
              <a:rPr lang="en-US" dirty="0"/>
              <a:t>Pattern behind this often referred to as “Abstract Factory” or variation of “Service Locator”</a:t>
            </a:r>
          </a:p>
          <a:p>
            <a:r>
              <a:rPr lang="en-US" dirty="0"/>
              <a:t>“self-registered” container injected into “creation” class</a:t>
            </a:r>
          </a:p>
          <a:p>
            <a:pPr lvl="1"/>
            <a:r>
              <a:rPr lang="en-US" dirty="0"/>
              <a:t>Should work for all containers </a:t>
            </a:r>
            <a:r>
              <a:rPr lang="en-US" i="1" dirty="0"/>
              <a:t>(</a:t>
            </a:r>
            <a:r>
              <a:rPr lang="en-US" i="1" dirty="0" err="1"/>
              <a:t>ILifetimeScope</a:t>
            </a:r>
            <a:r>
              <a:rPr lang="en-US" i="1" dirty="0"/>
              <a:t>, </a:t>
            </a:r>
            <a:r>
              <a:rPr lang="en-US" i="1" dirty="0" err="1"/>
              <a:t>IKernel</a:t>
            </a:r>
            <a:r>
              <a:rPr lang="en-US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451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About Service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consider it an “anti-pattern”</a:t>
            </a:r>
          </a:p>
          <a:p>
            <a:r>
              <a:rPr lang="en-US" dirty="0"/>
              <a:t>Anti-pattern states a concrete locator embedded in your classes</a:t>
            </a:r>
          </a:p>
          <a:p>
            <a:pPr lvl="1"/>
            <a:r>
              <a:rPr lang="en-US" dirty="0"/>
              <a:t>Used to locate and resolve dependencies</a:t>
            </a:r>
          </a:p>
          <a:p>
            <a:r>
              <a:rPr lang="en-US" dirty="0"/>
              <a:t>This one is abstract and an injected dependency itself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5028-BFBF-48D0-8DB3-AD2FA5721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310749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OnDemand</a:t>
            </a:r>
          </a:p>
        </p:txBody>
      </p:sp>
    </p:spTree>
    <p:extLst>
      <p:ext uri="{BB962C8B-B14F-4D97-AF65-F5344CB8AC3E}">
        <p14:creationId xmlns:p14="http://schemas.microsoft.com/office/powerpoint/2010/main" val="1491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– </a:t>
            </a:r>
            <a:r>
              <a:rPr lang="en-US" sz="4000" dirty="0"/>
              <a:t>unit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E90B-0F76-4D06-8694-1C2E809C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mock and set up components </a:t>
            </a:r>
            <a:r>
              <a:rPr lang="en-US" i="1" dirty="0"/>
              <a:t>(as before)</a:t>
            </a:r>
          </a:p>
          <a:p>
            <a:r>
              <a:rPr lang="en-US" dirty="0"/>
              <a:t>Also mock locator interface</a:t>
            </a:r>
          </a:p>
          <a:p>
            <a:r>
              <a:rPr lang="en-US" dirty="0"/>
              <a:t>Setup the resolve method to return component mocks when requested</a:t>
            </a:r>
          </a:p>
          <a:p>
            <a:r>
              <a:rPr lang="en-US" dirty="0"/>
              <a:t>Instantiate consuming class, injecting locator mock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3DBB2-B88C-4B06-83E7-F8618E058B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05455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OnDemand -&gt; </a:t>
            </a:r>
            <a:r>
              <a:rPr lang="en-US" dirty="0" err="1"/>
              <a:t>UnitTests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(Autofac)</a:t>
            </a:r>
          </a:p>
        </p:txBody>
      </p:sp>
    </p:spTree>
    <p:extLst>
      <p:ext uri="{BB962C8B-B14F-4D97-AF65-F5344CB8AC3E}">
        <p14:creationId xmlns:p14="http://schemas.microsoft.com/office/powerpoint/2010/main" val="1105015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Techniques - </a:t>
            </a:r>
            <a:r>
              <a:rPr lang="en-US" sz="4000" dirty="0"/>
              <a:t>options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Conventional</a:t>
            </a:r>
          </a:p>
          <a:p>
            <a:r>
              <a:rPr lang="en-US" dirty="0"/>
              <a:t>Assembly scanning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Attribute decoration</a:t>
            </a:r>
          </a:p>
          <a:p>
            <a:pPr lvl="1"/>
            <a:r>
              <a:rPr lang="en-US" dirty="0"/>
              <a:t>Lots of flexibility and design potential</a:t>
            </a:r>
          </a:p>
          <a:p>
            <a:pPr lvl="1"/>
            <a:r>
              <a:rPr lang="en-US" dirty="0"/>
              <a:t>Can be used to create custom registration solution</a:t>
            </a:r>
          </a:p>
          <a:p>
            <a:r>
              <a:rPr lang="en-US" dirty="0"/>
              <a:t>External modules</a:t>
            </a:r>
          </a:p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39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2D02-B5F9-4992-9279-C90D20F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Scanning - </a:t>
            </a:r>
            <a:r>
              <a:rPr lang="en-US" sz="4400" dirty="0"/>
              <a:t>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07AC-FEF4-4EE6-900A-BEBF3583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Locates types to register in a given assembly</a:t>
            </a:r>
          </a:p>
          <a:p>
            <a:r>
              <a:rPr lang="en-US" dirty="0" err="1"/>
              <a:t>Autofac’s</a:t>
            </a:r>
            <a:r>
              <a:rPr lang="en-US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RegisterAssemblyTypes</a:t>
            </a:r>
            <a:r>
              <a:rPr lang="en-US" dirty="0"/>
              <a:t> exposes assembly collection as an </a:t>
            </a:r>
            <a:r>
              <a:rPr lang="en-US" b="1" dirty="0" err="1">
                <a:latin typeface="Consolas" panose="020B0609020204030204" pitchFamily="49" charset="0"/>
              </a:rPr>
              <a:t>IEnumerable</a:t>
            </a:r>
            <a:r>
              <a:rPr lang="en-US" dirty="0"/>
              <a:t> so you can “lambda” against it</a:t>
            </a:r>
          </a:p>
          <a:p>
            <a:pPr lvl="1"/>
            <a:r>
              <a:rPr lang="en-US" dirty="0"/>
              <a:t>A simple condition</a:t>
            </a:r>
          </a:p>
          <a:p>
            <a:pPr lvl="1"/>
            <a:r>
              <a:rPr lang="en-US" dirty="0"/>
              <a:t>More complex analysis</a:t>
            </a:r>
          </a:p>
          <a:p>
            <a:r>
              <a:rPr lang="en-US" dirty="0"/>
              <a:t>Same for the </a:t>
            </a:r>
            <a:r>
              <a:rPr lang="en-US" b="1" dirty="0">
                <a:latin typeface="Consolas" panose="020B0609020204030204" pitchFamily="49" charset="0"/>
              </a:rPr>
              <a:t>As</a:t>
            </a:r>
            <a:r>
              <a:rPr lang="en-US" dirty="0"/>
              <a:t>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4530-747E-4C33-A0D8-0625B1FBD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480187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convention-based (simple &amp; complex)</a:t>
            </a:r>
          </a:p>
        </p:txBody>
      </p:sp>
    </p:spTree>
    <p:extLst>
      <p:ext uri="{BB962C8B-B14F-4D97-AF65-F5344CB8AC3E}">
        <p14:creationId xmlns:p14="http://schemas.microsoft.com/office/powerpoint/2010/main" val="16274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Scanning – </a:t>
            </a:r>
            <a:r>
              <a:rPr lang="en-US" sz="4400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for registering types decorated by specific attribute</a:t>
            </a:r>
          </a:p>
          <a:p>
            <a:r>
              <a:rPr lang="en-US" dirty="0"/>
              <a:t>Totally customizable to your needs</a:t>
            </a:r>
          </a:p>
          <a:p>
            <a:pPr lvl="1"/>
            <a:r>
              <a:rPr lang="en-US" dirty="0"/>
              <a:t>Only a technique – </a:t>
            </a:r>
            <a:r>
              <a:rPr lang="en-US" b="1" dirty="0"/>
              <a:t>implementation by me</a:t>
            </a:r>
          </a:p>
          <a:p>
            <a:r>
              <a:rPr lang="en-US" dirty="0"/>
              <a:t>Not easy to accomplish with other 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attribute-based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registrations to be grouped and offloaded to separate class</a:t>
            </a:r>
          </a:p>
          <a:p>
            <a:r>
              <a:rPr lang="en-US" dirty="0"/>
              <a:t>Great way to receive registrations from later contributors</a:t>
            </a:r>
          </a:p>
          <a:p>
            <a:r>
              <a:rPr lang="en-US" dirty="0"/>
              <a:t>Autofac provides assembly-scanning for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module-based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Ability to manage registrations without changing code</a:t>
            </a:r>
          </a:p>
          <a:p>
            <a:pPr lvl="1"/>
            <a:r>
              <a:rPr lang="en-US" dirty="0"/>
              <a:t>Or recompiling, or redeploying</a:t>
            </a:r>
          </a:p>
          <a:p>
            <a:r>
              <a:rPr lang="en-US" dirty="0"/>
              <a:t>Can use individual components and/or modules</a:t>
            </a:r>
          </a:p>
          <a:p>
            <a:r>
              <a:rPr lang="en-US" dirty="0"/>
              <a:t>Need to choose either legacy or new config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Home grown solution to this problem </a:t>
            </a:r>
          </a:p>
          <a:p>
            <a:r>
              <a:rPr lang="en-US" dirty="0">
                <a:sym typeface="Wingdings" panose="05000000000000000000" pitchFamily="2" charset="2"/>
              </a:rPr>
              <a:t>Can be combined with “External Modules”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configuration-based - legacy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Autofac 4+</a:t>
            </a:r>
          </a:p>
          <a:p>
            <a:r>
              <a:rPr lang="en-US" dirty="0"/>
              <a:t>Can be JSON or XML</a:t>
            </a:r>
          </a:p>
          <a:p>
            <a:pPr lvl="1"/>
            <a:r>
              <a:rPr lang="en-US" dirty="0"/>
              <a:t>File property “Build Content” needs to be set to “Content” and “Copy to Output Directory” needs to be set to “Copy Always”</a:t>
            </a:r>
          </a:p>
          <a:p>
            <a:pPr lvl="1"/>
            <a:r>
              <a:rPr lang="en-US" dirty="0"/>
              <a:t>Assures that during dev, it can be accessed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configuration-based - new</a:t>
            </a:r>
          </a:p>
        </p:txBody>
      </p:sp>
    </p:spTree>
    <p:extLst>
      <p:ext uri="{BB962C8B-B14F-4D97-AF65-F5344CB8AC3E}">
        <p14:creationId xmlns:p14="http://schemas.microsoft.com/office/powerpoint/2010/main" val="142299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7F67-280B-4757-8B80-1949E29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5D20-0629-4C20-9C3D-DCF79EB0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 container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Basic usage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Container choices</a:t>
            </a:r>
          </a:p>
        </p:txBody>
      </p:sp>
    </p:spTree>
    <p:extLst>
      <p:ext uri="{BB962C8B-B14F-4D97-AF65-F5344CB8AC3E}">
        <p14:creationId xmlns:p14="http://schemas.microsoft.com/office/powerpoint/2010/main" val="1642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Registration Techniques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153268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504369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Scenario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implementations of same interface registered to that interface</a:t>
            </a:r>
          </a:p>
          <a:p>
            <a:r>
              <a:rPr lang="en-US" dirty="0"/>
              <a:t>Collection of interface-type injected into consuming class</a:t>
            </a:r>
          </a:p>
          <a:p>
            <a:r>
              <a:rPr lang="en-US" dirty="0"/>
              <a:t>All implementations included in collection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97A23C-8A0D-4324-BA9D-961852ACD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862951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OneToMany</a:t>
            </a:r>
            <a:r>
              <a:rPr lang="en-US" dirty="0"/>
              <a:t> -&gt; collection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 Registration/Resolve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implementations of same interface registered to that interface</a:t>
            </a:r>
          </a:p>
          <a:p>
            <a:pPr lvl="1"/>
            <a:r>
              <a:rPr lang="en-US" dirty="0"/>
              <a:t>Registration also sets a “key” for each registration association entry</a:t>
            </a:r>
          </a:p>
          <a:p>
            <a:r>
              <a:rPr lang="en-US" dirty="0"/>
              <a:t>Can resolve interface using key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97A23C-8A0D-4324-BA9D-961852ACD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862951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OneToMany</a:t>
            </a:r>
            <a:r>
              <a:rPr lang="en-US" dirty="0"/>
              <a:t> -&gt; keyed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Resolves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37206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types specifying expected arguments by name</a:t>
            </a:r>
          </a:p>
          <a:p>
            <a:pPr lvl="1"/>
            <a:r>
              <a:rPr lang="en-US" dirty="0"/>
              <a:t>Typically done for non-resolvable types (strings, etc.)</a:t>
            </a:r>
          </a:p>
          <a:p>
            <a:r>
              <a:rPr lang="en-US" dirty="0"/>
              <a:t>If argument value is to be used to resolve later, the consumer will need to perform resolve</a:t>
            </a:r>
          </a:p>
          <a:p>
            <a:pPr lvl="1"/>
            <a:r>
              <a:rPr lang="en-US" dirty="0"/>
              <a:t>Can inject container or use decorator (later)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named parameter</a:t>
            </a:r>
          </a:p>
        </p:txBody>
      </p:sp>
    </p:spTree>
    <p:extLst>
      <p:ext uri="{BB962C8B-B14F-4D97-AF65-F5344CB8AC3E}">
        <p14:creationId xmlns:p14="http://schemas.microsoft.com/office/powerpoint/2010/main" val="42347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types specifying expected arguments by type</a:t>
            </a:r>
          </a:p>
          <a:p>
            <a:pPr lvl="1"/>
            <a:r>
              <a:rPr lang="en-US" dirty="0"/>
              <a:t>Typically done for non-resolvable types (strings, etc.)</a:t>
            </a:r>
          </a:p>
          <a:p>
            <a:r>
              <a:rPr lang="en-US" dirty="0"/>
              <a:t>If argument value is to be used to resolve later, the consumer will need to perform resolve</a:t>
            </a:r>
          </a:p>
          <a:p>
            <a:pPr lvl="1"/>
            <a:r>
              <a:rPr lang="en-US" dirty="0"/>
              <a:t>Can inject container or use decorator (later)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typed parameter</a:t>
            </a:r>
          </a:p>
        </p:txBody>
      </p:sp>
    </p:spTree>
    <p:extLst>
      <p:ext uri="{BB962C8B-B14F-4D97-AF65-F5344CB8AC3E}">
        <p14:creationId xmlns:p14="http://schemas.microsoft.com/office/powerpoint/2010/main" val="1171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implementations of same interface registered to that interface</a:t>
            </a:r>
          </a:p>
          <a:p>
            <a:pPr lvl="1"/>
            <a:r>
              <a:rPr lang="en-US" dirty="0"/>
              <a:t>Registration also sets a “key” for each registration association entry – </a:t>
            </a:r>
            <a:r>
              <a:rPr lang="en-US" i="1" dirty="0"/>
              <a:t>you saw this in one-to-many</a:t>
            </a:r>
          </a:p>
          <a:p>
            <a:r>
              <a:rPr lang="en-US" dirty="0"/>
              <a:t>Register a consumer type to resolve specific argument in a specific way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resolved parameter</a:t>
            </a:r>
          </a:p>
        </p:txBody>
      </p:sp>
    </p:spTree>
    <p:extLst>
      <p:ext uri="{BB962C8B-B14F-4D97-AF65-F5344CB8AC3E}">
        <p14:creationId xmlns:p14="http://schemas.microsoft.com/office/powerpoint/2010/main" val="31670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929785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Property Injection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Alternative to constructor injection</a:t>
            </a:r>
          </a:p>
          <a:p>
            <a:r>
              <a:rPr lang="en-US" dirty="0"/>
              <a:t>Types participating registered with </a:t>
            </a:r>
            <a:r>
              <a:rPr lang="en-US" dirty="0" err="1">
                <a:latin typeface="Consolas" panose="020B0609020204030204" pitchFamily="49" charset="0"/>
              </a:rPr>
              <a:t>PropertiesAutowired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Types can have dependencies provided through both constructor and properties</a:t>
            </a:r>
          </a:p>
          <a:p>
            <a:r>
              <a:rPr lang="en-US" dirty="0"/>
              <a:t>Properties to be resolved must have public setter</a:t>
            </a:r>
          </a:p>
          <a:p>
            <a:pPr lvl="1"/>
            <a:r>
              <a:rPr lang="en-US" dirty="0"/>
              <a:t>Normal to use </a:t>
            </a:r>
            <a:r>
              <a:rPr lang="en-US" dirty="0">
                <a:latin typeface="Consolas" panose="020B0609020204030204" pitchFamily="49" charset="0"/>
              </a:rPr>
              <a:t>{ private get; set; 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387938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standard</a:t>
            </a:r>
          </a:p>
        </p:txBody>
      </p:sp>
    </p:spTree>
    <p:extLst>
      <p:ext uri="{BB962C8B-B14F-4D97-AF65-F5344CB8AC3E}">
        <p14:creationId xmlns:p14="http://schemas.microsoft.com/office/powerpoint/2010/main" val="37841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7F67-280B-4757-8B80-1949E29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container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5D20-0629-4C20-9C3D-DCF79EB0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Instance lifetimes</a:t>
            </a:r>
          </a:p>
          <a:p>
            <a:r>
              <a:rPr lang="en-US" dirty="0"/>
              <a:t>On-demand</a:t>
            </a:r>
          </a:p>
          <a:p>
            <a:r>
              <a:rPr lang="en-US" dirty="0"/>
              <a:t>Registration techniques</a:t>
            </a:r>
          </a:p>
          <a:p>
            <a:r>
              <a:rPr lang="en-US" dirty="0"/>
              <a:t>One-to-Many interface-to-class implementations</a:t>
            </a:r>
          </a:p>
          <a:p>
            <a:r>
              <a:rPr lang="en-US"/>
              <a:t>Parameters</a:t>
            </a:r>
            <a:endParaRPr lang="en-US" dirty="0"/>
          </a:p>
          <a:p>
            <a:r>
              <a:rPr lang="en-US" dirty="0"/>
              <a:t>Property injection</a:t>
            </a:r>
          </a:p>
          <a:p>
            <a:r>
              <a:rPr lang="en-US" dirty="0"/>
              <a:t>Deterministic 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24353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Post-Construction Resolve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Consuming type uses property injection</a:t>
            </a:r>
          </a:p>
          <a:p>
            <a:r>
              <a:rPr lang="en-US" sz="4000" dirty="0" err="1">
                <a:latin typeface="Consolas" panose="020B0609020204030204" pitchFamily="49" charset="0"/>
              </a:rPr>
              <a:t>PropertiesAutowired</a:t>
            </a:r>
            <a:r>
              <a:rPr lang="en-US" sz="4000" dirty="0"/>
              <a:t> not necessary on registration</a:t>
            </a:r>
          </a:p>
          <a:p>
            <a:r>
              <a:rPr lang="en-US" sz="4000" dirty="0"/>
              <a:t>Consuming type not resolved but normally instantiated</a:t>
            </a:r>
          </a:p>
          <a:p>
            <a:pPr lvl="1"/>
            <a:r>
              <a:rPr lang="en-US" sz="3600" dirty="0"/>
              <a:t>Empty or non-resolved constructor</a:t>
            </a:r>
          </a:p>
          <a:p>
            <a:r>
              <a:rPr lang="en-US" sz="4000" dirty="0" err="1">
                <a:latin typeface="Consolas" panose="020B0609020204030204" pitchFamily="49" charset="0"/>
              </a:rPr>
              <a:t>InjectProperties</a:t>
            </a:r>
            <a:r>
              <a:rPr lang="en-US" sz="4000" dirty="0"/>
              <a:t> called on type initiates resolve</a:t>
            </a:r>
          </a:p>
          <a:p>
            <a:pPr lvl="1"/>
            <a:r>
              <a:rPr lang="en-US" sz="3600" dirty="0"/>
              <a:t>called from outside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D0F-796D-4255-9FFD-E181F7BC7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726384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post-construction</a:t>
            </a:r>
          </a:p>
        </p:txBody>
      </p:sp>
    </p:spTree>
    <p:extLst>
      <p:ext uri="{BB962C8B-B14F-4D97-AF65-F5344CB8AC3E}">
        <p14:creationId xmlns:p14="http://schemas.microsoft.com/office/powerpoint/2010/main" val="21359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Post-Construction Resolve </a:t>
            </a:r>
            <a:r>
              <a:rPr lang="en-US" sz="4800" dirty="0"/>
              <a:t>(internal)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Consuming type uses property injection</a:t>
            </a:r>
          </a:p>
          <a:p>
            <a:pPr lvl="1"/>
            <a:r>
              <a:rPr lang="en-US" dirty="0"/>
              <a:t>Constructor injection for container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PropertiesAutowired</a:t>
            </a:r>
            <a:r>
              <a:rPr lang="en-US" dirty="0"/>
              <a:t> not necessary on registration</a:t>
            </a:r>
          </a:p>
          <a:p>
            <a:r>
              <a:rPr lang="en-US" dirty="0"/>
              <a:t>Consuming type resolved through container</a:t>
            </a:r>
          </a:p>
          <a:p>
            <a:pPr lvl="1"/>
            <a:r>
              <a:rPr lang="en-US" dirty="0"/>
              <a:t>Resolves container argument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InjectProperties</a:t>
            </a:r>
            <a:r>
              <a:rPr lang="en-US" dirty="0"/>
              <a:t> called on type initiates resolve</a:t>
            </a:r>
          </a:p>
          <a:p>
            <a:pPr lvl="1"/>
            <a:r>
              <a:rPr lang="en-US" dirty="0"/>
              <a:t>Called from consuming type constructor</a:t>
            </a:r>
          </a:p>
          <a:p>
            <a:pPr lvl="1"/>
            <a:r>
              <a:rPr lang="en-US" dirty="0"/>
              <a:t>Resolves public properties through property injection</a:t>
            </a:r>
          </a:p>
          <a:p>
            <a:r>
              <a:rPr lang="en-US" dirty="0"/>
              <a:t>WARNING: components will need reference to container!</a:t>
            </a:r>
          </a:p>
          <a:p>
            <a:pPr lvl="1"/>
            <a:r>
              <a:rPr lang="en-US" dirty="0"/>
              <a:t>Can use decorator and/or extensions project (later)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D0F-796D-4255-9FFD-E181F7BC7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952016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post-construction </a:t>
            </a:r>
            <a:r>
              <a:rPr lang="en-US" sz="1400" dirty="0"/>
              <a:t>(internal)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Property Injection </a:t>
            </a:r>
            <a:r>
              <a:rPr lang="en-US" dirty="0"/>
              <a:t>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3609640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constructor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900476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 containers handle this differently</a:t>
            </a:r>
          </a:p>
          <a:p>
            <a:r>
              <a:rPr lang="en-US" dirty="0"/>
              <a:t>Autofac</a:t>
            </a:r>
          </a:p>
          <a:p>
            <a:pPr lvl="1"/>
            <a:r>
              <a:rPr lang="en-US" dirty="0"/>
              <a:t>Constructor with most arguments</a:t>
            </a:r>
          </a:p>
          <a:p>
            <a:r>
              <a:rPr lang="en-US" dirty="0"/>
              <a:t>Ninject and Castle Windsor</a:t>
            </a:r>
          </a:p>
          <a:p>
            <a:pPr lvl="1"/>
            <a:r>
              <a:rPr lang="en-US" dirty="0"/>
              <a:t>Most complicated constructor it can resolve successfully</a:t>
            </a:r>
          </a:p>
        </p:txBody>
      </p:sp>
    </p:spTree>
    <p:extLst>
      <p:ext uri="{BB962C8B-B14F-4D97-AF65-F5344CB8AC3E}">
        <p14:creationId xmlns:p14="http://schemas.microsoft.com/office/powerpoint/2010/main" val="2630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Autofac</a:t>
            </a:r>
          </a:p>
          <a:p>
            <a:pPr lvl="1"/>
            <a:r>
              <a:rPr lang="en-US" dirty="0"/>
              <a:t>Uses constructor finder class</a:t>
            </a:r>
          </a:p>
          <a:p>
            <a:pPr lvl="1"/>
            <a:r>
              <a:rPr lang="en-US" dirty="0"/>
              <a:t>Default class built into product</a:t>
            </a:r>
          </a:p>
          <a:p>
            <a:pPr lvl="1"/>
            <a:r>
              <a:rPr lang="en-US" dirty="0"/>
              <a:t>Can specify your own class</a:t>
            </a:r>
          </a:p>
          <a:p>
            <a:pPr lvl="1"/>
            <a:r>
              <a:rPr lang="en-US" dirty="0"/>
              <a:t>Do whatever you want</a:t>
            </a:r>
          </a:p>
          <a:p>
            <a:pPr lvl="2"/>
            <a:r>
              <a:rPr lang="en-US" dirty="0"/>
              <a:t>I like the attribute solution</a:t>
            </a:r>
          </a:p>
        </p:txBody>
      </p:sp>
    </p:spTree>
    <p:extLst>
      <p:ext uri="{BB962C8B-B14F-4D97-AF65-F5344CB8AC3E}">
        <p14:creationId xmlns:p14="http://schemas.microsoft.com/office/powerpoint/2010/main" val="28168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Ninject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latin typeface="Consolas" panose="020B0609020204030204" pitchFamily="49" charset="0"/>
              </a:rPr>
              <a:t>[Inject]</a:t>
            </a:r>
            <a:r>
              <a:rPr lang="en-US" dirty="0"/>
              <a:t> attribute for constructor</a:t>
            </a:r>
          </a:p>
          <a:p>
            <a:pPr lvl="1"/>
            <a:r>
              <a:rPr lang="en-US" dirty="0"/>
              <a:t>Nothing to do at registration</a:t>
            </a:r>
          </a:p>
          <a:p>
            <a:pPr lvl="1"/>
            <a:r>
              <a:rPr lang="en-US" dirty="0"/>
              <a:t>Forces your components to reference Ninject</a:t>
            </a:r>
          </a:p>
          <a:p>
            <a:pPr lvl="2"/>
            <a:r>
              <a:rPr lang="en-US" dirty="0"/>
              <a:t>Extensions projects (shown later) doesn’t help here</a:t>
            </a:r>
          </a:p>
        </p:txBody>
      </p:sp>
    </p:spTree>
    <p:extLst>
      <p:ext uri="{BB962C8B-B14F-4D97-AF65-F5344CB8AC3E}">
        <p14:creationId xmlns:p14="http://schemas.microsoft.com/office/powerpoint/2010/main" val="38035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Castle Windsor</a:t>
            </a:r>
          </a:p>
          <a:p>
            <a:pPr lvl="1"/>
            <a:r>
              <a:rPr lang="en-US" dirty="0"/>
              <a:t>No direct support for determining constructor</a:t>
            </a:r>
          </a:p>
          <a:p>
            <a:pPr lvl="1"/>
            <a:r>
              <a:rPr lang="en-US" dirty="0"/>
              <a:t>Can use decorator pattern</a:t>
            </a:r>
          </a:p>
          <a:p>
            <a:pPr lvl="2"/>
            <a:r>
              <a:rPr lang="en-US" dirty="0"/>
              <a:t>Provide interface</a:t>
            </a:r>
          </a:p>
          <a:p>
            <a:pPr lvl="2"/>
            <a:r>
              <a:rPr lang="en-US" dirty="0"/>
              <a:t>New class implements same interface</a:t>
            </a:r>
          </a:p>
          <a:p>
            <a:pPr lvl="2"/>
            <a:r>
              <a:rPr lang="en-US" dirty="0"/>
              <a:t>Contains original class</a:t>
            </a:r>
          </a:p>
          <a:p>
            <a:pPr lvl="2"/>
            <a:r>
              <a:rPr lang="en-US" dirty="0"/>
              <a:t>Provides only constructor you want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5B54B-ABB7-473D-8E1A-AA56867A9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91639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DeterministicConstructor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Constructor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2444514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D0C4-6BF7-4F3F-91EB-177BB6B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–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033D-967F-4790-83FD-C0A6691E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applications</a:t>
            </a:r>
          </a:p>
          <a:p>
            <a:r>
              <a:rPr lang="en-US" dirty="0"/>
              <a:t>ASP.NET Web API applications</a:t>
            </a:r>
          </a:p>
          <a:p>
            <a:r>
              <a:rPr lang="en-US" dirty="0"/>
              <a:t>ASP.NET Web API applications OWIN hosted</a:t>
            </a:r>
          </a:p>
          <a:p>
            <a:r>
              <a:rPr lang="en-US" dirty="0"/>
              <a:t>ASP Core applications</a:t>
            </a:r>
          </a:p>
          <a:p>
            <a:pPr lvl="1"/>
            <a:r>
              <a:rPr lang="en-US" dirty="0"/>
              <a:t>Built-in DI</a:t>
            </a:r>
          </a:p>
          <a:p>
            <a:pPr lvl="1"/>
            <a:r>
              <a:rPr lang="en-US" dirty="0"/>
              <a:t>Third party DI</a:t>
            </a:r>
          </a:p>
        </p:txBody>
      </p:sp>
    </p:spTree>
    <p:extLst>
      <p:ext uri="{BB962C8B-B14F-4D97-AF65-F5344CB8AC3E}">
        <p14:creationId xmlns:p14="http://schemas.microsoft.com/office/powerpoint/2010/main" val="21083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D0C4-6BF7-4F3F-91EB-177BB6B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033D-967F-4790-83FD-C0A6691E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applications</a:t>
            </a:r>
          </a:p>
          <a:p>
            <a:r>
              <a:rPr lang="en-US" dirty="0"/>
              <a:t>ASP.NET Web API applications</a:t>
            </a:r>
          </a:p>
          <a:p>
            <a:r>
              <a:rPr lang="en-US" dirty="0"/>
              <a:t>ASP.NET Web API applications OWIN hosted</a:t>
            </a:r>
          </a:p>
          <a:p>
            <a:r>
              <a:rPr lang="en-US" dirty="0"/>
              <a:t>ASP Core applications</a:t>
            </a:r>
          </a:p>
          <a:p>
            <a:pPr lvl="1"/>
            <a:r>
              <a:rPr lang="en-US" dirty="0"/>
              <a:t>Built-in DI</a:t>
            </a:r>
          </a:p>
          <a:p>
            <a:pPr lvl="1"/>
            <a:r>
              <a:rPr lang="en-US" dirty="0"/>
              <a:t>Third party DI</a:t>
            </a:r>
          </a:p>
        </p:txBody>
      </p:sp>
    </p:spTree>
    <p:extLst>
      <p:ext uri="{BB962C8B-B14F-4D97-AF65-F5344CB8AC3E}">
        <p14:creationId xmlns:p14="http://schemas.microsoft.com/office/powerpoint/2010/main" val="20599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Web Form applications</a:t>
            </a:r>
          </a:p>
          <a:p>
            <a:r>
              <a:rPr lang="en-US" dirty="0"/>
              <a:t>XAML applications</a:t>
            </a:r>
          </a:p>
          <a:p>
            <a:r>
              <a:rPr lang="en-US" dirty="0"/>
              <a:t>Windows Form applications</a:t>
            </a:r>
          </a:p>
          <a:p>
            <a:r>
              <a:rPr lang="en-US" dirty="0"/>
              <a:t>WCF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</a:t>
            </a:r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MVC</a:t>
            </a:r>
          </a:p>
        </p:txBody>
      </p:sp>
    </p:spTree>
    <p:extLst>
      <p:ext uri="{BB962C8B-B14F-4D97-AF65-F5344CB8AC3E}">
        <p14:creationId xmlns:p14="http://schemas.microsoft.com/office/powerpoint/2010/main" val="42149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 </a:t>
            </a:r>
            <a:r>
              <a:rPr lang="en-US" sz="3500" i="1" dirty="0"/>
              <a:t>(different from MVC)</a:t>
            </a:r>
            <a:endParaRPr lang="en-US" i="1" dirty="0"/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27083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Owin Hosted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 </a:t>
            </a:r>
            <a:r>
              <a:rPr lang="en-US" sz="3500" i="1" dirty="0"/>
              <a:t>(different from MVC)</a:t>
            </a:r>
            <a:endParaRPr lang="en-US" i="1" dirty="0"/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Startup.cs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12590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Owin Hosted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Inherit from </a:t>
            </a:r>
            <a:r>
              <a:rPr lang="en-US" dirty="0" err="1">
                <a:latin typeface="Consolas" panose="020B0609020204030204" pitchFamily="49" charset="0"/>
              </a:rPr>
              <a:t>OwinMiddleware</a:t>
            </a:r>
            <a:r>
              <a:rPr lang="en-US" dirty="0"/>
              <a:t> as usual</a:t>
            </a:r>
          </a:p>
          <a:p>
            <a:pPr lvl="1"/>
            <a:r>
              <a:rPr lang="en-US" dirty="0"/>
              <a:t>Middleware can receive constructor injections</a:t>
            </a:r>
          </a:p>
          <a:p>
            <a:pPr lvl="1"/>
            <a:r>
              <a:rPr lang="en-US" dirty="0"/>
              <a:t>Must register middleware types [only]</a:t>
            </a:r>
          </a:p>
          <a:p>
            <a:r>
              <a:rPr lang="en-US" dirty="0"/>
              <a:t>Additional “uses” for middleware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UseAutofacMiddleware</a:t>
            </a:r>
            <a:r>
              <a:rPr lang="en-US" dirty="0"/>
              <a:t>(container)</a:t>
            </a:r>
          </a:p>
          <a:p>
            <a:pPr lvl="2"/>
            <a:r>
              <a:rPr lang="en-US" dirty="0"/>
              <a:t>Enables middleware components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UseAutofacWebApi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Enables a lifetime scope for Owin pipeline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Web API Owin</a:t>
            </a:r>
          </a:p>
        </p:txBody>
      </p:sp>
    </p:spTree>
    <p:extLst>
      <p:ext uri="{BB962C8B-B14F-4D97-AF65-F5344CB8AC3E}">
        <p14:creationId xmlns:p14="http://schemas.microsoft.com/office/powerpoint/2010/main" val="13792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Core – native DI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Startup</a:t>
            </a:r>
            <a:r>
              <a:rPr lang="en-US" dirty="0"/>
              <a:t> class =&gt; </a:t>
            </a:r>
            <a:r>
              <a:rPr lang="en-US" dirty="0" err="1">
                <a:latin typeface="Consolas" panose="020B0609020204030204" pitchFamily="49" charset="0"/>
              </a:rPr>
              <a:t>ConfigureServices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Registrations occur right on the </a:t>
            </a:r>
            <a:r>
              <a:rPr lang="en-US" dirty="0">
                <a:latin typeface="Consolas" panose="020B0609020204030204" pitchFamily="49" charset="0"/>
              </a:rPr>
              <a:t>services</a:t>
            </a:r>
            <a:r>
              <a:rPr lang="en-US" dirty="0"/>
              <a:t> </a:t>
            </a:r>
            <a:r>
              <a:rPr lang="en-US" dirty="0" err="1"/>
              <a:t>arg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useMiddleware</a:t>
            </a:r>
            <a:r>
              <a:rPr lang="en-US" dirty="0"/>
              <a:t>” to register middleware</a:t>
            </a:r>
          </a:p>
          <a:p>
            <a:pPr lvl="1"/>
            <a:r>
              <a:rPr lang="en-US" dirty="0"/>
              <a:t>Or build extension method (usual patterns)</a:t>
            </a:r>
          </a:p>
          <a:p>
            <a:pPr lvl="1"/>
            <a:r>
              <a:rPr lang="en-US" dirty="0"/>
              <a:t>DI support on middleware is automatic</a:t>
            </a:r>
          </a:p>
          <a:p>
            <a:r>
              <a:rPr lang="en-US" dirty="0"/>
              <a:t>Filter factories can give filter constructor injection 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 Core -&gt; Default</a:t>
            </a:r>
          </a:p>
        </p:txBody>
      </p:sp>
    </p:spTree>
    <p:extLst>
      <p:ext uri="{BB962C8B-B14F-4D97-AF65-F5344CB8AC3E}">
        <p14:creationId xmlns:p14="http://schemas.microsoft.com/office/powerpoint/2010/main" val="10054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Core – Autofac DI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Autofac integration NuGet package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Startup</a:t>
            </a:r>
            <a:r>
              <a:rPr lang="en-US" sz="3600" dirty="0"/>
              <a:t> class =&gt; </a:t>
            </a:r>
            <a:r>
              <a:rPr lang="en-US" sz="3600" dirty="0" err="1">
                <a:latin typeface="Consolas" panose="020B0609020204030204" pitchFamily="49" charset="0"/>
              </a:rPr>
              <a:t>ConfigureContainer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/>
              <a:t>Autofac “builder” passed in as argument</a:t>
            </a:r>
          </a:p>
          <a:p>
            <a:pPr lvl="1"/>
            <a:r>
              <a:rPr lang="en-US" sz="3200" dirty="0"/>
              <a:t>Use </a:t>
            </a:r>
            <a:r>
              <a:rPr lang="en-US" sz="3200" dirty="0" err="1">
                <a:latin typeface="Consolas" panose="020B0609020204030204" pitchFamily="49" charset="0"/>
              </a:rPr>
              <a:t>PerInstanceLifetimeScope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600" dirty="0"/>
              <a:t>“</a:t>
            </a:r>
            <a:r>
              <a:rPr lang="en-US" sz="3600" dirty="0" err="1"/>
              <a:t>useMiddleware</a:t>
            </a:r>
            <a:r>
              <a:rPr lang="en-US" sz="3600" dirty="0"/>
              <a:t>” to register middleware</a:t>
            </a:r>
          </a:p>
          <a:p>
            <a:pPr lvl="1"/>
            <a:r>
              <a:rPr lang="en-US" sz="3200" dirty="0"/>
              <a:t>Or build extension method (usual patterns)</a:t>
            </a:r>
          </a:p>
          <a:p>
            <a:pPr lvl="1"/>
            <a:r>
              <a:rPr lang="en-US" sz="3200" dirty="0"/>
              <a:t>DI support on middleware is automatic</a:t>
            </a:r>
          </a:p>
          <a:p>
            <a:r>
              <a:rPr lang="en-US" sz="3600" dirty="0"/>
              <a:t>Filter factories can give filter constructor injection 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5524005" cy="381419"/>
          </a:xfrm>
        </p:spPr>
        <p:txBody>
          <a:bodyPr/>
          <a:lstStyle/>
          <a:p>
            <a:r>
              <a:rPr lang="en-US" dirty="0"/>
              <a:t>Implementation -&gt; ASP Core -&gt; Autofac</a:t>
            </a:r>
          </a:p>
        </p:txBody>
      </p:sp>
    </p:spTree>
    <p:extLst>
      <p:ext uri="{BB962C8B-B14F-4D97-AF65-F5344CB8AC3E}">
        <p14:creationId xmlns:p14="http://schemas.microsoft.com/office/powerpoint/2010/main" val="11953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WebForms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Autofac integration NuGet package</a:t>
            </a:r>
          </a:p>
          <a:p>
            <a:r>
              <a:rPr lang="en-US" sz="3600" dirty="0"/>
              <a:t>Global class implements interface</a:t>
            </a:r>
          </a:p>
          <a:p>
            <a:r>
              <a:rPr lang="en-US" sz="3600" dirty="0"/>
              <a:t>Interface property set to </a:t>
            </a:r>
            <a:r>
              <a:rPr lang="en-US" sz="3600" dirty="0" err="1">
                <a:latin typeface="Consolas" panose="020B0609020204030204" pitchFamily="49" charset="0"/>
              </a:rPr>
              <a:t>ContainerProvider</a:t>
            </a:r>
            <a:r>
              <a:rPr lang="en-US" sz="3600" dirty="0"/>
              <a:t> instance</a:t>
            </a:r>
          </a:p>
          <a:p>
            <a:r>
              <a:rPr lang="en-US" sz="3600" dirty="0"/>
              <a:t>web.config adds two modules</a:t>
            </a:r>
          </a:p>
          <a:p>
            <a:r>
              <a:rPr lang="en-US" sz="3600" dirty="0"/>
              <a:t>Code-behinds use property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5524005" cy="381419"/>
          </a:xfrm>
        </p:spPr>
        <p:txBody>
          <a:bodyPr/>
          <a:lstStyle/>
          <a:p>
            <a:r>
              <a:rPr lang="en-US" dirty="0"/>
              <a:t>Implementation -&gt; </a:t>
            </a:r>
            <a:r>
              <a:rPr lang="en-US" dirty="0" err="1"/>
              <a:t>WebForms</a:t>
            </a:r>
            <a:r>
              <a:rPr lang="en-US" dirty="0"/>
              <a:t> -&gt; Autofac</a:t>
            </a:r>
          </a:p>
        </p:txBody>
      </p:sp>
    </p:spTree>
    <p:extLst>
      <p:ext uri="{BB962C8B-B14F-4D97-AF65-F5344CB8AC3E}">
        <p14:creationId xmlns:p14="http://schemas.microsoft.com/office/powerpoint/2010/main" val="4282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F5497-7F5D-4CEF-8792-B6F6161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FDA02-2E0C-4F53-A619-A7BA347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Applies to WPF, UWA, Xamarin, Windows Phone, and yes even Silverlight</a:t>
            </a:r>
          </a:p>
          <a:p>
            <a:r>
              <a:rPr lang="en-US" dirty="0"/>
              <a:t>Demo with WPF</a:t>
            </a:r>
          </a:p>
          <a:p>
            <a:r>
              <a:rPr lang="en-US" dirty="0"/>
              <a:t>MVVP seriously recommended</a:t>
            </a:r>
          </a:p>
          <a:p>
            <a:pPr lvl="1"/>
            <a:r>
              <a:rPr lang="en-US" dirty="0"/>
              <a:t>Should always be the case with XAML</a:t>
            </a:r>
          </a:p>
          <a:p>
            <a:r>
              <a:rPr lang="en-US" dirty="0"/>
              <a:t>Can also apply to conventional code-behind</a:t>
            </a:r>
          </a:p>
          <a:p>
            <a:pPr lvl="1"/>
            <a:r>
              <a:rPr lang="en-US" dirty="0"/>
              <a:t>Identical implementation to WinForms (later)</a:t>
            </a:r>
          </a:p>
        </p:txBody>
      </p:sp>
    </p:spTree>
    <p:extLst>
      <p:ext uri="{BB962C8B-B14F-4D97-AF65-F5344CB8AC3E}">
        <p14:creationId xmlns:p14="http://schemas.microsoft.com/office/powerpoint/2010/main" val="41364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–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Web Form applications</a:t>
            </a:r>
          </a:p>
          <a:p>
            <a:r>
              <a:rPr lang="en-US" dirty="0"/>
              <a:t>XAML applications</a:t>
            </a:r>
          </a:p>
          <a:p>
            <a:r>
              <a:rPr lang="en-US" dirty="0"/>
              <a:t>Windows Form applications</a:t>
            </a:r>
          </a:p>
          <a:p>
            <a:r>
              <a:rPr lang="en-US" dirty="0"/>
              <a:t>WCF applications</a:t>
            </a:r>
          </a:p>
          <a:p>
            <a:r>
              <a:rPr lang="en-US" dirty="0"/>
              <a:t>Client-side web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65D-CEEA-48D8-B329-4B179E71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038D-115C-46FA-9F09-A8727D35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ViewModels and other services get registered</a:t>
            </a:r>
          </a:p>
          <a:p>
            <a:r>
              <a:rPr lang="en-US" dirty="0"/>
              <a:t>ViewModel hierarchies can use injection to inject sub-viewmodels into others</a:t>
            </a:r>
          </a:p>
          <a:p>
            <a:r>
              <a:rPr lang="en-US" dirty="0"/>
              <a:t>Services get injected into viewmodels</a:t>
            </a:r>
          </a:p>
          <a:p>
            <a:r>
              <a:rPr lang="en-US" dirty="0"/>
              <a:t>ViewModels would need to spin up other viewmodels so use injected locator</a:t>
            </a:r>
          </a:p>
          <a:p>
            <a:pPr lvl="1"/>
            <a:r>
              <a:rPr lang="en-US" dirty="0"/>
              <a:t>Just an implementation of </a:t>
            </a:r>
            <a:r>
              <a:rPr lang="en-US" dirty="0" err="1">
                <a:latin typeface="Consolas" panose="020B0609020204030204" pitchFamily="49" charset="0"/>
              </a:rPr>
              <a:t>IComponentLocator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Implementation can pass parameters into resolve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5743-588A-4DDD-B3F0-AECD763636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XAML</a:t>
            </a:r>
          </a:p>
        </p:txBody>
      </p:sp>
    </p:spTree>
    <p:extLst>
      <p:ext uri="{BB962C8B-B14F-4D97-AF65-F5344CB8AC3E}">
        <p14:creationId xmlns:p14="http://schemas.microsoft.com/office/powerpoint/2010/main" val="34873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8FB01-F850-4FEB-9914-FCCD2A2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FEBBF-03D3-49A7-A51D-B4473825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Registrations occur in the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class.</a:t>
            </a:r>
          </a:p>
          <a:p>
            <a:r>
              <a:rPr lang="en-US" dirty="0"/>
              <a:t>Startup form resolved from container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</a:rPr>
              <a:t>Application.Run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Container.Resolve</a:t>
            </a:r>
            <a:r>
              <a:rPr lang="en-US" sz="2800" dirty="0">
                <a:latin typeface="Consolas" panose="020B0609020204030204" pitchFamily="49" charset="0"/>
              </a:rPr>
              <a:t>&lt;Form1&gt;());</a:t>
            </a:r>
          </a:p>
          <a:p>
            <a:r>
              <a:rPr lang="en-US" dirty="0"/>
              <a:t>Locator class registered as well</a:t>
            </a:r>
          </a:p>
          <a:p>
            <a:r>
              <a:rPr lang="en-US" dirty="0"/>
              <a:t>Injected into forms that launch other forms</a:t>
            </a:r>
          </a:p>
          <a:p>
            <a:r>
              <a:rPr lang="en-US" dirty="0"/>
              <a:t>Dependencies injected into forms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8AD6BD-34A6-406A-8EEE-F36CC503F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WinForms</a:t>
            </a:r>
          </a:p>
        </p:txBody>
      </p:sp>
    </p:spTree>
    <p:extLst>
      <p:ext uri="{BB962C8B-B14F-4D97-AF65-F5344CB8AC3E}">
        <p14:creationId xmlns:p14="http://schemas.microsoft.com/office/powerpoint/2010/main" val="12515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BDC8-BB43-4339-9D13-FF8290C6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WCF -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C11C-B69C-4F4A-9D43-999415CF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Autofac integration NuGet package (server)</a:t>
            </a:r>
          </a:p>
          <a:p>
            <a:r>
              <a:rPr lang="en-US" dirty="0"/>
              <a:t>Self-Hosting</a:t>
            </a:r>
          </a:p>
          <a:p>
            <a:pPr lvl="1"/>
            <a:r>
              <a:rPr lang="en-US" dirty="0"/>
              <a:t>Registrations in startup class (</a:t>
            </a:r>
            <a:r>
              <a:rPr lang="en-US" dirty="0" err="1">
                <a:latin typeface="Consolas" panose="020B0609020204030204" pitchFamily="49" charset="0"/>
              </a:rPr>
              <a:t>Program.cs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AddDependencyInjectionBehavior</a:t>
            </a:r>
            <a:r>
              <a:rPr lang="en-US" dirty="0"/>
              <a:t> on each host</a:t>
            </a:r>
          </a:p>
          <a:p>
            <a:r>
              <a:rPr lang="en-US" dirty="0"/>
              <a:t>IIS</a:t>
            </a:r>
          </a:p>
          <a:p>
            <a:pPr lvl="1"/>
            <a:r>
              <a:rPr lang="en-US" dirty="0"/>
              <a:t>Registrations can go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Need host factory to add behavior – can register there too</a:t>
            </a:r>
          </a:p>
          <a:p>
            <a:r>
              <a:rPr lang="en-US" dirty="0"/>
              <a:t>Hosted services can have dependencies injected into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32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6AE6-99D0-4C9C-9EF9-928C059A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–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D7E6-6CAF-4A39-9541-B98526D0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WCF proxy implements service contract</a:t>
            </a:r>
          </a:p>
          <a:p>
            <a:pPr lvl="1"/>
            <a:r>
              <a:rPr lang="en-US" dirty="0"/>
              <a:t>Ready for DI registration</a:t>
            </a:r>
          </a:p>
          <a:p>
            <a:r>
              <a:rPr lang="en-US" dirty="0"/>
              <a:t>Can resolve service contract to obtain proxy</a:t>
            </a:r>
          </a:p>
          <a:p>
            <a:r>
              <a:rPr lang="en-US" dirty="0"/>
              <a:t>Must resolve from a lifetime scope – non web</a:t>
            </a:r>
          </a:p>
          <a:p>
            <a:pPr lvl="1"/>
            <a:r>
              <a:rPr lang="en-US" dirty="0"/>
              <a:t>Disposing scope disposes proxy properly</a:t>
            </a:r>
          </a:p>
          <a:p>
            <a:r>
              <a:rPr lang="en-US" dirty="0"/>
              <a:t>In web, register with </a:t>
            </a:r>
            <a:r>
              <a:rPr lang="en-US" dirty="0" err="1">
                <a:latin typeface="Consolas" panose="020B0609020204030204" pitchFamily="49" charset="0"/>
              </a:rPr>
              <a:t>InstancePerRequest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InstancePerScope</a:t>
            </a:r>
            <a:r>
              <a:rPr lang="en-US" dirty="0"/>
              <a:t> in ASP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A36FB-8AAF-4E21-9A47-20AFE375C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WCF (server &amp; client)</a:t>
            </a:r>
          </a:p>
        </p:txBody>
      </p:sp>
    </p:spTree>
    <p:extLst>
      <p:ext uri="{BB962C8B-B14F-4D97-AF65-F5344CB8AC3E}">
        <p14:creationId xmlns:p14="http://schemas.microsoft.com/office/powerpoint/2010/main" val="12361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A08-5D07-45AA-A3BB-6001C92E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352A-EB52-479E-98FA-515109FF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much to cover in comparison</a:t>
            </a:r>
          </a:p>
          <a:p>
            <a:pPr lvl="1"/>
            <a:r>
              <a:rPr lang="en-US" dirty="0"/>
              <a:t>JS DI is typically standard R&amp;R – or sometimes just R</a:t>
            </a:r>
          </a:p>
          <a:p>
            <a:r>
              <a:rPr lang="en-US" dirty="0"/>
              <a:t>Each client lib has its own solution</a:t>
            </a:r>
          </a:p>
          <a:p>
            <a:pPr lvl="1"/>
            <a:r>
              <a:rPr lang="en-US" dirty="0"/>
              <a:t>There are a couple of general JS ones</a:t>
            </a:r>
          </a:p>
          <a:p>
            <a:r>
              <a:rPr lang="en-US" dirty="0"/>
              <a:t>Typically registration is automatic in service declaration</a:t>
            </a:r>
          </a:p>
          <a:p>
            <a:r>
              <a:rPr lang="en-US" dirty="0"/>
              <a:t>Injection works the same way as C#</a:t>
            </a:r>
          </a:p>
          <a:p>
            <a:r>
              <a:rPr lang="en-US" dirty="0"/>
              <a:t>DI is NOT usually decoupled </a:t>
            </a:r>
            <a:r>
              <a:rPr lang="en-US"/>
              <a:t>from libraries</a:t>
            </a:r>
            <a:endParaRPr lang="en-US" dirty="0"/>
          </a:p>
          <a:p>
            <a:pPr lvl="1"/>
            <a:r>
              <a:rPr lang="en-US" dirty="0"/>
              <a:t>Learning it comes with learning library as a whole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A5DAB-3020-4741-BE46-2FC726C9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22556" cy="381419"/>
          </a:xfrm>
        </p:spPr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CourseViewer</a:t>
            </a:r>
            <a:r>
              <a:rPr lang="en-US" dirty="0"/>
              <a:t> in AngularJS and Angular – </a:t>
            </a:r>
            <a:r>
              <a:rPr lang="en-US" b="1" dirty="0"/>
              <a:t>github.com/miguelcastro67</a:t>
            </a:r>
          </a:p>
        </p:txBody>
      </p:sp>
    </p:spTree>
    <p:extLst>
      <p:ext uri="{BB962C8B-B14F-4D97-AF65-F5344CB8AC3E}">
        <p14:creationId xmlns:p14="http://schemas.microsoft.com/office/powerpoint/2010/main" val="35188154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B1487-5F47-4866-8021-384F2704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90B2E-224F-4A01-B82C-3681A7A2F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78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Type activator</a:t>
            </a:r>
          </a:p>
          <a:p>
            <a:r>
              <a:rPr lang="en-US" dirty="0"/>
              <a:t>Keyed resolve</a:t>
            </a:r>
          </a:p>
        </p:txBody>
      </p:sp>
    </p:spTree>
    <p:extLst>
      <p:ext uri="{BB962C8B-B14F-4D97-AF65-F5344CB8AC3E}">
        <p14:creationId xmlns:p14="http://schemas.microsoft.com/office/powerpoint/2010/main" val="38546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3EDB-AC23-4CC5-8EC7-658EB747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35D6-5680-414C-AA73-37AAC9C2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code constructs were not designed to be DI friendly</a:t>
            </a:r>
          </a:p>
          <a:p>
            <a:pPr lvl="1"/>
            <a:r>
              <a:rPr lang="en-US" dirty="0"/>
              <a:t>Not abstracted </a:t>
            </a:r>
            <a:r>
              <a:rPr lang="en-US" i="1" dirty="0"/>
              <a:t>(and source not available)</a:t>
            </a:r>
          </a:p>
          <a:p>
            <a:pPr lvl="1"/>
            <a:r>
              <a:rPr lang="en-US" dirty="0"/>
              <a:t>Static resources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ConfigurationManager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Activator</a:t>
            </a:r>
          </a:p>
        </p:txBody>
      </p:sp>
    </p:spTree>
    <p:extLst>
      <p:ext uri="{BB962C8B-B14F-4D97-AF65-F5344CB8AC3E}">
        <p14:creationId xmlns:p14="http://schemas.microsoft.com/office/powerpoint/2010/main" val="8382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2463-7629-4045-9F8C-E960C23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8BCB-9C45-43AC-BE33-76E286D4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wraps non-DI-friendly resource</a:t>
            </a:r>
          </a:p>
          <a:p>
            <a:r>
              <a:rPr lang="en-US" dirty="0"/>
              <a:t>Exposes methods that perform same functionality</a:t>
            </a:r>
          </a:p>
          <a:p>
            <a:r>
              <a:rPr lang="en-US" dirty="0"/>
              <a:t>Class abstracted to interface</a:t>
            </a:r>
          </a:p>
          <a:p>
            <a:r>
              <a:rPr lang="en-US" dirty="0"/>
              <a:t>Registered and injected where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EBCE-7E6E-49D4-B9C4-02284EF04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Decorators -&gt; static class wrapper</a:t>
            </a:r>
          </a:p>
        </p:txBody>
      </p:sp>
    </p:spTree>
    <p:extLst>
      <p:ext uri="{BB962C8B-B14F-4D97-AF65-F5344CB8AC3E}">
        <p14:creationId xmlns:p14="http://schemas.microsoft.com/office/powerpoint/2010/main" val="40434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F67-3167-49CF-879A-BC10FDA1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Keyed-Resolve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F2E-64FF-425E-9A64-F246F7C3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let you register &gt; 1 class to interface</a:t>
            </a:r>
          </a:p>
          <a:p>
            <a:pPr lvl="1"/>
            <a:r>
              <a:rPr lang="en-US" dirty="0"/>
              <a:t>Label registrations with a key</a:t>
            </a:r>
          </a:p>
          <a:p>
            <a:r>
              <a:rPr lang="en-US" dirty="0"/>
              <a:t>Can either obtain all classes in list through injection or must target a “key”</a:t>
            </a:r>
          </a:p>
        </p:txBody>
      </p:sp>
    </p:spTree>
    <p:extLst>
      <p:ext uri="{BB962C8B-B14F-4D97-AF65-F5344CB8AC3E}">
        <p14:creationId xmlns:p14="http://schemas.microsoft.com/office/powerpoint/2010/main" val="5085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3807</Words>
  <Application>Microsoft Office PowerPoint</Application>
  <PresentationFormat>宽屏</PresentationFormat>
  <Paragraphs>703</Paragraphs>
  <Slides>118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29" baseType="lpstr">
      <vt:lpstr>Gotham Book</vt:lpstr>
      <vt:lpstr>Gotham Medium</vt:lpstr>
      <vt:lpstr>Arial</vt:lpstr>
      <vt:lpstr>Buxton Sketch</vt:lpstr>
      <vt:lpstr>Calibri</vt:lpstr>
      <vt:lpstr>Comic Sans MS</vt:lpstr>
      <vt:lpstr>Consolas</vt:lpstr>
      <vt:lpstr>Cooper Black</vt:lpstr>
      <vt:lpstr>Segoe UI Light</vt:lpstr>
      <vt:lpstr>Wingdings</vt:lpstr>
      <vt:lpstr>Custom Design</vt:lpstr>
      <vt:lpstr>DI for the Dev Guy </vt:lpstr>
      <vt:lpstr>PowerPoint 演示文稿</vt:lpstr>
      <vt:lpstr>PowerPoint 演示文稿</vt:lpstr>
      <vt:lpstr>PowerPoint 演示文稿</vt:lpstr>
      <vt:lpstr>Agenda – setting the scene</vt:lpstr>
      <vt:lpstr>Agenda – the container</vt:lpstr>
      <vt:lpstr>Agenda – container techniques</vt:lpstr>
      <vt:lpstr>Agenda – container implementation</vt:lpstr>
      <vt:lpstr>Agenda – container implementation</vt:lpstr>
      <vt:lpstr>Agenda – App Architecture</vt:lpstr>
      <vt:lpstr>Agenda</vt:lpstr>
      <vt:lpstr>PowerPoint 演示文稿</vt:lpstr>
      <vt:lpstr>PowerPoint 演示文稿</vt:lpstr>
      <vt:lpstr>PowerPoint 演示文稿</vt:lpstr>
      <vt:lpstr>Terminology</vt:lpstr>
      <vt:lpstr>The problem spaces</vt:lpstr>
      <vt:lpstr>Lack of testability</vt:lpstr>
      <vt:lpstr>What can we do?</vt:lpstr>
      <vt:lpstr>PowerPoint 演示文稿</vt:lpstr>
      <vt:lpstr>Difficulty adding dependencies</vt:lpstr>
      <vt:lpstr>the container</vt:lpstr>
      <vt:lpstr>The DI Container</vt:lpstr>
      <vt:lpstr>The DI Container</vt:lpstr>
      <vt:lpstr>The DI Container - registration</vt:lpstr>
      <vt:lpstr>The DI Container - resolve</vt:lpstr>
      <vt:lpstr>The DI Container</vt:lpstr>
      <vt:lpstr>Basic usage</vt:lpstr>
      <vt:lpstr>Debrief</vt:lpstr>
      <vt:lpstr>Unit testing</vt:lpstr>
      <vt:lpstr>Unit Testing</vt:lpstr>
      <vt:lpstr>Unit Testing</vt:lpstr>
      <vt:lpstr>Mocking Frameworks</vt:lpstr>
      <vt:lpstr>Choosing a container</vt:lpstr>
      <vt:lpstr>Open-Source Containers</vt:lpstr>
      <vt:lpstr>Various differences</vt:lpstr>
      <vt:lpstr>Various differences</vt:lpstr>
      <vt:lpstr>Client-side Web Libs in Brief</vt:lpstr>
      <vt:lpstr>DI features &amp; Techniques</vt:lpstr>
      <vt:lpstr>Instance Lifetime</vt:lpstr>
      <vt:lpstr>Instance Lifetime</vt:lpstr>
      <vt:lpstr>Instance Lifetime – Transient</vt:lpstr>
      <vt:lpstr>Instance Lifetime – Singleton</vt:lpstr>
      <vt:lpstr>Instance Lifetime – Singleton</vt:lpstr>
      <vt:lpstr>Instance Lifetime – Scoped</vt:lpstr>
      <vt:lpstr>Instance Lifetime – Scoped</vt:lpstr>
      <vt:lpstr>Instance Lifetime – Scoped</vt:lpstr>
      <vt:lpstr>Additional demo</vt:lpstr>
      <vt:lpstr>On-Demand</vt:lpstr>
      <vt:lpstr>On-Demand</vt:lpstr>
      <vt:lpstr>On-Demand</vt:lpstr>
      <vt:lpstr>A Word About Service Locator</vt:lpstr>
      <vt:lpstr>On-Demand – unit testing</vt:lpstr>
      <vt:lpstr>registration techniques</vt:lpstr>
      <vt:lpstr>Registration Techniques - options</vt:lpstr>
      <vt:lpstr>Assembly Scanning - conventions</vt:lpstr>
      <vt:lpstr>Assembly Scanning – attributes</vt:lpstr>
      <vt:lpstr>External Modules</vt:lpstr>
      <vt:lpstr>Configuration</vt:lpstr>
      <vt:lpstr>Configuration</vt:lpstr>
      <vt:lpstr>Additional demo</vt:lpstr>
      <vt:lpstr>One-to-many</vt:lpstr>
      <vt:lpstr>Most Common Scenario </vt:lpstr>
      <vt:lpstr>Keyed Registration/Resolve</vt:lpstr>
      <vt:lpstr>Parameter Resolves</vt:lpstr>
      <vt:lpstr>Named Parameters</vt:lpstr>
      <vt:lpstr>Typed Parameters</vt:lpstr>
      <vt:lpstr>Resolved Parameters</vt:lpstr>
      <vt:lpstr>Property injection</vt:lpstr>
      <vt:lpstr>Standard Property Injection</vt:lpstr>
      <vt:lpstr>Post-Construction Resolve</vt:lpstr>
      <vt:lpstr>Post-Construction Resolve (internal)</vt:lpstr>
      <vt:lpstr>Additional demo</vt:lpstr>
      <vt:lpstr>Deterministic constructor</vt:lpstr>
      <vt:lpstr>Which Constructor?</vt:lpstr>
      <vt:lpstr>Targeting Specific Constructor</vt:lpstr>
      <vt:lpstr>Targeting Specific Constructor</vt:lpstr>
      <vt:lpstr>Targeting Specific Constructor</vt:lpstr>
      <vt:lpstr>Additional demo</vt:lpstr>
      <vt:lpstr>implementation</vt:lpstr>
      <vt:lpstr>DI Container Implementation</vt:lpstr>
      <vt:lpstr>DI Container Implementation</vt:lpstr>
      <vt:lpstr>ASP.NET MVC</vt:lpstr>
      <vt:lpstr>ASP.NET Web API</vt:lpstr>
      <vt:lpstr>ASP.NET Web API Owin Hosted</vt:lpstr>
      <vt:lpstr>ASP.NET Web API Owin Hosted</vt:lpstr>
      <vt:lpstr>ASP Core – native DI</vt:lpstr>
      <vt:lpstr>ASP Core – Autofac DI</vt:lpstr>
      <vt:lpstr>ASP.NET WebForms</vt:lpstr>
      <vt:lpstr>XAML Apps</vt:lpstr>
      <vt:lpstr>XAML Apps</vt:lpstr>
      <vt:lpstr>Windows Forms</vt:lpstr>
      <vt:lpstr>WCF - server</vt:lpstr>
      <vt:lpstr>WCF – client</vt:lpstr>
      <vt:lpstr>Client-side Web Libraries</vt:lpstr>
      <vt:lpstr>Application architecture</vt:lpstr>
      <vt:lpstr>DI Decorators</vt:lpstr>
      <vt:lpstr>What is a DI Decorator</vt:lpstr>
      <vt:lpstr>Static Resource Decorator</vt:lpstr>
      <vt:lpstr>Keyed-Resolve Wrapper</vt:lpstr>
      <vt:lpstr>Keyed-Resolve Wrapper</vt:lpstr>
      <vt:lpstr>Extension Projects</vt:lpstr>
      <vt:lpstr>Extension Projects – core only</vt:lpstr>
      <vt:lpstr>Extension Projects – core &amp; project</vt:lpstr>
      <vt:lpstr>Full app implementation</vt:lpstr>
      <vt:lpstr>MoviePhile The Case-Study App</vt:lpstr>
      <vt:lpstr>Seven Versions of MoviePhile</vt:lpstr>
      <vt:lpstr>In its raw form</vt:lpstr>
      <vt:lpstr>Adding DI into the App</vt:lpstr>
      <vt:lpstr>With Extensions</vt:lpstr>
      <vt:lpstr>Extensions Architecture</vt:lpstr>
      <vt:lpstr>Final Demos!</vt:lpstr>
      <vt:lpstr>Conclusion</vt:lpstr>
      <vt:lpstr>Final Words</vt:lpstr>
      <vt:lpstr>Final Words</vt:lpstr>
      <vt:lpstr>DI Containers</vt:lpstr>
      <vt:lpstr>Client-Web References</vt:lpstr>
      <vt:lpstr>Client-Web 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Castro</dc:creator>
  <cp:lastModifiedBy>Joey Li</cp:lastModifiedBy>
  <cp:revision>335</cp:revision>
  <dcterms:created xsi:type="dcterms:W3CDTF">2019-01-28T20:59:58Z</dcterms:created>
  <dcterms:modified xsi:type="dcterms:W3CDTF">2024-09-14T13:39:10Z</dcterms:modified>
</cp:coreProperties>
</file>