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9" r:id="rId3"/>
  </p:sldIdLst>
  <p:sldSz cx="6858000" cy="9906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79DF"/>
    <a:srgbClr val="E9ECFB"/>
    <a:srgbClr val="C0C8F2"/>
    <a:srgbClr val="E0E6F4"/>
    <a:srgbClr val="D9DEF7"/>
    <a:srgbClr val="5FD285"/>
    <a:srgbClr val="29166F"/>
    <a:srgbClr val="7ECAEE"/>
    <a:srgbClr val="7FC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1" autoAdjust="0"/>
    <p:restoredTop sz="95317" autoAdjust="0"/>
  </p:normalViewPr>
  <p:slideViewPr>
    <p:cSldViewPr snapToGrid="0">
      <p:cViewPr varScale="1">
        <p:scale>
          <a:sx n="59" d="100"/>
          <a:sy n="59" d="100"/>
        </p:scale>
        <p:origin x="2412" y="42"/>
      </p:cViewPr>
      <p:guideLst>
        <p:guide orient="horz" pos="3101"/>
        <p:guide pos="1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2C9DF-D23B-4857-8F83-A94459C690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DF614-E52C-479C-ACD3-4F829B28B36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DDF614-E52C-479C-ACD3-4F829B28B36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72381" y="3618442"/>
            <a:ext cx="2901255" cy="532218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3471863" y="3618442"/>
            <a:ext cx="2915543" cy="532218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A4926B6-441D-4BA1-AD68-6F10F35F7AC9}" type="datetimeFigureOut">
              <a:rPr lang="zh-CN" altLang="en-US" smtClean="0"/>
            </a:fld>
            <a:endParaRPr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DC8C72-958B-48E0-B6FC-451CF032C8E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hyperlink" Target="https://iridescentmia.github.io/resume/" TargetMode="External"/><Relationship Id="rId3" Type="http://schemas.openxmlformats.org/officeDocument/2006/relationships/hyperlink" Target="https://github.com/IridescentMia" TargetMode="External"/><Relationship Id="rId2" Type="http://schemas.openxmlformats.org/officeDocument/2006/relationships/hyperlink" Target="https://iridescentmia.github.io/" TargetMode="External"/><Relationship Id="rId1" Type="http://schemas.openxmlformats.org/officeDocument/2006/relationships/hyperlink" Target="mailto:IridescentXS@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4931" y="1866115"/>
            <a:ext cx="1625163" cy="475615"/>
          </a:xfrm>
          <a:prstGeom prst="rect">
            <a:avLst/>
          </a:prstGeom>
          <a:noFill/>
        </p:spPr>
        <p:txBody>
          <a:bodyPr wrap="square" rtlCol="0">
            <a:spAutoFit/>
          </a:bodyPr>
          <a:lstStyle/>
          <a:p>
            <a:pPr>
              <a:lnSpc>
                <a:spcPts val="1500"/>
              </a:lnSpc>
            </a:pPr>
            <a:r>
              <a:rPr lang="zh-CN" altLang="en-US" sz="1050" b="1" dirty="0">
                <a:latin typeface="微软雅黑" panose="020B0503020204020204" pitchFamily="34" charset="-122"/>
                <a:ea typeface="微软雅黑" panose="020B0503020204020204" pitchFamily="34" charset="-122"/>
              </a:rPr>
              <a:t>本科</a:t>
            </a:r>
            <a:endParaRPr lang="en-US" altLang="zh-CN" sz="1050" b="1" dirty="0">
              <a:latin typeface="微软雅黑" panose="020B0503020204020204" pitchFamily="34" charset="-122"/>
              <a:ea typeface="微软雅黑" panose="020B0503020204020204" pitchFamily="34" charset="-122"/>
            </a:endParaRPr>
          </a:p>
          <a:p>
            <a:pPr>
              <a:lnSpc>
                <a:spcPts val="1500"/>
              </a:lnSpc>
            </a:pPr>
            <a:r>
              <a:rPr lang="zh-CN" altLang="en-US" sz="900" dirty="0">
                <a:latin typeface="微软雅黑" panose="020B0503020204020204" pitchFamily="34" charset="-122"/>
                <a:ea typeface="微软雅黑" panose="020B0503020204020204" pitchFamily="34" charset="-122"/>
              </a:rPr>
              <a:t>天津工业大学</a:t>
            </a:r>
            <a:r>
              <a:rPr lang="zh-CN" altLang="en-US" sz="900" dirty="0">
                <a:latin typeface="微软雅黑" panose="020B0503020204020204" pitchFamily="34" charset="-122"/>
                <a:ea typeface="微软雅黑" panose="020B0503020204020204" pitchFamily="34" charset="-122"/>
              </a:rPr>
              <a:t>  </a:t>
            </a:r>
            <a:r>
              <a:rPr lang="zh-CN" altLang="en-US" sz="900" dirty="0" smtClean="0">
                <a:latin typeface="微软雅黑" panose="020B0503020204020204" pitchFamily="34" charset="-122"/>
                <a:ea typeface="微软雅黑" panose="020B0503020204020204" pitchFamily="34" charset="-122"/>
              </a:rPr>
              <a:t>软件工程</a:t>
            </a:r>
            <a:endParaRPr lang="en-US" altLang="zh-CN" sz="9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226179" y="499237"/>
            <a:ext cx="944880" cy="398780"/>
          </a:xfrm>
          <a:prstGeom prst="rect">
            <a:avLst/>
          </a:prstGeom>
          <a:noFill/>
        </p:spPr>
        <p:txBody>
          <a:bodyPr wrap="none" rtlCol="0">
            <a:spAutoFit/>
          </a:bodyPr>
          <a:lstStyle/>
          <a:p>
            <a:pPr algn="ctr"/>
            <a:r>
              <a:rPr lang="zh-CN" altLang="en-US" sz="2000" b="1" dirty="0" smtClean="0">
                <a:solidFill>
                  <a:srgbClr val="6679DF"/>
                </a:solidFill>
                <a:latin typeface="微软雅黑" panose="020B0503020204020204" pitchFamily="34" charset="-122"/>
                <a:ea typeface="微软雅黑" panose="020B0503020204020204" pitchFamily="34" charset="-122"/>
              </a:rPr>
              <a:t>杨茂新</a:t>
            </a:r>
            <a:endParaRPr lang="zh-CN" altLang="en-US" sz="2000" b="1" dirty="0" smtClean="0">
              <a:solidFill>
                <a:srgbClr val="6679DF"/>
              </a:solidFill>
              <a:latin typeface="微软雅黑" panose="020B0503020204020204" pitchFamily="34" charset="-122"/>
              <a:ea typeface="微软雅黑" panose="020B0503020204020204" pitchFamily="34" charset="-122"/>
            </a:endParaRPr>
          </a:p>
        </p:txBody>
      </p:sp>
      <p:sp>
        <p:nvSpPr>
          <p:cNvPr id="14" name="矩形 13"/>
          <p:cNvSpPr/>
          <p:nvPr/>
        </p:nvSpPr>
        <p:spPr>
          <a:xfrm>
            <a:off x="3551236" y="264670"/>
            <a:ext cx="3027639" cy="911860"/>
          </a:xfrm>
          <a:prstGeom prst="rect">
            <a:avLst/>
          </a:prstGeom>
        </p:spPr>
        <p:txBody>
          <a:bodyPr wrap="square">
            <a:spAutoFit/>
          </a:bodyPr>
          <a:lstStyle/>
          <a:p>
            <a:pPr lvl="0">
              <a:lnSpc>
                <a:spcPts val="1600"/>
              </a:lnSpc>
            </a:pPr>
            <a:r>
              <a:rPr lang="zh-CN" altLang="en-US" sz="900" dirty="0" smtClean="0">
                <a:latin typeface="微软雅黑" panose="020B0503020204020204" pitchFamily="34" charset="-122"/>
                <a:ea typeface="微软雅黑" panose="020B0503020204020204" pitchFamily="34" charset="-122"/>
              </a:rPr>
              <a:t>       电话</a:t>
            </a:r>
            <a:r>
              <a:rPr lang="zh-CN" altLang="en-US" sz="900" dirty="0">
                <a:latin typeface="微软雅黑" panose="020B0503020204020204" pitchFamily="34" charset="-122"/>
                <a:ea typeface="微软雅黑" panose="020B0503020204020204" pitchFamily="34" charset="-122"/>
              </a:rPr>
              <a:t>：</a:t>
            </a:r>
            <a:r>
              <a:rPr lang="en-US" altLang="zh-CN" sz="900" dirty="0" smtClean="0">
                <a:latin typeface="微软雅黑" panose="020B0503020204020204" pitchFamily="34" charset="-122"/>
                <a:ea typeface="微软雅黑" panose="020B0503020204020204" pitchFamily="34" charset="-122"/>
              </a:rPr>
              <a:t>150-2206-6862</a:t>
            </a:r>
            <a:endParaRPr lang="en-US" altLang="zh-CN" sz="900" dirty="0">
              <a:latin typeface="微软雅黑" panose="020B0503020204020204" pitchFamily="34" charset="-122"/>
              <a:ea typeface="微软雅黑" panose="020B0503020204020204" pitchFamily="34" charset="-122"/>
            </a:endParaRPr>
          </a:p>
          <a:p>
            <a:pPr lvl="0">
              <a:lnSpc>
                <a:spcPts val="1600"/>
              </a:lnSpc>
            </a:pPr>
            <a:r>
              <a:rPr lang="zh-CN" altLang="en-US" sz="900" dirty="0" smtClean="0">
                <a:latin typeface="微软雅黑" panose="020B0503020204020204" pitchFamily="34" charset="-122"/>
                <a:ea typeface="微软雅黑" panose="020B0503020204020204" pitchFamily="34" charset="-122"/>
              </a:rPr>
              <a:t>       邮箱：</a:t>
            </a:r>
            <a:r>
              <a:rPr lang="en-US" altLang="zh-CN" sz="900" dirty="0" smtClean="0">
                <a:latin typeface="微软雅黑" panose="020B0503020204020204" pitchFamily="34" charset="-122"/>
                <a:ea typeface="微软雅黑" panose="020B0503020204020204" pitchFamily="34" charset="-122"/>
                <a:hlinkClick r:id="rId1"/>
              </a:rPr>
              <a:t>ymx0107</a:t>
            </a:r>
            <a:r>
              <a:rPr lang="en-US" altLang="zh-CN" sz="900" dirty="0" smtClean="0">
                <a:latin typeface="微软雅黑" panose="020B0503020204020204" pitchFamily="34" charset="-122"/>
                <a:ea typeface="微软雅黑" panose="020B0503020204020204" pitchFamily="34" charset="-122"/>
                <a:hlinkClick r:id="rId1"/>
              </a:rPr>
              <a:t>@gmail.com</a:t>
            </a:r>
            <a:endParaRPr lang="en-US" altLang="zh-CN" sz="900" dirty="0" smtClean="0">
              <a:latin typeface="微软雅黑" panose="020B0503020204020204" pitchFamily="34" charset="-122"/>
              <a:ea typeface="微软雅黑" panose="020B0503020204020204" pitchFamily="34" charset="-122"/>
            </a:endParaRPr>
          </a:p>
          <a:p>
            <a:pPr>
              <a:lnSpc>
                <a:spcPts val="1600"/>
              </a:lnSpc>
            </a:pPr>
            <a:r>
              <a:rPr lang="zh-CN" altLang="en-US" sz="900" dirty="0" smtClean="0">
                <a:latin typeface="微软雅黑" panose="020B0503020204020204" pitchFamily="34" charset="-122"/>
                <a:ea typeface="微软雅黑" panose="020B0503020204020204" pitchFamily="34" charset="-122"/>
              </a:rPr>
              <a:t>个人</a:t>
            </a:r>
            <a:r>
              <a:rPr lang="zh-CN" altLang="en-US" sz="900" dirty="0">
                <a:latin typeface="微软雅黑" panose="020B0503020204020204" pitchFamily="34" charset="-122"/>
                <a:ea typeface="微软雅黑" panose="020B0503020204020204" pitchFamily="34" charset="-122"/>
              </a:rPr>
              <a:t>主页</a:t>
            </a:r>
            <a:r>
              <a:rPr lang="zh-CN" altLang="en-US" sz="900" dirty="0" smtClean="0">
                <a:latin typeface="微软雅黑" panose="020B0503020204020204" pitchFamily="34" charset="-122"/>
                <a:ea typeface="微软雅黑" panose="020B0503020204020204" pitchFamily="34" charset="-122"/>
              </a:rPr>
              <a:t>：</a:t>
            </a:r>
            <a:r>
              <a:rPr lang="en-US" altLang="zh-CN" sz="900" dirty="0" smtClean="0">
                <a:latin typeface="微软雅黑" panose="020B0503020204020204" pitchFamily="34" charset="-122"/>
                <a:ea typeface="微软雅黑" panose="020B0503020204020204" pitchFamily="34" charset="-122"/>
                <a:hlinkClick r:id="rId2"/>
              </a:rPr>
              <a:t>https://</a:t>
            </a:r>
            <a:r>
              <a:rPr lang="en-US" altLang="zh-CN" sz="900" dirty="0">
                <a:latin typeface="微软雅黑" panose="020B0503020204020204" pitchFamily="34" charset="-122"/>
                <a:ea typeface="微软雅黑" panose="020B0503020204020204" pitchFamily="34" charset="-122"/>
                <a:hlinkClick r:id="rId2"/>
              </a:rPr>
              <a:t>moxinn.com</a:t>
            </a:r>
            <a:r>
              <a:rPr lang="en-US" altLang="zh-CN" sz="900" dirty="0">
                <a:latin typeface="微软雅黑" panose="020B0503020204020204" pitchFamily="34" charset="-122"/>
                <a:ea typeface="微软雅黑" panose="020B0503020204020204" pitchFamily="34" charset="-122"/>
                <a:hlinkClick r:id="rId2"/>
              </a:rPr>
              <a:t>/</a:t>
            </a:r>
            <a:r>
              <a:rPr lang="en-US" altLang="zh-CN" sz="900" dirty="0">
                <a:latin typeface="微软雅黑" panose="020B0503020204020204" pitchFamily="34" charset="-122"/>
                <a:ea typeface="微软雅黑" panose="020B0503020204020204" pitchFamily="34" charset="-122"/>
              </a:rPr>
              <a:t>  </a:t>
            </a:r>
            <a:endParaRPr lang="en-US" altLang="zh-CN" sz="900" dirty="0">
              <a:latin typeface="微软雅黑" panose="020B0503020204020204" pitchFamily="34" charset="-122"/>
              <a:ea typeface="微软雅黑" panose="020B0503020204020204" pitchFamily="34" charset="-122"/>
            </a:endParaRPr>
          </a:p>
          <a:p>
            <a:pPr>
              <a:lnSpc>
                <a:spcPts val="1600"/>
              </a:lnSpc>
            </a:pPr>
            <a:r>
              <a:rPr lang="en-US" altLang="zh-CN" sz="800" dirty="0">
                <a:latin typeface="微软雅黑" panose="020B0503020204020204" pitchFamily="34" charset="-122"/>
                <a:ea typeface="微软雅黑" panose="020B0503020204020204" pitchFamily="34" charset="-122"/>
              </a:rPr>
              <a:t> </a:t>
            </a:r>
            <a:r>
              <a:rPr lang="en-US" altLang="zh-CN" sz="800" dirty="0" smtClean="0">
                <a:latin typeface="微软雅黑" panose="020B0503020204020204" pitchFamily="34" charset="-122"/>
                <a:ea typeface="微软雅黑" panose="020B0503020204020204" pitchFamily="34" charset="-122"/>
              </a:rPr>
              <a:t>  </a:t>
            </a:r>
            <a:r>
              <a:rPr lang="en-US" altLang="zh-CN" sz="900" dirty="0" err="1" smtClean="0">
                <a:latin typeface="微软雅黑" panose="020B0503020204020204" pitchFamily="34" charset="-122"/>
                <a:ea typeface="微软雅黑" panose="020B0503020204020204" pitchFamily="34" charset="-122"/>
              </a:rPr>
              <a:t>Github</a:t>
            </a:r>
            <a:r>
              <a:rPr lang="zh-CN" altLang="en-US" sz="900" dirty="0" smtClean="0">
                <a:latin typeface="微软雅黑" panose="020B0503020204020204" pitchFamily="34" charset="-122"/>
                <a:ea typeface="微软雅黑" panose="020B0503020204020204" pitchFamily="34" charset="-122"/>
              </a:rPr>
              <a:t>：</a:t>
            </a:r>
            <a:r>
              <a:rPr lang="en-US" altLang="zh-CN" sz="900" dirty="0">
                <a:latin typeface="微软雅黑" panose="020B0503020204020204" pitchFamily="34" charset="-122"/>
                <a:ea typeface="微软雅黑" panose="020B0503020204020204" pitchFamily="34" charset="-122"/>
                <a:hlinkClick r:id="rId3"/>
              </a:rPr>
              <a:t>https://</a:t>
            </a:r>
            <a:r>
              <a:rPr lang="en-US" altLang="zh-CN" sz="900" dirty="0" smtClean="0">
                <a:latin typeface="微软雅黑" panose="020B0503020204020204" pitchFamily="34" charset="-122"/>
                <a:ea typeface="微软雅黑" panose="020B0503020204020204" pitchFamily="34" charset="-122"/>
                <a:hlinkClick r:id="rId3"/>
              </a:rPr>
              <a:t>github.com/yangmaoxin</a:t>
            </a:r>
            <a:r>
              <a:rPr lang="en-US" altLang="zh-CN" sz="900" dirty="0" smtClean="0">
                <a:latin typeface="微软雅黑" panose="020B0503020204020204" pitchFamily="34" charset="-122"/>
                <a:ea typeface="微软雅黑" panose="020B0503020204020204" pitchFamily="34" charset="-122"/>
              </a:rPr>
              <a:t>/</a:t>
            </a:r>
            <a:endParaRPr lang="en-US" altLang="zh-CN" sz="900" dirty="0">
              <a:latin typeface="微软雅黑" panose="020B0503020204020204" pitchFamily="34" charset="-122"/>
              <a:ea typeface="微软雅黑" panose="020B0503020204020204" pitchFamily="34" charset="-122"/>
            </a:endParaRPr>
          </a:p>
        </p:txBody>
      </p:sp>
      <p:sp>
        <p:nvSpPr>
          <p:cNvPr id="15" name="矩形 14"/>
          <p:cNvSpPr/>
          <p:nvPr/>
        </p:nvSpPr>
        <p:spPr>
          <a:xfrm>
            <a:off x="208866" y="1402463"/>
            <a:ext cx="800219" cy="276999"/>
          </a:xfrm>
          <a:prstGeom prst="rect">
            <a:avLst/>
          </a:prstGeom>
        </p:spPr>
        <p:txBody>
          <a:bodyPr wrap="none">
            <a:spAutoFit/>
          </a:bodyPr>
          <a:lstStyle/>
          <a:p>
            <a:pPr lvl="0"/>
            <a:r>
              <a:rPr lang="zh-CN" altLang="en-US" sz="1200" b="1" dirty="0">
                <a:latin typeface="微软雅黑" panose="020B0503020204020204" pitchFamily="34" charset="-122"/>
                <a:ea typeface="微软雅黑" panose="020B0503020204020204" pitchFamily="34" charset="-122"/>
              </a:rPr>
              <a:t>教育经历</a:t>
            </a:r>
            <a:endParaRPr lang="en-US" altLang="zh-CN" sz="1200" b="1"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289834" y="1673324"/>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08865" y="2616507"/>
            <a:ext cx="800219" cy="276999"/>
          </a:xfrm>
          <a:prstGeom prst="rect">
            <a:avLst/>
          </a:prstGeom>
        </p:spPr>
        <p:txBody>
          <a:bodyPr wrap="none">
            <a:spAutoFit/>
          </a:bodyPr>
          <a:lstStyle/>
          <a:p>
            <a:pPr lvl="0"/>
            <a:r>
              <a:rPr lang="zh-CN" altLang="en-US" sz="1200" b="1" dirty="0" smtClean="0">
                <a:latin typeface="微软雅黑" panose="020B0503020204020204" pitchFamily="34" charset="-122"/>
                <a:ea typeface="微软雅黑" panose="020B0503020204020204" pitchFamily="34" charset="-122"/>
              </a:rPr>
              <a:t>项目经验</a:t>
            </a:r>
            <a:endParaRPr lang="en-US" altLang="zh-CN" sz="1200" b="1" dirty="0">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289834" y="2892953"/>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1630" y="3018155"/>
            <a:ext cx="0" cy="6388735"/>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flipH="1">
            <a:off x="299360" y="3440256"/>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299360" y="5387642"/>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99360" y="7546314"/>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p:nvPr/>
        </p:nvCxnSpPr>
        <p:spPr>
          <a:xfrm>
            <a:off x="1043940" y="1812925"/>
            <a:ext cx="0" cy="5746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flipH="1">
            <a:off x="1001547" y="1962106"/>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204040" y="1895520"/>
            <a:ext cx="838200" cy="229870"/>
          </a:xfrm>
          <a:prstGeom prst="rect">
            <a:avLst/>
          </a:prstGeom>
        </p:spPr>
        <p:txBody>
          <a:bodyPr wrap="none">
            <a:spAutoFit/>
          </a:bodyPr>
          <a:lstStyle/>
          <a:p>
            <a:r>
              <a:rPr lang="en-US" altLang="zh-CN" sz="900" dirty="0" smtClean="0">
                <a:solidFill>
                  <a:prstClr val="black"/>
                </a:solidFill>
                <a:latin typeface="微软雅黑" panose="020B0503020204020204" pitchFamily="34" charset="-122"/>
                <a:ea typeface="微软雅黑" panose="020B0503020204020204" pitchFamily="34" charset="-122"/>
              </a:rPr>
              <a:t>2013 - 2015</a:t>
            </a:r>
            <a:endParaRPr lang="zh-CN" altLang="en-US" sz="1600" dirty="0"/>
          </a:p>
        </p:txBody>
      </p:sp>
      <p:sp>
        <p:nvSpPr>
          <p:cNvPr id="74" name="文本框 73"/>
          <p:cNvSpPr txBox="1"/>
          <p:nvPr/>
        </p:nvSpPr>
        <p:spPr>
          <a:xfrm>
            <a:off x="2028724" y="9526055"/>
            <a:ext cx="2592705" cy="213995"/>
          </a:xfrm>
          <a:prstGeom prst="rect">
            <a:avLst/>
          </a:prstGeom>
          <a:noFill/>
        </p:spPr>
        <p:txBody>
          <a:bodyPr wrap="none" rtlCol="0">
            <a:spAutoFit/>
          </a:bodyPr>
          <a:lstStyle/>
          <a:p>
            <a:r>
              <a:rPr lang="zh-CN" altLang="en-US" sz="800" dirty="0" smtClean="0">
                <a:latin typeface="微软雅黑" panose="020B0503020204020204" pitchFamily="34" charset="-122"/>
                <a:ea typeface="微软雅黑" panose="020B0503020204020204" pitchFamily="34" charset="-122"/>
              </a:rPr>
              <a:t>在线版简历：</a:t>
            </a:r>
            <a:r>
              <a:rPr lang="en-US" altLang="zh-CN" sz="800" dirty="0">
                <a:latin typeface="微软雅黑" panose="020B0503020204020204" pitchFamily="34" charset="-122"/>
                <a:ea typeface="微软雅黑" panose="020B0503020204020204" pitchFamily="34" charset="-122"/>
                <a:hlinkClick r:id="rId4"/>
              </a:rPr>
              <a:t>https</a:t>
            </a:r>
            <a:r>
              <a:rPr lang="en-US" altLang="zh-CN" sz="800" dirty="0" smtClean="0">
                <a:latin typeface="微软雅黑" panose="020B0503020204020204" pitchFamily="34" charset="-122"/>
                <a:ea typeface="微软雅黑" panose="020B0503020204020204" pitchFamily="34" charset="-122"/>
                <a:hlinkClick r:id="rId4"/>
              </a:rPr>
              <a:t>://yangmaxin</a:t>
            </a:r>
            <a:r>
              <a:rPr lang="en-US" altLang="zh-CN" sz="800" dirty="0" smtClean="0">
                <a:latin typeface="微软雅黑" panose="020B0503020204020204" pitchFamily="34" charset="-122"/>
                <a:ea typeface="微软雅黑" panose="020B0503020204020204" pitchFamily="34" charset="-122"/>
                <a:hlinkClick r:id="rId4"/>
              </a:rPr>
              <a:t>.github.io/resume/</a:t>
            </a:r>
            <a:endParaRPr lang="en-US" altLang="zh-CN" sz="800" dirty="0" smtClean="0">
              <a:latin typeface="微软雅黑" panose="020B0503020204020204" pitchFamily="34" charset="-122"/>
              <a:ea typeface="微软雅黑" panose="020B0503020204020204" pitchFamily="34" charset="-122"/>
            </a:endParaRPr>
          </a:p>
        </p:txBody>
      </p:sp>
      <p:sp>
        <p:nvSpPr>
          <p:cNvPr id="63" name="矩形 62"/>
          <p:cNvSpPr/>
          <p:nvPr/>
        </p:nvSpPr>
        <p:spPr>
          <a:xfrm>
            <a:off x="204520" y="829114"/>
            <a:ext cx="992579" cy="230832"/>
          </a:xfrm>
          <a:prstGeom prst="rect">
            <a:avLst/>
          </a:prstGeom>
        </p:spPr>
        <p:txBody>
          <a:bodyPr wrap="none">
            <a:spAutoFit/>
          </a:bodyPr>
          <a:lstStyle/>
          <a:p>
            <a:pPr lvl="0" algn="ctr"/>
            <a:r>
              <a:rPr lang="zh-CN" altLang="en-US" sz="900" dirty="0" smtClean="0">
                <a:solidFill>
                  <a:prstClr val="black"/>
                </a:solidFill>
                <a:latin typeface="微软雅黑" panose="020B0503020204020204" pitchFamily="34" charset="-122"/>
                <a:ea typeface="微软雅黑" panose="020B0503020204020204" pitchFamily="34" charset="-122"/>
              </a:rPr>
              <a:t>前端开发工程师</a:t>
            </a:r>
            <a:endParaRPr lang="en-US" altLang="zh-CN" sz="900" dirty="0">
              <a:solidFill>
                <a:prstClr val="black"/>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86128" y="3120536"/>
            <a:ext cx="2867930" cy="1810898"/>
            <a:chOff x="416608" y="3709272"/>
            <a:chExt cx="2867930" cy="1810898"/>
          </a:xfrm>
        </p:grpSpPr>
        <p:sp>
          <p:nvSpPr>
            <p:cNvPr id="42" name="矩形 41"/>
            <p:cNvSpPr/>
            <p:nvPr/>
          </p:nvSpPr>
          <p:spPr>
            <a:xfrm>
              <a:off x="416608" y="3709272"/>
              <a:ext cx="1027430" cy="270510"/>
            </a:xfrm>
            <a:prstGeom prst="rect">
              <a:avLst/>
            </a:prstGeom>
          </p:spPr>
          <p:txBody>
            <a:bodyPr wrap="none">
              <a:spAutoFit/>
            </a:bodyPr>
            <a:lstStyle/>
            <a:p>
              <a:pPr lvl="0">
                <a:lnSpc>
                  <a:spcPts val="1400"/>
                </a:lnSpc>
              </a:pPr>
              <a:r>
                <a:rPr lang="en-US" altLang="zh-CN" sz="900" dirty="0" smtClean="0">
                  <a:latin typeface="微软雅黑" panose="020B0503020204020204" pitchFamily="34" charset="-122"/>
                  <a:ea typeface="微软雅黑" panose="020B0503020204020204" pitchFamily="34" charset="-122"/>
                </a:rPr>
                <a:t>2018.1 </a:t>
              </a:r>
              <a:r>
                <a:rPr lang="en-US" altLang="zh-CN" sz="900" dirty="0">
                  <a:latin typeface="微软雅黑" panose="020B0503020204020204" pitchFamily="34" charset="-122"/>
                  <a:ea typeface="微软雅黑" panose="020B0503020204020204" pitchFamily="34" charset="-122"/>
                </a:rPr>
                <a:t>- 2018.3</a:t>
              </a:r>
              <a:endParaRPr lang="en-US" altLang="zh-CN" sz="900" dirty="0">
                <a:latin typeface="微软雅黑" panose="020B0503020204020204" pitchFamily="34" charset="-122"/>
                <a:ea typeface="微软雅黑" panose="020B0503020204020204" pitchFamily="34" charset="-122"/>
              </a:endParaRPr>
            </a:p>
          </p:txBody>
        </p:sp>
        <p:sp>
          <p:nvSpPr>
            <p:cNvPr id="43" name="矩形 42"/>
            <p:cNvSpPr/>
            <p:nvPr/>
          </p:nvSpPr>
          <p:spPr>
            <a:xfrm>
              <a:off x="416608" y="3889580"/>
              <a:ext cx="1873885" cy="333375"/>
            </a:xfrm>
            <a:prstGeom prst="rect">
              <a:avLst/>
            </a:prstGeom>
          </p:spPr>
          <p:txBody>
            <a:bodyPr wrap="none">
              <a:spAutoFit/>
            </a:bodyPr>
            <a:lstStyle/>
            <a:p>
              <a:pPr lvl="0">
                <a:lnSpc>
                  <a:spcPct val="150000"/>
                </a:lnSpc>
              </a:pPr>
              <a:r>
                <a:rPr lang="zh-CN" altLang="en-US" sz="1050" b="1" dirty="0" smtClean="0">
                  <a:latin typeface="微软雅黑" panose="020B0503020204020204" pitchFamily="34" charset="-122"/>
                  <a:ea typeface="微软雅黑" panose="020B0503020204020204" pitchFamily="34" charset="-122"/>
                </a:rPr>
                <a:t>智能共享柜锁</a:t>
              </a:r>
              <a:r>
                <a:rPr lang="en-US" altLang="zh-CN" sz="1050" b="1" dirty="0" smtClean="0">
                  <a:latin typeface="微软雅黑" panose="020B0503020204020204" pitchFamily="34" charset="-122"/>
                  <a:ea typeface="微软雅黑" panose="020B0503020204020204" pitchFamily="34" charset="-122"/>
                </a:rPr>
                <a:t> — </a:t>
              </a:r>
              <a:r>
                <a:rPr lang="zh-CN" altLang="en-US" sz="1050" b="1" dirty="0" smtClean="0">
                  <a:latin typeface="微软雅黑" panose="020B0503020204020204" pitchFamily="34" charset="-122"/>
                  <a:ea typeface="微软雅黑" panose="020B0503020204020204" pitchFamily="34" charset="-122"/>
                </a:rPr>
                <a:t>微信小程序</a:t>
              </a:r>
              <a:endParaRPr lang="zh-CN" altLang="en-US" sz="1050" b="1" dirty="0" smtClean="0">
                <a:latin typeface="微软雅黑" panose="020B0503020204020204" pitchFamily="34" charset="-122"/>
                <a:ea typeface="微软雅黑" panose="020B0503020204020204" pitchFamily="34" charset="-122"/>
              </a:endParaRPr>
            </a:p>
          </p:txBody>
        </p:sp>
        <p:sp>
          <p:nvSpPr>
            <p:cNvPr id="45" name="矩形 44"/>
            <p:cNvSpPr/>
            <p:nvPr/>
          </p:nvSpPr>
          <p:spPr>
            <a:xfrm>
              <a:off x="416609" y="4467340"/>
              <a:ext cx="2867929" cy="1052830"/>
            </a:xfrm>
            <a:prstGeom prst="rect">
              <a:avLst/>
            </a:prstGeom>
          </p:spPr>
          <p:txBody>
            <a:bodyPr wrap="square">
              <a:spAutoFit/>
            </a:bodyPr>
            <a:lstStyle/>
            <a:p>
              <a:pPr marL="171450" lvl="0" indent="-171450">
                <a:lnSpc>
                  <a:spcPts val="1500"/>
                </a:lnSpc>
                <a:buFont typeface="Wingdings" panose="05000000000000000000" pitchFamily="2" charset="2"/>
                <a:buChar char="ü"/>
              </a:pPr>
              <a:r>
                <a:rPr lang="zh-CN" sz="900" dirty="0" smtClean="0">
                  <a:latin typeface="微软雅黑" panose="020B0503020204020204" pitchFamily="34" charset="-122"/>
                  <a:ea typeface="微软雅黑" panose="020B0503020204020204" pitchFamily="34" charset="-122"/>
                </a:rPr>
                <a:t>基于小程序，远程和蓝牙开启智能锁，并计费结算以及报修</a:t>
              </a:r>
              <a:endParaRPr lang="zh-CN"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sz="900" dirty="0" smtClean="0">
                  <a:latin typeface="微软雅黑" panose="020B0503020204020204" pitchFamily="34" charset="-122"/>
                  <a:ea typeface="微软雅黑" panose="020B0503020204020204" pitchFamily="34" charset="-122"/>
                  <a:sym typeface="+mn-ea"/>
                </a:rPr>
                <a:t>基于微信小程序MINA框架的WXML、WXSS</a:t>
              </a:r>
              <a:endParaRPr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sz="900" dirty="0" smtClean="0">
                  <a:latin typeface="微软雅黑" panose="020B0503020204020204" pitchFamily="34" charset="-122"/>
                  <a:ea typeface="微软雅黑" panose="020B0503020204020204" pitchFamily="34" charset="-122"/>
                  <a:sym typeface="+mn-ea"/>
                </a:rPr>
                <a:t>视图层采用Flex弹性布局，逻辑层采用模块化的开发</a:t>
              </a:r>
              <a:endParaRPr lang="zh-CN" altLang="en-US" sz="900" dirty="0">
                <a:latin typeface="微软雅黑" panose="020B0503020204020204" pitchFamily="34" charset="-122"/>
                <a:ea typeface="微软雅黑" panose="020B0503020204020204" pitchFamily="34" charset="-122"/>
                <a:sym typeface="+mn-ea"/>
              </a:endParaRPr>
            </a:p>
          </p:txBody>
        </p:sp>
        <p:sp>
          <p:nvSpPr>
            <p:cNvPr id="71" name="矩形 70"/>
            <p:cNvSpPr/>
            <p:nvPr/>
          </p:nvSpPr>
          <p:spPr>
            <a:xfrm>
              <a:off x="2211534" y="4236770"/>
              <a:ext cx="61969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900" dirty="0" smtClean="0">
                  <a:solidFill>
                    <a:prstClr val="white"/>
                  </a:solidFill>
                  <a:latin typeface="微软雅黑" panose="020B0503020204020204" pitchFamily="34" charset="-122"/>
                  <a:ea typeface="微软雅黑" panose="020B0503020204020204" pitchFamily="34" charset="-122"/>
                </a:rPr>
                <a:t>Node.js</a:t>
              </a:r>
              <a:endParaRPr lang="zh-CN" altLang="en-US" dirty="0">
                <a:solidFill>
                  <a:prstClr val="black"/>
                </a:solidFill>
              </a:endParaRPr>
            </a:p>
          </p:txBody>
        </p:sp>
        <p:sp>
          <p:nvSpPr>
            <p:cNvPr id="75" name="矩形 74"/>
            <p:cNvSpPr/>
            <p:nvPr/>
          </p:nvSpPr>
          <p:spPr>
            <a:xfrm>
              <a:off x="515033" y="4236957"/>
              <a:ext cx="81026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dirty="0" err="1" smtClean="0">
                  <a:solidFill>
                    <a:prstClr val="white"/>
                  </a:solidFill>
                  <a:latin typeface="微软雅黑" panose="020B0503020204020204" pitchFamily="34" charset="-122"/>
                  <a:ea typeface="微软雅黑" panose="020B0503020204020204" pitchFamily="34" charset="-122"/>
                </a:rPr>
                <a:t>微信小程序</a:t>
              </a:r>
              <a:endParaRPr lang="zh-CN" altLang="en-US" sz="900" dirty="0" err="1" smtClean="0">
                <a:solidFill>
                  <a:prstClr val="white"/>
                </a:solidFill>
                <a:latin typeface="微软雅黑" panose="020B0503020204020204" pitchFamily="34" charset="-122"/>
                <a:ea typeface="微软雅黑" panose="020B0503020204020204" pitchFamily="34" charset="-122"/>
              </a:endParaRPr>
            </a:p>
          </p:txBody>
        </p:sp>
        <p:sp>
          <p:nvSpPr>
            <p:cNvPr id="76" name="矩形 75"/>
            <p:cNvSpPr/>
            <p:nvPr/>
          </p:nvSpPr>
          <p:spPr>
            <a:xfrm>
              <a:off x="1444028" y="4236770"/>
              <a:ext cx="602993"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900" dirty="0" smtClean="0">
                  <a:solidFill>
                    <a:prstClr val="white"/>
                  </a:solidFill>
                  <a:latin typeface="微软雅黑" panose="020B0503020204020204" pitchFamily="34" charset="-122"/>
                  <a:ea typeface="微软雅黑" panose="020B0503020204020204" pitchFamily="34" charset="-122"/>
                </a:rPr>
                <a:t>Leaflet</a:t>
              </a:r>
              <a:endParaRPr lang="zh-CN" altLang="en-US" dirty="0">
                <a:solidFill>
                  <a:prstClr val="black"/>
                </a:solidFill>
              </a:endParaRPr>
            </a:p>
          </p:txBody>
        </p:sp>
        <p:sp>
          <p:nvSpPr>
            <p:cNvPr id="61" name="矩形 60"/>
            <p:cNvSpPr/>
            <p:nvPr/>
          </p:nvSpPr>
          <p:spPr>
            <a:xfrm>
              <a:off x="2212169" y="4246295"/>
              <a:ext cx="61969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r>
                <a:rPr sz="900" dirty="0" smtClean="0">
                  <a:latin typeface="微软雅黑" panose="020B0503020204020204" pitchFamily="34" charset="-122"/>
                  <a:ea typeface="微软雅黑" panose="020B0503020204020204" pitchFamily="34" charset="-122"/>
                  <a:sym typeface="+mn-ea"/>
                </a:rPr>
                <a:t>WXSS</a:t>
              </a:r>
              <a:endParaRPr lang="zh-CN" altLang="en-US" dirty="0">
                <a:solidFill>
                  <a:prstClr val="black"/>
                </a:solidFill>
              </a:endParaRPr>
            </a:p>
          </p:txBody>
        </p:sp>
        <p:sp>
          <p:nvSpPr>
            <p:cNvPr id="62" name="矩形 61"/>
            <p:cNvSpPr/>
            <p:nvPr/>
          </p:nvSpPr>
          <p:spPr>
            <a:xfrm>
              <a:off x="515668" y="4246482"/>
              <a:ext cx="81026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900" dirty="0" err="1" smtClean="0">
                  <a:solidFill>
                    <a:prstClr val="white"/>
                  </a:solidFill>
                  <a:latin typeface="微软雅黑" panose="020B0503020204020204" pitchFamily="34" charset="-122"/>
                  <a:ea typeface="微软雅黑" panose="020B0503020204020204" pitchFamily="34" charset="-122"/>
                </a:rPr>
                <a:t>微信小程序</a:t>
              </a:r>
              <a:endParaRPr lang="zh-CN" altLang="en-US" sz="900" dirty="0" err="1" smtClean="0">
                <a:solidFill>
                  <a:prstClr val="white"/>
                </a:solidFill>
                <a:latin typeface="微软雅黑" panose="020B0503020204020204" pitchFamily="34" charset="-122"/>
                <a:ea typeface="微软雅黑" panose="020B0503020204020204" pitchFamily="34" charset="-122"/>
              </a:endParaRPr>
            </a:p>
          </p:txBody>
        </p:sp>
        <p:sp>
          <p:nvSpPr>
            <p:cNvPr id="64" name="矩形 63"/>
            <p:cNvSpPr/>
            <p:nvPr/>
          </p:nvSpPr>
          <p:spPr>
            <a:xfrm>
              <a:off x="1444028" y="4246295"/>
              <a:ext cx="602993"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r>
                <a:rPr sz="900" dirty="0" smtClean="0">
                  <a:latin typeface="微软雅黑" panose="020B0503020204020204" pitchFamily="34" charset="-122"/>
                  <a:ea typeface="微软雅黑" panose="020B0503020204020204" pitchFamily="34" charset="-122"/>
                  <a:sym typeface="+mn-ea"/>
                </a:rPr>
                <a:t>WXML</a:t>
              </a:r>
              <a:endParaRPr lang="zh-CN" altLang="en-US" dirty="0">
                <a:solidFill>
                  <a:prstClr val="black"/>
                </a:solidFill>
              </a:endParaRPr>
            </a:p>
          </p:txBody>
        </p:sp>
      </p:grpSp>
      <p:sp>
        <p:nvSpPr>
          <p:cNvPr id="77" name="矩形 76"/>
          <p:cNvSpPr/>
          <p:nvPr/>
        </p:nvSpPr>
        <p:spPr>
          <a:xfrm>
            <a:off x="383995" y="5076144"/>
            <a:ext cx="1094740" cy="270510"/>
          </a:xfrm>
          <a:prstGeom prst="rect">
            <a:avLst/>
          </a:prstGeom>
        </p:spPr>
        <p:txBody>
          <a:bodyPr wrap="none">
            <a:spAutoFit/>
          </a:bodyPr>
          <a:lstStyle/>
          <a:p>
            <a:pPr lvl="0">
              <a:lnSpc>
                <a:spcPts val="1400"/>
              </a:lnSpc>
            </a:pPr>
            <a:r>
              <a:rPr lang="en-US" altLang="zh-CN" sz="900" dirty="0" smtClean="0">
                <a:latin typeface="微软雅黑" panose="020B0503020204020204" pitchFamily="34" charset="-122"/>
                <a:ea typeface="微软雅黑" panose="020B0503020204020204" pitchFamily="34" charset="-122"/>
              </a:rPr>
              <a:t>2017.9 </a:t>
            </a:r>
            <a:r>
              <a:rPr lang="en-US" altLang="zh-CN" sz="900" dirty="0">
                <a:latin typeface="微软雅黑" panose="020B0503020204020204" pitchFamily="34" charset="-122"/>
                <a:ea typeface="微软雅黑" panose="020B0503020204020204" pitchFamily="34" charset="-122"/>
              </a:rPr>
              <a:t>- </a:t>
            </a:r>
            <a:r>
              <a:rPr lang="en-US" altLang="zh-CN" sz="900" dirty="0" smtClean="0">
                <a:latin typeface="微软雅黑" panose="020B0503020204020204" pitchFamily="34" charset="-122"/>
                <a:ea typeface="微软雅黑" panose="020B0503020204020204" pitchFamily="34" charset="-122"/>
              </a:rPr>
              <a:t>2017.12</a:t>
            </a:r>
            <a:endParaRPr lang="en-US" altLang="zh-CN" sz="900" dirty="0">
              <a:latin typeface="微软雅黑" panose="020B0503020204020204" pitchFamily="34" charset="-122"/>
              <a:ea typeface="微软雅黑" panose="020B0503020204020204" pitchFamily="34" charset="-122"/>
            </a:endParaRPr>
          </a:p>
        </p:txBody>
      </p:sp>
      <p:sp>
        <p:nvSpPr>
          <p:cNvPr id="78" name="矩形 77"/>
          <p:cNvSpPr/>
          <p:nvPr/>
        </p:nvSpPr>
        <p:spPr>
          <a:xfrm>
            <a:off x="383995" y="5230783"/>
            <a:ext cx="2273935" cy="333375"/>
          </a:xfrm>
          <a:prstGeom prst="rect">
            <a:avLst/>
          </a:prstGeom>
        </p:spPr>
        <p:txBody>
          <a:bodyPr wrap="none">
            <a:spAutoFit/>
          </a:bodyPr>
          <a:lstStyle/>
          <a:p>
            <a:pPr lvl="0">
              <a:lnSpc>
                <a:spcPct val="150000"/>
              </a:lnSpc>
            </a:pPr>
            <a:r>
              <a:rPr lang="zh-CN" altLang="en-US" sz="1050" b="1" dirty="0" err="1" smtClean="0">
                <a:latin typeface="微软雅黑" panose="020B0503020204020204" pitchFamily="34" charset="-122"/>
                <a:ea typeface="微软雅黑" panose="020B0503020204020204" pitchFamily="34" charset="-122"/>
              </a:rPr>
              <a:t>公交物资管理系统</a:t>
            </a:r>
            <a:r>
              <a:rPr lang="en-US" altLang="zh-CN" sz="1050" b="1" dirty="0" smtClean="0">
                <a:latin typeface="微软雅黑" panose="020B0503020204020204" pitchFamily="34" charset="-122"/>
                <a:ea typeface="微软雅黑" panose="020B0503020204020204" pitchFamily="34" charset="-122"/>
              </a:rPr>
              <a:t> — </a:t>
            </a:r>
            <a:r>
              <a:rPr lang="zh-CN" altLang="en-US" sz="1050" b="1" dirty="0" smtClean="0">
                <a:latin typeface="微软雅黑" panose="020B0503020204020204" pitchFamily="34" charset="-122"/>
                <a:ea typeface="微软雅黑" panose="020B0503020204020204" pitchFamily="34" charset="-122"/>
              </a:rPr>
              <a:t>后台管理系统</a:t>
            </a:r>
            <a:endParaRPr lang="zh-CN" altLang="en-US" sz="1050" b="1" dirty="0" smtClean="0">
              <a:latin typeface="微软雅黑" panose="020B0503020204020204" pitchFamily="34" charset="-122"/>
              <a:ea typeface="微软雅黑" panose="020B0503020204020204" pitchFamily="34" charset="-122"/>
            </a:endParaRPr>
          </a:p>
        </p:txBody>
      </p:sp>
      <p:sp>
        <p:nvSpPr>
          <p:cNvPr id="79" name="矩形 78"/>
          <p:cNvSpPr/>
          <p:nvPr/>
        </p:nvSpPr>
        <p:spPr>
          <a:xfrm>
            <a:off x="484526" y="5566543"/>
            <a:ext cx="474086"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900" dirty="0">
                <a:solidFill>
                  <a:prstClr val="white"/>
                </a:solidFill>
                <a:latin typeface="微软雅黑" panose="020B0503020204020204" pitchFamily="34" charset="-122"/>
                <a:ea typeface="微软雅黑" panose="020B0503020204020204" pitchFamily="34" charset="-122"/>
              </a:rPr>
              <a:t>Layui</a:t>
            </a:r>
            <a:endParaRPr lang="en-US" dirty="0">
              <a:solidFill>
                <a:prstClr val="black"/>
              </a:solidFill>
            </a:endParaRPr>
          </a:p>
        </p:txBody>
      </p:sp>
      <p:sp>
        <p:nvSpPr>
          <p:cNvPr id="80" name="矩形 79"/>
          <p:cNvSpPr/>
          <p:nvPr/>
        </p:nvSpPr>
        <p:spPr>
          <a:xfrm>
            <a:off x="383997" y="5808543"/>
            <a:ext cx="2870062" cy="1245235"/>
          </a:xfrm>
          <a:prstGeom prst="rect">
            <a:avLst/>
          </a:prstGeom>
        </p:spPr>
        <p:txBody>
          <a:bodyPr wrap="square">
            <a:spAutoFit/>
          </a:bodyPr>
          <a:lstStyle/>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本项目是一个后台管理系统</a:t>
            </a:r>
            <a:endParaRPr lang="zh-CN" altLang="en-US"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一期前端框架使用</a:t>
            </a:r>
            <a:r>
              <a:rPr lang="en-US" altLang="zh-CN" sz="900" dirty="0">
                <a:latin typeface="微软雅黑" panose="020B0503020204020204" pitchFamily="34" charset="-122"/>
                <a:ea typeface="微软雅黑" panose="020B0503020204020204" pitchFamily="34" charset="-122"/>
              </a:rPr>
              <a:t>EasyUI</a:t>
            </a:r>
            <a:r>
              <a:rPr lang="zh-CN" altLang="en-US" sz="900" dirty="0">
                <a:latin typeface="微软雅黑" panose="020B0503020204020204" pitchFamily="34" charset="-122"/>
                <a:ea typeface="微软雅黑" panose="020B0503020204020204" pitchFamily="34" charset="-122"/>
              </a:rPr>
              <a:t>，二期使用</a:t>
            </a:r>
            <a:r>
              <a:rPr lang="en-US" altLang="zh-CN" sz="900" dirty="0">
                <a:latin typeface="微软雅黑" panose="020B0503020204020204" pitchFamily="34" charset="-122"/>
                <a:ea typeface="微软雅黑" panose="020B0503020204020204" pitchFamily="34" charset="-122"/>
              </a:rPr>
              <a:t>Layui</a:t>
            </a:r>
            <a:r>
              <a:rPr lang="zh-CN" altLang="en-US" sz="900" dirty="0">
                <a:latin typeface="微软雅黑" panose="020B0503020204020204" pitchFamily="34" charset="-122"/>
                <a:ea typeface="微软雅黑" panose="020B0503020204020204" pitchFamily="34" charset="-122"/>
              </a:rPr>
              <a:t>重构代码</a:t>
            </a:r>
            <a:endParaRPr lang="zh-CN" altLang="en-US" sz="900" dirty="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负责页面的布局和数据渲染，并且完成后端</a:t>
            </a:r>
            <a:r>
              <a:rPr lang="zh-CN" altLang="en-US" sz="900" dirty="0">
                <a:latin typeface="微软雅黑" panose="020B0503020204020204" pitchFamily="34" charset="-122"/>
                <a:ea typeface="微软雅黑" panose="020B0503020204020204" pitchFamily="34" charset="-122"/>
              </a:rPr>
              <a:t>页面的嵌套</a:t>
            </a:r>
            <a:endParaRPr lang="zh-CN" altLang="en-US" sz="900" dirty="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最大的困难是项目没有完全实现前后端分离</a:t>
            </a:r>
            <a:endParaRPr lang="zh-CN" altLang="en-US" sz="900" dirty="0">
              <a:latin typeface="微软雅黑" panose="020B0503020204020204" pitchFamily="34" charset="-122"/>
              <a:ea typeface="微软雅黑" panose="020B0503020204020204" pitchFamily="34" charset="-122"/>
            </a:endParaRPr>
          </a:p>
        </p:txBody>
      </p:sp>
      <p:sp>
        <p:nvSpPr>
          <p:cNvPr id="84" name="矩形 83"/>
          <p:cNvSpPr/>
          <p:nvPr/>
        </p:nvSpPr>
        <p:spPr>
          <a:xfrm>
            <a:off x="1646791" y="5566543"/>
            <a:ext cx="61969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900" dirty="0" smtClean="0">
                <a:solidFill>
                  <a:prstClr val="white"/>
                </a:solidFill>
                <a:latin typeface="微软雅黑" panose="020B0503020204020204" pitchFamily="34" charset="-122"/>
                <a:ea typeface="微软雅黑" panose="020B0503020204020204" pitchFamily="34" charset="-122"/>
              </a:rPr>
              <a:t>EasyUI</a:t>
            </a:r>
            <a:endParaRPr lang="en-US" sz="900" dirty="0" smtClean="0">
              <a:solidFill>
                <a:prstClr val="white"/>
              </a:solidFill>
              <a:latin typeface="微软雅黑" panose="020B0503020204020204" pitchFamily="34" charset="-122"/>
              <a:ea typeface="微软雅黑" panose="020B0503020204020204" pitchFamily="34" charset="-122"/>
            </a:endParaRPr>
          </a:p>
        </p:txBody>
      </p:sp>
      <p:sp>
        <p:nvSpPr>
          <p:cNvPr id="86" name="矩形 85"/>
          <p:cNvSpPr/>
          <p:nvPr/>
        </p:nvSpPr>
        <p:spPr>
          <a:xfrm>
            <a:off x="1001205" y="5566543"/>
            <a:ext cx="602993"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dirty="0" smtClean="0">
                <a:solidFill>
                  <a:prstClr val="white"/>
                </a:solidFill>
                <a:latin typeface="微软雅黑" panose="020B0503020204020204" pitchFamily="34" charset="-122"/>
                <a:ea typeface="微软雅黑" panose="020B0503020204020204" pitchFamily="34" charset="-122"/>
              </a:rPr>
              <a:t>jQuery</a:t>
            </a:r>
            <a:endParaRPr lang="zh-CN" altLang="en-US" dirty="0">
              <a:solidFill>
                <a:prstClr val="black"/>
              </a:solidFill>
            </a:endParaRPr>
          </a:p>
        </p:txBody>
      </p:sp>
      <p:grpSp>
        <p:nvGrpSpPr>
          <p:cNvPr id="7" name="组合 6"/>
          <p:cNvGrpSpPr/>
          <p:nvPr/>
        </p:nvGrpSpPr>
        <p:grpSpPr>
          <a:xfrm>
            <a:off x="387971" y="7202546"/>
            <a:ext cx="2866088" cy="2195708"/>
            <a:chOff x="418451" y="7791282"/>
            <a:chExt cx="2866088" cy="2195708"/>
          </a:xfrm>
        </p:grpSpPr>
        <p:sp>
          <p:nvSpPr>
            <p:cNvPr id="87" name="矩形 86"/>
            <p:cNvSpPr/>
            <p:nvPr/>
          </p:nvSpPr>
          <p:spPr>
            <a:xfrm>
              <a:off x="418451" y="7791282"/>
              <a:ext cx="1094740" cy="270510"/>
            </a:xfrm>
            <a:prstGeom prst="rect">
              <a:avLst/>
            </a:prstGeom>
          </p:spPr>
          <p:txBody>
            <a:bodyPr wrap="none">
              <a:spAutoFit/>
            </a:bodyPr>
            <a:lstStyle/>
            <a:p>
              <a:pPr lvl="0">
                <a:lnSpc>
                  <a:spcPts val="1400"/>
                </a:lnSpc>
              </a:pPr>
              <a:r>
                <a:rPr lang="en-US" altLang="zh-CN" sz="900" dirty="0" smtClean="0">
                  <a:latin typeface="微软雅黑" panose="020B0503020204020204" pitchFamily="34" charset="-122"/>
                  <a:ea typeface="微软雅黑" panose="020B0503020204020204" pitchFamily="34" charset="-122"/>
                </a:rPr>
                <a:t>2015.8 </a:t>
              </a:r>
              <a:r>
                <a:rPr lang="en-US" altLang="zh-CN" sz="900" dirty="0">
                  <a:latin typeface="微软雅黑" panose="020B0503020204020204" pitchFamily="34" charset="-122"/>
                  <a:ea typeface="微软雅黑" panose="020B0503020204020204" pitchFamily="34" charset="-122"/>
                </a:rPr>
                <a:t>- </a:t>
              </a:r>
              <a:r>
                <a:rPr lang="en-US" altLang="zh-CN" sz="900" dirty="0" smtClean="0">
                  <a:latin typeface="微软雅黑" panose="020B0503020204020204" pitchFamily="34" charset="-122"/>
                  <a:ea typeface="微软雅黑" panose="020B0503020204020204" pitchFamily="34" charset="-122"/>
                </a:rPr>
                <a:t>2016.11</a:t>
              </a:r>
              <a:endParaRPr lang="en-US" altLang="zh-CN" sz="900" dirty="0">
                <a:latin typeface="微软雅黑" panose="020B0503020204020204" pitchFamily="34" charset="-122"/>
                <a:ea typeface="微软雅黑" panose="020B0503020204020204" pitchFamily="34" charset="-122"/>
              </a:endParaRPr>
            </a:p>
          </p:txBody>
        </p:sp>
        <p:sp>
          <p:nvSpPr>
            <p:cNvPr id="88" name="矩形 87"/>
            <p:cNvSpPr/>
            <p:nvPr/>
          </p:nvSpPr>
          <p:spPr>
            <a:xfrm>
              <a:off x="453376" y="7995085"/>
              <a:ext cx="1607185" cy="333375"/>
            </a:xfrm>
            <a:prstGeom prst="rect">
              <a:avLst/>
            </a:prstGeom>
          </p:spPr>
          <p:txBody>
            <a:bodyPr wrap="none">
              <a:spAutoFit/>
            </a:bodyPr>
            <a:lstStyle/>
            <a:p>
              <a:pPr lvl="0">
                <a:lnSpc>
                  <a:spcPct val="150000"/>
                </a:lnSpc>
              </a:pPr>
              <a:r>
                <a:rPr lang="zh-CN" altLang="en-US" sz="1050" b="1" dirty="0" err="1" smtClean="0">
                  <a:latin typeface="微软雅黑" panose="020B0503020204020204" pitchFamily="34" charset="-122"/>
                  <a:ea typeface="微软雅黑" panose="020B0503020204020204" pitchFamily="34" charset="-122"/>
                </a:rPr>
                <a:t>乐此购</a:t>
              </a:r>
              <a:r>
                <a:rPr lang="en-US" altLang="zh-CN" sz="1050" b="1" dirty="0" smtClean="0">
                  <a:latin typeface="微软雅黑" panose="020B0503020204020204" pitchFamily="34" charset="-122"/>
                  <a:ea typeface="微软雅黑" panose="020B0503020204020204" pitchFamily="34" charset="-122"/>
                </a:rPr>
                <a:t> — </a:t>
              </a:r>
              <a:r>
                <a:rPr lang="zh-CN" altLang="en-US" sz="1050" b="1" dirty="0" smtClean="0">
                  <a:latin typeface="微软雅黑" panose="020B0503020204020204" pitchFamily="34" charset="-122"/>
                  <a:ea typeface="微软雅黑" panose="020B0503020204020204" pitchFamily="34" charset="-122"/>
                </a:rPr>
                <a:t>购物</a:t>
              </a:r>
              <a:r>
                <a:rPr lang="zh-CN" altLang="en-US" sz="1050" b="1" dirty="0" smtClean="0">
                  <a:latin typeface="微软雅黑" panose="020B0503020204020204" pitchFamily="34" charset="-122"/>
                  <a:ea typeface="微软雅黑" panose="020B0503020204020204" pitchFamily="34" charset="-122"/>
                </a:rPr>
                <a:t>商城网站</a:t>
              </a:r>
              <a:endParaRPr lang="zh-CN" altLang="en-US" sz="1050" b="1" dirty="0" smtClean="0">
                <a:latin typeface="微软雅黑" panose="020B0503020204020204" pitchFamily="34" charset="-122"/>
                <a:ea typeface="微软雅黑" panose="020B0503020204020204" pitchFamily="34" charset="-122"/>
              </a:endParaRPr>
            </a:p>
          </p:txBody>
        </p:sp>
        <p:sp>
          <p:nvSpPr>
            <p:cNvPr id="89" name="矩形 88"/>
            <p:cNvSpPr/>
            <p:nvPr/>
          </p:nvSpPr>
          <p:spPr>
            <a:xfrm>
              <a:off x="518781" y="8318967"/>
              <a:ext cx="55626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900" dirty="0" smtClean="0">
                  <a:solidFill>
                    <a:prstClr val="white"/>
                  </a:solidFill>
                  <a:latin typeface="微软雅黑" panose="020B0503020204020204" pitchFamily="34" charset="-122"/>
                  <a:ea typeface="微软雅黑" panose="020B0503020204020204" pitchFamily="34" charset="-122"/>
                  <a:sym typeface="+mn-ea"/>
                </a:rPr>
                <a:t>jQuery</a:t>
              </a:r>
              <a:endParaRPr lang="zh-CN" altLang="en-US" dirty="0">
                <a:solidFill>
                  <a:prstClr val="black"/>
                </a:solidFill>
              </a:endParaRPr>
            </a:p>
          </p:txBody>
        </p:sp>
        <p:sp>
          <p:nvSpPr>
            <p:cNvPr id="90" name="矩形 89"/>
            <p:cNvSpPr/>
            <p:nvPr/>
          </p:nvSpPr>
          <p:spPr>
            <a:xfrm>
              <a:off x="418453" y="8549350"/>
              <a:ext cx="2866086" cy="1437640"/>
            </a:xfrm>
            <a:prstGeom prst="rect">
              <a:avLst/>
            </a:prstGeom>
          </p:spPr>
          <p:txBody>
            <a:bodyPr wrap="square">
              <a:spAutoFit/>
            </a:bodyPr>
            <a:lstStyle/>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为推广公司产品，制作一个大型网站商城，前期以</a:t>
              </a:r>
              <a:r>
                <a:rPr lang="en-US" altLang="zh-CN" sz="900" dirty="0" smtClean="0">
                  <a:latin typeface="微软雅黑" panose="020B0503020204020204" pitchFamily="34" charset="-122"/>
                  <a:ea typeface="微软雅黑" panose="020B0503020204020204" pitchFamily="34" charset="-122"/>
                </a:rPr>
                <a:t>PC</a:t>
              </a:r>
              <a:r>
                <a:rPr lang="zh-CN" altLang="en-US" sz="900" dirty="0" smtClean="0">
                  <a:latin typeface="微软雅黑" panose="020B0503020204020204" pitchFamily="34" charset="-122"/>
                  <a:ea typeface="微软雅黑" panose="020B0503020204020204" pitchFamily="34" charset="-122"/>
                </a:rPr>
                <a:t>端为主，二期完成手机端页面的开发</a:t>
              </a:r>
              <a:endParaRPr lang="zh-CN" altLang="en-US"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sym typeface="+mn-ea"/>
                </a:rPr>
                <a:t>负责前期界面的研究</a:t>
              </a:r>
              <a:r>
                <a:rPr sz="900" dirty="0" smtClean="0">
                  <a:latin typeface="微软雅黑" panose="020B0503020204020204" pitchFamily="34" charset="-122"/>
                  <a:ea typeface="微软雅黑" panose="020B0503020204020204" pitchFamily="34" charset="-122"/>
                </a:rPr>
                <a:t>，切图，配合后台开发人员设计界面与开发功能，并负责框架开发，封装公共组件，以及根据需要引进第三方插件</a:t>
              </a:r>
              <a:endParaRPr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最大困难是实现产品前端界面效果与设计图纸在某些界面上难以绝对统一</a:t>
              </a:r>
              <a:endParaRPr lang="en-US" altLang="zh-CN" sz="900" dirty="0" smtClean="0">
                <a:latin typeface="微软雅黑" panose="020B0503020204020204" pitchFamily="34" charset="-122"/>
                <a:ea typeface="微软雅黑" panose="020B0503020204020204" pitchFamily="34" charset="-122"/>
              </a:endParaRPr>
            </a:p>
          </p:txBody>
        </p:sp>
        <p:grpSp>
          <p:nvGrpSpPr>
            <p:cNvPr id="91" name="组合 90"/>
            <p:cNvGrpSpPr/>
            <p:nvPr/>
          </p:nvGrpSpPr>
          <p:grpSpPr>
            <a:xfrm>
              <a:off x="1448670" y="7853394"/>
              <a:ext cx="677320" cy="215444"/>
              <a:chOff x="1404917" y="3745442"/>
              <a:chExt cx="677320" cy="215444"/>
            </a:xfrm>
          </p:grpSpPr>
          <p:sp>
            <p:nvSpPr>
              <p:cNvPr id="92" name="圆角矩形 91"/>
              <p:cNvSpPr/>
              <p:nvPr/>
            </p:nvSpPr>
            <p:spPr>
              <a:xfrm>
                <a:off x="1441050" y="3756379"/>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6679DF"/>
                    </a:solidFill>
                    <a:latin typeface="微软雅黑" panose="020B0503020204020204" pitchFamily="34" charset="-122"/>
                    <a:ea typeface="微软雅黑" panose="020B0503020204020204" pitchFamily="34" charset="-122"/>
                    <a:sym typeface="+mn-ea"/>
                  </a:rPr>
                  <a:t>团队</a:t>
                </a:r>
                <a:r>
                  <a:rPr lang="zh-CN" altLang="en-US" sz="800" dirty="0" smtClean="0">
                    <a:solidFill>
                      <a:srgbClr val="6679DF"/>
                    </a:solidFill>
                    <a:latin typeface="微软雅黑" panose="020B0503020204020204" pitchFamily="34" charset="-122"/>
                    <a:ea typeface="微软雅黑" panose="020B0503020204020204" pitchFamily="34" charset="-122"/>
                    <a:sym typeface="+mn-ea"/>
                  </a:rPr>
                  <a:t>项目</a:t>
                </a:r>
                <a:endParaRPr lang="zh-CN" altLang="en-US" sz="800" dirty="0">
                  <a:solidFill>
                    <a:srgbClr val="6679DF"/>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1404917" y="3745442"/>
                <a:ext cx="184731" cy="215444"/>
              </a:xfrm>
              <a:prstGeom prst="rect">
                <a:avLst/>
              </a:prstGeom>
              <a:noFill/>
            </p:spPr>
            <p:txBody>
              <a:bodyPr wrap="none" rtlCol="0">
                <a:spAutoFit/>
              </a:bodyPr>
              <a:lstStyle/>
              <a:p>
                <a:endParaRPr lang="zh-CN" altLang="en-US" sz="800" dirty="0">
                  <a:solidFill>
                    <a:srgbClr val="6679DF"/>
                  </a:solidFill>
                  <a:latin typeface="微软雅黑" panose="020B0503020204020204" pitchFamily="34" charset="-122"/>
                  <a:ea typeface="微软雅黑" panose="020B0503020204020204" pitchFamily="34" charset="-122"/>
                </a:endParaRPr>
              </a:p>
            </p:txBody>
          </p:sp>
        </p:grpSp>
      </p:grpSp>
      <p:sp>
        <p:nvSpPr>
          <p:cNvPr id="72" name="圆角矩形 71"/>
          <p:cNvSpPr/>
          <p:nvPr/>
        </p:nvSpPr>
        <p:spPr>
          <a:xfrm>
            <a:off x="1449561" y="5130560"/>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6679DF"/>
                </a:solidFill>
                <a:latin typeface="微软雅黑" panose="020B0503020204020204" pitchFamily="34" charset="-122"/>
                <a:ea typeface="微软雅黑" panose="020B0503020204020204" pitchFamily="34" charset="-122"/>
              </a:rPr>
              <a:t>团队</a:t>
            </a:r>
            <a:r>
              <a:rPr lang="zh-CN" altLang="en-US" sz="800" dirty="0" smtClean="0">
                <a:solidFill>
                  <a:srgbClr val="6679DF"/>
                </a:solidFill>
                <a:latin typeface="微软雅黑" panose="020B0503020204020204" pitchFamily="34" charset="-122"/>
                <a:ea typeface="微软雅黑" panose="020B0503020204020204" pitchFamily="34" charset="-122"/>
              </a:rPr>
              <a:t>项目</a:t>
            </a:r>
            <a:endParaRPr lang="zh-CN" altLang="en-US" sz="800" dirty="0">
              <a:solidFill>
                <a:srgbClr val="6679DF"/>
              </a:solidFill>
              <a:latin typeface="微软雅黑" panose="020B0503020204020204" pitchFamily="34" charset="-122"/>
              <a:ea typeface="微软雅黑" panose="020B0503020204020204" pitchFamily="34" charset="-122"/>
            </a:endParaRPr>
          </a:p>
        </p:txBody>
      </p:sp>
      <p:sp>
        <p:nvSpPr>
          <p:cNvPr id="73" name="圆角矩形 72"/>
          <p:cNvSpPr/>
          <p:nvPr/>
        </p:nvSpPr>
        <p:spPr>
          <a:xfrm>
            <a:off x="1454324" y="3186424"/>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rgbClr val="6679DF"/>
                </a:solidFill>
                <a:latin typeface="微软雅黑" panose="020B0503020204020204" pitchFamily="34" charset="-122"/>
                <a:ea typeface="微软雅黑" panose="020B0503020204020204" pitchFamily="34" charset="-122"/>
              </a:rPr>
              <a:t>团队项目</a:t>
            </a:r>
            <a:endParaRPr lang="zh-CN" altLang="en-US" sz="800" dirty="0" smtClean="0">
              <a:solidFill>
                <a:srgbClr val="6679DF"/>
              </a:solidFill>
              <a:latin typeface="微软雅黑" panose="020B0503020204020204" pitchFamily="34" charset="-122"/>
              <a:ea typeface="微软雅黑" panose="020B0503020204020204" pitchFamily="34" charset="-122"/>
            </a:endParaRPr>
          </a:p>
        </p:txBody>
      </p:sp>
      <p:sp>
        <p:nvSpPr>
          <p:cNvPr id="99" name="矩形 98"/>
          <p:cNvSpPr/>
          <p:nvPr/>
        </p:nvSpPr>
        <p:spPr>
          <a:xfrm>
            <a:off x="3380690" y="1387782"/>
            <a:ext cx="792480" cy="275590"/>
          </a:xfrm>
          <a:prstGeom prst="rect">
            <a:avLst/>
          </a:prstGeom>
        </p:spPr>
        <p:txBody>
          <a:bodyPr wrap="none">
            <a:spAutoFit/>
          </a:bodyPr>
          <a:p>
            <a:pPr lvl="0"/>
            <a:r>
              <a:rPr lang="zh-CN" altLang="en-US" sz="1200" b="1" dirty="0" smtClean="0">
                <a:latin typeface="微软雅黑" panose="020B0503020204020204" pitchFamily="34" charset="-122"/>
                <a:ea typeface="微软雅黑" panose="020B0503020204020204" pitchFamily="34" charset="-122"/>
              </a:rPr>
              <a:t>工作经历</a:t>
            </a:r>
            <a:endParaRPr lang="zh-CN" altLang="en-US" sz="1200" b="1" dirty="0" smtClean="0">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a:off x="3461659" y="1664228"/>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V="1">
            <a:off x="3513455" y="1789430"/>
            <a:ext cx="0" cy="4209415"/>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椭圆 101"/>
          <p:cNvSpPr/>
          <p:nvPr/>
        </p:nvSpPr>
        <p:spPr>
          <a:xfrm flipH="1">
            <a:off x="3471185" y="2205816"/>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3" name="椭圆 102"/>
          <p:cNvSpPr/>
          <p:nvPr/>
        </p:nvSpPr>
        <p:spPr>
          <a:xfrm flipH="1">
            <a:off x="3471185" y="3917617"/>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05" name="组合 104"/>
          <p:cNvGrpSpPr/>
          <p:nvPr/>
        </p:nvGrpSpPr>
        <p:grpSpPr>
          <a:xfrm>
            <a:off x="3557953" y="1891811"/>
            <a:ext cx="2867930" cy="1544198"/>
            <a:chOff x="416608" y="3709272"/>
            <a:chExt cx="2867930" cy="1544198"/>
          </a:xfrm>
        </p:grpSpPr>
        <p:sp>
          <p:nvSpPr>
            <p:cNvPr id="106" name="矩形 105"/>
            <p:cNvSpPr/>
            <p:nvPr/>
          </p:nvSpPr>
          <p:spPr>
            <a:xfrm>
              <a:off x="416608" y="3709272"/>
              <a:ext cx="892175" cy="270510"/>
            </a:xfrm>
            <a:prstGeom prst="rect">
              <a:avLst/>
            </a:prstGeom>
          </p:spPr>
          <p:txBody>
            <a:bodyPr wrap="none">
              <a:spAutoFit/>
            </a:bodyPr>
            <a:p>
              <a:pPr lvl="0">
                <a:lnSpc>
                  <a:spcPts val="1400"/>
                </a:lnSpc>
              </a:pPr>
              <a:r>
                <a:rPr lang="en-US" altLang="zh-CN" sz="900" dirty="0" smtClean="0">
                  <a:latin typeface="微软雅黑" panose="020B0503020204020204" pitchFamily="34" charset="-122"/>
                  <a:ea typeface="微软雅黑" panose="020B0503020204020204" pitchFamily="34" charset="-122"/>
                </a:rPr>
                <a:t>2017.5 </a:t>
              </a:r>
              <a:r>
                <a:rPr lang="en-US" altLang="zh-CN" sz="900" dirty="0">
                  <a:latin typeface="微软雅黑" panose="020B0503020204020204" pitchFamily="34" charset="-122"/>
                  <a:ea typeface="微软雅黑" panose="020B0503020204020204" pitchFamily="34" charset="-122"/>
                </a:rPr>
                <a:t>- </a:t>
              </a:r>
              <a:r>
                <a:rPr lang="zh-CN" altLang="en-US" sz="900" dirty="0">
                  <a:latin typeface="微软雅黑" panose="020B0503020204020204" pitchFamily="34" charset="-122"/>
                  <a:ea typeface="微软雅黑" panose="020B0503020204020204" pitchFamily="34" charset="-122"/>
                </a:rPr>
                <a:t>至今</a:t>
              </a:r>
              <a:endParaRPr lang="zh-CN" altLang="en-US" sz="900" dirty="0">
                <a:latin typeface="微软雅黑" panose="020B0503020204020204" pitchFamily="34" charset="-122"/>
                <a:ea typeface="微软雅黑" panose="020B0503020204020204" pitchFamily="34" charset="-122"/>
              </a:endParaRPr>
            </a:p>
          </p:txBody>
        </p:sp>
        <p:sp>
          <p:nvSpPr>
            <p:cNvPr id="107" name="矩形 106"/>
            <p:cNvSpPr/>
            <p:nvPr/>
          </p:nvSpPr>
          <p:spPr>
            <a:xfrm>
              <a:off x="416608" y="3889580"/>
              <a:ext cx="1783080" cy="333375"/>
            </a:xfrm>
            <a:prstGeom prst="rect">
              <a:avLst/>
            </a:prstGeom>
          </p:spPr>
          <p:txBody>
            <a:bodyPr wrap="none">
              <a:spAutoFit/>
            </a:bodyPr>
            <a:p>
              <a:pPr lvl="0">
                <a:lnSpc>
                  <a:spcPct val="150000"/>
                </a:lnSpc>
              </a:pPr>
              <a:r>
                <a:rPr lang="zh-CN" altLang="en-US" sz="1050" b="1" dirty="0" err="1" smtClean="0">
                  <a:latin typeface="微软雅黑" panose="020B0503020204020204" pitchFamily="34" charset="-122"/>
                  <a:ea typeface="微软雅黑" panose="020B0503020204020204" pitchFamily="34" charset="-122"/>
                </a:rPr>
                <a:t>天津杰出科技发展有限公司</a:t>
              </a:r>
              <a:endParaRPr lang="zh-CN" altLang="en-US" sz="1050" b="1" dirty="0" err="1" smtClean="0">
                <a:latin typeface="微软雅黑" panose="020B0503020204020204" pitchFamily="34" charset="-122"/>
                <a:ea typeface="微软雅黑" panose="020B0503020204020204" pitchFamily="34" charset="-122"/>
              </a:endParaRPr>
            </a:p>
          </p:txBody>
        </p:sp>
        <p:sp>
          <p:nvSpPr>
            <p:cNvPr id="109" name="矩形 108"/>
            <p:cNvSpPr/>
            <p:nvPr/>
          </p:nvSpPr>
          <p:spPr>
            <a:xfrm>
              <a:off x="416609" y="4200640"/>
              <a:ext cx="2867929" cy="1052830"/>
            </a:xfrm>
            <a:prstGeom prst="rect">
              <a:avLst/>
            </a:prstGeom>
          </p:spPr>
          <p:txBody>
            <a:bodyPr wrap="square">
              <a:spAutoFit/>
            </a:bodyPr>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负责与客户对接开发需求、并参与项目的研发及维护</a:t>
              </a:r>
              <a:endParaRPr lang="zh-CN" altLang="en-US"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负责公司现有项目和新项目的前端修改调试和开发工作</a:t>
              </a:r>
              <a:endParaRPr lang="zh-CN" altLang="en-US"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sym typeface="+mn-ea"/>
                </a:rPr>
                <a:t>推进公司项目开发的前后端分离</a:t>
              </a:r>
              <a:endParaRPr lang="en-US" altLang="zh-CN" sz="900" dirty="0">
                <a:latin typeface="微软雅黑" panose="020B0503020204020204" pitchFamily="34" charset="-122"/>
                <a:ea typeface="微软雅黑" panose="020B0503020204020204" pitchFamily="34" charset="-122"/>
              </a:endParaRPr>
            </a:p>
          </p:txBody>
        </p:sp>
      </p:grpSp>
      <p:sp>
        <p:nvSpPr>
          <p:cNvPr id="133" name="矩形 132"/>
          <p:cNvSpPr/>
          <p:nvPr/>
        </p:nvSpPr>
        <p:spPr>
          <a:xfrm>
            <a:off x="3561128" y="3580276"/>
            <a:ext cx="1027430" cy="270510"/>
          </a:xfrm>
          <a:prstGeom prst="rect">
            <a:avLst/>
          </a:prstGeom>
        </p:spPr>
        <p:txBody>
          <a:bodyPr wrap="none">
            <a:spAutoFit/>
          </a:bodyPr>
          <a:p>
            <a:pPr lvl="0">
              <a:lnSpc>
                <a:spcPts val="1400"/>
              </a:lnSpc>
            </a:pPr>
            <a:r>
              <a:rPr lang="en-US" altLang="zh-CN" sz="900" dirty="0" smtClean="0">
                <a:latin typeface="微软雅黑" panose="020B0503020204020204" pitchFamily="34" charset="-122"/>
                <a:ea typeface="微软雅黑" panose="020B0503020204020204" pitchFamily="34" charset="-122"/>
              </a:rPr>
              <a:t>2017.1 </a:t>
            </a:r>
            <a:r>
              <a:rPr lang="en-US" altLang="zh-CN" sz="900" dirty="0">
                <a:latin typeface="微软雅黑" panose="020B0503020204020204" pitchFamily="34" charset="-122"/>
                <a:ea typeface="微软雅黑" panose="020B0503020204020204" pitchFamily="34" charset="-122"/>
              </a:rPr>
              <a:t>- 2017.4</a:t>
            </a:r>
            <a:endParaRPr lang="en-US" altLang="zh-CN" sz="900" dirty="0">
              <a:latin typeface="微软雅黑" panose="020B0503020204020204" pitchFamily="34" charset="-122"/>
              <a:ea typeface="微软雅黑" panose="020B0503020204020204" pitchFamily="34" charset="-122"/>
            </a:endParaRPr>
          </a:p>
        </p:txBody>
      </p:sp>
      <p:sp>
        <p:nvSpPr>
          <p:cNvPr id="134" name="矩形 133"/>
          <p:cNvSpPr/>
          <p:nvPr/>
        </p:nvSpPr>
        <p:spPr>
          <a:xfrm>
            <a:off x="3561128" y="3760584"/>
            <a:ext cx="1649730" cy="333375"/>
          </a:xfrm>
          <a:prstGeom prst="rect">
            <a:avLst/>
          </a:prstGeom>
        </p:spPr>
        <p:txBody>
          <a:bodyPr wrap="none">
            <a:spAutoFit/>
          </a:bodyPr>
          <a:p>
            <a:pPr lvl="0" algn="l">
              <a:lnSpc>
                <a:spcPct val="150000"/>
              </a:lnSpc>
            </a:pPr>
            <a:r>
              <a:rPr lang="zh-CN" altLang="en-US" sz="1050" b="1" dirty="0" err="1" smtClean="0">
                <a:latin typeface="微软雅黑" panose="020B0503020204020204" pitchFamily="34" charset="-122"/>
                <a:ea typeface="微软雅黑" panose="020B0503020204020204" pitchFamily="34" charset="-122"/>
              </a:rPr>
              <a:t>天津九运初科技有限公司</a:t>
            </a:r>
            <a:endParaRPr lang="zh-CN" altLang="en-US" sz="1050" b="1" dirty="0" err="1" smtClean="0">
              <a:latin typeface="微软雅黑" panose="020B0503020204020204" pitchFamily="34" charset="-122"/>
              <a:ea typeface="微软雅黑" panose="020B0503020204020204" pitchFamily="34" charset="-122"/>
            </a:endParaRPr>
          </a:p>
        </p:txBody>
      </p:sp>
      <p:sp>
        <p:nvSpPr>
          <p:cNvPr id="135" name="矩形 134"/>
          <p:cNvSpPr/>
          <p:nvPr/>
        </p:nvSpPr>
        <p:spPr>
          <a:xfrm>
            <a:off x="3561129" y="4071644"/>
            <a:ext cx="2867929" cy="475615"/>
          </a:xfrm>
          <a:prstGeom prst="rect">
            <a:avLst/>
          </a:prstGeom>
        </p:spPr>
        <p:txBody>
          <a:bodyPr wrap="square">
            <a:spAutoFit/>
          </a:bodyPr>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公司官网前端界面更新及维护，使其达到更好的视觉体验和用户体验</a:t>
            </a:r>
            <a:endParaRPr lang="zh-CN" altLang="en-US" sz="900" dirty="0">
              <a:latin typeface="微软雅黑" panose="020B0503020204020204" pitchFamily="34" charset="-122"/>
              <a:ea typeface="微软雅黑" panose="020B0503020204020204" pitchFamily="34" charset="-122"/>
            </a:endParaRPr>
          </a:p>
        </p:txBody>
      </p:sp>
      <p:sp>
        <p:nvSpPr>
          <p:cNvPr id="136" name="矩形 135"/>
          <p:cNvSpPr/>
          <p:nvPr/>
        </p:nvSpPr>
        <p:spPr>
          <a:xfrm>
            <a:off x="3564303" y="4722006"/>
            <a:ext cx="1094740" cy="270510"/>
          </a:xfrm>
          <a:prstGeom prst="rect">
            <a:avLst/>
          </a:prstGeom>
        </p:spPr>
        <p:txBody>
          <a:bodyPr wrap="none">
            <a:spAutoFit/>
          </a:bodyPr>
          <a:p>
            <a:pPr lvl="0">
              <a:lnSpc>
                <a:spcPts val="1400"/>
              </a:lnSpc>
            </a:pPr>
            <a:r>
              <a:rPr lang="en-US" altLang="zh-CN" sz="900" dirty="0" smtClean="0">
                <a:latin typeface="微软雅黑" panose="020B0503020204020204" pitchFamily="34" charset="-122"/>
                <a:ea typeface="微软雅黑" panose="020B0503020204020204" pitchFamily="34" charset="-122"/>
              </a:rPr>
              <a:t>2015.6 </a:t>
            </a:r>
            <a:r>
              <a:rPr lang="en-US" altLang="zh-CN" sz="900" dirty="0">
                <a:latin typeface="微软雅黑" panose="020B0503020204020204" pitchFamily="34" charset="-122"/>
                <a:ea typeface="微软雅黑" panose="020B0503020204020204" pitchFamily="34" charset="-122"/>
              </a:rPr>
              <a:t>- 2016.11</a:t>
            </a:r>
            <a:endParaRPr lang="en-US" altLang="zh-CN" sz="900" dirty="0">
              <a:latin typeface="微软雅黑" panose="020B0503020204020204" pitchFamily="34" charset="-122"/>
              <a:ea typeface="微软雅黑" panose="020B0503020204020204" pitchFamily="34" charset="-122"/>
            </a:endParaRPr>
          </a:p>
        </p:txBody>
      </p:sp>
      <p:sp>
        <p:nvSpPr>
          <p:cNvPr id="137" name="矩形 136"/>
          <p:cNvSpPr/>
          <p:nvPr/>
        </p:nvSpPr>
        <p:spPr>
          <a:xfrm>
            <a:off x="3564303" y="4902314"/>
            <a:ext cx="1916430" cy="333375"/>
          </a:xfrm>
          <a:prstGeom prst="rect">
            <a:avLst/>
          </a:prstGeom>
        </p:spPr>
        <p:txBody>
          <a:bodyPr wrap="none">
            <a:spAutoFit/>
          </a:bodyPr>
          <a:p>
            <a:pPr lvl="0" algn="l">
              <a:lnSpc>
                <a:spcPct val="150000"/>
              </a:lnSpc>
            </a:pPr>
            <a:r>
              <a:rPr lang="zh-CN" altLang="en-US" sz="1050" b="1" dirty="0" err="1" smtClean="0">
                <a:latin typeface="微软雅黑" panose="020B0503020204020204" pitchFamily="34" charset="-122"/>
                <a:ea typeface="微软雅黑" panose="020B0503020204020204" pitchFamily="34" charset="-122"/>
              </a:rPr>
              <a:t>天津德沃赛国际贸易有限公司</a:t>
            </a:r>
            <a:endParaRPr lang="zh-CN" altLang="en-US" sz="1050" b="1" dirty="0" err="1" smtClean="0">
              <a:latin typeface="微软雅黑" panose="020B0503020204020204" pitchFamily="34" charset="-122"/>
              <a:ea typeface="微软雅黑" panose="020B0503020204020204" pitchFamily="34" charset="-122"/>
            </a:endParaRPr>
          </a:p>
        </p:txBody>
      </p:sp>
      <p:sp>
        <p:nvSpPr>
          <p:cNvPr id="138" name="矩形 137"/>
          <p:cNvSpPr/>
          <p:nvPr/>
        </p:nvSpPr>
        <p:spPr>
          <a:xfrm>
            <a:off x="3564304" y="5213374"/>
            <a:ext cx="2867929" cy="860425"/>
          </a:xfrm>
          <a:prstGeom prst="rect">
            <a:avLst/>
          </a:prstGeom>
        </p:spPr>
        <p:txBody>
          <a:bodyPr wrap="square">
            <a:spAutoFit/>
          </a:bodyPr>
          <a:p>
            <a:pPr marL="171450" lvl="0" indent="-171450">
              <a:lnSpc>
                <a:spcPts val="1500"/>
              </a:lnSpc>
              <a:buFont typeface="Wingdings" panose="05000000000000000000" pitchFamily="2" charset="2"/>
              <a:buChar char="ü"/>
            </a:pPr>
            <a:r>
              <a:rPr sz="900" dirty="0" smtClean="0">
                <a:latin typeface="微软雅黑" panose="020B0503020204020204" pitchFamily="34" charset="-122"/>
                <a:ea typeface="微软雅黑" panose="020B0503020204020204" pitchFamily="34" charset="-122"/>
              </a:rPr>
              <a:t>完成乐此购商城整站的前端开发，并兼容至IE8，上线后不断的维护与优化</a:t>
            </a:r>
            <a:endParaRPr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sz="900" dirty="0" smtClean="0">
                <a:latin typeface="微软雅黑" panose="020B0503020204020204" pitchFamily="34" charset="-122"/>
                <a:ea typeface="微软雅黑" panose="020B0503020204020204" pitchFamily="34" charset="-122"/>
              </a:rPr>
              <a:t>负责公司网站PC端及移动端的多个活动页面的前端开发</a:t>
            </a:r>
            <a:endParaRPr sz="900" dirty="0" smtClean="0">
              <a:latin typeface="微软雅黑" panose="020B0503020204020204" pitchFamily="34" charset="-122"/>
              <a:ea typeface="微软雅黑" panose="020B0503020204020204" pitchFamily="34" charset="-122"/>
            </a:endParaRPr>
          </a:p>
        </p:txBody>
      </p:sp>
      <p:sp>
        <p:nvSpPr>
          <p:cNvPr id="139" name="椭圆 138"/>
          <p:cNvSpPr/>
          <p:nvPr/>
        </p:nvSpPr>
        <p:spPr>
          <a:xfrm flipH="1">
            <a:off x="3474360" y="5049822"/>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圆角矩形 139"/>
          <p:cNvSpPr/>
          <p:nvPr/>
        </p:nvSpPr>
        <p:spPr>
          <a:xfrm>
            <a:off x="4699809" y="1962144"/>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dirty="0" smtClean="0">
                <a:solidFill>
                  <a:srgbClr val="6679DF"/>
                </a:solidFill>
                <a:latin typeface="微软雅黑" panose="020B0503020204020204" pitchFamily="34" charset="-122"/>
                <a:ea typeface="微软雅黑" panose="020B0503020204020204" pitchFamily="34" charset="-122"/>
              </a:rPr>
              <a:t>前端开发</a:t>
            </a:r>
            <a:endParaRPr lang="zh-CN" altLang="en-US" sz="800" dirty="0" smtClean="0">
              <a:solidFill>
                <a:srgbClr val="6679DF"/>
              </a:solidFill>
              <a:latin typeface="微软雅黑" panose="020B0503020204020204" pitchFamily="34" charset="-122"/>
              <a:ea typeface="微软雅黑" panose="020B0503020204020204" pitchFamily="34" charset="-122"/>
            </a:endParaRPr>
          </a:p>
        </p:txBody>
      </p:sp>
      <p:sp>
        <p:nvSpPr>
          <p:cNvPr id="141" name="圆角矩形 140"/>
          <p:cNvSpPr/>
          <p:nvPr/>
        </p:nvSpPr>
        <p:spPr>
          <a:xfrm>
            <a:off x="4699809" y="3644894"/>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dirty="0" smtClean="0">
                <a:solidFill>
                  <a:srgbClr val="6679DF"/>
                </a:solidFill>
                <a:latin typeface="微软雅黑" panose="020B0503020204020204" pitchFamily="34" charset="-122"/>
                <a:ea typeface="微软雅黑" panose="020B0503020204020204" pitchFamily="34" charset="-122"/>
              </a:rPr>
              <a:t>前端开发</a:t>
            </a:r>
            <a:endParaRPr lang="zh-CN" altLang="en-US" sz="800" dirty="0" smtClean="0">
              <a:solidFill>
                <a:srgbClr val="6679DF"/>
              </a:solidFill>
              <a:latin typeface="微软雅黑" panose="020B0503020204020204" pitchFamily="34" charset="-122"/>
              <a:ea typeface="微软雅黑" panose="020B0503020204020204" pitchFamily="34" charset="-122"/>
            </a:endParaRPr>
          </a:p>
        </p:txBody>
      </p:sp>
      <p:sp>
        <p:nvSpPr>
          <p:cNvPr id="142" name="圆角矩形 141"/>
          <p:cNvSpPr/>
          <p:nvPr/>
        </p:nvSpPr>
        <p:spPr>
          <a:xfrm>
            <a:off x="4699809" y="4787259"/>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dirty="0" smtClean="0">
                <a:solidFill>
                  <a:srgbClr val="6679DF"/>
                </a:solidFill>
                <a:latin typeface="微软雅黑" panose="020B0503020204020204" pitchFamily="34" charset="-122"/>
                <a:ea typeface="微软雅黑" panose="020B0503020204020204" pitchFamily="34" charset="-122"/>
              </a:rPr>
              <a:t>前端开发</a:t>
            </a:r>
            <a:endParaRPr lang="zh-CN" altLang="en-US" sz="800" dirty="0" smtClean="0">
              <a:solidFill>
                <a:srgbClr val="6679DF"/>
              </a:solidFill>
              <a:latin typeface="微软雅黑" panose="020B0503020204020204" pitchFamily="34" charset="-122"/>
              <a:ea typeface="微软雅黑" panose="020B0503020204020204" pitchFamily="34" charset="-122"/>
            </a:endParaRPr>
          </a:p>
        </p:txBody>
      </p:sp>
      <p:sp>
        <p:nvSpPr>
          <p:cNvPr id="156" name="文本框 155"/>
          <p:cNvSpPr txBox="1"/>
          <p:nvPr/>
        </p:nvSpPr>
        <p:spPr>
          <a:xfrm>
            <a:off x="3430586" y="6470439"/>
            <a:ext cx="2997159" cy="2915285"/>
          </a:xfrm>
          <a:prstGeom prst="rect">
            <a:avLst/>
          </a:prstGeom>
          <a:noFill/>
        </p:spPr>
        <p:txBody>
          <a:bodyPr wrap="square" rtlCol="0">
            <a:spAutoFit/>
          </a:bodyPr>
          <a:p>
            <a:pPr>
              <a:lnSpc>
                <a:spcPct val="200000"/>
              </a:lnSpc>
            </a:pPr>
            <a:r>
              <a:rPr lang="en-US" altLang="zh-CN" sz="1050" b="1" dirty="0">
                <a:latin typeface="微软雅黑" panose="020B0503020204020204" pitchFamily="34" charset="-122"/>
                <a:ea typeface="微软雅黑" panose="020B0503020204020204" pitchFamily="34" charset="-122"/>
              </a:rPr>
              <a:t>Web</a:t>
            </a:r>
            <a:r>
              <a:rPr lang="zh-CN" altLang="en-US" sz="1050" b="1" dirty="0">
                <a:latin typeface="微软雅黑" panose="020B0503020204020204" pitchFamily="34" charset="-122"/>
                <a:ea typeface="微软雅黑" panose="020B0503020204020204" pitchFamily="34" charset="-122"/>
              </a:rPr>
              <a:t>前端</a:t>
            </a:r>
            <a:endParaRPr lang="zh-CN" altLang="en-US"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a:latin typeface="微软雅黑" panose="020B0503020204020204" pitchFamily="34" charset="-122"/>
                <a:ea typeface="微软雅黑" panose="020B0503020204020204" pitchFamily="34" charset="-122"/>
              </a:rPr>
              <a:t>熟练使用合理的结构和样式编写兼容主流浏览器的页面</a:t>
            </a:r>
            <a:endParaRPr lang="en-US" altLang="zh-CN" sz="900" dirty="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a:latin typeface="微软雅黑" panose="020B0503020204020204" pitchFamily="34" charset="-122"/>
                <a:ea typeface="微软雅黑" panose="020B0503020204020204" pitchFamily="34" charset="-122"/>
                <a:sym typeface="+mn-ea"/>
              </a:rPr>
              <a:t>能适当运用</a:t>
            </a:r>
            <a:r>
              <a:rPr lang="en-US" altLang="zh-CN" sz="900" b="1" dirty="0" smtClean="0">
                <a:solidFill>
                  <a:srgbClr val="6679DF"/>
                </a:solidFill>
                <a:latin typeface="微软雅黑" panose="020B0503020204020204" pitchFamily="34" charset="-122"/>
                <a:ea typeface="微软雅黑" panose="020B0503020204020204" pitchFamily="34" charset="-122"/>
                <a:sym typeface="+mn-ea"/>
              </a:rPr>
              <a:t>CSS3</a:t>
            </a:r>
            <a:r>
              <a:rPr lang="en-US" altLang="zh-CN" sz="900" dirty="0">
                <a:latin typeface="微软雅黑" panose="020B0503020204020204" pitchFamily="34" charset="-122"/>
                <a:ea typeface="微软雅黑" panose="020B0503020204020204" pitchFamily="34" charset="-122"/>
                <a:sym typeface="+mn-ea"/>
              </a:rPr>
              <a:t>使页面在现代浏览器上效果更佳</a:t>
            </a:r>
            <a:endParaRPr lang="en-US" altLang="zh-CN" sz="900" dirty="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a:latin typeface="微软雅黑" panose="020B0503020204020204" pitchFamily="34" charset="-122"/>
                <a:ea typeface="微软雅黑" panose="020B0503020204020204" pitchFamily="34" charset="-122"/>
              </a:rPr>
              <a:t>熟练运用</a:t>
            </a:r>
            <a:r>
              <a:rPr lang="en-US" altLang="zh-CN" sz="900" b="1" dirty="0" smtClean="0">
                <a:solidFill>
                  <a:srgbClr val="6679DF"/>
                </a:solidFill>
                <a:latin typeface="微软雅黑" panose="020B0503020204020204" pitchFamily="34" charset="-122"/>
                <a:ea typeface="微软雅黑" panose="020B0503020204020204" pitchFamily="34" charset="-122"/>
              </a:rPr>
              <a:t>AJAX</a:t>
            </a:r>
            <a:r>
              <a:rPr lang="en-US" altLang="zh-CN" sz="900" dirty="0">
                <a:latin typeface="微软雅黑" panose="020B0503020204020204" pitchFamily="34" charset="-122"/>
                <a:ea typeface="微软雅黑" panose="020B0503020204020204" pitchFamily="34" charset="-122"/>
              </a:rPr>
              <a:t>实现异步数据传递，熟悉</a:t>
            </a:r>
            <a:r>
              <a:rPr lang="en-US" altLang="zh-CN" sz="900" b="1" dirty="0" smtClean="0">
                <a:solidFill>
                  <a:srgbClr val="6679DF"/>
                </a:solidFill>
                <a:latin typeface="微软雅黑" panose="020B0503020204020204" pitchFamily="34" charset="-122"/>
                <a:ea typeface="微软雅黑" panose="020B0503020204020204" pitchFamily="34" charset="-122"/>
              </a:rPr>
              <a:t>JSON</a:t>
            </a:r>
            <a:r>
              <a:rPr lang="en-US" altLang="zh-CN" sz="900" dirty="0">
                <a:latin typeface="微软雅黑" panose="020B0503020204020204" pitchFamily="34" charset="-122"/>
                <a:ea typeface="微软雅黑" panose="020B0503020204020204" pitchFamily="34" charset="-122"/>
              </a:rPr>
              <a:t>等数据交换格式</a:t>
            </a:r>
            <a:endParaRPr lang="zh-CN" altLang="en-US"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熟练使用常用</a:t>
            </a:r>
            <a:r>
              <a:rPr lang="en-US" altLang="zh-CN" sz="900" b="1" dirty="0" smtClean="0">
                <a:solidFill>
                  <a:srgbClr val="6679DF"/>
                </a:solidFill>
                <a:latin typeface="微软雅黑" panose="020B0503020204020204" pitchFamily="34" charset="-122"/>
                <a:ea typeface="微软雅黑" panose="020B0503020204020204" pitchFamily="34" charset="-122"/>
              </a:rPr>
              <a:t>JavaScript</a:t>
            </a:r>
            <a:r>
              <a:rPr lang="en-US" altLang="zh-CN" sz="900" dirty="0" smtClean="0">
                <a:latin typeface="微软雅黑" panose="020B0503020204020204" pitchFamily="34" charset="-122"/>
                <a:ea typeface="微软雅黑" panose="020B0503020204020204" pitchFamily="34" charset="-122"/>
              </a:rPr>
              <a:t>库，如</a:t>
            </a:r>
            <a:r>
              <a:rPr lang="en-US" altLang="zh-CN" sz="900" b="1" dirty="0" smtClean="0">
                <a:solidFill>
                  <a:srgbClr val="6679DF"/>
                </a:solidFill>
                <a:latin typeface="微软雅黑" panose="020B0503020204020204" pitchFamily="34" charset="-122"/>
                <a:ea typeface="微软雅黑" panose="020B0503020204020204" pitchFamily="34" charset="-122"/>
              </a:rPr>
              <a:t>jQuery、zepto</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sz="900">
                <a:latin typeface="微软雅黑" panose="020B0503020204020204" pitchFamily="34" charset="-122"/>
                <a:ea typeface="微软雅黑" panose="020B0503020204020204" pitchFamily="34" charset="-122"/>
              </a:rPr>
              <a:t>能使用</a:t>
            </a:r>
            <a:r>
              <a:rPr lang="en-US" altLang="zh-CN" sz="900" b="1" dirty="0" smtClean="0">
                <a:solidFill>
                  <a:srgbClr val="6679DF"/>
                </a:solidFill>
                <a:latin typeface="微软雅黑" panose="020B0503020204020204" pitchFamily="34" charset="-122"/>
                <a:ea typeface="微软雅黑" panose="020B0503020204020204" pitchFamily="34" charset="-122"/>
              </a:rPr>
              <a:t>Bootstrap、WeUI、Layui</a:t>
            </a:r>
            <a:r>
              <a:rPr sz="900">
                <a:latin typeface="微软雅黑" panose="020B0503020204020204" pitchFamily="34" charset="-122"/>
                <a:ea typeface="微软雅黑" panose="020B0503020204020204" pitchFamily="34" charset="-122"/>
              </a:rPr>
              <a:t>等前端样式库和框架进行开发</a:t>
            </a:r>
            <a:endParaRPr sz="90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能运用模块化、面向对象的方式编程</a:t>
            </a:r>
            <a:endParaRPr lang="en-US" altLang="zh-CN" sz="900" dirty="0" smtClean="0">
              <a:latin typeface="微软雅黑" panose="020B0503020204020204" pitchFamily="34" charset="-122"/>
              <a:ea typeface="微软雅黑" panose="020B0503020204020204" pitchFamily="34" charset="-122"/>
            </a:endParaRPr>
          </a:p>
          <a:p>
            <a:pPr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使用 </a:t>
            </a:r>
            <a:r>
              <a:rPr lang="en-US" altLang="zh-CN" sz="900" b="1" dirty="0">
                <a:solidFill>
                  <a:srgbClr val="6679DF"/>
                </a:solidFill>
                <a:latin typeface="微软雅黑" panose="020B0503020204020204" pitchFamily="34" charset="-122"/>
                <a:ea typeface="微软雅黑" panose="020B0503020204020204" pitchFamily="34" charset="-122"/>
              </a:rPr>
              <a:t>Vue.js</a:t>
            </a:r>
            <a:r>
              <a:rPr lang="en-US" altLang="zh-CN" sz="900" dirty="0" smtClean="0">
                <a:latin typeface="微软雅黑" panose="020B0503020204020204" pitchFamily="34" charset="-122"/>
                <a:ea typeface="微软雅黑" panose="020B0503020204020204" pitchFamily="34" charset="-122"/>
              </a:rPr>
              <a:t> </a:t>
            </a:r>
            <a:r>
              <a:rPr lang="zh-CN" altLang="en-US" sz="900" dirty="0" smtClean="0">
                <a:latin typeface="微软雅黑" panose="020B0503020204020204" pitchFamily="34" charset="-122"/>
                <a:ea typeface="微软雅黑" panose="020B0503020204020204" pitchFamily="34" charset="-122"/>
              </a:rPr>
              <a:t>编写</a:t>
            </a:r>
            <a:r>
              <a:rPr lang="zh-CN" altLang="en-US" sz="900" dirty="0">
                <a:latin typeface="微软雅黑" panose="020B0503020204020204" pitchFamily="34" charset="-122"/>
                <a:ea typeface="微软雅黑" panose="020B0503020204020204" pitchFamily="34" charset="-122"/>
              </a:rPr>
              <a:t>过简单</a:t>
            </a:r>
            <a:r>
              <a:rPr lang="zh-CN" altLang="en-US" sz="900" dirty="0" smtClean="0">
                <a:latin typeface="微软雅黑" panose="020B0503020204020204" pitchFamily="34" charset="-122"/>
                <a:ea typeface="微软雅黑" panose="020B0503020204020204" pitchFamily="34" charset="-122"/>
              </a:rPr>
              <a:t>的</a:t>
            </a:r>
            <a:r>
              <a:rPr lang="en-US" altLang="zh-CN" sz="900" dirty="0" smtClean="0">
                <a:latin typeface="微软雅黑" panose="020B0503020204020204" pitchFamily="34" charset="-122"/>
                <a:ea typeface="微软雅黑" panose="020B0503020204020204" pitchFamily="34" charset="-122"/>
              </a:rPr>
              <a:t>SPA</a:t>
            </a:r>
            <a:endParaRPr lang="en-US" altLang="zh-CN" sz="900" dirty="0" smtClean="0">
              <a:latin typeface="微软雅黑" panose="020B0503020204020204" pitchFamily="34" charset="-122"/>
              <a:ea typeface="微软雅黑" panose="020B0503020204020204" pitchFamily="34" charset="-122"/>
            </a:endParaRPr>
          </a:p>
          <a:p>
            <a:pPr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使用 </a:t>
            </a:r>
            <a:r>
              <a:rPr lang="en-US" altLang="zh-CN" sz="900" b="1" dirty="0" smtClean="0">
                <a:solidFill>
                  <a:srgbClr val="6679DF"/>
                </a:solidFill>
                <a:latin typeface="微软雅黑" panose="020B0503020204020204" pitchFamily="34" charset="-122"/>
                <a:ea typeface="微软雅黑" panose="020B0503020204020204" pitchFamily="34" charset="-122"/>
              </a:rPr>
              <a:t>Sass</a:t>
            </a:r>
            <a:r>
              <a:rPr lang="zh-CN" altLang="en-US" sz="900" b="1" dirty="0" smtClean="0">
                <a:solidFill>
                  <a:srgbClr val="6679DF"/>
                </a:solidFill>
                <a:latin typeface="微软雅黑" panose="020B0503020204020204" pitchFamily="34" charset="-122"/>
                <a:ea typeface="微软雅黑" panose="020B0503020204020204" pitchFamily="34" charset="-122"/>
              </a:rPr>
              <a:t>、</a:t>
            </a:r>
            <a:r>
              <a:rPr lang="en-US" altLang="zh-CN" sz="900" b="1" dirty="0" smtClean="0">
                <a:solidFill>
                  <a:srgbClr val="6679DF"/>
                </a:solidFill>
                <a:latin typeface="微软雅黑" panose="020B0503020204020204" pitchFamily="34" charset="-122"/>
                <a:ea typeface="微软雅黑" panose="020B0503020204020204" pitchFamily="34" charset="-122"/>
              </a:rPr>
              <a:t>ejs </a:t>
            </a:r>
            <a:r>
              <a:rPr lang="en-US" altLang="zh-CN" sz="900" dirty="0" smtClean="0">
                <a:latin typeface="微软雅黑" panose="020B0503020204020204" pitchFamily="34" charset="-122"/>
                <a:ea typeface="微软雅黑" panose="020B0503020204020204" pitchFamily="34" charset="-122"/>
              </a:rPr>
              <a:t>开发Hexo主题</a:t>
            </a:r>
            <a:endParaRPr lang="en-US" altLang="zh-CN" sz="900" dirty="0" smtClean="0">
              <a:latin typeface="微软雅黑" panose="020B0503020204020204" pitchFamily="34" charset="-122"/>
              <a:ea typeface="微软雅黑" panose="020B0503020204020204" pitchFamily="34" charset="-122"/>
            </a:endParaRPr>
          </a:p>
          <a:p>
            <a:pPr indent="-171450">
              <a:lnSpc>
                <a:spcPts val="1500"/>
              </a:lnSpc>
              <a:buFont typeface="Wingdings" panose="05000000000000000000" pitchFamily="2" charset="2"/>
              <a:buChar char="ü"/>
            </a:pPr>
            <a:r>
              <a:rPr lang="en-US" altLang="zh-CN" sz="900" dirty="0">
                <a:latin typeface="微软雅黑" panose="020B0503020204020204" pitchFamily="34" charset="-122"/>
                <a:ea typeface="微软雅黑" panose="020B0503020204020204" pitchFamily="34" charset="-122"/>
              </a:rPr>
              <a:t>熟练使用</a:t>
            </a:r>
            <a:r>
              <a:rPr lang="en-US" altLang="zh-CN" sz="900" b="1" dirty="0" smtClean="0">
                <a:solidFill>
                  <a:srgbClr val="6679DF"/>
                </a:solidFill>
                <a:latin typeface="微软雅黑" panose="020B0503020204020204" pitchFamily="34" charset="-122"/>
                <a:ea typeface="微软雅黑" panose="020B0503020204020204" pitchFamily="34" charset="-122"/>
              </a:rPr>
              <a:t>Gulp</a:t>
            </a:r>
            <a:r>
              <a:rPr lang="en-US" altLang="zh-CN" sz="900" dirty="0">
                <a:latin typeface="微软雅黑" panose="020B0503020204020204" pitchFamily="34" charset="-122"/>
                <a:ea typeface="微软雅黑" panose="020B0503020204020204" pitchFamily="34" charset="-122"/>
              </a:rPr>
              <a:t>对代码进行压缩合并；熟悉使用</a:t>
            </a:r>
            <a:r>
              <a:rPr lang="en-US" altLang="zh-CN" sz="900" b="1" dirty="0" smtClean="0">
                <a:solidFill>
                  <a:srgbClr val="6679DF"/>
                </a:solidFill>
                <a:latin typeface="微软雅黑" panose="020B0503020204020204" pitchFamily="34" charset="-122"/>
                <a:ea typeface="微软雅黑" panose="020B0503020204020204" pitchFamily="34" charset="-122"/>
              </a:rPr>
              <a:t>Git</a:t>
            </a:r>
            <a:r>
              <a:rPr lang="en-US" altLang="zh-CN" sz="900" dirty="0">
                <a:latin typeface="微软雅黑" panose="020B0503020204020204" pitchFamily="34" charset="-122"/>
                <a:ea typeface="微软雅黑" panose="020B0503020204020204" pitchFamily="34" charset="-122"/>
              </a:rPr>
              <a:t>和</a:t>
            </a:r>
            <a:r>
              <a:rPr lang="en-US" altLang="zh-CN" sz="900" b="1" dirty="0" smtClean="0">
                <a:solidFill>
                  <a:srgbClr val="6679DF"/>
                </a:solidFill>
                <a:latin typeface="微软雅黑" panose="020B0503020204020204" pitchFamily="34" charset="-122"/>
                <a:ea typeface="微软雅黑" panose="020B0503020204020204" pitchFamily="34" charset="-122"/>
              </a:rPr>
              <a:t>SVN</a:t>
            </a:r>
            <a:r>
              <a:rPr lang="en-US" altLang="zh-CN" sz="900" dirty="0">
                <a:latin typeface="微软雅黑" panose="020B0503020204020204" pitchFamily="34" charset="-122"/>
                <a:ea typeface="微软雅黑" panose="020B0503020204020204" pitchFamily="34" charset="-122"/>
              </a:rPr>
              <a:t>进行代码管理和版本控制</a:t>
            </a:r>
            <a:endParaRPr lang="en-US" altLang="zh-CN" sz="900" dirty="0">
              <a:latin typeface="微软雅黑" panose="020B0503020204020204" pitchFamily="34" charset="-122"/>
              <a:ea typeface="微软雅黑" panose="020B0503020204020204" pitchFamily="34" charset="-122"/>
            </a:endParaRPr>
          </a:p>
        </p:txBody>
      </p:sp>
      <p:sp>
        <p:nvSpPr>
          <p:cNvPr id="157" name="矩形 156"/>
          <p:cNvSpPr/>
          <p:nvPr/>
        </p:nvSpPr>
        <p:spPr>
          <a:xfrm>
            <a:off x="3423266" y="6198244"/>
            <a:ext cx="492443" cy="276999"/>
          </a:xfrm>
          <a:prstGeom prst="rect">
            <a:avLst/>
          </a:prstGeom>
        </p:spPr>
        <p:txBody>
          <a:bodyPr wrap="none">
            <a:spAutoFit/>
          </a:bodyPr>
          <a:p>
            <a:pPr lvl="0"/>
            <a:r>
              <a:rPr lang="zh-CN" altLang="en-US" sz="1200" b="1" dirty="0" smtClean="0">
                <a:latin typeface="微软雅黑" panose="020B0503020204020204" pitchFamily="34" charset="-122"/>
                <a:ea typeface="微软雅黑" panose="020B0503020204020204" pitchFamily="34" charset="-122"/>
              </a:rPr>
              <a:t>技能</a:t>
            </a:r>
            <a:endParaRPr lang="en-US" altLang="zh-CN" sz="1200" b="1" dirty="0">
              <a:latin typeface="微软雅黑" panose="020B0503020204020204" pitchFamily="34" charset="-122"/>
              <a:ea typeface="微软雅黑" panose="020B0503020204020204" pitchFamily="34" charset="-122"/>
            </a:endParaRPr>
          </a:p>
        </p:txBody>
      </p:sp>
      <p:cxnSp>
        <p:nvCxnSpPr>
          <p:cNvPr id="158" name="直接连接符 157"/>
          <p:cNvCxnSpPr/>
          <p:nvPr/>
        </p:nvCxnSpPr>
        <p:spPr>
          <a:xfrm>
            <a:off x="3538524" y="6473924"/>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00000"/>
      </a:hlink>
      <a:folHlink>
        <a:srgbClr val="29166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1135</Words>
  <Application>WPS 演示</Application>
  <PresentationFormat>A4 纸张(210x297 毫米)</PresentationFormat>
  <Paragraphs>113</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宋体</vt:lpstr>
      <vt:lpstr>Wingdings</vt:lpstr>
      <vt:lpstr>微软雅黑</vt:lpstr>
      <vt:lpstr>Calibri</vt:lpstr>
      <vt:lpstr>Arial Unicode MS</vt:lpstr>
      <vt:lpstr>Calibri Light</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Mia Wang</dc:creator>
  <cp:lastModifiedBy>iymx</cp:lastModifiedBy>
  <cp:revision>811</cp:revision>
  <dcterms:created xsi:type="dcterms:W3CDTF">2016-02-14T01:21:00Z</dcterms:created>
  <dcterms:modified xsi:type="dcterms:W3CDTF">2018-03-10T15:36:30Z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